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8"/>
  </p:notesMasterIdLst>
  <p:sldIdLst>
    <p:sldId id="534" r:id="rId2"/>
    <p:sldId id="554" r:id="rId3"/>
    <p:sldId id="557" r:id="rId4"/>
    <p:sldId id="558" r:id="rId5"/>
    <p:sldId id="559" r:id="rId6"/>
    <p:sldId id="560" r:id="rId7"/>
    <p:sldId id="561" r:id="rId8"/>
    <p:sldId id="563" r:id="rId9"/>
    <p:sldId id="564" r:id="rId10"/>
    <p:sldId id="565" r:id="rId11"/>
    <p:sldId id="566" r:id="rId12"/>
    <p:sldId id="567" r:id="rId13"/>
    <p:sldId id="568" r:id="rId14"/>
    <p:sldId id="569" r:id="rId15"/>
    <p:sldId id="570" r:id="rId16"/>
    <p:sldId id="55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5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9" autoAdjust="0"/>
    <p:restoredTop sz="93772" autoAdjust="0"/>
  </p:normalViewPr>
  <p:slideViewPr>
    <p:cSldViewPr snapToGrid="0">
      <p:cViewPr varScale="1">
        <p:scale>
          <a:sx n="78" d="100"/>
          <a:sy n="78" d="100"/>
        </p:scale>
        <p:origin x="72" y="5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7827DA-B12A-44A6-B86A-4ABC529D6EAB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7BBE0F47-DF40-4F3F-A052-02CD8A935238}">
      <dgm:prSet custT="1"/>
      <dgm:spPr/>
      <dgm:t>
        <a:bodyPr/>
        <a:lstStyle/>
        <a:p>
          <a:pPr rtl="0"/>
          <a:r>
            <a:rPr lang="en-US" altLang="en-US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The chromosomal basis of sex varies with organism</a:t>
          </a:r>
          <a:endParaRPr lang="en-US" sz="2000" b="1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F3F71826-DC12-4E93-A8DF-D4F80FE7D5B5}" type="parTrans" cxnId="{3D07DC93-0EC7-4170-AF99-7A914DE1508B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DC42D7A7-ADDE-4A49-A972-CCF022C32B92}" type="sibTrans" cxnId="{3D07DC93-0EC7-4170-AF99-7A914DE1508B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042436FC-153D-431C-9800-F7AD0DBB3ECC}">
      <dgm:prSet custT="1"/>
      <dgm:spPr/>
      <dgm:t>
        <a:bodyPr/>
        <a:lstStyle/>
        <a:p>
          <a:pPr rtl="0"/>
          <a:r>
            <a:rPr lang="en-US" altLang="en-US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Sex-linked genes have unique patterns of inheritance</a:t>
          </a:r>
          <a:endParaRPr lang="en-US" sz="2000" b="1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0B8A280D-AD51-486E-BA17-D24C422A940F}" type="parTrans" cxnId="{16DEB15F-2829-4EF5-B0BB-5120340E67E4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D9727B52-2641-4D21-9736-B36CA2281FFD}" type="sibTrans" cxnId="{16DEB15F-2829-4EF5-B0BB-5120340E67E4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EE0B7E32-69F1-41F9-B654-093D905E215E}">
      <dgm:prSet custT="1"/>
      <dgm:spPr/>
      <dgm:t>
        <a:bodyPr/>
        <a:lstStyle/>
        <a:p>
          <a:pPr rtl="0"/>
          <a:r>
            <a:rPr lang="en-US" altLang="en-US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Chromosomal aberration</a:t>
          </a:r>
          <a:endParaRPr lang="en-US" sz="2000" b="1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ED8AC833-3520-4EE6-A405-0852A5B2D36B}" type="parTrans" cxnId="{BB8ECDE4-4DBB-4DBE-BE56-1CDB1F99CC80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CCE53120-972D-45BE-9720-8BA2B5D1CFED}" type="sibTrans" cxnId="{BB8ECDE4-4DBB-4DBE-BE56-1CDB1F99CC80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8FA45445-E8F6-46A3-A8C1-D258E840632D}">
      <dgm:prSet custT="1"/>
      <dgm:spPr/>
      <dgm:t>
        <a:bodyPr/>
        <a:lstStyle/>
        <a:p>
          <a:pPr rtl="0"/>
          <a:r>
            <a:rPr lang="en-US" altLang="en-US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Aneuploidy (Chromosomal  duplication)</a:t>
          </a:r>
          <a:endParaRPr lang="en-US" sz="2000" b="1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B6432036-41D5-46BE-988B-A64521DA59D6}" type="parTrans" cxnId="{9F4D696A-475C-4BFC-8A7F-5E770BFD0F99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BEA5D02E-38D8-4C32-A3C5-3FD1FCB6A72F}" type="sibTrans" cxnId="{9F4D696A-475C-4BFC-8A7F-5E770BFD0F99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9B1A19A5-6118-4A5D-AA6D-6E749B35B2E5}">
      <dgm:prSet custT="1"/>
      <dgm:spPr/>
      <dgm:t>
        <a:bodyPr/>
        <a:lstStyle/>
        <a:p>
          <a:pPr rtl="0"/>
          <a:r>
            <a:rPr lang="en-US" altLang="en-US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Chromosomal structure-alterations</a:t>
          </a:r>
          <a:endParaRPr lang="en-US" sz="2000" b="1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CBDEA2BE-7A2D-48BB-A564-7E61F2E64366}" type="sibTrans" cxnId="{05F4B090-6062-4FE5-9BAD-336F4A490114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DA74C3BC-68DA-4BB1-911B-E58BD03D5380}" type="parTrans" cxnId="{05F4B090-6062-4FE5-9BAD-336F4A490114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F5683F5A-9B4D-472B-9E1B-F8BB12F858CC}" type="pres">
      <dgm:prSet presAssocID="{FF7827DA-B12A-44A6-B86A-4ABC529D6EA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22E9513-CFEC-451C-899B-88187B7BE53A}" type="pres">
      <dgm:prSet presAssocID="{FF7827DA-B12A-44A6-B86A-4ABC529D6EAB}" presName="Name1" presStyleCnt="0"/>
      <dgm:spPr/>
      <dgm:t>
        <a:bodyPr/>
        <a:lstStyle/>
        <a:p>
          <a:endParaRPr lang="en-US"/>
        </a:p>
      </dgm:t>
    </dgm:pt>
    <dgm:pt modelId="{3A3D7A04-9AC1-4B0F-B3AC-30EB6A9727FC}" type="pres">
      <dgm:prSet presAssocID="{FF7827DA-B12A-44A6-B86A-4ABC529D6EAB}" presName="cycle" presStyleCnt="0"/>
      <dgm:spPr/>
      <dgm:t>
        <a:bodyPr/>
        <a:lstStyle/>
        <a:p>
          <a:endParaRPr lang="en-US"/>
        </a:p>
      </dgm:t>
    </dgm:pt>
    <dgm:pt modelId="{CB9D5997-7EE9-45E3-B768-28569175EDEC}" type="pres">
      <dgm:prSet presAssocID="{FF7827DA-B12A-44A6-B86A-4ABC529D6EAB}" presName="srcNode" presStyleLbl="node1" presStyleIdx="0" presStyleCnt="5"/>
      <dgm:spPr/>
      <dgm:t>
        <a:bodyPr/>
        <a:lstStyle/>
        <a:p>
          <a:endParaRPr lang="en-US"/>
        </a:p>
      </dgm:t>
    </dgm:pt>
    <dgm:pt modelId="{E5340FB6-B911-4A1D-904A-ABACEFBCC761}" type="pres">
      <dgm:prSet presAssocID="{FF7827DA-B12A-44A6-B86A-4ABC529D6EAB}" presName="conn" presStyleLbl="parChTrans1D2" presStyleIdx="0" presStyleCnt="1"/>
      <dgm:spPr/>
      <dgm:t>
        <a:bodyPr/>
        <a:lstStyle/>
        <a:p>
          <a:endParaRPr lang="en-US"/>
        </a:p>
      </dgm:t>
    </dgm:pt>
    <dgm:pt modelId="{5F168238-341A-4B48-ABB3-0F24131A88B8}" type="pres">
      <dgm:prSet presAssocID="{FF7827DA-B12A-44A6-B86A-4ABC529D6EAB}" presName="extraNode" presStyleLbl="node1" presStyleIdx="0" presStyleCnt="5"/>
      <dgm:spPr/>
      <dgm:t>
        <a:bodyPr/>
        <a:lstStyle/>
        <a:p>
          <a:endParaRPr lang="en-US"/>
        </a:p>
      </dgm:t>
    </dgm:pt>
    <dgm:pt modelId="{ACA64086-5B1D-430C-8430-4D4D6143674E}" type="pres">
      <dgm:prSet presAssocID="{FF7827DA-B12A-44A6-B86A-4ABC529D6EAB}" presName="dstNode" presStyleLbl="node1" presStyleIdx="0" presStyleCnt="5"/>
      <dgm:spPr/>
      <dgm:t>
        <a:bodyPr/>
        <a:lstStyle/>
        <a:p>
          <a:endParaRPr lang="en-US"/>
        </a:p>
      </dgm:t>
    </dgm:pt>
    <dgm:pt modelId="{ED54EA44-749C-4341-BE8D-3F35CBB8C870}" type="pres">
      <dgm:prSet presAssocID="{7BBE0F47-DF40-4F3F-A052-02CD8A93523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34E4AD-C0A6-400E-8D2C-1EA4439991E0}" type="pres">
      <dgm:prSet presAssocID="{7BBE0F47-DF40-4F3F-A052-02CD8A935238}" presName="accent_1" presStyleCnt="0"/>
      <dgm:spPr/>
      <dgm:t>
        <a:bodyPr/>
        <a:lstStyle/>
        <a:p>
          <a:endParaRPr lang="en-US"/>
        </a:p>
      </dgm:t>
    </dgm:pt>
    <dgm:pt modelId="{CAFACDCD-96BE-432E-8D6D-B6FB224B46E5}" type="pres">
      <dgm:prSet presAssocID="{7BBE0F47-DF40-4F3F-A052-02CD8A935238}" presName="accentRepeatNode" presStyleLbl="solidFgAcc1" presStyleIdx="0" presStyleCnt="5"/>
      <dgm:spPr/>
      <dgm:t>
        <a:bodyPr/>
        <a:lstStyle/>
        <a:p>
          <a:endParaRPr lang="en-US"/>
        </a:p>
      </dgm:t>
    </dgm:pt>
    <dgm:pt modelId="{B3440E0A-95C1-4E0A-B58F-A1C2311D8AE4}" type="pres">
      <dgm:prSet presAssocID="{042436FC-153D-431C-9800-F7AD0DBB3ECC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EE04E-C441-428E-A0E3-44EBADA30AD9}" type="pres">
      <dgm:prSet presAssocID="{042436FC-153D-431C-9800-F7AD0DBB3ECC}" presName="accent_2" presStyleCnt="0"/>
      <dgm:spPr/>
      <dgm:t>
        <a:bodyPr/>
        <a:lstStyle/>
        <a:p>
          <a:endParaRPr lang="en-US"/>
        </a:p>
      </dgm:t>
    </dgm:pt>
    <dgm:pt modelId="{7BD60A38-04AC-453B-885F-B04BEBB80452}" type="pres">
      <dgm:prSet presAssocID="{042436FC-153D-431C-9800-F7AD0DBB3ECC}" presName="accentRepeatNode" presStyleLbl="solidFgAcc1" presStyleIdx="1" presStyleCnt="5"/>
      <dgm:spPr/>
      <dgm:t>
        <a:bodyPr/>
        <a:lstStyle/>
        <a:p>
          <a:endParaRPr lang="en-US"/>
        </a:p>
      </dgm:t>
    </dgm:pt>
    <dgm:pt modelId="{E8562B0F-9FFF-4F71-8106-AAB10B343F77}" type="pres">
      <dgm:prSet presAssocID="{EE0B7E32-69F1-41F9-B654-093D905E215E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F72AF-CB0D-495F-BB54-3D253981A31A}" type="pres">
      <dgm:prSet presAssocID="{EE0B7E32-69F1-41F9-B654-093D905E215E}" presName="accent_3" presStyleCnt="0"/>
      <dgm:spPr/>
      <dgm:t>
        <a:bodyPr/>
        <a:lstStyle/>
        <a:p>
          <a:endParaRPr lang="en-US"/>
        </a:p>
      </dgm:t>
    </dgm:pt>
    <dgm:pt modelId="{5D3E834E-F6BC-4CBC-961B-CE7CBCE25880}" type="pres">
      <dgm:prSet presAssocID="{EE0B7E32-69F1-41F9-B654-093D905E215E}" presName="accentRepeatNode" presStyleLbl="solidFgAcc1" presStyleIdx="2" presStyleCnt="5"/>
      <dgm:spPr/>
      <dgm:t>
        <a:bodyPr/>
        <a:lstStyle/>
        <a:p>
          <a:endParaRPr lang="en-US"/>
        </a:p>
      </dgm:t>
    </dgm:pt>
    <dgm:pt modelId="{A5FC90FB-DC4C-4933-A80E-211E4C82791F}" type="pres">
      <dgm:prSet presAssocID="{8FA45445-E8F6-46A3-A8C1-D258E840632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A85E5D-8BA1-438F-AA80-777978CFB75E}" type="pres">
      <dgm:prSet presAssocID="{8FA45445-E8F6-46A3-A8C1-D258E840632D}" presName="accent_4" presStyleCnt="0"/>
      <dgm:spPr/>
      <dgm:t>
        <a:bodyPr/>
        <a:lstStyle/>
        <a:p>
          <a:endParaRPr lang="en-US"/>
        </a:p>
      </dgm:t>
    </dgm:pt>
    <dgm:pt modelId="{21C71FF5-0863-4636-9542-6E6D4D8EB8E5}" type="pres">
      <dgm:prSet presAssocID="{8FA45445-E8F6-46A3-A8C1-D258E840632D}" presName="accentRepeatNode" presStyleLbl="solidFgAcc1" presStyleIdx="3" presStyleCnt="5" custLinFactNeighborY="0"/>
      <dgm:spPr/>
      <dgm:t>
        <a:bodyPr/>
        <a:lstStyle/>
        <a:p>
          <a:endParaRPr lang="en-US"/>
        </a:p>
      </dgm:t>
    </dgm:pt>
    <dgm:pt modelId="{C6BEF6FC-0E0B-4A55-8B25-E6C05952DEEF}" type="pres">
      <dgm:prSet presAssocID="{9B1A19A5-6118-4A5D-AA6D-6E749B35B2E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B177C-E9B2-4C87-A360-017F143168E5}" type="pres">
      <dgm:prSet presAssocID="{9B1A19A5-6118-4A5D-AA6D-6E749B35B2E5}" presName="accent_5" presStyleCnt="0"/>
      <dgm:spPr/>
      <dgm:t>
        <a:bodyPr/>
        <a:lstStyle/>
        <a:p>
          <a:endParaRPr lang="en-US"/>
        </a:p>
      </dgm:t>
    </dgm:pt>
    <dgm:pt modelId="{A0F360D8-E697-42E2-A753-55FCE40B7363}" type="pres">
      <dgm:prSet presAssocID="{9B1A19A5-6118-4A5D-AA6D-6E749B35B2E5}" presName="accentRepeatNode" presStyleLbl="solidFgAcc1" presStyleIdx="4" presStyleCnt="5"/>
      <dgm:spPr/>
      <dgm:t>
        <a:bodyPr/>
        <a:lstStyle/>
        <a:p>
          <a:endParaRPr lang="en-US"/>
        </a:p>
      </dgm:t>
    </dgm:pt>
  </dgm:ptLst>
  <dgm:cxnLst>
    <dgm:cxn modelId="{D5FB9234-0030-4B93-911E-E8CBE6BDA295}" type="presOf" srcId="{7BBE0F47-DF40-4F3F-A052-02CD8A935238}" destId="{ED54EA44-749C-4341-BE8D-3F35CBB8C870}" srcOrd="0" destOrd="0" presId="urn:microsoft.com/office/officeart/2008/layout/VerticalCurvedList"/>
    <dgm:cxn modelId="{3D07DC93-0EC7-4170-AF99-7A914DE1508B}" srcId="{FF7827DA-B12A-44A6-B86A-4ABC529D6EAB}" destId="{7BBE0F47-DF40-4F3F-A052-02CD8A935238}" srcOrd="0" destOrd="0" parTransId="{F3F71826-DC12-4E93-A8DF-D4F80FE7D5B5}" sibTransId="{DC42D7A7-ADDE-4A49-A972-CCF022C32B92}"/>
    <dgm:cxn modelId="{6BC684FA-6302-4CEF-9DE9-B1C9CBC2ECD4}" type="presOf" srcId="{042436FC-153D-431C-9800-F7AD0DBB3ECC}" destId="{B3440E0A-95C1-4E0A-B58F-A1C2311D8AE4}" srcOrd="0" destOrd="0" presId="urn:microsoft.com/office/officeart/2008/layout/VerticalCurvedList"/>
    <dgm:cxn modelId="{6B626A3D-FB0C-45C6-89DF-AEEDE61F9FD2}" type="presOf" srcId="{FF7827DA-B12A-44A6-B86A-4ABC529D6EAB}" destId="{F5683F5A-9B4D-472B-9E1B-F8BB12F858CC}" srcOrd="0" destOrd="0" presId="urn:microsoft.com/office/officeart/2008/layout/VerticalCurvedList"/>
    <dgm:cxn modelId="{B7022F49-EB63-49B3-BC75-7EEE1F32FF6B}" type="presOf" srcId="{DC42D7A7-ADDE-4A49-A972-CCF022C32B92}" destId="{E5340FB6-B911-4A1D-904A-ABACEFBCC761}" srcOrd="0" destOrd="0" presId="urn:microsoft.com/office/officeart/2008/layout/VerticalCurvedList"/>
    <dgm:cxn modelId="{BB8ECDE4-4DBB-4DBE-BE56-1CDB1F99CC80}" srcId="{FF7827DA-B12A-44A6-B86A-4ABC529D6EAB}" destId="{EE0B7E32-69F1-41F9-B654-093D905E215E}" srcOrd="2" destOrd="0" parTransId="{ED8AC833-3520-4EE6-A405-0852A5B2D36B}" sibTransId="{CCE53120-972D-45BE-9720-8BA2B5D1CFED}"/>
    <dgm:cxn modelId="{16DEB15F-2829-4EF5-B0BB-5120340E67E4}" srcId="{FF7827DA-B12A-44A6-B86A-4ABC529D6EAB}" destId="{042436FC-153D-431C-9800-F7AD0DBB3ECC}" srcOrd="1" destOrd="0" parTransId="{0B8A280D-AD51-486E-BA17-D24C422A940F}" sibTransId="{D9727B52-2641-4D21-9736-B36CA2281FFD}"/>
    <dgm:cxn modelId="{8B230BF9-89C4-4485-A8F8-3D9CE9E5BEBB}" type="presOf" srcId="{9B1A19A5-6118-4A5D-AA6D-6E749B35B2E5}" destId="{C6BEF6FC-0E0B-4A55-8B25-E6C05952DEEF}" srcOrd="0" destOrd="0" presId="urn:microsoft.com/office/officeart/2008/layout/VerticalCurvedList"/>
    <dgm:cxn modelId="{A95441FB-E8BC-41AA-B961-6AE119254948}" type="presOf" srcId="{EE0B7E32-69F1-41F9-B654-093D905E215E}" destId="{E8562B0F-9FFF-4F71-8106-AAB10B343F77}" srcOrd="0" destOrd="0" presId="urn:microsoft.com/office/officeart/2008/layout/VerticalCurvedList"/>
    <dgm:cxn modelId="{9F4D696A-475C-4BFC-8A7F-5E770BFD0F99}" srcId="{FF7827DA-B12A-44A6-B86A-4ABC529D6EAB}" destId="{8FA45445-E8F6-46A3-A8C1-D258E840632D}" srcOrd="3" destOrd="0" parTransId="{B6432036-41D5-46BE-988B-A64521DA59D6}" sibTransId="{BEA5D02E-38D8-4C32-A3C5-3FD1FCB6A72F}"/>
    <dgm:cxn modelId="{75496D0B-83B3-4588-B93D-661CF5C53502}" type="presOf" srcId="{8FA45445-E8F6-46A3-A8C1-D258E840632D}" destId="{A5FC90FB-DC4C-4933-A80E-211E4C82791F}" srcOrd="0" destOrd="0" presId="urn:microsoft.com/office/officeart/2008/layout/VerticalCurvedList"/>
    <dgm:cxn modelId="{05F4B090-6062-4FE5-9BAD-336F4A490114}" srcId="{FF7827DA-B12A-44A6-B86A-4ABC529D6EAB}" destId="{9B1A19A5-6118-4A5D-AA6D-6E749B35B2E5}" srcOrd="4" destOrd="0" parTransId="{DA74C3BC-68DA-4BB1-911B-E58BD03D5380}" sibTransId="{CBDEA2BE-7A2D-48BB-A564-7E61F2E64366}"/>
    <dgm:cxn modelId="{D636743B-78B3-4DD4-8939-6CEBCF39370B}" type="presParOf" srcId="{F5683F5A-9B4D-472B-9E1B-F8BB12F858CC}" destId="{722E9513-CFEC-451C-899B-88187B7BE53A}" srcOrd="0" destOrd="0" presId="urn:microsoft.com/office/officeart/2008/layout/VerticalCurvedList"/>
    <dgm:cxn modelId="{0F0F996E-00F0-43D0-A502-500D524AD03F}" type="presParOf" srcId="{722E9513-CFEC-451C-899B-88187B7BE53A}" destId="{3A3D7A04-9AC1-4B0F-B3AC-30EB6A9727FC}" srcOrd="0" destOrd="0" presId="urn:microsoft.com/office/officeart/2008/layout/VerticalCurvedList"/>
    <dgm:cxn modelId="{B10658DA-A105-4579-8818-E498E53D61E6}" type="presParOf" srcId="{3A3D7A04-9AC1-4B0F-B3AC-30EB6A9727FC}" destId="{CB9D5997-7EE9-45E3-B768-28569175EDEC}" srcOrd="0" destOrd="0" presId="urn:microsoft.com/office/officeart/2008/layout/VerticalCurvedList"/>
    <dgm:cxn modelId="{14311EEC-1114-4EFD-83FA-3AEE95B066B0}" type="presParOf" srcId="{3A3D7A04-9AC1-4B0F-B3AC-30EB6A9727FC}" destId="{E5340FB6-B911-4A1D-904A-ABACEFBCC761}" srcOrd="1" destOrd="0" presId="urn:microsoft.com/office/officeart/2008/layout/VerticalCurvedList"/>
    <dgm:cxn modelId="{67043171-2FA6-4847-86D3-638D40B878DE}" type="presParOf" srcId="{3A3D7A04-9AC1-4B0F-B3AC-30EB6A9727FC}" destId="{5F168238-341A-4B48-ABB3-0F24131A88B8}" srcOrd="2" destOrd="0" presId="urn:microsoft.com/office/officeart/2008/layout/VerticalCurvedList"/>
    <dgm:cxn modelId="{935FC0E6-DF1C-415D-8554-69CADD24A617}" type="presParOf" srcId="{3A3D7A04-9AC1-4B0F-B3AC-30EB6A9727FC}" destId="{ACA64086-5B1D-430C-8430-4D4D6143674E}" srcOrd="3" destOrd="0" presId="urn:microsoft.com/office/officeart/2008/layout/VerticalCurvedList"/>
    <dgm:cxn modelId="{03BC0356-12A5-47FD-93A0-8808558B60AC}" type="presParOf" srcId="{722E9513-CFEC-451C-899B-88187B7BE53A}" destId="{ED54EA44-749C-4341-BE8D-3F35CBB8C870}" srcOrd="1" destOrd="0" presId="urn:microsoft.com/office/officeart/2008/layout/VerticalCurvedList"/>
    <dgm:cxn modelId="{1C69259E-207D-4F61-9655-56F060A02A2E}" type="presParOf" srcId="{722E9513-CFEC-451C-899B-88187B7BE53A}" destId="{2134E4AD-C0A6-400E-8D2C-1EA4439991E0}" srcOrd="2" destOrd="0" presId="urn:microsoft.com/office/officeart/2008/layout/VerticalCurvedList"/>
    <dgm:cxn modelId="{3DDE6C30-0FA2-488B-986F-1CBD9D2AFC8E}" type="presParOf" srcId="{2134E4AD-C0A6-400E-8D2C-1EA4439991E0}" destId="{CAFACDCD-96BE-432E-8D6D-B6FB224B46E5}" srcOrd="0" destOrd="0" presId="urn:microsoft.com/office/officeart/2008/layout/VerticalCurvedList"/>
    <dgm:cxn modelId="{FF22DE57-CFB4-4807-976C-46B8DBA68DD7}" type="presParOf" srcId="{722E9513-CFEC-451C-899B-88187B7BE53A}" destId="{B3440E0A-95C1-4E0A-B58F-A1C2311D8AE4}" srcOrd="3" destOrd="0" presId="urn:microsoft.com/office/officeart/2008/layout/VerticalCurvedList"/>
    <dgm:cxn modelId="{ED5F3203-69C6-4BC5-8029-9CA0D38F5836}" type="presParOf" srcId="{722E9513-CFEC-451C-899B-88187B7BE53A}" destId="{641EE04E-C441-428E-A0E3-44EBADA30AD9}" srcOrd="4" destOrd="0" presId="urn:microsoft.com/office/officeart/2008/layout/VerticalCurvedList"/>
    <dgm:cxn modelId="{F7CDDDD7-61C2-4998-B863-B8AB45B3988E}" type="presParOf" srcId="{641EE04E-C441-428E-A0E3-44EBADA30AD9}" destId="{7BD60A38-04AC-453B-885F-B04BEBB80452}" srcOrd="0" destOrd="0" presId="urn:microsoft.com/office/officeart/2008/layout/VerticalCurvedList"/>
    <dgm:cxn modelId="{95E03A23-8B19-496B-B05C-6CFB3CD67319}" type="presParOf" srcId="{722E9513-CFEC-451C-899B-88187B7BE53A}" destId="{E8562B0F-9FFF-4F71-8106-AAB10B343F77}" srcOrd="5" destOrd="0" presId="urn:microsoft.com/office/officeart/2008/layout/VerticalCurvedList"/>
    <dgm:cxn modelId="{50EB2DF6-EFA4-4DC1-ACB1-2AF6D3C0C8C0}" type="presParOf" srcId="{722E9513-CFEC-451C-899B-88187B7BE53A}" destId="{746F72AF-CB0D-495F-BB54-3D253981A31A}" srcOrd="6" destOrd="0" presId="urn:microsoft.com/office/officeart/2008/layout/VerticalCurvedList"/>
    <dgm:cxn modelId="{F5E37A1F-2D50-4468-BE67-C034121439D5}" type="presParOf" srcId="{746F72AF-CB0D-495F-BB54-3D253981A31A}" destId="{5D3E834E-F6BC-4CBC-961B-CE7CBCE25880}" srcOrd="0" destOrd="0" presId="urn:microsoft.com/office/officeart/2008/layout/VerticalCurvedList"/>
    <dgm:cxn modelId="{5B06395C-0A2F-415D-80F4-26AA9B74B4AF}" type="presParOf" srcId="{722E9513-CFEC-451C-899B-88187B7BE53A}" destId="{A5FC90FB-DC4C-4933-A80E-211E4C82791F}" srcOrd="7" destOrd="0" presId="urn:microsoft.com/office/officeart/2008/layout/VerticalCurvedList"/>
    <dgm:cxn modelId="{A4E24F16-C13A-43CB-82DF-1B033D14903C}" type="presParOf" srcId="{722E9513-CFEC-451C-899B-88187B7BE53A}" destId="{3CA85E5D-8BA1-438F-AA80-777978CFB75E}" srcOrd="8" destOrd="0" presId="urn:microsoft.com/office/officeart/2008/layout/VerticalCurvedList"/>
    <dgm:cxn modelId="{B0AD3FEA-0558-4D3F-8F36-271BC0ACCF76}" type="presParOf" srcId="{3CA85E5D-8BA1-438F-AA80-777978CFB75E}" destId="{21C71FF5-0863-4636-9542-6E6D4D8EB8E5}" srcOrd="0" destOrd="0" presId="urn:microsoft.com/office/officeart/2008/layout/VerticalCurvedList"/>
    <dgm:cxn modelId="{129E9A4D-D7D9-474F-8232-025E99C883CA}" type="presParOf" srcId="{722E9513-CFEC-451C-899B-88187B7BE53A}" destId="{C6BEF6FC-0E0B-4A55-8B25-E6C05952DEEF}" srcOrd="9" destOrd="0" presId="urn:microsoft.com/office/officeart/2008/layout/VerticalCurvedList"/>
    <dgm:cxn modelId="{D3726A85-AF4B-4E58-B02A-B558B4C30D49}" type="presParOf" srcId="{722E9513-CFEC-451C-899B-88187B7BE53A}" destId="{166B177C-E9B2-4C87-A360-017F143168E5}" srcOrd="10" destOrd="0" presId="urn:microsoft.com/office/officeart/2008/layout/VerticalCurvedList"/>
    <dgm:cxn modelId="{E9D58B9E-B46C-424E-8538-99485973D0CE}" type="presParOf" srcId="{166B177C-E9B2-4C87-A360-017F143168E5}" destId="{A0F360D8-E697-42E2-A753-55FCE40B73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40FB6-B911-4A1D-904A-ABACEFBCC761}">
      <dsp:nvSpPr>
        <dsp:cNvPr id="0" name=""/>
        <dsp:cNvSpPr/>
      </dsp:nvSpPr>
      <dsp:spPr>
        <a:xfrm>
          <a:off x="-5525214" y="-845926"/>
          <a:ext cx="6578632" cy="6578632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54EA44-749C-4341-BE8D-3F35CBB8C870}">
      <dsp:nvSpPr>
        <dsp:cNvPr id="0" name=""/>
        <dsp:cNvSpPr/>
      </dsp:nvSpPr>
      <dsp:spPr>
        <a:xfrm>
          <a:off x="460568" y="305326"/>
          <a:ext cx="10037173" cy="6110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01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The chromosomal basis of sex varies with organism</a:t>
          </a:r>
          <a:endParaRPr lang="en-US" sz="2000" b="1" kern="1200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sp:txBody>
      <dsp:txXfrm>
        <a:off x="460568" y="305326"/>
        <a:ext cx="10037173" cy="611042"/>
      </dsp:txXfrm>
    </dsp:sp>
    <dsp:sp modelId="{CAFACDCD-96BE-432E-8D6D-B6FB224B46E5}">
      <dsp:nvSpPr>
        <dsp:cNvPr id="0" name=""/>
        <dsp:cNvSpPr/>
      </dsp:nvSpPr>
      <dsp:spPr>
        <a:xfrm>
          <a:off x="78666" y="228945"/>
          <a:ext cx="763803" cy="763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440E0A-95C1-4E0A-B58F-A1C2311D8AE4}">
      <dsp:nvSpPr>
        <dsp:cNvPr id="0" name=""/>
        <dsp:cNvSpPr/>
      </dsp:nvSpPr>
      <dsp:spPr>
        <a:xfrm>
          <a:off x="898423" y="1221597"/>
          <a:ext cx="9599317" cy="6110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01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Sex-linked genes have unique patterns of inheritance</a:t>
          </a:r>
          <a:endParaRPr lang="en-US" sz="2000" b="1" kern="1200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sp:txBody>
      <dsp:txXfrm>
        <a:off x="898423" y="1221597"/>
        <a:ext cx="9599317" cy="611042"/>
      </dsp:txXfrm>
    </dsp:sp>
    <dsp:sp modelId="{7BD60A38-04AC-453B-885F-B04BEBB80452}">
      <dsp:nvSpPr>
        <dsp:cNvPr id="0" name=""/>
        <dsp:cNvSpPr/>
      </dsp:nvSpPr>
      <dsp:spPr>
        <a:xfrm>
          <a:off x="516521" y="1145216"/>
          <a:ext cx="763803" cy="763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62B0F-9FFF-4F71-8106-AAB10B343F77}">
      <dsp:nvSpPr>
        <dsp:cNvPr id="0" name=""/>
        <dsp:cNvSpPr/>
      </dsp:nvSpPr>
      <dsp:spPr>
        <a:xfrm>
          <a:off x="1032810" y="2137868"/>
          <a:ext cx="9464931" cy="6110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01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Chromosomal aberration</a:t>
          </a:r>
          <a:endParaRPr lang="en-US" sz="2000" b="1" kern="1200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sp:txBody>
      <dsp:txXfrm>
        <a:off x="1032810" y="2137868"/>
        <a:ext cx="9464931" cy="611042"/>
      </dsp:txXfrm>
    </dsp:sp>
    <dsp:sp modelId="{5D3E834E-F6BC-4CBC-961B-CE7CBCE25880}">
      <dsp:nvSpPr>
        <dsp:cNvPr id="0" name=""/>
        <dsp:cNvSpPr/>
      </dsp:nvSpPr>
      <dsp:spPr>
        <a:xfrm>
          <a:off x="650908" y="2061488"/>
          <a:ext cx="763803" cy="763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FC90FB-DC4C-4933-A80E-211E4C82791F}">
      <dsp:nvSpPr>
        <dsp:cNvPr id="0" name=""/>
        <dsp:cNvSpPr/>
      </dsp:nvSpPr>
      <dsp:spPr>
        <a:xfrm>
          <a:off x="898423" y="3054139"/>
          <a:ext cx="9599317" cy="6110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01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Aneuploidy (Chromosomal  duplication)</a:t>
          </a:r>
          <a:endParaRPr lang="en-US" sz="2000" b="1" kern="1200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sp:txBody>
      <dsp:txXfrm>
        <a:off x="898423" y="3054139"/>
        <a:ext cx="9599317" cy="611042"/>
      </dsp:txXfrm>
    </dsp:sp>
    <dsp:sp modelId="{21C71FF5-0863-4636-9542-6E6D4D8EB8E5}">
      <dsp:nvSpPr>
        <dsp:cNvPr id="0" name=""/>
        <dsp:cNvSpPr/>
      </dsp:nvSpPr>
      <dsp:spPr>
        <a:xfrm>
          <a:off x="516521" y="2977759"/>
          <a:ext cx="763803" cy="763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BEF6FC-0E0B-4A55-8B25-E6C05952DEEF}">
      <dsp:nvSpPr>
        <dsp:cNvPr id="0" name=""/>
        <dsp:cNvSpPr/>
      </dsp:nvSpPr>
      <dsp:spPr>
        <a:xfrm>
          <a:off x="460568" y="3970411"/>
          <a:ext cx="10037173" cy="6110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01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Chromosomal structure-alterations</a:t>
          </a:r>
          <a:endParaRPr lang="en-US" sz="2000" b="1" kern="1200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sp:txBody>
      <dsp:txXfrm>
        <a:off x="460568" y="3970411"/>
        <a:ext cx="10037173" cy="611042"/>
      </dsp:txXfrm>
    </dsp:sp>
    <dsp:sp modelId="{A0F360D8-E697-42E2-A753-55FCE40B7363}">
      <dsp:nvSpPr>
        <dsp:cNvPr id="0" name=""/>
        <dsp:cNvSpPr/>
      </dsp:nvSpPr>
      <dsp:spPr>
        <a:xfrm>
          <a:off x="78666" y="3894030"/>
          <a:ext cx="763803" cy="763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CF98B1B-0A4C-4797-863D-EEF7B7851450}" type="datetimeFigureOut">
              <a:rPr lang="ar-EG" smtClean="0"/>
              <a:t>02/03/1447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B37F4F0-8F69-4BDC-9D18-88F08BADBA7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20606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85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4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80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8842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 anchor="t"/>
          <a:lstStyle>
            <a:lvl1pPr>
              <a:defRPr>
                <a:latin typeface="Calibri" charset="0"/>
              </a:defRPr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 anchor="t"/>
          <a:lstStyle>
            <a:lvl1pPr>
              <a:defRPr>
                <a:latin typeface="Calibri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anchor="t"/>
          <a:lstStyle>
            <a:lvl1pPr>
              <a:defRPr>
                <a:latin typeface="Calibri" charset="0"/>
              </a:defRPr>
            </a:lvl1pPr>
          </a:lstStyle>
          <a:p>
            <a:fld id="{4B58C6A9-E69B-4B9B-82D9-68EAE5695419}" type="slidenum">
              <a:rPr lang="en-US" altLang="en-US"/>
              <a:pPr/>
              <a:t>‹#›</a:t>
            </a:fld>
            <a:r>
              <a:rPr lang="en-US" altLang="en-US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41660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1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26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28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8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2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6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2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7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r Rwaida\Desktop\Picture1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61" y="151420"/>
            <a:ext cx="3026840" cy="11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16017" y="176941"/>
            <a:ext cx="5737212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LECTURE (10)</a:t>
            </a:r>
            <a:endParaRPr lang="ar-EG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18645" y="5639190"/>
            <a:ext cx="8273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The chromosomal basis of inheritance</a:t>
            </a:r>
            <a:endParaRPr lang="en-US" alt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3" name="Group 19"/>
          <p:cNvGrpSpPr>
            <a:grpSpLocks/>
          </p:cNvGrpSpPr>
          <p:nvPr/>
        </p:nvGrpSpPr>
        <p:grpSpPr bwMode="auto">
          <a:xfrm>
            <a:off x="45846" y="1880304"/>
            <a:ext cx="7569200" cy="3401805"/>
            <a:chOff x="416" y="1836"/>
            <a:chExt cx="4992" cy="2052"/>
          </a:xfrm>
        </p:grpSpPr>
        <p:grpSp>
          <p:nvGrpSpPr>
            <p:cNvPr id="24" name="Group 15"/>
            <p:cNvGrpSpPr>
              <a:grpSpLocks/>
            </p:cNvGrpSpPr>
            <p:nvPr/>
          </p:nvGrpSpPr>
          <p:grpSpPr bwMode="auto">
            <a:xfrm>
              <a:off x="416" y="1836"/>
              <a:ext cx="4992" cy="2052"/>
              <a:chOff x="416" y="1836"/>
              <a:chExt cx="4992" cy="2052"/>
            </a:xfrm>
          </p:grpSpPr>
          <p:sp>
            <p:nvSpPr>
              <p:cNvPr id="28" name="Rectangle 8"/>
              <p:cNvSpPr>
                <a:spLocks noChangeArrowheads="1"/>
              </p:cNvSpPr>
              <p:nvPr/>
            </p:nvSpPr>
            <p:spPr bwMode="auto">
              <a:xfrm>
                <a:off x="416" y="1836"/>
                <a:ext cx="4992" cy="205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pic>
            <p:nvPicPr>
              <p:cNvPr id="29" name="Picture 1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" y="1912"/>
                <a:ext cx="3312" cy="18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5" name="Rectangle 16"/>
            <p:cNvSpPr>
              <a:spLocks noChangeArrowheads="1"/>
            </p:cNvSpPr>
            <p:nvPr/>
          </p:nvSpPr>
          <p:spPr bwMode="auto">
            <a:xfrm>
              <a:off x="3840" y="1872"/>
              <a:ext cx="96" cy="19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" name="Rectangle 17"/>
            <p:cNvSpPr>
              <a:spLocks noChangeArrowheads="1"/>
            </p:cNvSpPr>
            <p:nvPr/>
          </p:nvSpPr>
          <p:spPr bwMode="auto">
            <a:xfrm>
              <a:off x="2160" y="1872"/>
              <a:ext cx="48" cy="19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7" name="Rectangle 18"/>
            <p:cNvSpPr>
              <a:spLocks noChangeArrowheads="1"/>
            </p:cNvSpPr>
            <p:nvPr/>
          </p:nvSpPr>
          <p:spPr bwMode="auto">
            <a:xfrm>
              <a:off x="480" y="1864"/>
              <a:ext cx="3360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33333" b="17128"/>
          <a:stretch>
            <a:fillRect/>
          </a:stretch>
        </p:blipFill>
        <p:spPr bwMode="auto">
          <a:xfrm flipH="1">
            <a:off x="5351712" y="2006297"/>
            <a:ext cx="2147222" cy="31365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1ce1c164-6af8-46b4-86d1-a2adad7d0fe5 (1)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7" t="14391" r="9524" b="20423"/>
          <a:stretch/>
        </p:blipFill>
        <p:spPr bwMode="auto">
          <a:xfrm>
            <a:off x="7663544" y="1880304"/>
            <a:ext cx="4470400" cy="340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70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06825" y="1093710"/>
            <a:ext cx="11840029" cy="1988237"/>
          </a:xfrm>
          <a:prstGeom prst="rect">
            <a:avLst/>
          </a:prstGeom>
        </p:spPr>
        <p:txBody>
          <a:bodyPr vert="horz" wrap="square" lIns="91440" tIns="45720" rIns="91440" bIns="45720" rtlCol="1">
            <a:sp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dirty="0" smtClean="0">
                <a:latin typeface="Bahnschrift Condensed" panose="020B0502040204020203" pitchFamily="34" charset="0"/>
              </a:rPr>
              <a:t>   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1- Down syndrome </a:t>
            </a:r>
            <a:r>
              <a:rPr lang="en-US" altLang="en-US" sz="2800" u="sng" dirty="0" smtClean="0">
                <a:latin typeface="Bahnschrift Condensed" panose="020B0502040204020203" pitchFamily="34" charset="0"/>
              </a:rPr>
              <a:t>[</a:t>
            </a:r>
            <a:r>
              <a:rPr lang="en-US" altLang="en-US" sz="2800" dirty="0" smtClean="0">
                <a:latin typeface="Bahnschrift Condensed" panose="020B0502040204020203" pitchFamily="34" charset="0"/>
              </a:rPr>
              <a:t>Polyploidy (2n + 1), trisomy in autosomes]</a:t>
            </a:r>
            <a:r>
              <a:rPr lang="en-US" altLang="en-US" sz="2800" u="sng" dirty="0" smtClean="0">
                <a:latin typeface="Bahnschrift Condensed" panose="020B0502040204020203" pitchFamily="34" charset="0"/>
              </a:rPr>
              <a:t>:</a:t>
            </a:r>
            <a:r>
              <a:rPr lang="en-US" altLang="en-US" sz="2800" dirty="0" smtClean="0">
                <a:latin typeface="Bahnschrift Condensed" panose="020B0502040204020203" pitchFamily="34" charset="0"/>
              </a:rPr>
              <a:t> </a:t>
            </a:r>
          </a:p>
          <a:p>
            <a:pPr algn="l" rtl="0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dirty="0" smtClean="0">
                <a:latin typeface="Bahnschrift Condensed" panose="020B0502040204020203" pitchFamily="34" charset="0"/>
              </a:rPr>
              <a:t>   Is due to three copies of </a:t>
            </a:r>
            <a:r>
              <a:rPr lang="en-US" altLang="en-US" sz="28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chromosome 21 </a:t>
            </a:r>
            <a:r>
              <a:rPr lang="en-US" altLang="en-US" sz="2800" dirty="0" smtClean="0">
                <a:latin typeface="Bahnschrift Condensed" panose="020B0502040204020203" pitchFamily="34" charset="0"/>
              </a:rPr>
              <a:t>(</a:t>
            </a:r>
            <a:r>
              <a:rPr lang="en-US" altLang="en-US" sz="2800" dirty="0" err="1" smtClean="0">
                <a:latin typeface="Bahnschrift Condensed" panose="020B0502040204020203" pitchFamily="34" charset="0"/>
              </a:rPr>
              <a:t>Trisomies</a:t>
            </a:r>
            <a:r>
              <a:rPr lang="en-US" altLang="en-US" sz="2800" dirty="0" smtClean="0">
                <a:latin typeface="Bahnschrift Condensed" panose="020B0502040204020203" pitchFamily="34" charset="0"/>
              </a:rPr>
              <a:t>).</a:t>
            </a:r>
          </a:p>
          <a:p>
            <a:pPr algn="l" rtl="0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dirty="0" smtClean="0">
                <a:latin typeface="Bahnschrift Condensed" panose="020B0502040204020203" pitchFamily="34" charset="0"/>
              </a:rPr>
              <a:t>    Although chromosome 21 is the smallest human chromosome, it severely alters an individual’s phenotype in specific ways. 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226125" y="3147264"/>
            <a:ext cx="7772400" cy="3503612"/>
            <a:chOff x="528" y="1872"/>
            <a:chExt cx="4896" cy="2207"/>
          </a:xfrm>
        </p:grpSpPr>
        <p:pic>
          <p:nvPicPr>
            <p:cNvPr id="4" name="Picture 3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3">
              <a:lum bright="-12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392"/>
            <a:stretch>
              <a:fillRect/>
            </a:stretch>
          </p:blipFill>
          <p:spPr bwMode="auto">
            <a:xfrm>
              <a:off x="528" y="1872"/>
              <a:ext cx="2544" cy="22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952" y="3728"/>
              <a:ext cx="288" cy="19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872"/>
              <a:ext cx="2304" cy="220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2857500" y="355600"/>
            <a:ext cx="6932906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200" b="1" dirty="0">
                <a:ln w="11430"/>
                <a:solidFill>
                  <a:srgbClr val="C00000"/>
                </a:solidFill>
                <a:latin typeface="Bahnschrift Condensed" panose="020B0502040204020203" pitchFamily="34" charset="0"/>
              </a:rPr>
              <a:t>A)- Aneuploidy (Chromosomal  duplication</a:t>
            </a:r>
            <a:r>
              <a:rPr lang="en-US" altLang="en-US" sz="3200" b="1" dirty="0" smtClean="0">
                <a:ln w="11430"/>
                <a:solidFill>
                  <a:srgbClr val="C00000"/>
                </a:solidFill>
                <a:latin typeface="Bahnschrift Condensed" panose="020B0502040204020203" pitchFamily="34" charset="0"/>
              </a:rPr>
              <a:t>)</a:t>
            </a:r>
            <a:endParaRPr lang="en-US" sz="3200" dirty="0">
              <a:ln w="11430"/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46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1882" y="1059448"/>
            <a:ext cx="8229600" cy="563562"/>
          </a:xfrm>
        </p:spPr>
        <p:txBody>
          <a:bodyPr anchor="b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rtl="0" eaLnBrk="1" hangingPunct="1">
              <a:defRPr/>
            </a:pPr>
            <a:r>
              <a:rPr lang="en-US" sz="2800" dirty="0" smtClean="0">
                <a:ln w="11430"/>
                <a:solidFill>
                  <a:srgbClr val="FF0000"/>
                </a:solidFill>
                <a:latin typeface="Bahnschrift Condensed" panose="020B0502040204020203" pitchFamily="34" charset="0"/>
              </a:rPr>
              <a:t>Symptoms of Down Syndrome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64023" y="1952163"/>
            <a:ext cx="10845800" cy="367938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05000"/>
              </a:lnSpc>
              <a:defRPr/>
            </a:pPr>
            <a:r>
              <a:rPr lang="en-US" sz="2400" dirty="0" smtClean="0">
                <a:latin typeface="Bahnschrift Condensed" panose="020B0502040204020203" pitchFamily="34" charset="0"/>
              </a:rPr>
              <a:t>Upward slant to eyes.</a:t>
            </a:r>
          </a:p>
          <a:p>
            <a:pPr algn="l" rtl="0">
              <a:lnSpc>
                <a:spcPct val="105000"/>
              </a:lnSpc>
              <a:defRPr/>
            </a:pPr>
            <a:r>
              <a:rPr lang="en-US" sz="2400" dirty="0" smtClean="0">
                <a:latin typeface="Bahnschrift Condensed" panose="020B0502040204020203" pitchFamily="34" charset="0"/>
              </a:rPr>
              <a:t>Small ears that fold over at the top.</a:t>
            </a:r>
          </a:p>
          <a:p>
            <a:pPr algn="l" rtl="0">
              <a:lnSpc>
                <a:spcPct val="105000"/>
              </a:lnSpc>
              <a:defRPr/>
            </a:pPr>
            <a:r>
              <a:rPr lang="en-US" sz="2400" dirty="0" smtClean="0">
                <a:latin typeface="Bahnschrift Condensed" panose="020B0502040204020203" pitchFamily="34" charset="0"/>
              </a:rPr>
              <a:t>Small, flattened nose.</a:t>
            </a:r>
          </a:p>
          <a:p>
            <a:pPr algn="l" rtl="0">
              <a:lnSpc>
                <a:spcPct val="105000"/>
              </a:lnSpc>
              <a:defRPr/>
            </a:pPr>
            <a:r>
              <a:rPr lang="en-US" sz="2400" dirty="0" smtClean="0">
                <a:latin typeface="Bahnschrift Condensed" panose="020B0502040204020203" pitchFamily="34" charset="0"/>
              </a:rPr>
              <a:t>Small mouth, making tongue appear large.</a:t>
            </a:r>
          </a:p>
          <a:p>
            <a:pPr algn="l" rtl="0">
              <a:lnSpc>
                <a:spcPct val="105000"/>
              </a:lnSpc>
              <a:defRPr/>
            </a:pPr>
            <a:r>
              <a:rPr lang="en-US" sz="2400" dirty="0" smtClean="0">
                <a:latin typeface="Bahnschrift Condensed" panose="020B0502040204020203" pitchFamily="34" charset="0"/>
              </a:rPr>
              <a:t>Short neck.</a:t>
            </a:r>
          </a:p>
          <a:p>
            <a:pPr algn="l" rtl="0">
              <a:lnSpc>
                <a:spcPct val="105000"/>
              </a:lnSpc>
              <a:defRPr/>
            </a:pPr>
            <a:r>
              <a:rPr lang="en-US" sz="2400" dirty="0" smtClean="0">
                <a:latin typeface="Bahnschrift Condensed" panose="020B0502040204020203" pitchFamily="34" charset="0"/>
              </a:rPr>
              <a:t>Small hands with short fingers.</a:t>
            </a:r>
          </a:p>
          <a:p>
            <a:pPr algn="l" rtl="0">
              <a:lnSpc>
                <a:spcPct val="105000"/>
              </a:lnSpc>
              <a:defRPr/>
            </a:pPr>
            <a:r>
              <a:rPr lang="en-US" sz="2400" dirty="0" smtClean="0">
                <a:latin typeface="Bahnschrift Condensed" panose="020B0502040204020203" pitchFamily="34" charset="0"/>
              </a:rPr>
              <a:t>In addition, down syndrome always involves some degree of mental retardation, from mild to severe. In most cases, the mental retardation is mild to moderate.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33333" b="17128"/>
          <a:stretch>
            <a:fillRect/>
          </a:stretch>
        </p:blipFill>
        <p:spPr bwMode="auto">
          <a:xfrm flipH="1">
            <a:off x="8032070" y="933005"/>
            <a:ext cx="2621416" cy="35572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46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4969" y="121967"/>
            <a:ext cx="11662231" cy="324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9600" indent="-609600">
              <a:spcBef>
                <a:spcPct val="2000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2400" u="sng" dirty="0">
                <a:solidFill>
                  <a:srgbClr val="FF0000"/>
                </a:solidFill>
                <a:latin typeface="Bahnschrift Condensed" panose="020B0502040204020203" pitchFamily="34" charset="0"/>
              </a:rPr>
              <a:t>2- </a:t>
            </a:r>
            <a:r>
              <a:rPr lang="en-US" altLang="en-US" sz="2400" u="sng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Klinefelter’s</a:t>
            </a:r>
            <a:r>
              <a:rPr lang="en-US" altLang="en-US" sz="2400" u="sng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syndrome</a:t>
            </a:r>
            <a:r>
              <a:rPr lang="en-US" altLang="en-US" sz="2400" dirty="0">
                <a:latin typeface="Bahnschrift Condensed" panose="020B0502040204020203" pitchFamily="34" charset="0"/>
              </a:rPr>
              <a:t> [Polyploidy (2n + 1), </a:t>
            </a:r>
            <a:r>
              <a:rPr lang="en-US" altLang="en-US" sz="2400" u="sng" dirty="0">
                <a:solidFill>
                  <a:srgbClr val="FF0000"/>
                </a:solidFill>
                <a:latin typeface="Bahnschrift Condensed" panose="020B0502040204020203" pitchFamily="34" charset="0"/>
              </a:rPr>
              <a:t>trisomy</a:t>
            </a:r>
            <a:r>
              <a:rPr lang="en-US" altLang="en-US" sz="2400" dirty="0">
                <a:latin typeface="Bahnschrift Condensed" panose="020B0502040204020203" pitchFamily="34" charset="0"/>
              </a:rPr>
              <a:t> in sex chromosomes ]</a:t>
            </a: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,</a:t>
            </a:r>
          </a:p>
          <a:p>
            <a:pPr marL="609600" indent="-325438">
              <a:spcBef>
                <a:spcPct val="20000"/>
              </a:spcBef>
              <a:buClr>
                <a:schemeClr val="tx1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sz="2400" dirty="0">
                <a:latin typeface="Bahnschrift Condensed" panose="020B0502040204020203" pitchFamily="34" charset="0"/>
              </a:rPr>
              <a:t>Disorder occurring due to nondisjunction of the X chromosome.</a:t>
            </a:r>
          </a:p>
          <a:p>
            <a:pPr marL="609600" indent="-325438">
              <a:spcBef>
                <a:spcPct val="20000"/>
              </a:spcBef>
              <a:buFontTx/>
              <a:buChar char="•"/>
              <a:tabLst>
                <a:tab pos="2743200" algn="l"/>
              </a:tabLst>
              <a:defRPr/>
            </a:pPr>
            <a:r>
              <a:rPr lang="en-US" sz="2400" dirty="0">
                <a:latin typeface="Bahnschrift Condensed" panose="020B0502040204020203" pitchFamily="34" charset="0"/>
              </a:rPr>
              <a:t>The Sperm containing both X and Y combines with an egg containing the X, results in a male child.  </a:t>
            </a:r>
          </a:p>
          <a:p>
            <a:pPr marL="609600" indent="-325438">
              <a:spcBef>
                <a:spcPct val="20000"/>
              </a:spcBef>
              <a:buFontTx/>
              <a:buChar char="•"/>
              <a:tabLst>
                <a:tab pos="2743200" algn="l"/>
              </a:tabLst>
              <a:defRPr/>
            </a:pPr>
            <a:r>
              <a:rPr lang="en-US" sz="2400" dirty="0">
                <a:latin typeface="Bahnschrift Condensed" panose="020B0502040204020203" pitchFamily="34" charset="0"/>
              </a:rPr>
              <a:t>The egg may contribute the extra X chromosome.</a:t>
            </a:r>
          </a:p>
          <a:p>
            <a:pPr marL="609600" indent="-325438">
              <a:spcBef>
                <a:spcPct val="20000"/>
              </a:spcBef>
              <a:tabLst>
                <a:tab pos="2743200" algn="l"/>
              </a:tabLst>
              <a:defRPr/>
            </a:pPr>
            <a:r>
              <a:rPr lang="en-US" altLang="en-US" sz="105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[</a:t>
            </a:r>
            <a:endParaRPr lang="en-US" altLang="en-US" sz="1050" dirty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 marL="609600" indent="-609600">
              <a:spcBef>
                <a:spcPct val="2000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2400" u="sng" dirty="0">
                <a:solidFill>
                  <a:srgbClr val="0000FF"/>
                </a:solidFill>
                <a:latin typeface="Bahnschrift Condensed" panose="020B0502040204020203" pitchFamily="34" charset="0"/>
              </a:rPr>
              <a:t>(a)- An </a:t>
            </a:r>
            <a:r>
              <a:rPr lang="en-US" altLang="en-US" sz="2400" u="sng" dirty="0">
                <a:solidFill>
                  <a:srgbClr val="0000FF"/>
                </a:solidFill>
                <a:latin typeface="Bahnschrift Condensed" panose="020B0502040204020203" pitchFamily="34" charset="0"/>
                <a:cs typeface="Times New Roman" pitchFamily="18" charset="0"/>
              </a:rPr>
              <a:t>XXY</a:t>
            </a:r>
            <a:r>
              <a:rPr lang="en-US" altLang="en-US" sz="2400" u="sng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male</a:t>
            </a: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, occurs once in every 2000 live births.</a:t>
            </a:r>
          </a:p>
          <a:p>
            <a:pPr marL="609600" indent="-609600">
              <a:spcBef>
                <a:spcPct val="2000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   These individuals have male sex organs, but are sterile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. There </a:t>
            </a: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may be feminine 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characteristics, </a:t>
            </a: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but their intelligence is normal.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224968" y="5698196"/>
            <a:ext cx="10749643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400" u="sng" dirty="0">
                <a:solidFill>
                  <a:srgbClr val="0000FF"/>
                </a:solidFill>
                <a:latin typeface="Bahnschrift Condensed" panose="020B0502040204020203" pitchFamily="34" charset="0"/>
              </a:rPr>
              <a:t>(b)- An XYY male,</a:t>
            </a: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 tend to somewhat taller than average</a:t>
            </a:r>
          </a:p>
          <a:p>
            <a:pPr>
              <a:defRPr/>
            </a:pPr>
            <a:endParaRPr lang="en-US" altLang="en-US" sz="1000" dirty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>
              <a:defRPr/>
            </a:pPr>
            <a:r>
              <a:rPr lang="en-US" altLang="en-US" sz="2400" u="sng" dirty="0">
                <a:solidFill>
                  <a:srgbClr val="0000FF"/>
                </a:solidFill>
                <a:latin typeface="Bahnschrift Condensed" panose="020B0502040204020203" pitchFamily="34" charset="0"/>
              </a:rPr>
              <a:t>(c)- A trisomy female (XXX),</a:t>
            </a: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 which occurs once in every 2000 live births, produces healthy females.</a:t>
            </a:r>
            <a:endParaRPr lang="en-US" sz="2400" dirty="0">
              <a:latin typeface="Bahnschrift Condensed" panose="020B0502040204020203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5270" y="3583147"/>
            <a:ext cx="6563187" cy="1856634"/>
          </a:xfrm>
          <a:prstGeom prst="rect">
            <a:avLst/>
          </a:prstGeom>
          <a:solidFill>
            <a:srgbClr val="99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31775" indent="-231775" eaLnBrk="1" hangingPunct="1"/>
            <a:r>
              <a:rPr lang="en-US" altLang="en-US" sz="1800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Males with some development of breast tissue normally seen in females.</a:t>
            </a:r>
          </a:p>
          <a:p>
            <a:pPr marL="231775" indent="-231775" eaLnBrk="1" hangingPunct="1"/>
            <a:r>
              <a:rPr lang="en-US" altLang="en-US" sz="1800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Little body hair is present, and such person are typically tall, have small testes.</a:t>
            </a:r>
          </a:p>
          <a:p>
            <a:pPr marL="231775" indent="-231775" eaLnBrk="1" hangingPunct="1"/>
            <a:r>
              <a:rPr lang="en-US" altLang="en-US" sz="1800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Infertility</a:t>
            </a:r>
            <a:r>
              <a:rPr lang="en-US" altLang="en-US" sz="1800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 results from absent sperm.</a:t>
            </a:r>
          </a:p>
          <a:p>
            <a:pPr marL="231775" indent="-231775" eaLnBrk="1" hangingPunct="1"/>
            <a:r>
              <a:rPr lang="en-US" altLang="en-US" sz="1800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Evidence of mental retardation may or may not be present. </a:t>
            </a: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7126512" y="3336886"/>
            <a:ext cx="4572002" cy="2744600"/>
            <a:chOff x="2976" y="2283"/>
            <a:chExt cx="2688" cy="1221"/>
          </a:xfrm>
        </p:grpSpPr>
        <p:pic>
          <p:nvPicPr>
            <p:cNvPr id="6" name="Picture 3" descr="kleinfelter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283"/>
              <a:ext cx="2688" cy="1173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15"/>
            <p:cNvSpPr>
              <a:spLocks noChangeArrowheads="1"/>
            </p:cNvSpPr>
            <p:nvPr/>
          </p:nvSpPr>
          <p:spPr bwMode="auto">
            <a:xfrm>
              <a:off x="4992" y="3168"/>
              <a:ext cx="52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94316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>
          <a:xfrm>
            <a:off x="511625" y="2271478"/>
            <a:ext cx="5731328" cy="3418115"/>
          </a:xfrm>
          <a:prstGeom prst="rect">
            <a:avLst/>
          </a:prstGeom>
          <a:ln>
            <a:solidFill>
              <a:srgbClr val="0000FF"/>
            </a:solidFill>
            <a:miter lim="800000"/>
            <a:headEnd/>
            <a:tailEnd/>
          </a:ln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90000"/>
              </a:lnSpc>
            </a:pPr>
            <a:r>
              <a:rPr lang="en-US" altLang="en-US" sz="2800" dirty="0" smtClean="0">
                <a:latin typeface="Bahnschrift Condensed" panose="020B0502040204020203" pitchFamily="34" charset="0"/>
              </a:rPr>
              <a:t>Turner syndrome is associated with underdeveloped ovaries, short stature.</a:t>
            </a:r>
          </a:p>
          <a:p>
            <a:pPr algn="l" rtl="0">
              <a:lnSpc>
                <a:spcPct val="90000"/>
              </a:lnSpc>
            </a:pPr>
            <a:r>
              <a:rPr lang="en-US" altLang="en-US" sz="2800" dirty="0" smtClean="0">
                <a:latin typeface="Bahnschrift Condensed" panose="020B0502040204020203" pitchFamily="34" charset="0"/>
              </a:rPr>
              <a:t>Bull neck, and broad chest. Individuals are sterile, and lack expected secondary sexual characteristics.</a:t>
            </a:r>
          </a:p>
          <a:p>
            <a:pPr algn="l" rtl="0">
              <a:lnSpc>
                <a:spcPct val="90000"/>
              </a:lnSpc>
            </a:pPr>
            <a:r>
              <a:rPr lang="en-US" altLang="en-US" sz="2800" dirty="0" smtClean="0">
                <a:latin typeface="Bahnschrift Condensed" panose="020B0502040204020203" pitchFamily="34" charset="0"/>
              </a:rPr>
              <a:t> Mental retardation typically not evident.</a:t>
            </a:r>
          </a:p>
          <a:p>
            <a:pPr algn="l" rtl="0">
              <a:lnSpc>
                <a:spcPct val="90000"/>
              </a:lnSpc>
            </a:pPr>
            <a:r>
              <a:rPr lang="en-US" altLang="en-US" sz="2800" dirty="0" smtClean="0">
                <a:latin typeface="Bahnschrift Condensed" panose="020B0502040204020203" pitchFamily="34" charset="0"/>
              </a:rPr>
              <a:t>Chromosomal or monogenic?</a:t>
            </a:r>
          </a:p>
        </p:txBody>
      </p:sp>
      <p:pic>
        <p:nvPicPr>
          <p:cNvPr id="3" name="Picture 7" descr="turners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4082"/>
          <a:stretch>
            <a:fillRect/>
          </a:stretch>
        </p:blipFill>
        <p:spPr bwMode="auto">
          <a:xfrm>
            <a:off x="6502397" y="2271477"/>
            <a:ext cx="4455886" cy="340267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11625" y="852480"/>
            <a:ext cx="1146265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u="sng" dirty="0">
                <a:solidFill>
                  <a:srgbClr val="FF0000"/>
                </a:solidFill>
                <a:latin typeface="Bahnschrift Condensed" panose="020B0502040204020203" pitchFamily="34" charset="0"/>
              </a:rPr>
              <a:t>3- Turner’s syndrome,</a:t>
            </a:r>
            <a:r>
              <a:rPr lang="en-US" altLang="en-US" sz="2800" dirty="0">
                <a:latin typeface="Bahnschrift Condensed" panose="020B0502040204020203" pitchFamily="34" charset="0"/>
              </a:rPr>
              <a:t> </a:t>
            </a:r>
            <a:r>
              <a:rPr lang="en-US" alt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altLang="en-US" sz="2800" u="sng" dirty="0">
                <a:solidFill>
                  <a:srgbClr val="0000FF"/>
                </a:solidFill>
                <a:latin typeface="Bahnschrift Condensed" panose="020B0502040204020203" pitchFamily="34" charset="0"/>
              </a:rPr>
              <a:t>a </a:t>
            </a:r>
            <a:r>
              <a:rPr lang="en-US" altLang="en-US" sz="2800" u="sng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monosomy</a:t>
            </a:r>
            <a:r>
              <a:rPr lang="en-US" altLang="en-US" sz="2800" u="sng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female </a:t>
            </a: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(</a:t>
            </a:r>
            <a:r>
              <a:rPr lang="en-US" alt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X0</a:t>
            </a: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)</a:t>
            </a:r>
            <a:r>
              <a:rPr lang="en-US" altLang="en-US" sz="2800" u="sng" dirty="0">
                <a:solidFill>
                  <a:srgbClr val="0000FF"/>
                </a:solidFill>
                <a:latin typeface="Bahnschrift Condensed" panose="020B0502040204020203" pitchFamily="34" charset="0"/>
              </a:rPr>
              <a:t>,</a:t>
            </a:r>
            <a:r>
              <a:rPr lang="en-US" alt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Occurs once in every 5000 births, produces phenotypic, but </a:t>
            </a:r>
            <a:r>
              <a:rPr lang="en-US" alt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immature </a:t>
            </a:r>
            <a:r>
              <a:rPr lang="en-US" altLang="en-US" sz="28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females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.</a:t>
            </a:r>
            <a:endParaRPr lang="en-US" sz="2800" dirty="0">
              <a:solidFill>
                <a:srgbClr val="00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16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49503" y="1454729"/>
            <a:ext cx="8763000" cy="4573560"/>
          </a:xfrm>
          <a:prstGeom prst="rect">
            <a:avLst/>
          </a:prstGeom>
        </p:spPr>
        <p:txBody>
          <a:bodyPr vert="horz" lIns="91440" tIns="45720" rIns="91440" bIns="45720" rtlCol="1">
            <a:sp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algn="l" rtl="0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It can also cause human disorders.</a:t>
            </a:r>
          </a:p>
          <a:p>
            <a:pPr marL="381000" indent="-381000"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Deletions, even in a heterozygous state, cause severe physical and mental problems.</a:t>
            </a:r>
          </a:p>
          <a:p>
            <a:pPr marL="381000" indent="-381000" algn="l" rtl="0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800" dirty="0" smtClean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 marL="381000" indent="-381000" algn="l" rtl="0">
              <a:spcBef>
                <a:spcPts val="0"/>
              </a:spcBef>
              <a:buClr>
                <a:srgbClr val="FF0000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altLang="en-US" sz="2800" b="1" u="sng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Cri-du-chat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 results from a specific deletion in </a:t>
            </a:r>
            <a:r>
              <a:rPr lang="en-US" altLang="en-US" sz="28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chromosome 5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.</a:t>
            </a:r>
          </a:p>
          <a:p>
            <a:pPr marL="0" indent="0" algn="l" rtl="0">
              <a:spcBef>
                <a:spcPts val="0"/>
              </a:spcBef>
              <a:buClr>
                <a:srgbClr val="FF0000"/>
              </a:buClr>
              <a:buFont typeface="Arial" pitchFamily="34" charset="0"/>
              <a:buNone/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      -   Is due to a missing part of chromosome 5</a:t>
            </a:r>
            <a:r>
              <a:rPr lang="en-US" altLang="en-US" sz="2800" dirty="0" smtClean="0">
                <a:latin typeface="Bahnschrift Condensed" panose="020B0502040204020203" pitchFamily="34" charset="0"/>
              </a:rPr>
              <a:t> </a:t>
            </a:r>
            <a:endParaRPr lang="en-US" altLang="en-US" sz="2800" dirty="0" smtClean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 lvl="1" algn="l" rtl="0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These individuals are mentally retarded, have a small head with unusual facial features, and a cry like the mewing of a distressed cat.</a:t>
            </a:r>
          </a:p>
          <a:p>
            <a:pPr lvl="1" algn="l" rtl="0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This syndrome is fatal in infancy or early childhood.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503" y="2648857"/>
            <a:ext cx="2444068" cy="341932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07939" y="567116"/>
            <a:ext cx="5484194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81000" indent="-381000" algn="ctr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3200" b="1" dirty="0">
                <a:ln w="11430"/>
                <a:solidFill>
                  <a:srgbClr val="C00000"/>
                </a:solidFill>
                <a:latin typeface="Bahnschrift Condensed" panose="020B0502040204020203" pitchFamily="34" charset="0"/>
              </a:rPr>
              <a:t>B)- Chromosomal </a:t>
            </a:r>
            <a:r>
              <a:rPr lang="en-US" altLang="en-US" sz="3200" b="1" dirty="0" smtClean="0">
                <a:ln w="11430"/>
                <a:solidFill>
                  <a:srgbClr val="C00000"/>
                </a:solidFill>
                <a:latin typeface="Bahnschrift Condensed" panose="020B0502040204020203" pitchFamily="34" charset="0"/>
              </a:rPr>
              <a:t>structure-alterations</a:t>
            </a:r>
            <a:endParaRPr lang="en-US" altLang="en-US" sz="3200" b="1" dirty="0">
              <a:ln w="11430"/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11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1" r="17308" b="30547"/>
          <a:stretch>
            <a:fillRect/>
          </a:stretch>
        </p:blipFill>
        <p:spPr bwMode="auto">
          <a:xfrm>
            <a:off x="5849258" y="875522"/>
            <a:ext cx="6135914" cy="525935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293914" y="1676400"/>
            <a:ext cx="5424714" cy="3657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875" indent="-376238" algn="l" rtl="0">
              <a:lnSpc>
                <a:spcPct val="150000"/>
              </a:lnSpc>
              <a:buClr>
                <a:srgbClr val="FF0000"/>
              </a:buClr>
              <a:buFontTx/>
              <a:buAutoNum type="arabicPeriod" startAt="2"/>
              <a:tabLst>
                <a:tab pos="2743200" algn="l"/>
              </a:tabLst>
              <a:defRPr/>
            </a:pPr>
            <a:r>
              <a:rPr lang="en-US" altLang="en-US" sz="2800" b="1" u="sng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Myelogenous</a:t>
            </a:r>
            <a:r>
              <a:rPr lang="en-US" altLang="en-US" sz="2800" u="sng" dirty="0" smtClean="0">
                <a:latin typeface="Bahnschrift Condensed" panose="020B0502040204020203" pitchFamily="34" charset="0"/>
              </a:rPr>
              <a:t>,</a:t>
            </a:r>
            <a:r>
              <a:rPr lang="en-US" altLang="en-US" sz="2800" dirty="0" smtClean="0">
                <a:latin typeface="Bahnschrift Condensed" panose="020B0502040204020203" pitchFamily="34" charset="0"/>
              </a:rPr>
              <a:t> [</a:t>
            </a:r>
            <a:r>
              <a:rPr lang="en-US" altLang="en-US" sz="28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leukemia (CML)</a:t>
            </a:r>
            <a:r>
              <a:rPr lang="en-US" altLang="en-US" sz="2800" dirty="0" smtClean="0">
                <a:latin typeface="Bahnschrift Condensed" panose="020B0502040204020203" pitchFamily="34" charset="0"/>
              </a:rPr>
              <a:t>]. </a:t>
            </a:r>
          </a:p>
          <a:p>
            <a:pPr marL="20637" indent="0" algn="l" rtl="0">
              <a:lnSpc>
                <a:spcPct val="150000"/>
              </a:lnSpc>
              <a:buClr>
                <a:srgbClr val="FF0000"/>
              </a:buClr>
              <a:buNone/>
              <a:tabLst>
                <a:tab pos="2743200" algn="l"/>
              </a:tabLst>
              <a:defRPr/>
            </a:pPr>
            <a:r>
              <a:rPr lang="en-US" altLang="en-US" sz="2800" dirty="0" smtClean="0">
                <a:latin typeface="Bahnschrift Condensed" panose="020B0502040204020203" pitchFamily="34" charset="0"/>
              </a:rPr>
              <a:t>Caused by chromosomal translocations since a fragment of </a:t>
            </a:r>
            <a:r>
              <a:rPr lang="en-US" altLang="en-US" sz="28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chromosome 22 </a:t>
            </a:r>
            <a:r>
              <a:rPr lang="en-US" altLang="en-US" sz="2800" dirty="0" smtClean="0">
                <a:latin typeface="Bahnschrift Condensed" panose="020B0502040204020203" pitchFamily="34" charset="0"/>
              </a:rPr>
              <a:t>switches places with a small fragment from the tip of </a:t>
            </a:r>
            <a:r>
              <a:rPr lang="en-US" altLang="en-US" sz="28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chromosome 9</a:t>
            </a:r>
            <a:r>
              <a:rPr lang="en-US" altLang="en-US" sz="2800" dirty="0" smtClean="0">
                <a:latin typeface="Bahnschrift Condensed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211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dd_02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94469" y="280999"/>
            <a:ext cx="67786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lonna MT" panose="04020805060202030203" pitchFamily="82" charset="0"/>
                <a:cs typeface="Andalus" panose="02020603050405020304" pitchFamily="18" charset="-78"/>
              </a:rPr>
              <a:t>THANK YOU ……</a:t>
            </a:r>
            <a:endParaRPr lang="ar-EG" sz="6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lonna MT" panose="04020805060202030203" pitchFamily="82" charset="0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797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20523" y="437878"/>
            <a:ext cx="8596668" cy="971216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B4586C"/>
                </a:solidFill>
                <a:latin typeface="Cambria" pitchFamily="18" charset="0"/>
              </a:rPr>
              <a:t>Lecture contents</a:t>
            </a:r>
            <a:endParaRPr lang="en-US" b="1" u="sng" dirty="0">
              <a:solidFill>
                <a:srgbClr val="B4586C"/>
              </a:solidFill>
              <a:latin typeface="Cambria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6288067"/>
              </p:ext>
            </p:extLst>
          </p:nvPr>
        </p:nvGraphicFramePr>
        <p:xfrm>
          <a:off x="677333" y="1313643"/>
          <a:ext cx="10565923" cy="4886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955835" y="1701687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1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5196" y="2612839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2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888" y="3535573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3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80682" y="4452018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4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0349" y="5368462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5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31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8"/>
          <a:stretch>
            <a:fillRect/>
          </a:stretch>
        </p:blipFill>
        <p:spPr bwMode="auto">
          <a:xfrm>
            <a:off x="7646534" y="174168"/>
            <a:ext cx="4545466" cy="664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52400" y="854993"/>
            <a:ext cx="7494134" cy="2456057"/>
          </a:xfrm>
          <a:prstGeom prst="rect">
            <a:avLst/>
          </a:prstGeom>
        </p:spPr>
        <p:txBody>
          <a:bodyPr vert="horz" wrap="square" lIns="91440" tIns="45720" rIns="91440" bIns="45720" rtlCol="1">
            <a:sp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In human and other mammals, there are two varieties of sex chromosomes, </a:t>
            </a:r>
            <a:r>
              <a:rPr lang="en-US" altLang="en-US" sz="2400" dirty="0" smtClean="0">
                <a:solidFill>
                  <a:srgbClr val="F63F1B"/>
                </a:solidFill>
                <a:latin typeface="Bahnschrift Condensed" panose="020B0502040204020203" pitchFamily="34" charset="0"/>
              </a:rPr>
              <a:t>X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&amp; </a:t>
            </a:r>
            <a:r>
              <a:rPr lang="en-US" altLang="en-US" sz="2400" dirty="0" smtClean="0">
                <a:solidFill>
                  <a:srgbClr val="F63F1B"/>
                </a:solidFill>
                <a:latin typeface="Bahnschrift Condensed" panose="020B0502040204020203" pitchFamily="34" charset="0"/>
              </a:rPr>
              <a:t>Y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.</a:t>
            </a:r>
          </a:p>
          <a:p>
            <a:pPr lvl="1"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An individual who inherits </a:t>
            </a:r>
            <a:r>
              <a:rPr lang="en-US" altLang="en-US" sz="24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two X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chromosomes usually develops as a </a:t>
            </a:r>
            <a:r>
              <a:rPr lang="en-US" altLang="en-US" sz="24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female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.</a:t>
            </a:r>
          </a:p>
          <a:p>
            <a:pPr lvl="1"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An individual who inherits an </a:t>
            </a:r>
            <a:r>
              <a:rPr lang="en-US" altLang="en-US" sz="24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X and a Y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chromosome usually develops as a </a:t>
            </a:r>
            <a:r>
              <a:rPr lang="en-US" altLang="en-US" sz="24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male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.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>
          <a:xfrm>
            <a:off x="-166908" y="83460"/>
            <a:ext cx="8349343" cy="762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 eaLnBrk="1" hangingPunct="1">
              <a:defRPr/>
            </a:pPr>
            <a:r>
              <a:rPr lang="en-US" altLang="en-US" sz="3200" dirty="0" smtClean="0">
                <a:ln w="11430"/>
                <a:solidFill>
                  <a:srgbClr val="C00000"/>
                </a:solidFill>
                <a:latin typeface="Bahnschrift Condensed" panose="020B0502040204020203" pitchFamily="34" charset="0"/>
              </a:rPr>
              <a:t>1. The chromosomal basis of sex varies with organism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6200" y="3360095"/>
            <a:ext cx="7570334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This X-Y system of mammals is not the only chromosomal mechanism of determining sex.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Other options include the </a:t>
            </a:r>
            <a:r>
              <a:rPr lang="en-US" alt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X-0</a:t>
            </a: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 (in locust) system, the </a:t>
            </a:r>
            <a:r>
              <a:rPr lang="en-US" alt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Z-W </a:t>
            </a: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system (in birds), and the </a:t>
            </a:r>
            <a:r>
              <a:rPr lang="en-US" alt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haplo</a:t>
            </a:r>
            <a:r>
              <a:rPr lang="en-US" alt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-diploid</a:t>
            </a: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 system (in bees).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3542" y="5180239"/>
            <a:ext cx="7602992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In Human, the </a:t>
            </a:r>
            <a:r>
              <a:rPr lang="en-US" alt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SRY</a:t>
            </a: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 gene (</a:t>
            </a:r>
            <a:r>
              <a:rPr lang="en-US" alt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S</a:t>
            </a: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ex-determining </a:t>
            </a:r>
            <a:r>
              <a:rPr lang="en-US" alt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R</a:t>
            </a: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egion of the </a:t>
            </a:r>
            <a:r>
              <a:rPr lang="en-US" alt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Y</a:t>
            </a: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 chromosome) modifies embryonic gonads into testes.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Females lack the </a:t>
            </a:r>
            <a:r>
              <a:rPr lang="en-US" alt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SRY</a:t>
            </a: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 gene, thus, the embryonic gonads develop into ovaries.</a:t>
            </a:r>
          </a:p>
        </p:txBody>
      </p:sp>
    </p:spTree>
    <p:extLst>
      <p:ext uri="{BB962C8B-B14F-4D97-AF65-F5344CB8AC3E}">
        <p14:creationId xmlns:p14="http://schemas.microsoft.com/office/powerpoint/2010/main" val="425829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04800" y="1382713"/>
            <a:ext cx="11596914" cy="4358116"/>
          </a:xfrm>
          <a:prstGeom prst="rect">
            <a:avLst/>
          </a:prstGeom>
        </p:spPr>
        <p:txBody>
          <a:bodyPr vert="horz" wrap="square" lIns="91440" tIns="45720" rIns="91440" bIns="45720" rtlCol="1">
            <a:sp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In the X-Y system, Y and X chromosomes behave as homologous chromosomes during meiosis.</a:t>
            </a:r>
          </a:p>
          <a:p>
            <a:pPr lvl="1" algn="l" rtl="0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In reality, they are only partially homologous and rarely undergo crossing over</a:t>
            </a:r>
          </a:p>
          <a:p>
            <a:pPr lvl="1" algn="l" rtl="0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dirty="0" smtClean="0">
              <a:solidFill>
                <a:srgbClr val="0000FF"/>
              </a:solidFill>
              <a:latin typeface="Bahnschrift Condensed" panose="020B0502040204020203" pitchFamily="34" charset="0"/>
            </a:endParaRPr>
          </a:p>
          <a:p>
            <a:pPr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In both testes (XY) and ovaries (XX), the two sex chromosomes segregate during meiosis and each gamete receives one.</a:t>
            </a:r>
          </a:p>
          <a:p>
            <a:pPr lvl="1" algn="l" rtl="0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Each egg receives an X chromosome.</a:t>
            </a:r>
          </a:p>
          <a:p>
            <a:pPr lvl="1" algn="l" rtl="0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Half the sperm receive an X chromosome and half receive a Y chromosome.</a:t>
            </a:r>
          </a:p>
          <a:p>
            <a:pPr lvl="1" algn="l" rtl="0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</a:t>
            </a:r>
          </a:p>
          <a:p>
            <a:pPr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Because of this, each conception has about a fifty-fifty chance of producing a particular sex.</a:t>
            </a:r>
          </a:p>
        </p:txBody>
      </p:sp>
    </p:spTree>
    <p:extLst>
      <p:ext uri="{BB962C8B-B14F-4D97-AF65-F5344CB8AC3E}">
        <p14:creationId xmlns:p14="http://schemas.microsoft.com/office/powerpoint/2010/main" val="265672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2398" y="1189038"/>
            <a:ext cx="6945088" cy="2973122"/>
          </a:xfrm>
          <a:prstGeom prst="rect">
            <a:avLst/>
          </a:prstGeom>
        </p:spPr>
        <p:txBody>
          <a:bodyPr vert="horz" wrap="square" lIns="91440" tIns="45720" rIns="91440" bIns="45720" rtlCol="1">
            <a:sp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The sex chromosomes, especially the </a:t>
            </a:r>
            <a:r>
              <a:rPr lang="en-US" altLang="en-US" sz="2400" dirty="0" smtClean="0">
                <a:solidFill>
                  <a:srgbClr val="FF0000"/>
                </a:solidFill>
                <a:latin typeface="Bahnschrift Condensed" panose="020B0502040204020203" pitchFamily="34" charset="0"/>
                <a:cs typeface="Times New Roman" pitchFamily="18" charset="0"/>
              </a:rPr>
              <a:t>X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chromosome, have genes for many characters unrelated to sex.</a:t>
            </a:r>
          </a:p>
          <a:p>
            <a:pPr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These </a:t>
            </a:r>
            <a:r>
              <a:rPr lang="en-US" altLang="en-US" sz="24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sex-linked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genes follow the same pattern of inheritance  as the </a:t>
            </a:r>
            <a:r>
              <a:rPr lang="en-US" altLang="en-US" sz="24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white-eye 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locus in </a:t>
            </a:r>
            <a:r>
              <a:rPr lang="en-US" altLang="en-US" sz="2400" i="1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Drosophila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.</a:t>
            </a:r>
          </a:p>
          <a:p>
            <a:pPr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If a sex-linked trait is due to a </a:t>
            </a:r>
            <a:r>
              <a:rPr lang="en-US" altLang="en-US" sz="24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recessive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allele, a female have this phenotype only if </a:t>
            </a:r>
            <a:r>
              <a:rPr lang="en-US" altLang="en-US" sz="2400" u="sng" dirty="0" smtClean="0">
                <a:solidFill>
                  <a:srgbClr val="00B050"/>
                </a:solidFill>
                <a:latin typeface="Bahnschrift Condensed" panose="020B0502040204020203" pitchFamily="34" charset="0"/>
              </a:rPr>
              <a:t>homozygous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.</a:t>
            </a:r>
          </a:p>
          <a:p>
            <a:pPr lvl="1"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Heterozygous females will be carriers.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37886"/>
            <a:ext cx="6400800" cy="8382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 eaLnBrk="1" hangingPunct="1">
              <a:defRPr/>
            </a:pPr>
            <a:r>
              <a:rPr lang="en-US" altLang="en-US" sz="3200" b="1" dirty="0" smtClean="0">
                <a:ln w="11430"/>
                <a:solidFill>
                  <a:srgbClr val="C00000"/>
                </a:solidFill>
                <a:latin typeface="Bahnschrift Condensed" panose="020B0502040204020203" pitchFamily="34" charset="0"/>
              </a:rPr>
              <a:t>2. Sex-linked genes have unique patterns of inheritance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" r="2902" b="10770"/>
          <a:stretch>
            <a:fillRect/>
          </a:stretch>
        </p:blipFill>
        <p:spPr bwMode="auto">
          <a:xfrm>
            <a:off x="7199086" y="148770"/>
            <a:ext cx="4844794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9"/>
          <a:stretch>
            <a:fillRect/>
          </a:stretch>
        </p:blipFill>
        <p:spPr bwMode="auto">
          <a:xfrm>
            <a:off x="1320797" y="4150631"/>
            <a:ext cx="46482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78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634343" y="639792"/>
            <a:ext cx="6629400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3200" b="1" dirty="0">
                <a:ln w="11430"/>
                <a:solidFill>
                  <a:srgbClr val="C00000"/>
                </a:solidFill>
                <a:latin typeface="Bahnschrift Condensed" panose="020B0502040204020203" pitchFamily="34" charset="0"/>
              </a:rPr>
              <a:t>Sex-linked disorders </a:t>
            </a:r>
            <a:r>
              <a:rPr lang="en-US" altLang="en-US" sz="3200" b="1" dirty="0" smtClean="0">
                <a:ln w="11430"/>
                <a:solidFill>
                  <a:srgbClr val="C00000"/>
                </a:solidFill>
                <a:latin typeface="Bahnschrift Condensed" panose="020B0502040204020203" pitchFamily="34" charset="0"/>
              </a:rPr>
              <a:t>in human</a:t>
            </a:r>
            <a:endParaRPr lang="en-US" altLang="en-US" sz="3200" b="1" dirty="0">
              <a:ln w="11430"/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66480" y="1417632"/>
            <a:ext cx="11303001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609600">
              <a:spcBef>
                <a:spcPct val="20000"/>
              </a:spcBef>
              <a:buClr>
                <a:srgbClr val="FF0000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altLang="en-US" sz="2400" b="1" u="sng" dirty="0">
                <a:solidFill>
                  <a:srgbClr val="FF0000"/>
                </a:solidFill>
                <a:latin typeface="Bahnschrift Condensed" panose="020B0502040204020203" pitchFamily="34" charset="0"/>
              </a:rPr>
              <a:t>Duchenne muscular dystrophy:</a:t>
            </a:r>
            <a:r>
              <a:rPr lang="en-US" altLang="en-US" sz="2400" b="1" dirty="0">
                <a:solidFill>
                  <a:srgbClr val="0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affects </a:t>
            </a: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one in 3,500 males born in the United States.</a:t>
            </a:r>
          </a:p>
          <a:p>
            <a:pPr marL="990600" lvl="1" indent="-300038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Affected individuals rarely live past their early 20s.</a:t>
            </a:r>
          </a:p>
          <a:p>
            <a:pPr marL="990600" lvl="1" indent="-300038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This disorder is due to the absence of an X-linked gene for a key muscle protein, called </a:t>
            </a:r>
            <a:r>
              <a:rPr lang="en-US" alt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dystrophin</a:t>
            </a: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. </a:t>
            </a:r>
          </a:p>
          <a:p>
            <a:pPr marL="990600" lvl="1" indent="-300038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The disease is characterized by a weakening 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of </a:t>
            </a: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the muscles and loss of 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coordination.</a:t>
            </a:r>
            <a:endParaRPr lang="en-US" altLang="en-US" sz="2400" dirty="0">
              <a:solidFill>
                <a:srgbClr val="0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51966" y="3544888"/>
            <a:ext cx="1130300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9600" indent="-609600">
              <a:spcBef>
                <a:spcPct val="20000"/>
              </a:spcBef>
              <a:buClr>
                <a:srgbClr val="FF0000"/>
              </a:buClr>
              <a:buFontTx/>
              <a:buAutoNum type="arabicPeriod" startAt="2"/>
              <a:tabLst>
                <a:tab pos="2743200" algn="l"/>
              </a:tabLst>
              <a:defRPr/>
            </a:pPr>
            <a:r>
              <a:rPr lang="en-US" altLang="en-US" sz="2400" b="1" u="sng" dirty="0">
                <a:solidFill>
                  <a:srgbClr val="FF0000"/>
                </a:solidFill>
                <a:latin typeface="Bahnschrift Condensed" panose="020B0502040204020203" pitchFamily="34" charset="0"/>
              </a:rPr>
              <a:t>Hemophilia:</a:t>
            </a:r>
            <a:r>
              <a:rPr lang="en-US" altLang="en-US" sz="2400" b="1" dirty="0">
                <a:solidFill>
                  <a:srgbClr val="000000"/>
                </a:solidFill>
                <a:latin typeface="Bahnschrift Condensed" panose="020B0502040204020203" pitchFamily="34" charset="0"/>
              </a:rPr>
              <a:t> </a:t>
            </a:r>
            <a:r>
              <a:rPr lang="ar-EG" altLang="en-US" sz="2400" b="1" dirty="0">
                <a:solidFill>
                  <a:srgbClr val="0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is </a:t>
            </a: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a sex-linked recessive trait defined by the absence of one or more </a:t>
            </a:r>
            <a:r>
              <a:rPr lang="en-US" alt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clotting </a:t>
            </a:r>
            <a:r>
              <a:rPr lang="en-US" altLang="en-US" sz="24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factors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.</a:t>
            </a:r>
            <a:endParaRPr lang="en-US" altLang="en-US" sz="2400" dirty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 marL="990600" lvl="1" indent="-300038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These proteins normally slow and then stop bleeding.</a:t>
            </a:r>
          </a:p>
          <a:p>
            <a:pPr marL="990600" lvl="1" indent="-300038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Individuals with hemophilia have prolonged bleeding 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because </a:t>
            </a: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a firm clot 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forms </a:t>
            </a: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slowly.</a:t>
            </a:r>
          </a:p>
          <a:p>
            <a:pPr marL="990600" lvl="1" indent="-300038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Individuals can be treated with intravenous injections of the missing protein.</a:t>
            </a:r>
          </a:p>
          <a:p>
            <a:pPr marL="990600" lvl="1" indent="-300038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This gene is transmitted to offspring </a:t>
            </a:r>
            <a:r>
              <a:rPr lang="en-US" altLang="en-US" sz="2400" i="1" dirty="0">
                <a:solidFill>
                  <a:srgbClr val="000000"/>
                </a:solidFill>
                <a:latin typeface="Bahnschrift Condensed" panose="020B0502040204020203" pitchFamily="34" charset="0"/>
              </a:rPr>
              <a:t>via</a:t>
            </a: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 the mothers.</a:t>
            </a:r>
          </a:p>
          <a:p>
            <a:pPr marL="990600" lvl="1" indent="-300038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Thus, Sons borne from hemophilic woman should be exempted </a:t>
            </a:r>
            <a:r>
              <a:rPr lang="en-US" altLang="en-US" sz="24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from circumcision.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 </a:t>
            </a:r>
            <a:endParaRPr lang="en-US" altLang="en-US" sz="2400" dirty="0">
              <a:solidFill>
                <a:srgbClr val="00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78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3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7" b="7362"/>
          <a:stretch/>
        </p:blipFill>
        <p:spPr bwMode="auto">
          <a:xfrm>
            <a:off x="7823200" y="509697"/>
            <a:ext cx="3324232" cy="333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10022" y="950255"/>
            <a:ext cx="7050314" cy="237353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 rtl="0">
              <a:lnSpc>
                <a:spcPct val="95000"/>
              </a:lnSpc>
              <a:buClr>
                <a:srgbClr val="FF0000"/>
              </a:buClr>
              <a:buFontTx/>
              <a:buAutoNum type="arabicPeriod" startAt="3"/>
              <a:defRPr/>
            </a:pPr>
            <a:r>
              <a:rPr lang="en-US" sz="2800" b="1" u="sng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Color blindness:</a:t>
            </a:r>
            <a:r>
              <a:rPr lang="en-US" sz="2800" b="1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smtClean="0">
                <a:latin typeface="Bahnschrift Condensed" panose="020B0502040204020203" pitchFamily="34" charset="0"/>
              </a:rPr>
              <a:t>is a disorder inherited as a </a:t>
            </a:r>
            <a:r>
              <a:rPr lang="en-US" sz="2800" u="sng" dirty="0" smtClean="0">
                <a:latin typeface="Bahnschrift Condensed" panose="020B0502040204020203" pitchFamily="34" charset="0"/>
              </a:rPr>
              <a:t>recessive sex-linked character</a:t>
            </a:r>
            <a:r>
              <a:rPr lang="en-US" sz="2800" dirty="0" smtClean="0">
                <a:latin typeface="Bahnschrift Condensed" panose="020B0502040204020203" pitchFamily="34" charset="0"/>
              </a:rPr>
              <a:t> and affect both males and females.</a:t>
            </a:r>
          </a:p>
          <a:p>
            <a:pPr marL="990600" lvl="1" indent="-533400" algn="l" rtl="0">
              <a:lnSpc>
                <a:spcPct val="95000"/>
              </a:lnSpc>
              <a:defRPr/>
            </a:pPr>
            <a:r>
              <a:rPr lang="en-US" dirty="0" smtClean="0">
                <a:latin typeface="Bahnschrift Condensed" panose="020B0502040204020203" pitchFamily="34" charset="0"/>
              </a:rPr>
              <a:t>A color blind female (</a:t>
            </a:r>
            <a:r>
              <a:rPr lang="en-US" dirty="0" err="1" smtClean="0">
                <a:solidFill>
                  <a:srgbClr val="0000FF"/>
                </a:solidFill>
                <a:latin typeface="Bahnschrift Condensed" panose="020B0502040204020203" pitchFamily="34" charset="0"/>
                <a:cs typeface="Times New Roman" pitchFamily="18" charset="0"/>
              </a:rPr>
              <a:t>X</a:t>
            </a:r>
            <a:r>
              <a:rPr lang="en-US" baseline="30000" dirty="0" err="1" smtClean="0">
                <a:solidFill>
                  <a:srgbClr val="FF0000"/>
                </a:solidFill>
                <a:latin typeface="Bahnschrift Condensed" panose="020B0502040204020203" pitchFamily="34" charset="0"/>
                <a:cs typeface="Times New Roman" pitchFamily="18" charset="0"/>
              </a:rPr>
              <a:t>a</a:t>
            </a:r>
            <a:r>
              <a:rPr lang="en-US" dirty="0" err="1" smtClean="0">
                <a:solidFill>
                  <a:srgbClr val="0000FF"/>
                </a:solidFill>
                <a:latin typeface="Bahnschrift Condensed" panose="020B0502040204020203" pitchFamily="34" charset="0"/>
                <a:cs typeface="Times New Roman" pitchFamily="18" charset="0"/>
              </a:rPr>
              <a:t>X</a:t>
            </a:r>
            <a:r>
              <a:rPr lang="en-US" baseline="30000" dirty="0" err="1" smtClean="0">
                <a:solidFill>
                  <a:srgbClr val="FF0000"/>
                </a:solidFill>
                <a:latin typeface="Bahnschrift Condensed" panose="020B0502040204020203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Bahnschrift Condensed" panose="020B0502040204020203" pitchFamily="34" charset="0"/>
              </a:rPr>
              <a:t>) may be born to a color blind father (</a:t>
            </a:r>
            <a:r>
              <a:rPr lang="en-US" dirty="0" err="1" smtClean="0">
                <a:solidFill>
                  <a:srgbClr val="0000FF"/>
                </a:solidFill>
                <a:latin typeface="Bahnschrift Condensed" panose="020B0502040204020203" pitchFamily="34" charset="0"/>
                <a:cs typeface="Times New Roman" pitchFamily="18" charset="0"/>
              </a:rPr>
              <a:t>X</a:t>
            </a:r>
            <a:r>
              <a:rPr lang="en-US" baseline="30000" dirty="0" err="1" smtClean="0">
                <a:solidFill>
                  <a:srgbClr val="FF0000"/>
                </a:solidFill>
                <a:latin typeface="Bahnschrift Condensed" panose="020B0502040204020203" pitchFamily="34" charset="0"/>
                <a:cs typeface="Times New Roman" pitchFamily="18" charset="0"/>
              </a:rPr>
              <a:t>a</a:t>
            </a:r>
            <a:r>
              <a:rPr lang="en-US" dirty="0" err="1" smtClean="0">
                <a:solidFill>
                  <a:srgbClr val="0000FF"/>
                </a:solidFill>
                <a:latin typeface="Bahnschrift Condensed" panose="020B0502040204020203" pitchFamily="34" charset="0"/>
                <a:cs typeface="Times New Roman" pitchFamily="18" charset="0"/>
              </a:rPr>
              <a:t>Y</a:t>
            </a:r>
            <a:r>
              <a:rPr lang="en-US" dirty="0" smtClean="0">
                <a:latin typeface="Bahnschrift Condensed" panose="020B0502040204020203" pitchFamily="34" charset="0"/>
              </a:rPr>
              <a:t>) and a carrier mother (</a:t>
            </a:r>
            <a:r>
              <a:rPr lang="en-US" dirty="0" err="1" smtClean="0">
                <a:solidFill>
                  <a:srgbClr val="0000FF"/>
                </a:solidFill>
                <a:latin typeface="Bahnschrift Condensed" panose="020B0502040204020203" pitchFamily="34" charset="0"/>
                <a:cs typeface="Times New Roman" pitchFamily="18" charset="0"/>
              </a:rPr>
              <a:t>X</a:t>
            </a:r>
            <a:r>
              <a:rPr lang="en-US" baseline="30000" dirty="0" err="1" smtClean="0">
                <a:solidFill>
                  <a:srgbClr val="FF0000"/>
                </a:solidFill>
                <a:latin typeface="Bahnschrift Condensed" panose="020B0502040204020203" pitchFamily="34" charset="0"/>
                <a:cs typeface="Times New Roman" pitchFamily="18" charset="0"/>
              </a:rPr>
              <a:t>A</a:t>
            </a:r>
            <a:r>
              <a:rPr lang="en-US" dirty="0" err="1" smtClean="0">
                <a:solidFill>
                  <a:srgbClr val="0000FF"/>
                </a:solidFill>
                <a:latin typeface="Bahnschrift Condensed" panose="020B0502040204020203" pitchFamily="34" charset="0"/>
                <a:cs typeface="Times New Roman" pitchFamily="18" charset="0"/>
              </a:rPr>
              <a:t>X</a:t>
            </a:r>
            <a:r>
              <a:rPr lang="en-US" baseline="30000" dirty="0" err="1" smtClean="0">
                <a:solidFill>
                  <a:srgbClr val="FF0000"/>
                </a:solidFill>
                <a:latin typeface="Bahnschrift Condensed" panose="020B0502040204020203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Bahnschrift Condensed" panose="020B0502040204020203" pitchFamily="34" charset="0"/>
              </a:rPr>
              <a:t>)</a:t>
            </a:r>
            <a:endParaRPr lang="en-GB" dirty="0" smtClean="0">
              <a:latin typeface="Bahnschrift Condensed" panose="020B0502040204020203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10022" y="4073431"/>
            <a:ext cx="11462664" cy="2419124"/>
          </a:xfrm>
          <a:prstGeom prst="rect">
            <a:avLst/>
          </a:prstGeom>
          <a:solidFill>
            <a:schemeClr val="accent1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Because males have only one </a:t>
            </a:r>
            <a:r>
              <a:rPr lang="en-US" altLang="en-US" sz="2800" dirty="0">
                <a:solidFill>
                  <a:srgbClr val="0000FF"/>
                </a:solidFill>
                <a:latin typeface="Bahnschrift Condensed" panose="020B0502040204020203" pitchFamily="34" charset="0"/>
                <a:cs typeface="Times New Roman" pitchFamily="18" charset="0"/>
              </a:rPr>
              <a:t>X</a:t>
            </a: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 chromosome (</a:t>
            </a:r>
            <a:r>
              <a:rPr lang="en-US" alt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hemizygous</a:t>
            </a: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), any male receiving the recessive allele from his mother will express the trait.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2800" dirty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Therefore, males are far more likely to inherit sex-linked recessive disorders 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than </a:t>
            </a: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are females. </a:t>
            </a:r>
          </a:p>
        </p:txBody>
      </p:sp>
    </p:spTree>
    <p:extLst>
      <p:ext uri="{BB962C8B-B14F-4D97-AF65-F5344CB8AC3E}">
        <p14:creationId xmlns:p14="http://schemas.microsoft.com/office/powerpoint/2010/main" val="219835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33830" y="1142999"/>
            <a:ext cx="11524342" cy="51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It is common 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in </a:t>
            </a: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meiosis and includes:</a:t>
            </a:r>
          </a:p>
          <a:p>
            <a:pPr marL="460375" lvl="2" indent="-339725">
              <a:spcBef>
                <a:spcPct val="20000"/>
              </a:spcBef>
              <a:buClr>
                <a:schemeClr val="tx1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2400" u="sng" dirty="0">
                <a:solidFill>
                  <a:srgbClr val="FF0000"/>
                </a:solidFill>
                <a:latin typeface="Bahnschrift Condensed" panose="020B0502040204020203" pitchFamily="34" charset="0"/>
              </a:rPr>
              <a:t>Chromosomal </a:t>
            </a:r>
            <a:r>
              <a:rPr lang="en-US" altLang="en-US" sz="2400" u="sng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deletions/translocations</a:t>
            </a:r>
            <a:endParaRPr lang="en-US" altLang="en-US" sz="2400" dirty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 marL="1144588" lvl="3" indent="-3810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Homologous chromatids may </a:t>
            </a:r>
            <a:r>
              <a:rPr lang="en-US" alt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break </a:t>
            </a:r>
            <a:r>
              <a:rPr lang="en-US" altLang="en-US" sz="2400" dirty="0" smtClean="0">
                <a:latin typeface="Bahnschrift Condensed" panose="020B0502040204020203" pitchFamily="34" charset="0"/>
              </a:rPr>
              <a:t>and</a:t>
            </a:r>
            <a:r>
              <a:rPr lang="en-US" altLang="en-US" sz="24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rejoin</a:t>
            </a: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at </a:t>
            </a: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incorrect places, thus, one chromatid will loose more genes than it receives.</a:t>
            </a:r>
          </a:p>
          <a:p>
            <a:pPr marL="460375" lvl="2" indent="-349250">
              <a:spcBef>
                <a:spcPct val="20000"/>
              </a:spcBef>
              <a:buClr>
                <a:schemeClr val="tx1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2400" u="sng" dirty="0">
                <a:solidFill>
                  <a:srgbClr val="FF0000"/>
                </a:solidFill>
                <a:latin typeface="Bahnschrift Condensed" panose="020B0502040204020203" pitchFamily="34" charset="0"/>
              </a:rPr>
              <a:t>Chromosomal duplications</a:t>
            </a: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(Polyploidy).</a:t>
            </a:r>
            <a:endParaRPr lang="en-US" altLang="en-US" sz="2400" dirty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 marL="979488" lvl="3" indent="-341313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result from nondisjunction 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during </a:t>
            </a: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gamete production in one parent.</a:t>
            </a:r>
          </a:p>
          <a:p>
            <a:pPr marL="979488" lvl="1" indent="-341313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2400" dirty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 marL="609600" indent="-325438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A diploid embryo that is homozygous for a large deletion or male with a large deletion to its single </a:t>
            </a:r>
            <a:r>
              <a:rPr lang="en-US" altLang="en-US" sz="2400" dirty="0">
                <a:solidFill>
                  <a:srgbClr val="0000FF"/>
                </a:solidFill>
                <a:latin typeface="Bahnschrift Condensed" panose="020B0502040204020203" pitchFamily="34" charset="0"/>
                <a:cs typeface="Times New Roman" pitchFamily="18" charset="0"/>
              </a:rPr>
              <a:t>X</a:t>
            </a: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 chromosome is usually missing 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many </a:t>
            </a: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essential genes and this leads to a lethal 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outcome</a:t>
            </a: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.</a:t>
            </a:r>
          </a:p>
          <a:p>
            <a:pPr marL="990600" lvl="1" indent="-300038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Duplications and translocations 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are </a:t>
            </a: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very harmful.</a:t>
            </a:r>
          </a:p>
          <a:p>
            <a:pPr marL="990600" lvl="1" indent="-5334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2400" dirty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 marL="609600" indent="-263525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Translocation or inversion can alter phenotype because a gene’s expression is influenced by its location.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220493" y="341993"/>
            <a:ext cx="91659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algn="ctr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3200" dirty="0">
                <a:ln w="11430"/>
                <a:solidFill>
                  <a:srgbClr val="C00000"/>
                </a:solidFill>
                <a:latin typeface="Bahnschrift Condensed" panose="020B0502040204020203" pitchFamily="34" charset="0"/>
              </a:rPr>
              <a:t>Chromosomal </a:t>
            </a:r>
            <a:r>
              <a:rPr lang="en-US" altLang="en-US" sz="3200" dirty="0" smtClean="0">
                <a:ln w="11430"/>
                <a:solidFill>
                  <a:srgbClr val="C00000"/>
                </a:solidFill>
                <a:latin typeface="Bahnschrift Condensed" panose="020B0502040204020203" pitchFamily="34" charset="0"/>
              </a:rPr>
              <a:t>aberration</a:t>
            </a:r>
            <a:endParaRPr lang="en-US" altLang="en-US" sz="3200" dirty="0">
              <a:ln w="11430"/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32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>
          <a:xfrm>
            <a:off x="2064639" y="257628"/>
            <a:ext cx="7696200" cy="6096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3600" b="1" dirty="0" smtClean="0">
                <a:ln w="11430"/>
                <a:solidFill>
                  <a:srgbClr val="C00000"/>
                </a:solidFill>
                <a:latin typeface="Bahnschrift Condensed" panose="020B0502040204020203" pitchFamily="34" charset="0"/>
              </a:rPr>
              <a:t>Chromosomal Mutations</a:t>
            </a:r>
          </a:p>
        </p:txBody>
      </p:sp>
      <p:pic>
        <p:nvPicPr>
          <p:cNvPr id="3" name="Picture 9" descr="p10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896" y="1052513"/>
            <a:ext cx="7815961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32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2" val="Objectives."/>
  <p:tag name="CHILD_ITEM_TEXT4" val="Initial activity."/>
  <p:tag name="CHILD_ITEM_TEXT6" val="Introduction."/>
  <p:tag name="CHILD_ITEM_TEXT8" val="Definitions."/>
  <p:tag name="CHILD_ITEM_TEXT10" val="Quiz"/>
  <p:tag name="CHILD_ITEM_TEXT12" val="Reference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56db13fa6644fd58f9ec9231d325c4f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817a05e81644d0cb6ee6571e9722fc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4721</TotalTime>
  <Words>1146</Words>
  <Application>Microsoft Office PowerPoint</Application>
  <PresentationFormat>Widescreen</PresentationFormat>
  <Paragraphs>105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Andalus</vt:lpstr>
      <vt:lpstr>Arial</vt:lpstr>
      <vt:lpstr>Bahnschrift Condensed</vt:lpstr>
      <vt:lpstr>Calibri</vt:lpstr>
      <vt:lpstr>Cambria</vt:lpstr>
      <vt:lpstr>Colonna MT</vt:lpstr>
      <vt:lpstr>Times New Roman</vt:lpstr>
      <vt:lpstr>Wingdings</vt:lpstr>
      <vt:lpstr>Office Theme</vt:lpstr>
      <vt:lpstr>PowerPoint Presentation</vt:lpstr>
      <vt:lpstr>Lecture contents</vt:lpstr>
      <vt:lpstr>1. The chromosomal basis of sex varies with organism</vt:lpstr>
      <vt:lpstr>PowerPoint Presentation</vt:lpstr>
      <vt:lpstr>2. Sex-linked genes have unique patterns of inheritance</vt:lpstr>
      <vt:lpstr>PowerPoint Presentation</vt:lpstr>
      <vt:lpstr>PowerPoint Presentation</vt:lpstr>
      <vt:lpstr>PowerPoint Presentation</vt:lpstr>
      <vt:lpstr>Chromosomal Mutations</vt:lpstr>
      <vt:lpstr>PowerPoint Presentation</vt:lpstr>
      <vt:lpstr>Symptoms of Down Syndrome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</dc:creator>
  <cp:lastModifiedBy>Saud Alarifi</cp:lastModifiedBy>
  <cp:revision>479</cp:revision>
  <dcterms:created xsi:type="dcterms:W3CDTF">2016-08-09T09:32:09Z</dcterms:created>
  <dcterms:modified xsi:type="dcterms:W3CDTF">2025-08-25T11:25:10Z</dcterms:modified>
</cp:coreProperties>
</file>