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0"/>
  </p:notesMasterIdLst>
  <p:handoutMasterIdLst>
    <p:handoutMasterId r:id="rId21"/>
  </p:handoutMasterIdLst>
  <p:sldIdLst>
    <p:sldId id="354" r:id="rId4"/>
    <p:sldId id="339" r:id="rId5"/>
    <p:sldId id="351" r:id="rId6"/>
    <p:sldId id="352" r:id="rId7"/>
    <p:sldId id="340" r:id="rId8"/>
    <p:sldId id="341" r:id="rId9"/>
    <p:sldId id="342" r:id="rId10"/>
    <p:sldId id="343" r:id="rId11"/>
    <p:sldId id="344" r:id="rId12"/>
    <p:sldId id="345" r:id="rId13"/>
    <p:sldId id="346" r:id="rId14"/>
    <p:sldId id="347" r:id="rId15"/>
    <p:sldId id="348" r:id="rId16"/>
    <p:sldId id="349" r:id="rId17"/>
    <p:sldId id="350" r:id="rId18"/>
    <p:sldId id="353" r:id="rId19"/>
  </p:sldIdLst>
  <p:sldSz cx="9144000" cy="6858000" type="screen4x3"/>
  <p:notesSz cx="6858000" cy="9144000"/>
  <p:defaultTextStyle>
    <a:defPPr>
      <a:defRPr lang="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89" autoAdjust="0"/>
    <p:restoredTop sz="94619" autoAdjust="0"/>
  </p:normalViewPr>
  <p:slideViewPr>
    <p:cSldViewPr>
      <p:cViewPr varScale="1">
        <p:scale>
          <a:sx n="105" d="100"/>
          <a:sy n="105" d="100"/>
        </p:scale>
        <p:origin x="1176" y="96"/>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9378"/>
    </p:cViewPr>
  </p:sorterViewPr>
  <p:notesViewPr>
    <p:cSldViewPr>
      <p:cViewPr varScale="1">
        <p:scale>
          <a:sx n="51" d="100"/>
          <a:sy n="51" d="100"/>
        </p:scale>
        <p:origin x="-291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EC53D9E-B75E-4CF3-B439-4E02822AC48E}" type="datetimeFigureOut">
              <a:rPr lang="en-US" smtClean="0"/>
              <a:pPr/>
              <a:t>1/19/2025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3594FE-671E-4339-862B-4ECD6EAAF703}" type="slidenum">
              <a:rPr lang="en-US" smtClean="0"/>
              <a:pPr/>
              <a:t>‹#›</a:t>
            </a:fld>
            <a:endParaRPr lang="en-US"/>
          </a:p>
        </p:txBody>
      </p:sp>
    </p:spTree>
    <p:extLst>
      <p:ext uri="{BB962C8B-B14F-4D97-AF65-F5344CB8AC3E}">
        <p14:creationId xmlns:p14="http://schemas.microsoft.com/office/powerpoint/2010/main" val="32716582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06A780-FC7A-4035-A0AA-1A5F7A330DB4}" type="datetimeFigureOut">
              <a:rPr lang="en-US" smtClean="0"/>
              <a:pPr/>
              <a:t>1/19/2025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1E5CE8-ACCA-4C8A-9FC1-07EFCB81F004}" type="slidenum">
              <a:rPr lang="en-US" smtClean="0"/>
              <a:pPr/>
              <a:t>‹#›</a:t>
            </a:fld>
            <a:endParaRPr lang="en-US"/>
          </a:p>
        </p:txBody>
      </p:sp>
    </p:spTree>
    <p:extLst>
      <p:ext uri="{BB962C8B-B14F-4D97-AF65-F5344CB8AC3E}">
        <p14:creationId xmlns:p14="http://schemas.microsoft.com/office/powerpoint/2010/main" val="2503432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powerpoint-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Rectangle 3"/>
          <p:cNvSpPr>
            <a:spLocks noGrp="1" noChangeArrowheads="1"/>
          </p:cNvSpPr>
          <p:nvPr>
            <p:ph type="ctrTitle" sz="quarter"/>
          </p:nvPr>
        </p:nvSpPr>
        <p:spPr>
          <a:xfrm>
            <a:off x="1042988" y="2606675"/>
            <a:ext cx="6337300" cy="1470025"/>
          </a:xfrm>
        </p:spPr>
        <p:txBody>
          <a:bodyPr/>
          <a:lstStyle>
            <a:lvl1pPr>
              <a:defRPr sz="4000">
                <a:solidFill>
                  <a:schemeClr val="bg1"/>
                </a:solidFill>
                <a:effectLst>
                  <a:outerShdw blurRad="38100" dist="38100" dir="2700000" algn="tl">
                    <a:srgbClr val="C0C0C0"/>
                  </a:outerShdw>
                </a:effectLst>
              </a:defRPr>
            </a:lvl1pPr>
          </a:lstStyle>
          <a:p>
            <a:pPr lvl="0"/>
            <a:endParaRPr lang="zh-TW" altLang="en-US" noProof="0"/>
          </a:p>
        </p:txBody>
      </p:sp>
      <p:sp>
        <p:nvSpPr>
          <p:cNvPr id="129028" name="Rectangle 4"/>
          <p:cNvSpPr>
            <a:spLocks noGrp="1" noChangeArrowheads="1"/>
          </p:cNvSpPr>
          <p:nvPr>
            <p:ph type="subTitle" sz="quarter" idx="1"/>
          </p:nvPr>
        </p:nvSpPr>
        <p:spPr>
          <a:xfrm>
            <a:off x="1079500" y="4508500"/>
            <a:ext cx="5005388" cy="720725"/>
          </a:xfrm>
        </p:spPr>
        <p:txBody>
          <a:bodyPr/>
          <a:lstStyle>
            <a:lvl1pPr marL="0" indent="0">
              <a:buClr>
                <a:srgbClr val="FFFF00"/>
              </a:buClr>
              <a:buFont typeface="Wingdings" panose="05000000000000000000" pitchFamily="2" charset="2"/>
              <a:buNone/>
              <a:defRPr b="1">
                <a:solidFill>
                  <a:schemeClr val="bg1"/>
                </a:solidFill>
              </a:defRPr>
            </a:lvl1pPr>
          </a:lstStyle>
          <a:p>
            <a:pPr lvl="0"/>
            <a:r>
              <a:rPr lang="zh-TW" altLang="en-US" noProof="0"/>
              <a:t>按一下以編輯母片副標題樣式</a:t>
            </a:r>
          </a:p>
        </p:txBody>
      </p:sp>
    </p:spTree>
    <p:extLst>
      <p:ext uri="{BB962C8B-B14F-4D97-AF65-F5344CB8AC3E}">
        <p14:creationId xmlns:p14="http://schemas.microsoft.com/office/powerpoint/2010/main" val="87858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20140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654965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2250"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412875"/>
            <a:ext cx="4033837"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477290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909882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5367940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41921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76571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566681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164997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187325"/>
            <a:ext cx="2054225" cy="5938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187325"/>
            <a:ext cx="6011862"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738125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powerpoint-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80513"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027" name="Rectangle 3"/>
          <p:cNvSpPr>
            <a:spLocks noGrp="1" noChangeArrowheads="1"/>
          </p:cNvSpPr>
          <p:nvPr>
            <p:ph type="ctrTitle" sz="quarter"/>
          </p:nvPr>
        </p:nvSpPr>
        <p:spPr>
          <a:xfrm>
            <a:off x="1042988" y="2606675"/>
            <a:ext cx="6337300" cy="1470025"/>
          </a:xfrm>
        </p:spPr>
        <p:txBody>
          <a:bodyPr/>
          <a:lstStyle>
            <a:lvl1pPr>
              <a:defRPr sz="4000">
                <a:solidFill>
                  <a:schemeClr val="bg1"/>
                </a:solidFill>
                <a:effectLst>
                  <a:outerShdw blurRad="38100" dist="38100" dir="2700000" algn="tl">
                    <a:srgbClr val="C0C0C0"/>
                  </a:outerShdw>
                </a:effectLst>
              </a:defRPr>
            </a:lvl1pPr>
          </a:lstStyle>
          <a:p>
            <a:pPr lvl="0"/>
            <a:endParaRPr lang="zh-TW" altLang="en-US" noProof="0"/>
          </a:p>
        </p:txBody>
      </p:sp>
      <p:sp>
        <p:nvSpPr>
          <p:cNvPr id="129028" name="Rectangle 4"/>
          <p:cNvSpPr>
            <a:spLocks noGrp="1" noChangeArrowheads="1"/>
          </p:cNvSpPr>
          <p:nvPr>
            <p:ph type="subTitle" sz="quarter" idx="1"/>
          </p:nvPr>
        </p:nvSpPr>
        <p:spPr>
          <a:xfrm>
            <a:off x="1079500" y="4508500"/>
            <a:ext cx="5005388" cy="720725"/>
          </a:xfrm>
        </p:spPr>
        <p:txBody>
          <a:bodyPr/>
          <a:lstStyle>
            <a:lvl1pPr marL="0" indent="0">
              <a:buClr>
                <a:srgbClr val="FFFF00"/>
              </a:buClr>
              <a:buFont typeface="Wingdings" panose="05000000000000000000" pitchFamily="2" charset="2"/>
              <a:buNone/>
              <a:defRPr b="1">
                <a:solidFill>
                  <a:schemeClr val="bg1"/>
                </a:solidFill>
              </a:defRPr>
            </a:lvl1pPr>
          </a:lstStyle>
          <a:p>
            <a:pPr lvl="0"/>
            <a:r>
              <a:rPr lang="zh-TW" altLang="en-US" noProof="0"/>
              <a:t>按一下以編輯母片副標題樣式</a:t>
            </a:r>
          </a:p>
        </p:txBody>
      </p:sp>
    </p:spTree>
    <p:extLst>
      <p:ext uri="{BB962C8B-B14F-4D97-AF65-F5344CB8AC3E}">
        <p14:creationId xmlns:p14="http://schemas.microsoft.com/office/powerpoint/2010/main" val="3119506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910605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9869760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2250"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2963" y="1412875"/>
            <a:ext cx="4033837" cy="4713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109114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620404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5249491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19484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4633C9-1684-43B6-9BC2-31B5D3D844CC}" type="datetimeFigureOut">
              <a:rPr lang="en-US" smtClean="0"/>
              <a:pPr/>
              <a:t>1/19/2025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8015973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810973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470494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2575" y="187325"/>
            <a:ext cx="2054225" cy="5938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68313" y="187325"/>
            <a:ext cx="6011862" cy="5938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9795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E4633C9-1684-43B6-9BC2-31B5D3D844CC}" type="datetimeFigureOut">
              <a:rPr lang="en-US" smtClean="0"/>
              <a:pPr/>
              <a:t>1/19/2025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E4633C9-1684-43B6-9BC2-31B5D3D844CC}" type="datetimeFigureOut">
              <a:rPr lang="en-US" smtClean="0"/>
              <a:pPr/>
              <a:t>1/19/2025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4633C9-1684-43B6-9BC2-31B5D3D844CC}" type="datetimeFigureOut">
              <a:rPr lang="en-US" smtClean="0"/>
              <a:pPr/>
              <a:t>1/19/2025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E4633C9-1684-43B6-9BC2-31B5D3D844CC}" type="datetimeFigureOut">
              <a:rPr lang="en-US" smtClean="0"/>
              <a:pPr/>
              <a:t>1/19/2025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57AC1E-3575-4AEF-9694-23931F7AF2A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633C9-1684-43B6-9BC2-31B5D3D844CC}" type="datetimeFigureOut">
              <a:rPr lang="en-US" smtClean="0"/>
              <a:pPr/>
              <a:t>1/19/2025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57AC1E-3575-4AEF-9694-23931F7AF2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alpha val="27000"/>
          </a:schemeClr>
        </a:solidFill>
        <a:effectLst/>
      </p:bgPr>
    </p:bg>
    <p:spTree>
      <p:nvGrpSpPr>
        <p:cNvPr id="1" name=""/>
        <p:cNvGrpSpPr/>
        <p:nvPr/>
      </p:nvGrpSpPr>
      <p:grpSpPr>
        <a:xfrm>
          <a:off x="0" y="0"/>
          <a:ext cx="0" cy="0"/>
          <a:chOff x="0" y="0"/>
          <a:chExt cx="0" cy="0"/>
        </a:xfrm>
      </p:grpSpPr>
      <p:pic>
        <p:nvPicPr>
          <p:cNvPr id="6146" name="Picture 2" descr="powerpoint-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title"/>
          </p:nvPr>
        </p:nvSpPr>
        <p:spPr bwMode="auto">
          <a:xfrm>
            <a:off x="971550" y="187325"/>
            <a:ext cx="54721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zh-TW" altLang="en-US"/>
          </a:p>
        </p:txBody>
      </p:sp>
      <p:sp>
        <p:nvSpPr>
          <p:cNvPr id="6148" name="Rectangle 4"/>
          <p:cNvSpPr>
            <a:spLocks noGrp="1" noChangeArrowheads="1"/>
          </p:cNvSpPr>
          <p:nvPr>
            <p:ph type="body" idx="1"/>
          </p:nvPr>
        </p:nvSpPr>
        <p:spPr bwMode="auto">
          <a:xfrm>
            <a:off x="468313" y="1412875"/>
            <a:ext cx="8218487"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p:txBody>
      </p:sp>
    </p:spTree>
    <p:extLst>
      <p:ext uri="{BB962C8B-B14F-4D97-AF65-F5344CB8AC3E}">
        <p14:creationId xmlns:p14="http://schemas.microsoft.com/office/powerpoint/2010/main" val="47970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kumimoji="1" sz="3200" kern="1200">
          <a:solidFill>
            <a:schemeClr val="accent2"/>
          </a:solidFill>
          <a:latin typeface="+mj-lt"/>
          <a:ea typeface="PMingLiU" pitchFamily="18" charset="-120"/>
          <a:cs typeface="+mj-cs"/>
        </a:defRPr>
      </a:lvl1pPr>
      <a:lvl2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2pPr>
      <a:lvl3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3pPr>
      <a:lvl4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4pPr>
      <a:lvl5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5pPr>
      <a:lvl6pPr marL="4572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6pPr>
      <a:lvl7pPr marL="9144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7pPr>
      <a:lvl8pPr marL="13716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8pPr>
      <a:lvl9pPr marL="18288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9pPr>
    </p:titleStyle>
    <p:bodyStyle>
      <a:lvl1pPr marL="342900" indent="-342900" algn="l" rtl="0" eaLnBrk="0" fontAlgn="base" hangingPunct="0">
        <a:spcBef>
          <a:spcPct val="20000"/>
        </a:spcBef>
        <a:spcAft>
          <a:spcPct val="30000"/>
        </a:spcAft>
        <a:buClr>
          <a:srgbClr val="FF0000"/>
        </a:buClr>
        <a:buFont typeface="Wingdings" pitchFamily="2" charset="2"/>
        <a:buChar char="n"/>
        <a:defRPr kumimoji="1" sz="2800" kern="1200">
          <a:solidFill>
            <a:srgbClr val="000099"/>
          </a:solidFill>
          <a:latin typeface="+mn-lt"/>
          <a:ea typeface="PMingLiU" pitchFamily="18" charset="-120"/>
          <a:cs typeface="+mn-cs"/>
        </a:defRPr>
      </a:lvl1pPr>
      <a:lvl2pPr marL="742950" indent="-285750" algn="l" rtl="0" eaLnBrk="0" fontAlgn="base" hangingPunct="0">
        <a:spcBef>
          <a:spcPct val="20000"/>
        </a:spcBef>
        <a:spcAft>
          <a:spcPct val="0"/>
        </a:spcAft>
        <a:buClr>
          <a:srgbClr val="FF0000"/>
        </a:buClr>
        <a:buFont typeface="Arial" charset="0"/>
        <a:buChar char="–"/>
        <a:defRPr kumimoji="1" sz="2400" kern="1200">
          <a:solidFill>
            <a:srgbClr val="000099"/>
          </a:solidFill>
          <a:latin typeface="+mn-lt"/>
          <a:ea typeface="PMingLiU" pitchFamily="18" charset="-120"/>
          <a:cs typeface="+mn-cs"/>
        </a:defRPr>
      </a:lvl2pPr>
      <a:lvl3pPr marL="1143000" indent="-228600" algn="l" rtl="0" eaLnBrk="0" fontAlgn="base" hangingPunct="0">
        <a:spcBef>
          <a:spcPct val="20000"/>
        </a:spcBef>
        <a:spcAft>
          <a:spcPct val="0"/>
        </a:spcAft>
        <a:buClr>
          <a:srgbClr val="FF0000"/>
        </a:buClr>
        <a:buChar char="•"/>
        <a:defRPr kumimoji="1" sz="2000" kern="1200">
          <a:solidFill>
            <a:srgbClr val="000099"/>
          </a:solidFill>
          <a:latin typeface="+mn-lt"/>
          <a:ea typeface="PMingLiU" pitchFamily="18" charset="-120"/>
          <a:cs typeface="+mn-cs"/>
        </a:defRPr>
      </a:lvl3pPr>
      <a:lvl4pPr marL="16002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4pPr>
      <a:lvl5pPr marL="20574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5">
            <a:lumMod val="75000"/>
            <a:alpha val="27000"/>
          </a:schemeClr>
        </a:solidFill>
        <a:effectLst/>
      </p:bgPr>
    </p:bg>
    <p:spTree>
      <p:nvGrpSpPr>
        <p:cNvPr id="1" name=""/>
        <p:cNvGrpSpPr/>
        <p:nvPr/>
      </p:nvGrpSpPr>
      <p:grpSpPr>
        <a:xfrm>
          <a:off x="0" y="0"/>
          <a:ext cx="0" cy="0"/>
          <a:chOff x="0" y="0"/>
          <a:chExt cx="0" cy="0"/>
        </a:xfrm>
      </p:grpSpPr>
      <p:pic>
        <p:nvPicPr>
          <p:cNvPr id="8194" name="Picture 2" descr="powerpoint-0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Rectangle 3"/>
          <p:cNvSpPr>
            <a:spLocks noGrp="1" noChangeArrowheads="1"/>
          </p:cNvSpPr>
          <p:nvPr>
            <p:ph type="title"/>
          </p:nvPr>
        </p:nvSpPr>
        <p:spPr bwMode="auto">
          <a:xfrm>
            <a:off x="971550" y="187325"/>
            <a:ext cx="54721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zh-TW" altLang="en-US"/>
          </a:p>
        </p:txBody>
      </p:sp>
      <p:sp>
        <p:nvSpPr>
          <p:cNvPr id="8196" name="Rectangle 4"/>
          <p:cNvSpPr>
            <a:spLocks noGrp="1" noChangeArrowheads="1"/>
          </p:cNvSpPr>
          <p:nvPr>
            <p:ph type="body" idx="1"/>
          </p:nvPr>
        </p:nvSpPr>
        <p:spPr bwMode="auto">
          <a:xfrm>
            <a:off x="468313" y="1412875"/>
            <a:ext cx="8218487" cy="4713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p:txBody>
      </p:sp>
    </p:spTree>
    <p:extLst>
      <p:ext uri="{BB962C8B-B14F-4D97-AF65-F5344CB8AC3E}">
        <p14:creationId xmlns:p14="http://schemas.microsoft.com/office/powerpoint/2010/main" val="19772277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kumimoji="1" sz="3200" kern="1200">
          <a:solidFill>
            <a:schemeClr val="accent2"/>
          </a:solidFill>
          <a:latin typeface="+mj-lt"/>
          <a:ea typeface="PMingLiU" pitchFamily="18" charset="-120"/>
          <a:cs typeface="+mj-cs"/>
        </a:defRPr>
      </a:lvl1pPr>
      <a:lvl2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2pPr>
      <a:lvl3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3pPr>
      <a:lvl4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4pPr>
      <a:lvl5pPr algn="l" rtl="0" eaLnBrk="0" fontAlgn="base" hangingPunct="0">
        <a:spcBef>
          <a:spcPct val="0"/>
        </a:spcBef>
        <a:spcAft>
          <a:spcPct val="0"/>
        </a:spcAft>
        <a:defRPr kumimoji="1" sz="3200">
          <a:solidFill>
            <a:schemeClr val="accent2"/>
          </a:solidFill>
          <a:latin typeface="Impact" panose="020B0806030902050204" pitchFamily="34" charset="0"/>
          <a:ea typeface="PMingLiU" pitchFamily="18" charset="-120"/>
        </a:defRPr>
      </a:lvl5pPr>
      <a:lvl6pPr marL="4572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6pPr>
      <a:lvl7pPr marL="9144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7pPr>
      <a:lvl8pPr marL="13716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8pPr>
      <a:lvl9pPr marL="1828800" algn="l" rtl="0" fontAlgn="base">
        <a:spcBef>
          <a:spcPct val="0"/>
        </a:spcBef>
        <a:spcAft>
          <a:spcPct val="0"/>
        </a:spcAft>
        <a:defRPr kumimoji="1" sz="3200">
          <a:solidFill>
            <a:schemeClr val="accent2"/>
          </a:solidFill>
          <a:latin typeface="Impact" panose="020B0806030902050204" pitchFamily="34" charset="0"/>
          <a:ea typeface="新細明體" panose="02020500000000000000" pitchFamily="18" charset="-120"/>
        </a:defRPr>
      </a:lvl9pPr>
    </p:titleStyle>
    <p:bodyStyle>
      <a:lvl1pPr marL="342900" indent="-342900" algn="l" rtl="0" eaLnBrk="0" fontAlgn="base" hangingPunct="0">
        <a:spcBef>
          <a:spcPct val="20000"/>
        </a:spcBef>
        <a:spcAft>
          <a:spcPct val="30000"/>
        </a:spcAft>
        <a:buClr>
          <a:srgbClr val="FF0000"/>
        </a:buClr>
        <a:buFont typeface="Wingdings" pitchFamily="2" charset="2"/>
        <a:buChar char="n"/>
        <a:defRPr kumimoji="1" sz="2800" kern="1200">
          <a:solidFill>
            <a:srgbClr val="000099"/>
          </a:solidFill>
          <a:latin typeface="+mn-lt"/>
          <a:ea typeface="PMingLiU" pitchFamily="18" charset="-120"/>
          <a:cs typeface="+mn-cs"/>
        </a:defRPr>
      </a:lvl1pPr>
      <a:lvl2pPr marL="742950" indent="-285750" algn="l" rtl="0" eaLnBrk="0" fontAlgn="base" hangingPunct="0">
        <a:spcBef>
          <a:spcPct val="20000"/>
        </a:spcBef>
        <a:spcAft>
          <a:spcPct val="0"/>
        </a:spcAft>
        <a:buClr>
          <a:srgbClr val="FF0000"/>
        </a:buClr>
        <a:buFont typeface="Arial" charset="0"/>
        <a:buChar char="–"/>
        <a:defRPr kumimoji="1" sz="2400" kern="1200">
          <a:solidFill>
            <a:srgbClr val="000099"/>
          </a:solidFill>
          <a:latin typeface="+mn-lt"/>
          <a:ea typeface="PMingLiU" pitchFamily="18" charset="-120"/>
          <a:cs typeface="+mn-cs"/>
        </a:defRPr>
      </a:lvl2pPr>
      <a:lvl3pPr marL="1143000" indent="-228600" algn="l" rtl="0" eaLnBrk="0" fontAlgn="base" hangingPunct="0">
        <a:spcBef>
          <a:spcPct val="20000"/>
        </a:spcBef>
        <a:spcAft>
          <a:spcPct val="0"/>
        </a:spcAft>
        <a:buClr>
          <a:srgbClr val="FF0000"/>
        </a:buClr>
        <a:buChar char="•"/>
        <a:defRPr kumimoji="1" sz="2000" kern="1200">
          <a:solidFill>
            <a:srgbClr val="000099"/>
          </a:solidFill>
          <a:latin typeface="+mn-lt"/>
          <a:ea typeface="PMingLiU" pitchFamily="18" charset="-120"/>
          <a:cs typeface="+mn-cs"/>
        </a:defRPr>
      </a:lvl3pPr>
      <a:lvl4pPr marL="16002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4pPr>
      <a:lvl5pPr marL="2057400" indent="-228600" algn="l" rtl="0" eaLnBrk="0" fontAlgn="base" hangingPunct="0">
        <a:spcBef>
          <a:spcPct val="20000"/>
        </a:spcBef>
        <a:spcAft>
          <a:spcPct val="0"/>
        </a:spcAft>
        <a:buChar char="»"/>
        <a:defRPr kumimoji="1" sz="2000" kern="1200">
          <a:solidFill>
            <a:srgbClr val="000099"/>
          </a:solidFill>
          <a:latin typeface="Arial" panose="020B0604020202020204" pitchFamily="34" charset="0"/>
          <a:ea typeface="PMingLiU" pitchFamily="18" charset="-12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mailto:aldawood@ksu.edu.sa"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1" descr="Plant P logo"/>
          <p:cNvPicPr>
            <a:picLocks noChangeAspect="1" noChangeArrowheads="1"/>
          </p:cNvPicPr>
          <p:nvPr/>
        </p:nvPicPr>
        <p:blipFill>
          <a:blip r:embed="rId2">
            <a:clrChange>
              <a:clrFrom>
                <a:srgbClr val="FFFFFF"/>
              </a:clrFrom>
              <a:clrTo>
                <a:srgbClr val="FFFFFF">
                  <a:alpha val="0"/>
                </a:srgbClr>
              </a:clrTo>
            </a:clrChange>
            <a:lum bright="58000" contrast="-56000"/>
            <a:extLst>
              <a:ext uri="{28A0092B-C50C-407E-A947-70E740481C1C}">
                <a14:useLocalDpi xmlns:a14="http://schemas.microsoft.com/office/drawing/2010/main" val="0"/>
              </a:ext>
            </a:extLst>
          </a:blip>
          <a:srcRect/>
          <a:stretch>
            <a:fillRect/>
          </a:stretch>
        </p:blipFill>
        <p:spPr bwMode="auto">
          <a:xfrm>
            <a:off x="2667000" y="1981200"/>
            <a:ext cx="35052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6"/>
          <p:cNvSpPr txBox="1">
            <a:spLocks noChangeArrowheads="1"/>
          </p:cNvSpPr>
          <p:nvPr/>
        </p:nvSpPr>
        <p:spPr bwMode="auto">
          <a:xfrm>
            <a:off x="1981200" y="1398588"/>
            <a:ext cx="4876800"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FontTx/>
              <a:buNone/>
            </a:pPr>
            <a:r>
              <a:rPr lang="ar-SA" altLang="en-US" sz="1800" b="1" dirty="0">
                <a:solidFill>
                  <a:srgbClr val="0033CC"/>
                </a:solidFill>
              </a:rPr>
              <a:t>المملكة العربية السعودية</a:t>
            </a:r>
          </a:p>
          <a:p>
            <a:pPr algn="ctr" rtl="1" eaLnBrk="1" hangingPunct="1">
              <a:spcBef>
                <a:spcPct val="50000"/>
              </a:spcBef>
              <a:buFontTx/>
              <a:buNone/>
            </a:pPr>
            <a:r>
              <a:rPr lang="ar-SA" altLang="en-US" sz="1800" b="1" dirty="0">
                <a:solidFill>
                  <a:srgbClr val="0033CC"/>
                </a:solidFill>
              </a:rPr>
              <a:t>وزارة التعليم ـ جامعة الملك سعود</a:t>
            </a:r>
          </a:p>
          <a:p>
            <a:pPr algn="ctr" rtl="1" eaLnBrk="1" hangingPunct="1">
              <a:spcBef>
                <a:spcPct val="50000"/>
              </a:spcBef>
              <a:buFontTx/>
              <a:buNone/>
            </a:pPr>
            <a:r>
              <a:rPr lang="ar-SA" altLang="en-US" sz="1800" b="1" dirty="0">
                <a:solidFill>
                  <a:srgbClr val="0033CC"/>
                </a:solidFill>
              </a:rPr>
              <a:t>كلية علوم الأغذية والزراعة ـ قسم وقاية النبات</a:t>
            </a:r>
            <a:endParaRPr lang="en-US" altLang="en-US" sz="1800" b="1" dirty="0">
              <a:solidFill>
                <a:srgbClr val="0033CC"/>
              </a:solidFill>
            </a:endParaRPr>
          </a:p>
        </p:txBody>
      </p:sp>
      <p:sp>
        <p:nvSpPr>
          <p:cNvPr id="4102" name="Text Box 8"/>
          <p:cNvSpPr txBox="1">
            <a:spLocks noChangeArrowheads="1"/>
          </p:cNvSpPr>
          <p:nvPr/>
        </p:nvSpPr>
        <p:spPr bwMode="auto">
          <a:xfrm>
            <a:off x="1698770" y="2819400"/>
            <a:ext cx="5464029" cy="1415772"/>
          </a:xfrm>
          <a:prstGeom prst="rect">
            <a:avLst/>
          </a:prstGeom>
          <a:solidFill>
            <a:schemeClr val="accent1">
              <a:alpha val="43137"/>
            </a:schemeClr>
          </a:solid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cs typeface="Arial" charset="0"/>
              </a:defRPr>
            </a:lvl1pPr>
            <a:lvl2pPr marL="742950" indent="-285750" eaLnBrk="0" hangingPunct="0">
              <a:spcBef>
                <a:spcPct val="20000"/>
              </a:spcBef>
              <a:buChar char="–"/>
              <a:defRPr sz="2800">
                <a:solidFill>
                  <a:schemeClr val="tx1"/>
                </a:solidFill>
                <a:latin typeface="Arial" charset="0"/>
                <a:cs typeface="Arial" charset="0"/>
              </a:defRPr>
            </a:lvl2pPr>
            <a:lvl3pPr marL="1143000" indent="-228600" eaLnBrk="0" hangingPunct="0">
              <a:spcBef>
                <a:spcPct val="20000"/>
              </a:spcBef>
              <a:buChar char="•"/>
              <a:defRPr sz="2400">
                <a:solidFill>
                  <a:schemeClr val="tx1"/>
                </a:solidFill>
                <a:latin typeface="Arial" charset="0"/>
                <a:cs typeface="Arial" charset="0"/>
              </a:defRPr>
            </a:lvl3pPr>
            <a:lvl4pPr marL="1600200" indent="-228600" eaLnBrk="0" hangingPunct="0">
              <a:spcBef>
                <a:spcPct val="20000"/>
              </a:spcBef>
              <a:buChar char="–"/>
              <a:defRPr sz="2000">
                <a:solidFill>
                  <a:schemeClr val="tx1"/>
                </a:solidFill>
                <a:latin typeface="Arial" charset="0"/>
                <a:cs typeface="Arial" charset="0"/>
              </a:defRPr>
            </a:lvl4pPr>
            <a:lvl5pPr marL="2057400" indent="-228600" eaLnBrk="0" hangingPunct="0">
              <a:spcBef>
                <a:spcPct val="20000"/>
              </a:spcBef>
              <a:buChar char="»"/>
              <a:defRPr sz="2000">
                <a:solidFill>
                  <a:schemeClr val="tx1"/>
                </a:solidFill>
                <a:latin typeface="Arial" charset="0"/>
                <a:cs typeface="Arial" charset="0"/>
              </a:defRPr>
            </a:lvl5pPr>
            <a:lvl6pPr marL="2514600" indent="-228600" algn="r" rtl="1" eaLnBrk="0" fontAlgn="base" hangingPunct="0">
              <a:spcBef>
                <a:spcPct val="20000"/>
              </a:spcBef>
              <a:spcAft>
                <a:spcPct val="0"/>
              </a:spcAft>
              <a:buChar char="»"/>
              <a:defRPr sz="2000">
                <a:solidFill>
                  <a:schemeClr val="tx1"/>
                </a:solidFill>
                <a:latin typeface="Arial" charset="0"/>
                <a:cs typeface="Arial" charset="0"/>
              </a:defRPr>
            </a:lvl6pPr>
            <a:lvl7pPr marL="2971800" indent="-228600" algn="r" rtl="1" eaLnBrk="0" fontAlgn="base" hangingPunct="0">
              <a:spcBef>
                <a:spcPct val="20000"/>
              </a:spcBef>
              <a:spcAft>
                <a:spcPct val="0"/>
              </a:spcAft>
              <a:buChar char="»"/>
              <a:defRPr sz="2000">
                <a:solidFill>
                  <a:schemeClr val="tx1"/>
                </a:solidFill>
                <a:latin typeface="Arial" charset="0"/>
                <a:cs typeface="Arial" charset="0"/>
              </a:defRPr>
            </a:lvl7pPr>
            <a:lvl8pPr marL="3429000" indent="-228600" algn="r" rtl="1" eaLnBrk="0" fontAlgn="base" hangingPunct="0">
              <a:spcBef>
                <a:spcPct val="20000"/>
              </a:spcBef>
              <a:spcAft>
                <a:spcPct val="0"/>
              </a:spcAft>
              <a:buChar char="»"/>
              <a:defRPr sz="2000">
                <a:solidFill>
                  <a:schemeClr val="tx1"/>
                </a:solidFill>
                <a:latin typeface="Arial" charset="0"/>
                <a:cs typeface="Arial" charset="0"/>
              </a:defRPr>
            </a:lvl8pPr>
            <a:lvl9pPr marL="3886200" indent="-228600" algn="r" rtl="1" eaLnBrk="0" fontAlgn="base" hangingPunct="0">
              <a:spcBef>
                <a:spcPct val="20000"/>
              </a:spcBef>
              <a:spcAft>
                <a:spcPct val="0"/>
              </a:spcAft>
              <a:buChar char="»"/>
              <a:defRPr sz="2000">
                <a:solidFill>
                  <a:schemeClr val="tx1"/>
                </a:solidFill>
                <a:latin typeface="Arial" charset="0"/>
                <a:cs typeface="Arial" charset="0"/>
              </a:defRPr>
            </a:lvl9pPr>
          </a:lstStyle>
          <a:p>
            <a:pPr algn="ctr" rtl="1" eaLnBrk="1" hangingPunct="1">
              <a:spcBef>
                <a:spcPct val="50000"/>
              </a:spcBef>
              <a:buNone/>
            </a:pPr>
            <a:r>
              <a:rPr lang="ar-SA" altLang="en-US" sz="2000" b="1" dirty="0"/>
              <a:t>المحاضرات النظرية لمقرر 510 وقن</a:t>
            </a:r>
          </a:p>
          <a:p>
            <a:pPr algn="ctr" rtl="1" eaLnBrk="1" hangingPunct="1">
              <a:spcBef>
                <a:spcPct val="50000"/>
              </a:spcBef>
              <a:buFontTx/>
              <a:buNone/>
            </a:pPr>
            <a:r>
              <a:rPr lang="ar" sz="2800" b="1" dirty="0">
                <a:latin typeface="Times New Roman" panose="02020603050405020304" pitchFamily="18" charset="0"/>
                <a:cs typeface="Times New Roman" panose="02020603050405020304" pitchFamily="18" charset="0"/>
              </a:rPr>
              <a:t>الأساليب الحديثة في مكافحة الآفات الحشرية</a:t>
            </a:r>
            <a:endParaRPr lang="ar-SA" sz="2800" b="1" dirty="0">
              <a:latin typeface="Times New Roman" panose="02020603050405020304" pitchFamily="18" charset="0"/>
              <a:cs typeface="Times New Roman" panose="02020603050405020304" pitchFamily="18" charset="0"/>
            </a:endParaRPr>
          </a:p>
          <a:p>
            <a:pPr algn="ctr" rtl="1" eaLnBrk="1" hangingPunct="1">
              <a:spcBef>
                <a:spcPct val="50000"/>
              </a:spcBef>
              <a:buNone/>
            </a:pPr>
            <a:r>
              <a:rPr lang="ar" sz="1600" b="1" dirty="0">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4104" name="Text Box 10" descr="Parchment"/>
          <p:cNvSpPr txBox="1">
            <a:spLocks noChangeArrowheads="1"/>
          </p:cNvSpPr>
          <p:nvPr/>
        </p:nvSpPr>
        <p:spPr bwMode="auto">
          <a:xfrm>
            <a:off x="1698771" y="4182576"/>
            <a:ext cx="5464029" cy="2215991"/>
          </a:xfrm>
          <a:prstGeom prst="rect">
            <a:avLst/>
          </a:prstGeom>
          <a:blipFill dpi="0" rotWithShape="1">
            <a:blip r:embed="rId3">
              <a:alphaModFix amt="32000"/>
            </a:blip>
            <a:srcRect/>
            <a:tile tx="0" ty="0" sx="100000" sy="100000" flip="none" algn="tl"/>
          </a:blipFill>
          <a:ln w="2857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r" rtl="1" eaLnBrk="0" fontAlgn="base" hangingPunct="0">
              <a:spcBef>
                <a:spcPct val="0"/>
              </a:spcBef>
              <a:spcAft>
                <a:spcPct val="0"/>
              </a:spcAft>
              <a:defRPr>
                <a:solidFill>
                  <a:schemeClr val="tx1"/>
                </a:solidFill>
                <a:latin typeface="Arial" charset="0"/>
                <a:cs typeface="Arial" charset="0"/>
              </a:defRPr>
            </a:lvl6pPr>
            <a:lvl7pPr marL="2971800" indent="-228600" algn="r" rtl="1" eaLnBrk="0" fontAlgn="base" hangingPunct="0">
              <a:spcBef>
                <a:spcPct val="0"/>
              </a:spcBef>
              <a:spcAft>
                <a:spcPct val="0"/>
              </a:spcAft>
              <a:defRPr>
                <a:solidFill>
                  <a:schemeClr val="tx1"/>
                </a:solidFill>
                <a:latin typeface="Arial" charset="0"/>
                <a:cs typeface="Arial" charset="0"/>
              </a:defRPr>
            </a:lvl7pPr>
            <a:lvl8pPr marL="3429000" indent="-228600" algn="r" rtl="1" eaLnBrk="0" fontAlgn="base" hangingPunct="0">
              <a:spcBef>
                <a:spcPct val="0"/>
              </a:spcBef>
              <a:spcAft>
                <a:spcPct val="0"/>
              </a:spcAft>
              <a:defRPr>
                <a:solidFill>
                  <a:schemeClr val="tx1"/>
                </a:solidFill>
                <a:latin typeface="Arial" charset="0"/>
                <a:cs typeface="Arial" charset="0"/>
              </a:defRPr>
            </a:lvl8pPr>
            <a:lvl9pPr marL="3886200" indent="-228600" algn="r" rtl="1" eaLnBrk="0" fontAlgn="base" hangingPunct="0">
              <a:spcBef>
                <a:spcPct val="0"/>
              </a:spcBef>
              <a:spcAft>
                <a:spcPct val="0"/>
              </a:spcAft>
              <a:defRPr>
                <a:solidFill>
                  <a:schemeClr val="tx1"/>
                </a:solidFill>
                <a:latin typeface="Arial" charset="0"/>
                <a:cs typeface="Arial" charset="0"/>
              </a:defRPr>
            </a:lvl9pPr>
          </a:lstStyle>
          <a:p>
            <a:pPr algn="ctr" rtl="1" eaLnBrk="1" hangingPunct="1">
              <a:spcBef>
                <a:spcPct val="50000"/>
              </a:spcBef>
              <a:defRPr/>
            </a:pPr>
            <a:r>
              <a:rPr lang="ar-SA" altLang="en-US" b="1" dirty="0"/>
              <a:t>أستاذ المادة </a:t>
            </a:r>
          </a:p>
          <a:p>
            <a:pPr algn="ctr" rtl="1" eaLnBrk="1" hangingPunct="1">
              <a:spcBef>
                <a:spcPct val="50000"/>
              </a:spcBef>
              <a:defRPr/>
            </a:pPr>
            <a:r>
              <a:rPr lang="ar-SA" altLang="en-US" sz="2400" b="1" dirty="0" err="1">
                <a:solidFill>
                  <a:srgbClr val="0033CC"/>
                </a:solidFill>
              </a:rPr>
              <a:t>أ.د</a:t>
            </a:r>
            <a:r>
              <a:rPr lang="ar-SA" altLang="en-US" sz="2400" b="1" dirty="0">
                <a:solidFill>
                  <a:srgbClr val="0033CC"/>
                </a:solidFill>
              </a:rPr>
              <a:t>. عبدالرحمن بن سعد الداود</a:t>
            </a:r>
          </a:p>
          <a:p>
            <a:pPr algn="ctr" eaLnBrk="1" hangingPunct="1">
              <a:spcBef>
                <a:spcPct val="50000"/>
              </a:spcBef>
              <a:defRPr/>
            </a:pPr>
            <a:r>
              <a:rPr lang="en-US" altLang="en-US" sz="1200" b="1" dirty="0">
                <a:solidFill>
                  <a:srgbClr val="0033CC"/>
                </a:solidFill>
                <a:latin typeface="Times New Roman" panose="02020603050405020304" pitchFamily="18" charset="0"/>
                <a:cs typeface="Times New Roman" panose="02020603050405020304" pitchFamily="18" charset="0"/>
              </a:rPr>
              <a:t>Email: 	</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hlinkClick r:id="rId4"/>
              </a:rPr>
              <a:t>aldawood@ksu.edu.sa</a:t>
            </a:r>
            <a:r>
              <a:rPr lang="en-US" altLang="en-US" sz="1200" b="1" dirty="0">
                <a:solidFill>
                  <a:schemeClr val="accent1">
                    <a:lumMod val="50000"/>
                  </a:schemeClr>
                </a:solidFill>
                <a:latin typeface="Times New Roman" panose="02020603050405020304" pitchFamily="18" charset="0"/>
                <a:cs typeface="Times New Roman" panose="02020603050405020304" pitchFamily="18" charset="0"/>
              </a:rPr>
              <a:t> 	</a:t>
            </a:r>
            <a:r>
              <a:rPr lang="en-US" altLang="en-US" sz="1200" b="1" dirty="0">
                <a:solidFill>
                  <a:srgbClr val="0033CC"/>
                </a:solidFill>
                <a:latin typeface="Times New Roman" panose="02020603050405020304" pitchFamily="18" charset="0"/>
                <a:cs typeface="Times New Roman" panose="02020603050405020304" pitchFamily="18" charset="0"/>
              </a:rPr>
              <a:t>Tel: 467- 8246</a:t>
            </a:r>
          </a:p>
          <a:p>
            <a:pPr algn="ctr" rtl="1"/>
            <a:endParaRPr lang="ar-SA" sz="1200" b="1" dirty="0">
              <a:latin typeface="Times New Roman" panose="02020603050405020304" pitchFamily="18" charset="0"/>
              <a:cs typeface="Times New Roman" panose="02020603050405020304" pitchFamily="18" charset="0"/>
            </a:endParaRPr>
          </a:p>
          <a:p>
            <a:pPr algn="ctr" rtl="1"/>
            <a:r>
              <a:rPr lang="ar" b="1" dirty="0">
                <a:solidFill>
                  <a:srgbClr val="0033CC"/>
                </a:solidFill>
              </a:rPr>
              <a:t>وحدة أبحاث علم الحشرات الاقتصادية (EERU)</a:t>
            </a:r>
          </a:p>
          <a:p>
            <a:pPr algn="ctr" rtl="1"/>
            <a:r>
              <a:rPr lang="ar" b="1" dirty="0">
                <a:solidFill>
                  <a:srgbClr val="0033CC"/>
                </a:solidFill>
              </a:rPr>
              <a:t>قسم وقاية النبات، كلية علوم الأغذية والزراعة ، جامعة الملك سعود، الرياض، المملكة العربية السعودية</a:t>
            </a:r>
            <a:endParaRPr lang="ar-SA" altLang="en-US" b="1" dirty="0">
              <a:solidFill>
                <a:srgbClr val="0033CC"/>
              </a:solidFill>
            </a:endParaRPr>
          </a:p>
        </p:txBody>
      </p:sp>
      <p:pic>
        <p:nvPicPr>
          <p:cNvPr id="4105" name="Picture 14" descr="Basmallah"/>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038600" y="228600"/>
            <a:ext cx="952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 name="Group 6">
            <a:extLst>
              <a:ext uri="{FF2B5EF4-FFF2-40B4-BE49-F238E27FC236}">
                <a16:creationId xmlns:a16="http://schemas.microsoft.com/office/drawing/2014/main" id="{CE8DCEC6-9474-4F22-9492-6A55F938FFDA}"/>
              </a:ext>
            </a:extLst>
          </p:cNvPr>
          <p:cNvGrpSpPr/>
          <p:nvPr/>
        </p:nvGrpSpPr>
        <p:grpSpPr>
          <a:xfrm>
            <a:off x="280256" y="228600"/>
            <a:ext cx="8583488" cy="942235"/>
            <a:chOff x="381000" y="0"/>
            <a:chExt cx="8583488" cy="942235"/>
          </a:xfrm>
        </p:grpSpPr>
        <p:pic>
          <p:nvPicPr>
            <p:cNvPr id="11" name="Picture 8">
              <a:extLst>
                <a:ext uri="{FF2B5EF4-FFF2-40B4-BE49-F238E27FC236}">
                  <a16:creationId xmlns:a16="http://schemas.microsoft.com/office/drawing/2014/main" id="{0D6FD7BC-7E0F-486C-A39F-FAFFCC671AF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2" name="Picture 6" descr="http://t0.gstatic.com/images?q=tbn:ANd9GcTh_SinKdwBK5K8nHIfaaRtmFMceXBYppdX5iKn61cBKOA24hddcg">
              <a:extLst>
                <a:ext uri="{FF2B5EF4-FFF2-40B4-BE49-F238E27FC236}">
                  <a16:creationId xmlns:a16="http://schemas.microsoft.com/office/drawing/2014/main" id="{D6495F29-3D1A-4BD3-B671-89EDA7B31369}"/>
                </a:ext>
              </a:extLst>
            </p:cNvPr>
            <p:cNvPicPr>
              <a:picLocks noChangeAspect="1" noChangeArrowheads="1"/>
            </p:cNvPicPr>
            <p:nvPr/>
          </p:nvPicPr>
          <p:blipFill>
            <a:blip r:embed="rId7" cstate="print"/>
            <a:srcRect/>
            <a:stretch>
              <a:fillRect/>
            </a:stretch>
          </p:blipFill>
          <p:spPr bwMode="auto">
            <a:xfrm>
              <a:off x="381000" y="0"/>
              <a:ext cx="861801" cy="882125"/>
            </a:xfrm>
            <a:prstGeom prst="rect">
              <a:avLst/>
            </a:prstGeom>
            <a:noFill/>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16328" y="2438400"/>
            <a:ext cx="8711344" cy="3170099"/>
          </a:xfrm>
          <a:prstGeom prst="rect">
            <a:avLst/>
          </a:prstGeom>
          <a:noFill/>
        </p:spPr>
        <p:txBody>
          <a:bodyPr wrap="square" rtlCol="0">
            <a:spAutoFit/>
          </a:bodyPr>
          <a:lstStyle/>
          <a:p>
            <a:pPr algn="r" rtl="1"/>
            <a:r>
              <a:rPr lang="ar" sz="2800" b="1" dirty="0">
                <a:latin typeface="Times New Roman" panose="02020603050405020304" pitchFamily="18" charset="0"/>
                <a:cs typeface="Times New Roman" panose="02020603050405020304" pitchFamily="18" charset="0"/>
              </a:rPr>
              <a:t>التقليم والتخفيف</a:t>
            </a:r>
          </a:p>
          <a:p>
            <a:pPr algn="r" rtl="1"/>
            <a:endParaRPr lang="en-US" sz="28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تنتقل </a:t>
            </a:r>
            <a:endParaRPr lang="en-US" sz="2400" dirty="0">
              <a:latin typeface="Times New Roman" panose="02020603050405020304" pitchFamily="18" charset="0"/>
              <a:cs typeface="Times New Roman" panose="02020603050405020304" pitchFamily="18" charset="0"/>
            </a:endParaRP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التقليم المناسب للأجزاء غير المرغوب فيها من الحمضيات مفيد للتحقق من </a:t>
            </a:r>
            <a:r>
              <a:rPr lang="ar" sz="2400" dirty="0" err="1">
                <a:latin typeface="Times New Roman" panose="02020603050405020304" pitchFamily="18" charset="0"/>
                <a:cs typeface="Times New Roman" panose="02020603050405020304" pitchFamily="18" charset="0"/>
              </a:rPr>
              <a:t>حفار أوراق الحمضيات </a:t>
            </a:r>
            <a:r>
              <a:rPr lang="ar" sz="2400" dirty="0">
                <a:latin typeface="Times New Roman" panose="02020603050405020304" pitchFamily="18" charset="0"/>
                <a:cs typeface="Times New Roman" panose="02020603050405020304" pitchFamily="18" charset="0"/>
              </a:rPr>
              <a:t>، ومقياس الحمضيات الأحمر وما إلى ذلك.</a:t>
            </a:r>
            <a:r>
              <a:rPr lang="ar"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13226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16328" y="2438400"/>
            <a:ext cx="8711344" cy="3539430"/>
          </a:xfrm>
          <a:prstGeom prst="rect">
            <a:avLst/>
          </a:prstGeom>
          <a:noFill/>
        </p:spPr>
        <p:txBody>
          <a:bodyPr wrap="square" rtlCol="0">
            <a:spAutoFit/>
          </a:bodyPr>
          <a:lstStyle/>
          <a:p>
            <a:pPr algn="r" rtl="1"/>
            <a:r>
              <a:rPr lang="ar" sz="2800" b="1" dirty="0">
                <a:latin typeface="Times New Roman" panose="02020603050405020304" pitchFamily="18" charset="0"/>
                <a:cs typeface="Times New Roman" panose="02020603050405020304" pitchFamily="18" charset="0"/>
              </a:rPr>
              <a:t>فخ المحاصيل</a:t>
            </a:r>
          </a:p>
          <a:p>
            <a:pPr algn="r" rtl="1"/>
            <a:r>
              <a:rPr lang="ar" sz="2800" b="1"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البذر المبكر أو الموازي في شرائح ضيقة حول المحصول الرئيسي؛ بمثابة فخ للآفات التي قد تكون شائعة</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تعتبر البامية محصول جيد للقطن لجذب دودة </a:t>
            </a:r>
            <a:r>
              <a:rPr lang="ar" sz="2400" dirty="0" err="1">
                <a:latin typeface="Times New Roman" panose="02020603050405020304" pitchFamily="18" charset="0"/>
                <a:cs typeface="Times New Roman" panose="02020603050405020304" pitchFamily="18" charset="0"/>
              </a:rPr>
              <a:t>الجاسيد </a:t>
            </a:r>
            <a:r>
              <a:rPr lang="ar" sz="2400" dirty="0">
                <a:latin typeface="Times New Roman" panose="02020603050405020304" pitchFamily="18" charset="0"/>
                <a:cs typeface="Times New Roman" panose="02020603050405020304" pitchFamily="18" charset="0"/>
              </a:rPr>
              <a:t>وديدان اللوز المرقطة، كما أن السمسم الموجود حول القطن يجذب اليرقة ذات الشعر الأحمر</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675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16328" y="2438400"/>
            <a:ext cx="8711344" cy="3847207"/>
          </a:xfrm>
          <a:prstGeom prst="rect">
            <a:avLst/>
          </a:prstGeom>
          <a:noFill/>
        </p:spPr>
        <p:txBody>
          <a:bodyPr wrap="square" rtlCol="0">
            <a:spAutoFit/>
          </a:bodyPr>
          <a:lstStyle/>
          <a:p>
            <a:pPr algn="r" rtl="1"/>
            <a:r>
              <a:rPr lang="ar" sz="2800" b="1" dirty="0">
                <a:latin typeface="Times New Roman" panose="02020603050405020304" pitchFamily="18" charset="0"/>
                <a:cs typeface="Times New Roman" panose="02020603050405020304" pitchFamily="18" charset="0"/>
              </a:rPr>
              <a:t>أصناف مقاومة</a:t>
            </a: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تكون بعض أنواع المحاصيل مقاومة للآفات الحشرية وأقل تعرضًا للهجوم من الأصناف الأخرى</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a:t>
            </a:r>
            <a:r>
              <a:rPr lang="ar" sz="2400" dirty="0" err="1">
                <a:latin typeface="Times New Roman" panose="02020603050405020304" pitchFamily="18" charset="0"/>
                <a:cs typeface="Times New Roman" panose="02020603050405020304" pitchFamily="18" charset="0"/>
              </a:rPr>
              <a:t>الجوسيبيوم</a:t>
            </a:r>
            <a:r>
              <a:rPr lang="ar" sz="2400" dirty="0">
                <a:latin typeface="Times New Roman" panose="02020603050405020304" pitchFamily="18" charset="0"/>
                <a:cs typeface="Times New Roman" panose="02020603050405020304" pitchFamily="18" charset="0"/>
              </a:rPr>
              <a:t> بسبب صفة الشعر فإن </a:t>
            </a:r>
            <a:r>
              <a:rPr lang="ar" sz="2400" dirty="0" err="1">
                <a:latin typeface="Times New Roman" panose="02020603050405020304" pitchFamily="18" charset="0"/>
                <a:cs typeface="Times New Roman" panose="02020603050405020304" pitchFamily="18" charset="0"/>
              </a:rPr>
              <a:t>المشتل أكثر مقاومة لهجوم الجاسيد </a:t>
            </a:r>
            <a:r>
              <a:rPr lang="ar" sz="2400" dirty="0">
                <a:latin typeface="Times New Roman" panose="02020603050405020304" pitchFamily="18" charset="0"/>
                <a:cs typeface="Times New Roman" panose="02020603050405020304" pitchFamily="18" charset="0"/>
              </a:rPr>
              <a:t>والذبابة البيضاء وديدان اللوز.</a:t>
            </a:r>
            <a:endParaRPr lang="en-US" sz="2400" dirty="0">
              <a:latin typeface="Times New Roman" panose="02020603050405020304" pitchFamily="18" charset="0"/>
              <a:cs typeface="Times New Roman" panose="02020603050405020304" pitchFamily="18" charset="0"/>
            </a:endParaRP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err="1">
                <a:latin typeface="Times New Roman" panose="02020603050405020304" pitchFamily="18" charset="0"/>
                <a:cs typeface="Times New Roman" panose="02020603050405020304" pitchFamily="18" charset="0"/>
              </a:rPr>
              <a:t>القشور </a:t>
            </a:r>
            <a:r>
              <a:rPr lang="ar" sz="2400" dirty="0">
                <a:latin typeface="Times New Roman" panose="02020603050405020304" pitchFamily="18" charset="0"/>
                <a:cs typeface="Times New Roman" panose="02020603050405020304" pitchFamily="18" charset="0"/>
              </a:rPr>
              <a:t>الصلبة للهجوم من قبل الحفارين بشكل أقل من تلك ذات </a:t>
            </a:r>
            <a:r>
              <a:rPr lang="ar" sz="2400" dirty="0" err="1">
                <a:latin typeface="Times New Roman" panose="02020603050405020304" pitchFamily="18" charset="0"/>
                <a:cs typeface="Times New Roman" panose="02020603050405020304" pitchFamily="18" charset="0"/>
              </a:rPr>
              <a:t>القشور الناعمة</a:t>
            </a:r>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5794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16328" y="2438400"/>
            <a:ext cx="8711344" cy="3539430"/>
          </a:xfrm>
          <a:prstGeom prst="rect">
            <a:avLst/>
          </a:prstGeom>
          <a:noFill/>
        </p:spPr>
        <p:txBody>
          <a:bodyPr wrap="square" rtlCol="0">
            <a:spAutoFit/>
          </a:bodyPr>
          <a:lstStyle/>
          <a:p>
            <a:pPr algn="r" rtl="1"/>
            <a:r>
              <a:rPr lang="ar" sz="2800" b="1" dirty="0">
                <a:latin typeface="Times New Roman" panose="02020603050405020304" pitchFamily="18" charset="0"/>
                <a:cs typeface="Times New Roman" panose="02020603050405020304" pitchFamily="18" charset="0"/>
              </a:rPr>
              <a:t>توقيت البذر</a:t>
            </a:r>
            <a:endParaRPr lang="en-US" sz="2800" b="1" dirty="0">
              <a:latin typeface="Times New Roman" panose="02020603050405020304" pitchFamily="18" charset="0"/>
              <a:cs typeface="Times New Roman" panose="02020603050405020304" pitchFamily="18" charset="0"/>
            </a:endParaRPr>
          </a:p>
          <a:p>
            <a:pPr algn="r" rtl="1"/>
            <a:endParaRPr lang="en-US" sz="28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من خلال ضبط وقت البذر وحصاد المحاصيل يمكن حفظها من الإصابة</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لا ينبغي أن تزرع مشتل الأرز قبل 20 مايو لتجنب هجوم حفار الأرز.</a:t>
            </a:r>
            <a:endParaRPr lang="en-US" sz="2400" dirty="0">
              <a:latin typeface="Times New Roman" panose="02020603050405020304" pitchFamily="18" charset="0"/>
              <a:cs typeface="Times New Roman" panose="02020603050405020304" pitchFamily="18" charset="0"/>
            </a:endParaRP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قصب السكر قبل منتصف شهر فبراير لتجنب وضع بيض الحفار العلوي</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229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45920" y="2050162"/>
            <a:ext cx="8711344" cy="4585871"/>
          </a:xfrm>
          <a:prstGeom prst="rect">
            <a:avLst/>
          </a:prstGeom>
          <a:noFill/>
        </p:spPr>
        <p:txBody>
          <a:bodyPr wrap="square" rtlCol="0">
            <a:spAutoFit/>
          </a:bodyPr>
          <a:lstStyle/>
          <a:p>
            <a:pPr algn="r" rtl="1"/>
            <a:r>
              <a:rPr lang="ar" sz="2800" b="1" dirty="0">
                <a:latin typeface="Times New Roman" panose="02020603050405020304" pitchFamily="18" charset="0"/>
                <a:cs typeface="Times New Roman" panose="02020603050405020304" pitchFamily="18" charset="0"/>
              </a:rPr>
              <a:t>تناوب المحاصيل</a:t>
            </a: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إن زراعة محصول واحد سنة بعد سنة في نفس الحقل يوفر إمدادات مستمرة من الغذاء ومرافق التربية؛ النتائج زيادة في أعداد الآفات.</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للآفة نطاق مضيف ضيق، ويتم وضع البيض قبل زراعة المحصول الجديد، ومرحلة التغذية ليست متنقلة للغاية</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البامية بعد زيادة الإصابة بمحصول القطن؛ لذلك ينبغي تدوير القطن مع الذرة والأرز والفول السوداني وما إلى ذلك.</a:t>
            </a:r>
            <a:r>
              <a:rPr lang="ar"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1149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b="1"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45920" y="2050162"/>
            <a:ext cx="8711344" cy="3539430"/>
          </a:xfrm>
          <a:prstGeom prst="rect">
            <a:avLst/>
          </a:prstGeom>
          <a:noFill/>
        </p:spPr>
        <p:txBody>
          <a:bodyPr wrap="square" rtlCol="0">
            <a:spAutoFit/>
          </a:bodyPr>
          <a:lstStyle/>
          <a:p>
            <a:pPr algn="r" rtl="1"/>
            <a:endParaRPr lang="en-US" sz="2800" b="1" dirty="0">
              <a:latin typeface="Times New Roman" panose="02020603050405020304" pitchFamily="18" charset="0"/>
              <a:cs typeface="Times New Roman" panose="02020603050405020304" pitchFamily="18" charset="0"/>
            </a:endParaRPr>
          </a:p>
          <a:p>
            <a:pPr algn="r" rtl="1"/>
            <a:r>
              <a:rPr lang="ar" sz="2800" b="1" dirty="0">
                <a:latin typeface="Times New Roman" panose="02020603050405020304" pitchFamily="18" charset="0"/>
                <a:cs typeface="Times New Roman" panose="02020603050405020304" pitchFamily="18" charset="0"/>
              </a:rPr>
              <a:t>تدمير مخلفات المحاصيل</a:t>
            </a: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يجب اقتلاع بقايا المحاصيل المختلفة والأرز وقصب السكر والذرة وما إلى ذلك وتدميرها تمامًا</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توفر تربية قصب السكر الحماية لحفارات الجذور، وينبغي قطع أعواد القطن تحت مستوى سطح الأرض لإزالة حفارات الساق</a:t>
            </a: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222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2CA3578-2BA7-A586-1097-6DAB992CEF6C}"/>
              </a:ext>
            </a:extLst>
          </p:cNvPr>
          <p:cNvSpPr>
            <a:spLocks noGrp="1"/>
          </p:cNvSpPr>
          <p:nvPr>
            <p:ph type="title"/>
          </p:nvPr>
        </p:nvSpPr>
        <p:spPr/>
        <p:txBody>
          <a:bodyPr/>
          <a:lstStyle/>
          <a:p>
            <a:pPr algn="ctr" defTabSz="914400" rtl="1" eaLnBrk="1" latinLnBrk="0" hangingPunct="1">
              <a:spcBef>
                <a:spcPct val="0"/>
              </a:spcBef>
              <a:buNone/>
            </a:pPr>
            <a:r>
              <a:rPr lang="ar-SA" sz="1800" dirty="0">
                <a:effectLst/>
                <a:latin typeface="Aptos" panose="020B0004020202020204" pitchFamily="34" charset="0"/>
                <a:ea typeface="Aptos" panose="020B0004020202020204" pitchFamily="34" charset="0"/>
                <a:cs typeface="Arial" panose="020B0604020202020204" pitchFamily="34" charset="0"/>
              </a:rPr>
              <a:t>الطرق التنظيمية ( التشريعية) :</a:t>
            </a:r>
            <a:r>
              <a:rPr lang="en-US" dirty="0">
                <a:effectLst/>
              </a:rPr>
              <a:t> </a:t>
            </a:r>
            <a:endParaRPr lang="ar-SA" dirty="0"/>
          </a:p>
        </p:txBody>
      </p:sp>
      <p:sp>
        <p:nvSpPr>
          <p:cNvPr id="3" name="عنصر نائب للمحتوى 2">
            <a:extLst>
              <a:ext uri="{FF2B5EF4-FFF2-40B4-BE49-F238E27FC236}">
                <a16:creationId xmlns:a16="http://schemas.microsoft.com/office/drawing/2014/main" id="{616C9707-9A39-DAC4-3157-D169B0F8F738}"/>
              </a:ext>
            </a:extLst>
          </p:cNvPr>
          <p:cNvSpPr>
            <a:spLocks noGrp="1"/>
          </p:cNvSpPr>
          <p:nvPr>
            <p:ph idx="1"/>
          </p:nvPr>
        </p:nvSpPr>
        <p:spPr/>
        <p:txBody>
          <a:bodyPr/>
          <a:lstStyle/>
          <a:p>
            <a:pPr algn="r" rtl="1"/>
            <a:r>
              <a:rPr lang="ar-SA" sz="1800" kern="100" dirty="0">
                <a:effectLst/>
                <a:latin typeface="Aptos" panose="020B0004020202020204" pitchFamily="34" charset="0"/>
                <a:ea typeface="Aptos" panose="020B0004020202020204" pitchFamily="34" charset="0"/>
                <a:cs typeface="Arial" panose="020B0604020202020204" pitchFamily="34" charset="0"/>
              </a:rPr>
              <a:t>يشير الحجر الزراعي إلى مجموعة من التدابير والإجراءات التنظيمية المطبقة لمنع إدخال وانتشار وتوطين الآفات والأمراض والأنواع الغازية التي يمكن أن تشكل مخاطر على الزراعة والبستنة والغابات والبيئة.</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342900" indent="-342900" algn="r" defTabSz="914400" rtl="1" eaLnBrk="1" latinLnBrk="0" hangingPunct="1">
              <a:spcBef>
                <a:spcPct val="20000"/>
              </a:spcBef>
              <a:buFont typeface="Arial" pitchFamily="34" charset="0"/>
              <a:buChar char="•"/>
            </a:pPr>
            <a:r>
              <a:rPr lang="ar-SA" dirty="0"/>
              <a:t>شروط نجاح تطبيقها :</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لوائح الاستيراد والتصدير: تنظم لوائح الحجر الزراعي حركة النباتات والمنتجات النباتية والحيوانات والسلع الزراعية الأخرى عبر الحدود الدولية والمحلية.</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 عمليات التفتيش على الحجر الصحي: يتم إجراء عمليات التفتيش على الحجر الصحي في موانئ الدخول ونقاط التفتيش الحدودية وغيرها من المواقع المحددة لتقييم امتثال البضائع المستوردة للوائح الحجر الصحي.</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 مرافق الحجر الصحي: يتم إنشاء مرافق الحجر الصحي لاستيعاب وإدارة البضائع المستوردة التي تتطلب معالجة حجرية أو مزيد من التفتيش.</a:t>
            </a:r>
          </a:p>
          <a:p>
            <a:pPr algn="r" rtl="1">
              <a:lnSpc>
                <a:spcPct val="115000"/>
              </a:lnSpc>
              <a:spcAft>
                <a:spcPts val="800"/>
              </a:spcAft>
            </a:pPr>
            <a:r>
              <a:rPr lang="ar-SA" sz="1800" kern="100" dirty="0">
                <a:latin typeface="Aptos" panose="020B0004020202020204" pitchFamily="34" charset="0"/>
                <a:ea typeface="Aptos" panose="020B0004020202020204" pitchFamily="34" charset="0"/>
                <a:cs typeface="Arial" panose="020B0604020202020204" pitchFamily="34" charset="0"/>
              </a:rPr>
              <a:t>اللائحة </a:t>
            </a:r>
            <a:r>
              <a:rPr lang="ar-SA" sz="1800" kern="100" dirty="0" err="1">
                <a:latin typeface="Aptos" panose="020B0004020202020204" pitchFamily="34" charset="0"/>
                <a:ea typeface="Aptos" panose="020B0004020202020204" pitchFamily="34" charset="0"/>
                <a:cs typeface="Arial" panose="020B0604020202020204" pitchFamily="34" charset="0"/>
              </a:rPr>
              <a:t>التفنيذية</a:t>
            </a:r>
            <a:r>
              <a:rPr lang="ar-SA" sz="1800" kern="100" dirty="0">
                <a:latin typeface="Aptos" panose="020B0004020202020204" pitchFamily="34" charset="0"/>
                <a:ea typeface="Aptos" panose="020B0004020202020204" pitchFamily="34" charset="0"/>
                <a:cs typeface="Arial" panose="020B0604020202020204" pitchFamily="34" charset="0"/>
              </a:rPr>
              <a:t> بدول مجلس التعاون لتشريعات تتداول البذور والشتلات :</a:t>
            </a:r>
          </a:p>
          <a:p>
            <a:pPr marL="0" indent="0" algn="r" rtl="1">
              <a:lnSpc>
                <a:spcPct val="115000"/>
              </a:lnSpc>
              <a:spcAft>
                <a:spcPts val="800"/>
              </a:spcAft>
              <a:buNone/>
            </a:pP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defTabSz="914400" rtl="1" eaLnBrk="1" latinLnBrk="0" hangingPunct="1">
              <a:spcBef>
                <a:spcPct val="20000"/>
              </a:spcBef>
              <a:buNone/>
            </a:pPr>
            <a:endParaRPr lang="ar-SA" dirty="0"/>
          </a:p>
        </p:txBody>
      </p:sp>
      <p:sp>
        <p:nvSpPr>
          <p:cNvPr id="6" name="مستطيل مستدير الزوايا 5">
            <a:extLst>
              <a:ext uri="{FF2B5EF4-FFF2-40B4-BE49-F238E27FC236}">
                <a16:creationId xmlns:a16="http://schemas.microsoft.com/office/drawing/2014/main" id="{FFDDACE8-5311-DF5B-B8F1-DAD6A8C7B0E8}"/>
              </a:ext>
            </a:extLst>
          </p:cNvPr>
          <p:cNvSpPr/>
          <p:nvPr/>
        </p:nvSpPr>
        <p:spPr>
          <a:xfrm>
            <a:off x="1981200" y="5745163"/>
            <a:ext cx="5943600" cy="762000"/>
          </a:xfrm>
          <a:prstGeom prst="roundRect">
            <a:avLst/>
          </a:prstGeom>
        </p:spPr>
        <p:style>
          <a:lnRef idx="2">
            <a:schemeClr val="accent6"/>
          </a:lnRef>
          <a:fillRef idx="1">
            <a:schemeClr val="lt1"/>
          </a:fillRef>
          <a:effectRef idx="0">
            <a:schemeClr val="accent6"/>
          </a:effectRef>
          <a:fontRef idx="minor">
            <a:schemeClr val="dk1"/>
          </a:fontRef>
        </p:style>
        <p:txBody>
          <a:bodyPr rtlCol="1" anchor="ctr"/>
          <a:lstStyle/>
          <a:p>
            <a:pPr algn="ctr" rtl="1"/>
            <a:r>
              <a:rPr lang="en-US" sz="600" kern="100" dirty="0">
                <a:effectLst/>
                <a:latin typeface="Aptos" panose="020B0004020202020204" pitchFamily="34" charset="0"/>
                <a:ea typeface="Aptos" panose="020B0004020202020204" pitchFamily="34" charset="0"/>
                <a:cs typeface="Arial" panose="020B0604020202020204" pitchFamily="34" charset="0"/>
              </a:rPr>
              <a:t>https://</a:t>
            </a:r>
            <a:r>
              <a:rPr lang="en-US" sz="600" kern="100" dirty="0" err="1">
                <a:effectLst/>
                <a:latin typeface="Aptos" panose="020B0004020202020204" pitchFamily="34" charset="0"/>
                <a:ea typeface="Aptos" panose="020B0004020202020204" pitchFamily="34" charset="0"/>
                <a:cs typeface="Arial" panose="020B0604020202020204" pitchFamily="34" charset="0"/>
              </a:rPr>
              <a:t>www.mewa.gov.sa</a:t>
            </a:r>
            <a:r>
              <a:rPr lang="en-US" sz="600" kern="100" dirty="0">
                <a:effectLst/>
                <a:latin typeface="Aptos" panose="020B0004020202020204" pitchFamily="34" charset="0"/>
                <a:ea typeface="Aptos" panose="020B0004020202020204" pitchFamily="34" charset="0"/>
                <a:cs typeface="Arial" panose="020B0604020202020204" pitchFamily="34" charset="0"/>
              </a:rPr>
              <a:t>/</a:t>
            </a:r>
            <a:r>
              <a:rPr lang="en-US" sz="600" kern="100" dirty="0" err="1">
                <a:effectLst/>
                <a:latin typeface="Aptos" panose="020B0004020202020204" pitchFamily="34" charset="0"/>
                <a:ea typeface="Aptos" panose="020B0004020202020204" pitchFamily="34" charset="0"/>
                <a:cs typeface="Arial" panose="020B0604020202020204" pitchFamily="34" charset="0"/>
              </a:rPr>
              <a:t>ar</a:t>
            </a:r>
            <a:r>
              <a:rPr lang="en-US" sz="600" kern="100" dirty="0">
                <a:effectLst/>
                <a:latin typeface="Aptos" panose="020B0004020202020204" pitchFamily="34" charset="0"/>
                <a:ea typeface="Aptos" panose="020B0004020202020204" pitchFamily="34" charset="0"/>
                <a:cs typeface="Arial" panose="020B0604020202020204" pitchFamily="34" charset="0"/>
              </a:rPr>
              <a:t>/</a:t>
            </a:r>
            <a:r>
              <a:rPr lang="en-US" sz="600" kern="100" dirty="0" err="1">
                <a:effectLst/>
                <a:latin typeface="Aptos" panose="020B0004020202020204" pitchFamily="34" charset="0"/>
                <a:ea typeface="Aptos" panose="020B0004020202020204" pitchFamily="34" charset="0"/>
                <a:cs typeface="Arial" panose="020B0604020202020204" pitchFamily="34" charset="0"/>
              </a:rPr>
              <a:t>InformationCenter</a:t>
            </a:r>
            <a:r>
              <a:rPr lang="en-US" sz="600" kern="100" dirty="0">
                <a:effectLst/>
                <a:latin typeface="Aptos" panose="020B0004020202020204" pitchFamily="34" charset="0"/>
                <a:ea typeface="Aptos" panose="020B0004020202020204" pitchFamily="34" charset="0"/>
                <a:cs typeface="Arial" panose="020B0604020202020204" pitchFamily="34" charset="0"/>
              </a:rPr>
              <a:t>/</a:t>
            </a:r>
            <a:r>
              <a:rPr lang="en-US" sz="600" kern="100" dirty="0" err="1">
                <a:effectLst/>
                <a:latin typeface="Aptos" panose="020B0004020202020204" pitchFamily="34" charset="0"/>
                <a:ea typeface="Aptos" panose="020B0004020202020204" pitchFamily="34" charset="0"/>
                <a:cs typeface="Arial" panose="020B0604020202020204" pitchFamily="34" charset="0"/>
              </a:rPr>
              <a:t>DocsCenter</a:t>
            </a:r>
            <a:r>
              <a:rPr lang="en-US" sz="600" kern="100" dirty="0">
                <a:effectLst/>
                <a:latin typeface="Aptos" panose="020B0004020202020204" pitchFamily="34" charset="0"/>
                <a:ea typeface="Aptos" panose="020B0004020202020204" pitchFamily="34" charset="0"/>
                <a:cs typeface="Arial" panose="020B0604020202020204" pitchFamily="34" charset="0"/>
              </a:rPr>
              <a:t>/</a:t>
            </a:r>
            <a:r>
              <a:rPr lang="en-US" sz="600" kern="100" dirty="0" err="1">
                <a:effectLst/>
                <a:latin typeface="Aptos" panose="020B0004020202020204" pitchFamily="34" charset="0"/>
                <a:ea typeface="Aptos" panose="020B0004020202020204" pitchFamily="34" charset="0"/>
                <a:cs typeface="Arial" panose="020B0604020202020204" pitchFamily="34" charset="0"/>
              </a:rPr>
              <a:t>RulesLibrary</a:t>
            </a:r>
            <a:r>
              <a:rPr lang="en-US" sz="600" kern="100" dirty="0">
                <a:effectLst/>
                <a:latin typeface="Aptos" panose="020B0004020202020204" pitchFamily="34" charset="0"/>
                <a:ea typeface="Aptos" panose="020B0004020202020204" pitchFamily="34" charset="0"/>
                <a:cs typeface="Arial" panose="020B0604020202020204" pitchFamily="34" charset="0"/>
              </a:rPr>
              <a:t>/Documents/%D8%A7%D9%84%D9%84%D8%A7%D8%A6%D8%AD%D8%A9%20%D8%A7%D9%84%D8%AA%D9%86%D9%81%D9%8A%D8%B0%D9%8A%D8%A9%20%D9%84%D9%82%D8%A7%D9%86%D9%88%D9%86%20%D8%A7%D9%84%D8%A8%D8%B0%D9%88%D8%B1%20%D9%88%D8%A7%D9%84%D8%AA%D9%82%D8%A7%D9%88%D9%8A%20%D9%84%D9%85%D8%AC%D9%84%D8%B3%20%D8%A7%D9%84%D8%AA%D8%B9%D8%A7%D9%88%D9%86%20%D9%84%D8%AF%D9%88%D9%84%20%D8%A7%D9%84%D8%AE%D9%84%D9%8A%D8%AC%20%D8%A7%D9%84%D8%B9%D8%B1%D8%A8%D9%8A%D8%A9.pdf</a:t>
            </a:r>
          </a:p>
          <a:p>
            <a:pPr marL="0" algn="ctr" defTabSz="914400" rtl="1" eaLnBrk="1" latinLnBrk="0" hangingPunct="1"/>
            <a:endParaRPr lang="ar-SA" dirty="0"/>
          </a:p>
        </p:txBody>
      </p:sp>
    </p:spTree>
    <p:extLst>
      <p:ext uri="{BB962C8B-B14F-4D97-AF65-F5344CB8AC3E}">
        <p14:creationId xmlns:p14="http://schemas.microsoft.com/office/powerpoint/2010/main" val="200408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r>
              <a:rPr lang="ar" sz="2800" b="1" dirty="0">
                <a:solidFill>
                  <a:srgbClr val="FF0000"/>
                </a:solidFill>
                <a:latin typeface="Arial Black" panose="020B0A04020102020204" pitchFamily="34" charset="0"/>
                <a:cs typeface="Times New Roman" panose="02020603050405020304" pitchFamily="18" charset="0"/>
              </a:rPr>
              <a:t>الأساليب الحديثة في مكافحة الآفات الحشرية</a:t>
            </a:r>
            <a:endParaRPr lang="en-US" sz="2800" b="1" dirty="0">
              <a:solidFill>
                <a:srgbClr val="FF0000"/>
              </a:solidFill>
              <a:latin typeface="Arial Black" panose="020B0A04020102020204" pitchFamily="34" charset="0"/>
              <a:ea typeface="+mn-ea"/>
              <a:cs typeface="Times New Roman" panose="02020603050405020304" pitchFamily="18" charset="0"/>
            </a:endParaRP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495706" y="2209800"/>
            <a:ext cx="8419694" cy="4093428"/>
          </a:xfrm>
          <a:prstGeom prst="rect">
            <a:avLst/>
          </a:prstGeom>
          <a:noFill/>
        </p:spPr>
        <p:txBody>
          <a:bodyPr wrap="square" rtlCol="0">
            <a:spAutoFit/>
          </a:bodyPr>
          <a:lstStyle/>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الفيرومونات</a:t>
            </a:r>
            <a:endParaRPr lang="en-US" sz="2000" b="1"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الجاذب</a:t>
            </a:r>
            <a:r>
              <a:rPr lang="ar-SA" sz="2000" b="1" dirty="0">
                <a:latin typeface="Arial Black" panose="020B0A04020102020204" pitchFamily="34" charset="0"/>
                <a:cs typeface="Times New Roman" panose="02020603050405020304" pitchFamily="18" charset="0"/>
              </a:rPr>
              <a:t>ات</a:t>
            </a:r>
            <a:endParaRPr lang="ar" sz="2000" b="1"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منظمات النمو</a:t>
            </a:r>
          </a:p>
          <a:p>
            <a:pPr marL="457200" indent="-457200" algn="r" rtl="1">
              <a:spcBef>
                <a:spcPts val="600"/>
              </a:spcBef>
              <a:spcAft>
                <a:spcPts val="600"/>
              </a:spcAft>
              <a:buFont typeface="+mj-lt"/>
              <a:buAutoNum type="arabicPeriod"/>
            </a:pPr>
            <a:r>
              <a:rPr lang="ar" sz="2000" b="1" dirty="0" err="1">
                <a:latin typeface="Arial Black" panose="020B0A04020102020204" pitchFamily="34" charset="0"/>
                <a:cs typeface="Times New Roman" panose="02020603050405020304" pitchFamily="18" charset="0"/>
              </a:rPr>
              <a:t>مضادات التغذية</a:t>
            </a:r>
            <a:endParaRPr lang="en-US" sz="2000" b="1" dirty="0">
              <a:latin typeface="Arial Black" panose="020B0A04020102020204" pitchFamily="34" charset="0"/>
              <a:cs typeface="Times New Roman" panose="02020603050405020304" pitchFamily="18" charset="0"/>
            </a:endParaRP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تدخل الحمض النووي الريبي (RNAi)</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استخدام تقنيات التشعيع في مكافحة الآفات</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مكافحة الحشرات باستخدام درجة الحرارة</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استخدام مسببات الأمراض (البكتيريا، الديدان الخيطية، الفيروسات)</a:t>
            </a:r>
          </a:p>
          <a:p>
            <a:pPr marL="457200" indent="-457200" algn="r" rtl="1">
              <a:spcBef>
                <a:spcPts val="600"/>
              </a:spcBef>
              <a:spcAft>
                <a:spcPts val="600"/>
              </a:spcAft>
              <a:buFont typeface="+mj-lt"/>
              <a:buAutoNum type="arabicPeriod"/>
            </a:pPr>
            <a:r>
              <a:rPr lang="ar" sz="2000" b="1" dirty="0">
                <a:latin typeface="Arial Black" panose="020B0A04020102020204" pitchFamily="34" charset="0"/>
                <a:cs typeface="Times New Roman" panose="02020603050405020304" pitchFamily="18" charset="0"/>
              </a:rPr>
              <a:t>تأثير الممارسات الزراعية على أعداد الحشرات</a:t>
            </a:r>
          </a:p>
        </p:txBody>
      </p:sp>
    </p:spTree>
    <p:extLst>
      <p:ext uri="{BB962C8B-B14F-4D97-AF65-F5344CB8AC3E}">
        <p14:creationId xmlns:p14="http://schemas.microsoft.com/office/powerpoint/2010/main" val="3130675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4E6B03-4CD9-E095-E02C-831CA65400AC}"/>
              </a:ext>
            </a:extLst>
          </p:cNvPr>
          <p:cNvSpPr>
            <a:spLocks noGrp="1"/>
          </p:cNvSpPr>
          <p:nvPr>
            <p:ph type="title"/>
          </p:nvPr>
        </p:nvSpPr>
        <p:spPr/>
        <p:txBody>
          <a:bodyPr>
            <a:noAutofit/>
          </a:bodyPr>
          <a:lstStyle/>
          <a:p>
            <a:r>
              <a:rPr lang="ar" sz="3200" b="1"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br>
              <a:rPr lang="ar" sz="3200" b="1" dirty="0">
                <a:solidFill>
                  <a:srgbClr val="FF0000"/>
                </a:solidFill>
                <a:latin typeface="Arial Black" panose="020B0A04020102020204" pitchFamily="34" charset="0"/>
                <a:cs typeface="Times New Roman" panose="02020603050405020304" pitchFamily="18" charset="0"/>
              </a:rPr>
            </a:br>
            <a:endParaRPr lang="ar-SA" sz="3200" dirty="0">
              <a:solidFill>
                <a:srgbClr val="FF0000"/>
              </a:solidFill>
            </a:endParaRPr>
          </a:p>
        </p:txBody>
      </p:sp>
      <p:sp>
        <p:nvSpPr>
          <p:cNvPr id="3" name="عنصر نائب للمحتوى 2">
            <a:extLst>
              <a:ext uri="{FF2B5EF4-FFF2-40B4-BE49-F238E27FC236}">
                <a16:creationId xmlns:a16="http://schemas.microsoft.com/office/drawing/2014/main" id="{E3B96890-A783-24B6-387D-DD504D66DCF1}"/>
              </a:ext>
            </a:extLst>
          </p:cNvPr>
          <p:cNvSpPr>
            <a:spLocks noGrp="1"/>
          </p:cNvSpPr>
          <p:nvPr>
            <p:ph idx="1"/>
          </p:nvPr>
        </p:nvSpPr>
        <p:spPr/>
        <p:txBody>
          <a:bodyPr/>
          <a:lstStyle/>
          <a:p>
            <a:pPr algn="r" rtl="1"/>
            <a:r>
              <a:rPr lang="ar-SA" sz="1800" b="1" kern="100" dirty="0">
                <a:effectLst/>
                <a:latin typeface="Aptos" panose="020B0004020202020204" pitchFamily="34" charset="0"/>
                <a:ea typeface="Aptos" panose="020B0004020202020204" pitchFamily="34" charset="0"/>
                <a:cs typeface="Arial" panose="020B0604020202020204" pitchFamily="34" charset="0"/>
              </a:rPr>
              <a:t>هي الممارسات الزراعية لإدارة اعداد  الحشرات تنفذ تقنيات واستراتيجيات مختلفة تهدف إلى إدارة أعداد الحشرات لتقليل تلف المحاصيل وزيادة المحصول إلى أقصى حد. </a:t>
            </a:r>
          </a:p>
          <a:p>
            <a:pPr algn="r" rtl="1">
              <a:buFont typeface="Wingdings" pitchFamily="2" charset="2"/>
              <a:buChar char="Ø"/>
            </a:pPr>
            <a:r>
              <a:rPr lang="ar-SA" sz="1800" b="1" kern="100" dirty="0">
                <a:solidFill>
                  <a:schemeClr val="accent3">
                    <a:lumMod val="50000"/>
                  </a:schemeClr>
                </a:solidFill>
                <a:latin typeface="Aptos" panose="020B0004020202020204" pitchFamily="34" charset="0"/>
                <a:ea typeface="Aptos" panose="020B0004020202020204" pitchFamily="34" charset="0"/>
                <a:cs typeface="Arial" panose="020B0604020202020204" pitchFamily="34" charset="0"/>
              </a:rPr>
              <a:t>شروط نجاح </a:t>
            </a:r>
            <a:r>
              <a:rPr lang="ar" sz="1800" b="1" dirty="0">
                <a:solidFill>
                  <a:schemeClr val="accent3">
                    <a:lumMod val="50000"/>
                  </a:schemeClr>
                </a:solidFill>
                <a:latin typeface="Arial Black" panose="020B0A04020102020204" pitchFamily="34" charset="0"/>
                <a:cs typeface="Times New Roman" panose="02020603050405020304" pitchFamily="18" charset="0"/>
              </a:rPr>
              <a:t>تأثير الممارسات الزراعية على أعداد الحشرات:</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الدورة الزراعية تناوب المحاصيل: يتضمن تناوب المحاصيل تناوب أنواع المحاصيل المزروعة في حقل معين مع مرور الوقت.</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٢ الزراعة البينية: تتضمن الزراعة البينية  (او الزراعة </a:t>
            </a:r>
            <a:r>
              <a:rPr lang="ar-SA" sz="1800" kern="100" dirty="0" err="1">
                <a:effectLst/>
                <a:latin typeface="Aptos" panose="020B0004020202020204" pitchFamily="34" charset="0"/>
                <a:ea typeface="Aptos" panose="020B0004020202020204" pitchFamily="34" charset="0"/>
                <a:cs typeface="Arial" panose="020B0604020202020204" pitchFamily="34" charset="0"/>
              </a:rPr>
              <a:t>المتداخله</a:t>
            </a:r>
            <a:r>
              <a:rPr lang="ar-SA" sz="1800" kern="100" dirty="0">
                <a:effectLst/>
                <a:latin typeface="Aptos" panose="020B0004020202020204" pitchFamily="34" charset="0"/>
                <a:ea typeface="Aptos" panose="020B0004020202020204" pitchFamily="34" charset="0"/>
                <a:cs typeface="Arial" panose="020B0604020202020204" pitchFamily="34" charset="0"/>
              </a:rPr>
              <a:t>)زراعة محاصيل مختلفة معًا في نفس الحقل.</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٣ الممارسة الزراعية: يمكن للممارسات الزراعية مثل مواعيد الزراعة والمسافات البينية وطرق الحراثة أن تؤثر على اعداد الآفات الحشرية.</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lnSpc>
                <a:spcPct val="115000"/>
              </a:lnSpc>
              <a:spcAft>
                <a:spcPts val="800"/>
              </a:spcAft>
              <a:buNone/>
            </a:pP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rtl="1">
              <a:buNone/>
            </a:pPr>
            <a:endParaRPr lang="en-US" sz="1800" b="1" kern="100" dirty="0">
              <a:effectLst/>
              <a:latin typeface="Aptos" panose="020B00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1238629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C97F894-C967-E1D5-3357-797BA6012760}"/>
              </a:ext>
            </a:extLst>
          </p:cNvPr>
          <p:cNvSpPr>
            <a:spLocks noGrp="1"/>
          </p:cNvSpPr>
          <p:nvPr>
            <p:ph type="title"/>
          </p:nvPr>
        </p:nvSpPr>
        <p:spPr/>
        <p:txBody>
          <a:bodyPr/>
          <a:lstStyle/>
          <a:p>
            <a:r>
              <a:rPr lang="ar-SA" dirty="0">
                <a:solidFill>
                  <a:srgbClr val="FF0000"/>
                </a:solidFill>
              </a:rPr>
              <a:t>الطرق الميكانيكية في مكافحة الحشرات</a:t>
            </a:r>
          </a:p>
        </p:txBody>
      </p:sp>
      <p:sp>
        <p:nvSpPr>
          <p:cNvPr id="3" name="عنصر نائب للمحتوى 2">
            <a:extLst>
              <a:ext uri="{FF2B5EF4-FFF2-40B4-BE49-F238E27FC236}">
                <a16:creationId xmlns:a16="http://schemas.microsoft.com/office/drawing/2014/main" id="{B30EE01F-34DF-ECB0-AAD3-96DCC1232594}"/>
              </a:ext>
            </a:extLst>
          </p:cNvPr>
          <p:cNvSpPr>
            <a:spLocks noGrp="1"/>
          </p:cNvSpPr>
          <p:nvPr>
            <p:ph idx="1"/>
          </p:nvPr>
        </p:nvSpPr>
        <p:spPr/>
        <p:txBody>
          <a:bodyPr>
            <a:normAutofit fontScale="92500" lnSpcReduction="20000"/>
          </a:bodyPr>
          <a:lstStyle/>
          <a:p>
            <a:pPr marL="342900" indent="-342900" algn="r" defTabSz="914400" rtl="1" eaLnBrk="1" latinLnBrk="0" hangingPunct="1">
              <a:spcBef>
                <a:spcPct val="20000"/>
              </a:spcBef>
              <a:buFont typeface="Arial" pitchFamily="34" charset="0"/>
              <a:buChar char="•"/>
            </a:pPr>
            <a:r>
              <a:rPr lang="ar-SA" sz="1800" dirty="0">
                <a:effectLst/>
                <a:latin typeface="Aptos" panose="020B0004020202020204" pitchFamily="34" charset="0"/>
                <a:ea typeface="Aptos" panose="020B0004020202020204" pitchFamily="34" charset="0"/>
                <a:cs typeface="Arial" panose="020B0604020202020204" pitchFamily="34" charset="0"/>
              </a:rPr>
              <a:t>تتضمن الطرق الميكانيكية لمكافحة الحشرات استخدام الحواجز أو الأدوات أو المعدات أو التقنيات لإدارة مجموعات الحشرات بشكل مباشر أو منع وصولها إلى المحاصيل أو المنتجات المخزنة.</a:t>
            </a:r>
            <a:r>
              <a:rPr lang="en-US" dirty="0">
                <a:effectLst/>
              </a:rPr>
              <a:t> </a:t>
            </a:r>
            <a:endParaRPr lang="ar-SA" dirty="0">
              <a:effectLst/>
            </a:endParaRPr>
          </a:p>
          <a:p>
            <a:pPr marL="0" indent="0" algn="r" defTabSz="914400" rtl="1" eaLnBrk="1" latinLnBrk="0" hangingPunct="1">
              <a:spcBef>
                <a:spcPct val="20000"/>
              </a:spcBef>
              <a:buNone/>
            </a:pPr>
            <a:r>
              <a:rPr lang="ar-SA" dirty="0"/>
              <a:t>شروط نجاح </a:t>
            </a:r>
            <a:r>
              <a:rPr lang="ar-SA" dirty="0" err="1"/>
              <a:t>تتطبيقها</a:t>
            </a:r>
            <a:r>
              <a:rPr lang="ar-SA" dirty="0"/>
              <a:t> :</a:t>
            </a: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١ الأدوات والمعدات المناسبة: اختيار الأدوات والمعدات المناسبة للإزالة الميكانيكية بناءً على نوع الآفات الحشرية، وحجم الإصابة، وخصائص المنطقة المصابة. تشمل الأمثلة أدوات الانتقاء اليدوي، أو المكانس الكهربائية، أو الفخاخ، أو الشاشات، أو معدات إزالة الأعشاب الضارة</a:t>
            </a:r>
            <a:r>
              <a:rPr lang="en-US" sz="1800" kern="100" dirty="0">
                <a:effectLst/>
                <a:latin typeface="Aptos" panose="020B0004020202020204" pitchFamily="34" charset="0"/>
                <a:ea typeface="Aptos" panose="020B0004020202020204" pitchFamily="34" charset="0"/>
                <a:cs typeface="Arial" panose="020B0604020202020204" pitchFamily="34" charset="0"/>
              </a:rPr>
              <a:t>.</a:t>
            </a:r>
          </a:p>
          <a:p>
            <a:pPr algn="r" rtl="1">
              <a:lnSpc>
                <a:spcPct val="115000"/>
              </a:lnSpc>
              <a:spcAft>
                <a:spcPts val="800"/>
              </a:spcAft>
            </a:pPr>
            <a:r>
              <a:rPr lang="en-US" sz="1800" kern="100" dirty="0">
                <a:effectLst/>
                <a:latin typeface="Arial" panose="020B0604020202020204" pitchFamily="34" charset="0"/>
                <a:ea typeface="Aptos" panose="020B0004020202020204" pitchFamily="34" charset="0"/>
                <a:cs typeface="Arial" panose="020B0604020202020204" pitchFamily="34" charset="0"/>
              </a:rPr>
              <a:t>٢ </a:t>
            </a:r>
            <a:r>
              <a:rPr lang="ar-SA" sz="1800" kern="100" dirty="0">
                <a:effectLst/>
                <a:latin typeface="Aptos" panose="020B0004020202020204" pitchFamily="34" charset="0"/>
                <a:ea typeface="Aptos" panose="020B0004020202020204" pitchFamily="34" charset="0"/>
                <a:cs typeface="Arial" panose="020B0604020202020204" pitchFamily="34" charset="0"/>
              </a:rPr>
              <a:t>تكرار الإزالة: قد يلزم إجراء الإزالة الميكانيكية بشكل منتظم ومتسق لتحقيق مستويات التحكم المطلوبة، خاصة في حالات الإصابة الحشرية المستمرة أو المتكررة.</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3 الاكتشاف المبكر: يعد الكشف المبكر عن الإصابة الحشرية أمرًا بالغ الأهمية لنجاح الإزالة الميكانيكية. يسمح الرصد والاستكشاف المنتظم للنباتات أو الحقول أو المنتجات المخزنة بالتعرف في الوقت المناسب على الآفات الحشرية ومستويات أعدادها.</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r>
              <a:rPr lang="ar-SA" sz="1800" kern="100" dirty="0">
                <a:effectLst/>
                <a:latin typeface="Aptos" panose="020B0004020202020204" pitchFamily="34" charset="0"/>
                <a:ea typeface="Aptos" panose="020B0004020202020204" pitchFamily="34" charset="0"/>
                <a:cs typeface="Arial" panose="020B0604020202020204" pitchFamily="34" charset="0"/>
              </a:rPr>
              <a:t>٤ المكافحة الميكانيكية: طرق المكافحة الميكانيكية تزيل أو تقتل الآفات الحشرية جسديًا باستخدام الأدوات أو المعدات أو الحواجز وتشمل الأمثلة الحشرات التي تقطف باليد.</a:t>
            </a: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algn="r" rtl="1">
              <a:lnSpc>
                <a:spcPct val="115000"/>
              </a:lnSpc>
              <a:spcAft>
                <a:spcPts val="800"/>
              </a:spcAft>
            </a:pPr>
            <a:endParaRPr lang="en-US" sz="1800" kern="100" dirty="0">
              <a:effectLst/>
              <a:latin typeface="Aptos" panose="020B0004020202020204" pitchFamily="34" charset="0"/>
              <a:ea typeface="Aptos" panose="020B0004020202020204" pitchFamily="34" charset="0"/>
              <a:cs typeface="Arial" panose="020B0604020202020204" pitchFamily="34" charset="0"/>
            </a:endParaRPr>
          </a:p>
          <a:p>
            <a:pPr marL="0" indent="0" algn="r" defTabSz="914400" rtl="1" eaLnBrk="1" latinLnBrk="0" hangingPunct="1">
              <a:spcBef>
                <a:spcPct val="20000"/>
              </a:spcBef>
              <a:buNone/>
            </a:pPr>
            <a:endParaRPr lang="ar-SA" dirty="0"/>
          </a:p>
        </p:txBody>
      </p:sp>
    </p:spTree>
    <p:extLst>
      <p:ext uri="{BB962C8B-B14F-4D97-AF65-F5344CB8AC3E}">
        <p14:creationId xmlns:p14="http://schemas.microsoft.com/office/powerpoint/2010/main" val="42643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444050" y="2044244"/>
            <a:ext cx="8419694" cy="4185761"/>
          </a:xfrm>
          <a:prstGeom prst="rect">
            <a:avLst/>
          </a:prstGeom>
          <a:noFill/>
        </p:spPr>
        <p:txBody>
          <a:bodyPr wrap="square" rtlCol="0">
            <a:spAutoFit/>
          </a:bodyPr>
          <a:lstStyle/>
          <a:p>
            <a:pPr algn="just" rtl="1"/>
            <a:r>
              <a:rPr lang="ar" sz="2800" b="1" dirty="0">
                <a:latin typeface="Times New Roman" panose="02020603050405020304" pitchFamily="18" charset="0"/>
                <a:cs typeface="Times New Roman" panose="02020603050405020304" pitchFamily="18" charset="0"/>
              </a:rPr>
              <a:t>الثقافة </a:t>
            </a:r>
            <a:r>
              <a:rPr lang="ar-SA" sz="2800" b="1" dirty="0">
                <a:latin typeface="Times New Roman" panose="02020603050405020304" pitchFamily="18" charset="0"/>
                <a:cs typeface="Times New Roman" panose="02020603050405020304" pitchFamily="18" charset="0"/>
              </a:rPr>
              <a:t>الزراعية:</a:t>
            </a:r>
            <a:endParaRPr lang="ar" sz="2800" b="1" dirty="0">
              <a:latin typeface="Times New Roman" panose="02020603050405020304" pitchFamily="18" charset="0"/>
              <a:cs typeface="Times New Roman" panose="02020603050405020304" pitchFamily="18" charset="0"/>
            </a:endParaRPr>
          </a:p>
          <a:p>
            <a:pPr algn="just" rtl="1"/>
            <a:endParaRPr lang="en-US" sz="2000" dirty="0">
              <a:latin typeface="Times New Roman" panose="02020603050405020304" pitchFamily="18" charset="0"/>
              <a:cs typeface="Times New Roman" panose="02020603050405020304" pitchFamily="18" charset="0"/>
            </a:endParaRPr>
          </a:p>
          <a:p>
            <a:pPr algn="just" rtl="1"/>
            <a:r>
              <a:rPr lang="ar" sz="2400" dirty="0">
                <a:latin typeface="Times New Roman" panose="02020603050405020304" pitchFamily="18" charset="0"/>
                <a:cs typeface="Times New Roman" panose="02020603050405020304" pitchFamily="18" charset="0"/>
              </a:rPr>
              <a:t>الثقافية هي ممارسة تعديل البيئة المتنامية للحد من انتشار الآفات الحشرية. </a:t>
            </a:r>
            <a:endParaRPr lang="en-US" sz="2400" dirty="0">
              <a:latin typeface="Times New Roman" panose="02020603050405020304" pitchFamily="18" charset="0"/>
              <a:cs typeface="Times New Roman" panose="02020603050405020304" pitchFamily="18" charset="0"/>
            </a:endParaRPr>
          </a:p>
          <a:p>
            <a:pPr algn="r" rtl="1">
              <a:lnSpc>
                <a:spcPct val="150000"/>
              </a:lnSpc>
            </a:pPr>
            <a:r>
              <a:rPr lang="ar" sz="2800" b="1" dirty="0">
                <a:latin typeface="Times New Roman" panose="02020603050405020304" pitchFamily="18" charset="0"/>
                <a:cs typeface="Times New Roman" panose="02020603050405020304" pitchFamily="18" charset="0"/>
              </a:rPr>
              <a:t>الحرث</a:t>
            </a:r>
          </a:p>
          <a:p>
            <a:pPr algn="r" rtl="1">
              <a:lnSpc>
                <a:spcPct val="150000"/>
              </a:lnSpc>
            </a:pPr>
            <a:r>
              <a:rPr lang="ar" sz="2000" b="1" dirty="0">
                <a:latin typeface="Times New Roman" panose="02020603050405020304" pitchFamily="18" charset="0"/>
                <a:cs typeface="Times New Roman" panose="02020603050405020304" pitchFamily="18" charset="0"/>
              </a:rPr>
              <a:t> تحضير قاع </a:t>
            </a:r>
            <a:r>
              <a:rPr lang="ar" sz="2400" dirty="0">
                <a:latin typeface="Times New Roman" panose="02020603050405020304" pitchFamily="18" charset="0"/>
                <a:cs typeface="Times New Roman" panose="02020603050405020304" pitchFamily="18" charset="0"/>
              </a:rPr>
              <a:t>البذور ومكافحة الحشائش</a:t>
            </a:r>
          </a:p>
          <a:p>
            <a:pPr marL="342900" lvl="0" indent="-342900" algn="r" rtl="1">
              <a:buFont typeface="Wingdings" panose="05000000000000000000" pitchFamily="2" charset="2"/>
              <a:buChar char="§"/>
            </a:pPr>
            <a:r>
              <a:rPr lang="ar" sz="2400" dirty="0">
                <a:latin typeface="Times New Roman" panose="02020603050405020304" pitchFamily="18" charset="0"/>
                <a:cs typeface="Times New Roman" panose="02020603050405020304" pitchFamily="18" charset="0"/>
              </a:rPr>
              <a:t>التوقيت والعمق</a:t>
            </a:r>
          </a:p>
          <a:p>
            <a:pPr marL="342900" indent="-342900" algn="r" rtl="1">
              <a:buFont typeface="Wingdings" panose="05000000000000000000" pitchFamily="2" charset="2"/>
              <a:buChar char="§"/>
            </a:pPr>
            <a:r>
              <a:rPr lang="ar" sz="2400" dirty="0">
                <a:latin typeface="Times New Roman" panose="02020603050405020304" pitchFamily="18" charset="0"/>
                <a:cs typeface="Times New Roman" panose="02020603050405020304" pitchFamily="18" charset="0"/>
              </a:rPr>
              <a:t>إن التحريك السليم وإدارة التربة يمكن أن يمنع تعداد الآفات</a:t>
            </a:r>
          </a:p>
          <a:p>
            <a:pPr algn="r" rtl="1"/>
            <a:r>
              <a:rPr lang="ar" sz="2400" dirty="0">
                <a:latin typeface="Times New Roman" panose="02020603050405020304" pitchFamily="18" charset="0"/>
                <a:cs typeface="Times New Roman" panose="02020603050405020304" pitchFamily="18" charset="0"/>
              </a:rPr>
              <a:t>على سبيل المثال، تضع الجنادب السطحية، والصراصير الحقلية، والخنافس، والبق الدقيقي بيضها في الجزء العلوي من التربة الذي يبلغ 5-10 سم.</a:t>
            </a:r>
          </a:p>
          <a:p>
            <a:pPr algn="just" rtl="1"/>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7936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80256" y="2209800"/>
            <a:ext cx="8635144" cy="4416594"/>
          </a:xfrm>
          <a:prstGeom prst="rect">
            <a:avLst/>
          </a:prstGeom>
          <a:noFill/>
        </p:spPr>
        <p:txBody>
          <a:bodyPr wrap="square" rtlCol="0">
            <a:spAutoFit/>
          </a:bodyPr>
          <a:lstStyle/>
          <a:p>
            <a:pPr algn="r" rtl="1">
              <a:spcAft>
                <a:spcPts val="600"/>
              </a:spcAft>
            </a:pPr>
            <a:r>
              <a:rPr lang="ar" sz="2800" b="1" dirty="0">
                <a:latin typeface="Times New Roman" panose="02020603050405020304" pitchFamily="18" charset="0"/>
                <a:cs typeface="Times New Roman" panose="02020603050405020304" pitchFamily="18" charset="0"/>
              </a:rPr>
              <a:t>الري</a:t>
            </a:r>
          </a:p>
          <a:p>
            <a:pPr algn="r" rtl="1"/>
            <a:r>
              <a:rPr lang="ar" sz="2400" dirty="0">
                <a:latin typeface="Times New Roman" panose="02020603050405020304" pitchFamily="18" charset="0"/>
                <a:cs typeface="Times New Roman" panose="02020603050405020304" pitchFamily="18" charset="0"/>
              </a:rPr>
              <a:t>الماء هو أهم العناصر الغذائية الموجودة في التربة والتي يحتاجها النبات يوميًا. يمكن أن يؤدي عدم كفاية الري إلى إضعاف النبات بسرعة كبيرة؛ والآفات الانتهازية تنتظر بالفعل الفرصة للهجوم.</a:t>
            </a:r>
            <a:r>
              <a:rPr lang="ar" sz="2400" dirty="0"/>
              <a:t> </a:t>
            </a:r>
            <a:endParaRPr lang="en-US" sz="2400" dirty="0">
              <a:latin typeface="Times New Roman" panose="02020603050405020304" pitchFamily="18" charset="0"/>
              <a:cs typeface="Times New Roman" panose="02020603050405020304" pitchFamily="18" charset="0"/>
            </a:endParaRPr>
          </a:p>
          <a:p>
            <a:pPr marL="342900" indent="-342900" algn="r" rtl="1">
              <a:lnSpc>
                <a:spcPct val="150000"/>
              </a:lnSpc>
              <a:buFont typeface="Wingdings" panose="05000000000000000000" pitchFamily="2" charset="2"/>
              <a:buChar char="§"/>
            </a:pPr>
            <a:r>
              <a:rPr lang="ar" sz="2400" dirty="0">
                <a:latin typeface="Times New Roman" panose="02020603050405020304" pitchFamily="18" charset="0"/>
                <a:cs typeface="Times New Roman" panose="02020603050405020304" pitchFamily="18" charset="0"/>
              </a:rPr>
              <a:t>عن طريق الغمر يمكن أن يتم غرق عدد كبير من الحشرات الموجودة في التربة أو تعرضها للأعداء الطبيعية،</a:t>
            </a:r>
          </a:p>
          <a:p>
            <a:pPr marL="342900" indent="-342900" algn="r" rtl="1">
              <a:lnSpc>
                <a:spcPct val="150000"/>
              </a:lnSpc>
              <a:buFont typeface="Wingdings" panose="05000000000000000000" pitchFamily="2" charset="2"/>
              <a:buChar char="§"/>
            </a:pPr>
            <a:r>
              <a:rPr lang="ar" sz="2400" dirty="0">
                <a:latin typeface="Times New Roman" panose="02020603050405020304" pitchFamily="18" charset="0"/>
                <a:cs typeface="Times New Roman" panose="02020603050405020304" pitchFamily="18" charset="0"/>
              </a:rPr>
              <a:t>بالرش فعال ضد الحشرات التي تتغذى على أوراق الشجر</a:t>
            </a:r>
          </a:p>
          <a:p>
            <a:pPr algn="r" rtl="1"/>
            <a:r>
              <a:rPr lang="ar" sz="2400" dirty="0">
                <a:latin typeface="Times New Roman" panose="02020603050405020304" pitchFamily="18" charset="0"/>
                <a:cs typeface="Times New Roman" panose="02020603050405020304" pitchFamily="18" charset="0"/>
              </a:rPr>
              <a:t>على سبيل المثال، يمكن قتل يرقات </a:t>
            </a:r>
            <a:r>
              <a:rPr lang="ar" sz="2400" dirty="0" err="1">
                <a:latin typeface="Times New Roman" panose="02020603050405020304" pitchFamily="18" charset="0"/>
                <a:cs typeface="Times New Roman" panose="02020603050405020304" pitchFamily="18" charset="0"/>
              </a:rPr>
              <a:t>البرسيم </a:t>
            </a:r>
            <a:r>
              <a:rPr lang="ar" sz="2400" dirty="0">
                <a:latin typeface="Times New Roman" panose="02020603050405020304" pitchFamily="18" charset="0"/>
                <a:cs typeface="Times New Roman" panose="02020603050405020304" pitchFamily="18" charset="0"/>
              </a:rPr>
              <a:t>بالغرق . يمكن إنقاذ محاصيل قصب السكر والقمح من هجوم النمل الأبيض</a:t>
            </a:r>
            <a:endParaRPr lang="en-US" sz="2000" dirty="0">
              <a:latin typeface="Times New Roman" panose="02020603050405020304" pitchFamily="18" charset="0"/>
              <a:cs typeface="Times New Roman" panose="02020603050405020304" pitchFamily="18" charset="0"/>
            </a:endParaRPr>
          </a:p>
          <a:p>
            <a:pPr algn="r" rtl="1"/>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677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80256" y="2209800"/>
            <a:ext cx="8711344" cy="3847207"/>
          </a:xfrm>
          <a:prstGeom prst="rect">
            <a:avLst/>
          </a:prstGeom>
          <a:noFill/>
        </p:spPr>
        <p:txBody>
          <a:bodyPr wrap="square" rtlCol="0">
            <a:spAutoFit/>
          </a:bodyPr>
          <a:lstStyle/>
          <a:p>
            <a:pPr algn="r" rtl="1"/>
            <a:endParaRPr lang="en-US" sz="2400" b="1" dirty="0">
              <a:latin typeface="Times New Roman" panose="02020603050405020304" pitchFamily="18" charset="0"/>
              <a:cs typeface="Times New Roman" panose="02020603050405020304" pitchFamily="18" charset="0"/>
            </a:endParaRPr>
          </a:p>
          <a:p>
            <a:pPr algn="r" rtl="1"/>
            <a:r>
              <a:rPr lang="ar" sz="2800" b="1" dirty="0">
                <a:latin typeface="Times New Roman" panose="02020603050405020304" pitchFamily="18" charset="0"/>
                <a:cs typeface="Times New Roman" panose="02020603050405020304" pitchFamily="18" charset="0"/>
              </a:rPr>
              <a:t>البذور النظيفة</a:t>
            </a:r>
          </a:p>
          <a:p>
            <a:pPr algn="r" rtl="1"/>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عدد الآفات الحشرية التي تنتقل من محصول إلى آخر عن طريق البذور أو الفسائل أو أجزاء النبات المصابة الأخرى</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سبات يرقات دودة اللوز الوردية في بذور القطن (يمكن قتلها بالتبخير )، وتبخير نباتات الحضانة لحماية البساتين الجديدة من الإصابة</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770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80256" y="2209800"/>
            <a:ext cx="8711344" cy="3539430"/>
          </a:xfrm>
          <a:prstGeom prst="rect">
            <a:avLst/>
          </a:prstGeom>
          <a:noFill/>
        </p:spPr>
        <p:txBody>
          <a:bodyPr wrap="square" rtlCol="0">
            <a:spAutoFit/>
          </a:bodyPr>
          <a:lstStyle/>
          <a:p>
            <a:pPr algn="r" rtl="1"/>
            <a:endParaRPr lang="en-US" sz="2400" b="1" dirty="0">
              <a:latin typeface="Times New Roman" panose="02020603050405020304" pitchFamily="18" charset="0"/>
              <a:cs typeface="Times New Roman" panose="02020603050405020304" pitchFamily="18" charset="0"/>
            </a:endParaRPr>
          </a:p>
          <a:p>
            <a:pPr algn="r" rtl="1"/>
            <a:r>
              <a:rPr lang="ar" sz="2800" b="1">
                <a:latin typeface="Times New Roman" panose="02020603050405020304" pitchFamily="18" charset="0"/>
                <a:cs typeface="Times New Roman" panose="02020603050405020304" pitchFamily="18" charset="0"/>
              </a:rPr>
              <a:t>الزراعة النظيفة</a:t>
            </a:r>
            <a:endParaRPr lang="ar" sz="2800" b="1" dirty="0">
              <a:latin typeface="Times New Roman" panose="02020603050405020304" pitchFamily="18" charset="0"/>
              <a:cs typeface="Times New Roman" panose="02020603050405020304" pitchFamily="18" charset="0"/>
            </a:endParaRPr>
          </a:p>
          <a:p>
            <a:pPr algn="r" rtl="1"/>
            <a:endParaRPr lang="en-US" sz="28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إزالة جميع النباتات غير المرغوب فيها ومخلفات النباتات وغيرها من المواد من الحقل</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توفر النباتات غير المرغوب فيها في الحقل الحماية وتوفر الغذاء للحشرات التي يمكن أن تهاجم المحاصيل.</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863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219200"/>
            <a:ext cx="9144000" cy="609600"/>
          </a:xfrm>
          <a:solidFill>
            <a:schemeClr val="accent1">
              <a:lumMod val="40000"/>
              <a:lumOff val="60000"/>
            </a:schemeClr>
          </a:solidFill>
        </p:spPr>
        <p:txBody>
          <a:bodyPr>
            <a:normAutofit/>
          </a:bodyPr>
          <a:lstStyle/>
          <a:p>
            <a:pPr marL="342900" indent="-342900">
              <a:spcBef>
                <a:spcPts val="600"/>
              </a:spcBef>
              <a:spcAft>
                <a:spcPts val="600"/>
              </a:spcAft>
            </a:pPr>
            <a:r>
              <a:rPr lang="ar" sz="2200" dirty="0">
                <a:solidFill>
                  <a:srgbClr val="FF0000"/>
                </a:solidFill>
                <a:latin typeface="Arial Black" panose="020B0A04020102020204" pitchFamily="34" charset="0"/>
                <a:cs typeface="Times New Roman" panose="02020603050405020304" pitchFamily="18" charset="0"/>
              </a:rPr>
              <a:t>تأثير الممارسات الزراعية على أعداد الحشرات</a:t>
            </a:r>
          </a:p>
        </p:txBody>
      </p:sp>
      <p:sp>
        <p:nvSpPr>
          <p:cNvPr id="3" name="Subtitle 2"/>
          <p:cNvSpPr>
            <a:spLocks noGrp="1"/>
          </p:cNvSpPr>
          <p:nvPr>
            <p:ph type="subTitle" idx="1"/>
          </p:nvPr>
        </p:nvSpPr>
        <p:spPr>
          <a:xfrm>
            <a:off x="0" y="5715000"/>
            <a:ext cx="9144000" cy="1143000"/>
          </a:xfrm>
          <a:solidFill>
            <a:schemeClr val="bg1"/>
          </a:solidFill>
        </p:spPr>
        <p:txBody>
          <a:bodyPr>
            <a:normAutofit/>
          </a:bodyPr>
          <a:lstStyle/>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0" y="1828800"/>
            <a:ext cx="9144000" cy="215444"/>
          </a:xfrm>
          <a:prstGeom prst="rect">
            <a:avLst/>
          </a:prstGeom>
          <a:solidFill>
            <a:srgbClr val="C00000"/>
          </a:solidFill>
        </p:spPr>
        <p:txBody>
          <a:bodyPr wrap="square" rtlCol="0">
            <a:spAutoFit/>
          </a:bodyPr>
          <a:lstStyle/>
          <a:p>
            <a:endParaRPr lang="en-US" sz="800" dirty="0">
              <a:latin typeface="Times New Roman" panose="02020603050405020304" pitchFamily="18" charset="0"/>
              <a:cs typeface="Times New Roman" panose="02020603050405020304" pitchFamily="18" charset="0"/>
            </a:endParaRPr>
          </a:p>
        </p:txBody>
      </p:sp>
      <p:grpSp>
        <p:nvGrpSpPr>
          <p:cNvPr id="13" name="Group 12"/>
          <p:cNvGrpSpPr/>
          <p:nvPr/>
        </p:nvGrpSpPr>
        <p:grpSpPr>
          <a:xfrm>
            <a:off x="280256" y="228600"/>
            <a:ext cx="8583488" cy="942235"/>
            <a:chOff x="381000" y="0"/>
            <a:chExt cx="8583488" cy="942235"/>
          </a:xfrm>
        </p:grpSpPr>
        <p:pic>
          <p:nvPicPr>
            <p:cNvPr id="14" name="Picture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264" y="60110"/>
              <a:ext cx="2016224" cy="882125"/>
            </a:xfrm>
            <a:prstGeom prst="rect">
              <a:avLst/>
            </a:prstGeom>
            <a:noFill/>
          </p:spPr>
        </p:pic>
        <p:pic>
          <p:nvPicPr>
            <p:cNvPr id="15" name="Picture 6" descr="http://t0.gstatic.com/images?q=tbn:ANd9GcTh_SinKdwBK5K8nHIfaaRtmFMceXBYppdX5iKn61cBKOA24hddcg"/>
            <p:cNvPicPr>
              <a:picLocks noChangeAspect="1" noChangeArrowheads="1"/>
            </p:cNvPicPr>
            <p:nvPr/>
          </p:nvPicPr>
          <p:blipFill>
            <a:blip r:embed="rId3" cstate="print"/>
            <a:srcRect/>
            <a:stretch>
              <a:fillRect/>
            </a:stretch>
          </p:blipFill>
          <p:spPr bwMode="auto">
            <a:xfrm>
              <a:off x="381000" y="0"/>
              <a:ext cx="861801" cy="882125"/>
            </a:xfrm>
            <a:prstGeom prst="rect">
              <a:avLst/>
            </a:prstGeom>
            <a:noFill/>
          </p:spPr>
        </p:pic>
      </p:grpSp>
      <p:sp>
        <p:nvSpPr>
          <p:cNvPr id="4" name="TextBox 3"/>
          <p:cNvSpPr txBox="1"/>
          <p:nvPr/>
        </p:nvSpPr>
        <p:spPr>
          <a:xfrm>
            <a:off x="280256" y="2209800"/>
            <a:ext cx="8711344" cy="3908762"/>
          </a:xfrm>
          <a:prstGeom prst="rect">
            <a:avLst/>
          </a:prstGeom>
          <a:noFill/>
        </p:spPr>
        <p:txBody>
          <a:bodyPr wrap="square" rtlCol="0">
            <a:spAutoFit/>
          </a:bodyPr>
          <a:lstStyle/>
          <a:p>
            <a:pPr algn="r" rtl="1"/>
            <a:r>
              <a:rPr lang="ar" sz="2800" b="1" dirty="0">
                <a:latin typeface="Times New Roman" panose="02020603050405020304" pitchFamily="18" charset="0"/>
                <a:cs typeface="Times New Roman" panose="02020603050405020304" pitchFamily="18" charset="0"/>
              </a:rPr>
              <a:t>التسميد</a:t>
            </a:r>
          </a:p>
          <a:p>
            <a:pPr algn="r" rtl="1"/>
            <a:endParaRPr lang="en-US" sz="28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من خلال وضع الأسمدة بنسب صحيحة تجعل النباتات صحية وقوية</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على سبيل المثال، بعد مهاجمة براعم قصب السكر بواسطة الحفار العلوي ؛ تطبيق </a:t>
            </a:r>
            <a:r>
              <a:rPr lang="ar" sz="2400" dirty="0" err="1">
                <a:latin typeface="Times New Roman" panose="02020603050405020304" pitchFamily="18" charset="0"/>
                <a:cs typeface="Times New Roman" panose="02020603050405020304" pitchFamily="18" charset="0"/>
              </a:rPr>
              <a:t>كبريتات الأمونيوم </a:t>
            </a:r>
            <a:r>
              <a:rPr lang="ar" sz="2400" dirty="0">
                <a:latin typeface="Times New Roman" panose="02020603050405020304" pitchFamily="18" charset="0"/>
                <a:cs typeface="Times New Roman" panose="02020603050405020304" pitchFamily="18" charset="0"/>
              </a:rPr>
              <a:t>يؤدي إلى </a:t>
            </a:r>
            <a:r>
              <a:rPr lang="ar" sz="2400" dirty="0" err="1">
                <a:latin typeface="Times New Roman" panose="02020603050405020304" pitchFamily="18" charset="0"/>
                <a:cs typeface="Times New Roman" panose="02020603050405020304" pitchFamily="18" charset="0"/>
              </a:rPr>
              <a:t>الحراثة </a:t>
            </a:r>
            <a:r>
              <a:rPr lang="ar" sz="2400" dirty="0">
                <a:latin typeface="Times New Roman" panose="02020603050405020304" pitchFamily="18" charset="0"/>
                <a:cs typeface="Times New Roman" panose="02020603050405020304" pitchFamily="18" charset="0"/>
              </a:rPr>
              <a:t>.</a:t>
            </a: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مبكرًا في الحقول ذات السماد الجيد تصمد أمام هجوم خنفساء اليقطين الحمراء</a:t>
            </a:r>
            <a:r>
              <a:rPr lang="ar" sz="2400" b="1"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r" rtl="1"/>
            <a:r>
              <a:rPr lang="ar"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algn="just" rtl="1"/>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47960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plate-EN-2008">
  <a:themeElements>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EN-2008">
      <a:majorFont>
        <a:latin typeface="Impact"/>
        <a:ea typeface="新細明體"/>
        <a:cs typeface=""/>
      </a:majorFont>
      <a:minorFont>
        <a:latin typeface="Trebuchet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lnDef>
  </a:objectDefaults>
  <a:extraClrSchemeLst>
    <a:extraClrScheme>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EN-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EN-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EN-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EN-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EN-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EN-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EN-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EN-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EN-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EN-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EN-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plate-EN-2008">
  <a:themeElements>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plate-EN-2008">
      <a:majorFont>
        <a:latin typeface="Impact"/>
        <a:ea typeface="新細明體"/>
        <a:cs typeface=""/>
      </a:majorFont>
      <a:minorFont>
        <a:latin typeface="Trebuchet MS"/>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sz="3200" b="0" i="0" u="none" strike="noStrike" cap="none" normalizeH="0" baseline="0" smtClean="0">
            <a:ln>
              <a:noFill/>
            </a:ln>
            <a:solidFill>
              <a:schemeClr val="tx1"/>
            </a:solidFill>
            <a:effectLst/>
            <a:latin typeface="Impact" panose="020B0806030902050204" pitchFamily="34" charset="0"/>
            <a:ea typeface="標楷體" panose="03000509000000000000" pitchFamily="65" charset="-120"/>
          </a:defRPr>
        </a:defPPr>
      </a:lstStyle>
    </a:lnDef>
  </a:objectDefaults>
  <a:extraClrSchemeLst>
    <a:extraClrScheme>
      <a:clrScheme name="Template-EN-2008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EN-2008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EN-2008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EN-2008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EN-2008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EN-2008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EN-2008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EN-2008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EN-2008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EN-2008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EN-2008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EN-2008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16560</TotalTime>
  <Words>1374</Words>
  <Application>Microsoft Office PowerPoint</Application>
  <PresentationFormat>عرض على الشاشة (4:3)</PresentationFormat>
  <Paragraphs>130</Paragraphs>
  <Slides>16</Slides>
  <Notes>0</Notes>
  <HiddenSlides>0</HiddenSlides>
  <MMClips>0</MMClips>
  <ScaleCrop>false</ScaleCrop>
  <HeadingPairs>
    <vt:vector size="6" baseType="variant">
      <vt:variant>
        <vt:lpstr>الخطوط المستخدمة</vt:lpstr>
      </vt:variant>
      <vt:variant>
        <vt:i4>10</vt:i4>
      </vt:variant>
      <vt:variant>
        <vt:lpstr>نسق</vt:lpstr>
      </vt:variant>
      <vt:variant>
        <vt:i4>3</vt:i4>
      </vt:variant>
      <vt:variant>
        <vt:lpstr>عناوين الشرائح</vt:lpstr>
      </vt:variant>
      <vt:variant>
        <vt:i4>16</vt:i4>
      </vt:variant>
    </vt:vector>
  </HeadingPairs>
  <TitlesOfParts>
    <vt:vector size="29" baseType="lpstr">
      <vt:lpstr>PMingLiU</vt:lpstr>
      <vt:lpstr>PMingLiU</vt:lpstr>
      <vt:lpstr>Aptos</vt:lpstr>
      <vt:lpstr>Arial</vt:lpstr>
      <vt:lpstr>Arial Black</vt:lpstr>
      <vt:lpstr>Calibri</vt:lpstr>
      <vt:lpstr>Impact</vt:lpstr>
      <vt:lpstr>Times New Roman</vt:lpstr>
      <vt:lpstr>Trebuchet MS</vt:lpstr>
      <vt:lpstr>Wingdings</vt:lpstr>
      <vt:lpstr>Office Theme</vt:lpstr>
      <vt:lpstr>Template-EN-2008</vt:lpstr>
      <vt:lpstr>2_Template-EN-2008</vt:lpstr>
      <vt:lpstr>عرض تقديمي في PowerPoint</vt:lpstr>
      <vt:lpstr>الأساليب الحديثة في مكافحة الآفات الحشرية</vt:lpstr>
      <vt:lpstr>تأثير الممارسات الزراعية على أعداد الحشرات </vt:lpstr>
      <vt:lpstr>الطرق الميكانيكية في مكافحة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تأثير الممارسات الزراعية على أعداد الحشرات</vt:lpstr>
      <vt:lpstr>الطرق التنظيمية ( التشريعية)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VIP</dc:creator>
  <cp:lastModifiedBy>Abdulrahman Aldawood</cp:lastModifiedBy>
  <cp:revision>472</cp:revision>
  <dcterms:created xsi:type="dcterms:W3CDTF">2011-10-17T04:56:00Z</dcterms:created>
  <dcterms:modified xsi:type="dcterms:W3CDTF">2025-01-19T11:32:15Z</dcterms:modified>
</cp:coreProperties>
</file>