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handoutMasterIdLst>
    <p:handoutMasterId r:id="rId27"/>
  </p:handoutMasterIdLst>
  <p:sldIdLst>
    <p:sldId id="373" r:id="rId4"/>
    <p:sldId id="339" r:id="rId5"/>
    <p:sldId id="340" r:id="rId6"/>
    <p:sldId id="372" r:id="rId7"/>
    <p:sldId id="358" r:id="rId8"/>
    <p:sldId id="354" r:id="rId9"/>
    <p:sldId id="357" r:id="rId10"/>
    <p:sldId id="355" r:id="rId11"/>
    <p:sldId id="356" r:id="rId12"/>
    <p:sldId id="362" r:id="rId13"/>
    <p:sldId id="353" r:id="rId14"/>
    <p:sldId id="368" r:id="rId15"/>
    <p:sldId id="367" r:id="rId16"/>
    <p:sldId id="361" r:id="rId17"/>
    <p:sldId id="363" r:id="rId18"/>
    <p:sldId id="364" r:id="rId19"/>
    <p:sldId id="365" r:id="rId20"/>
    <p:sldId id="366" r:id="rId21"/>
    <p:sldId id="360" r:id="rId22"/>
    <p:sldId id="369" r:id="rId23"/>
    <p:sldId id="370" r:id="rId24"/>
    <p:sldId id="371" r:id="rId25"/>
  </p:sldIdLst>
  <p:sldSz cx="9144000" cy="6858000" type="screen4x3"/>
  <p:notesSz cx="6858000" cy="9144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4603" autoAdjust="0"/>
  </p:normalViewPr>
  <p:slideViewPr>
    <p:cSldViewPr>
      <p:cViewPr varScale="1">
        <p:scale>
          <a:sx n="104" d="100"/>
          <a:sy n="104" d="100"/>
        </p:scale>
        <p:origin x="12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9378"/>
    </p:cViewPr>
  </p:sorterViewPr>
  <p:notesViewPr>
    <p:cSldViewPr>
      <p:cViewPr varScale="1">
        <p:scale>
          <a:sx n="51" d="100"/>
          <a:sy n="51" d="100"/>
        </p:scale>
        <p:origin x="-29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53D9E-B75E-4CF3-B439-4E02822AC48E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594FE-671E-4339-862B-4ECD6EAAF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6A780-FC7A-4035-A0AA-1A5F7A330DB4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E5CE8-ACCA-4C8A-9FC1-07EFCB81F0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3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042988" y="2606675"/>
            <a:ext cx="633730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endParaRPr lang="zh-TW" altLang="en-US" noProof="0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79500" y="4508500"/>
            <a:ext cx="5005388" cy="720725"/>
          </a:xfrm>
        </p:spPr>
        <p:txBody>
          <a:bodyPr/>
          <a:lstStyle>
            <a:lvl1pPr marL="0" indent="0">
              <a:buClr>
                <a:srgbClr val="FFFF00"/>
              </a:buClr>
              <a:buFont typeface="Wingdings" panose="05000000000000000000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87858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4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965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032250" cy="471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412875"/>
            <a:ext cx="4033837" cy="471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729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8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794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192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71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668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997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187325"/>
            <a:ext cx="2054225" cy="5938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87325"/>
            <a:ext cx="6011862" cy="5938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81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042988" y="2606675"/>
            <a:ext cx="633730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endParaRPr lang="zh-TW" altLang="en-US" noProof="0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79500" y="4508500"/>
            <a:ext cx="5005388" cy="720725"/>
          </a:xfrm>
        </p:spPr>
        <p:txBody>
          <a:bodyPr/>
          <a:lstStyle>
            <a:lvl1pPr marL="0" indent="0">
              <a:buClr>
                <a:srgbClr val="FFFF00"/>
              </a:buClr>
              <a:buFont typeface="Wingdings" panose="05000000000000000000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119506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060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976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032250" cy="471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412875"/>
            <a:ext cx="4033837" cy="471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11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04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49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48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597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09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49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187325"/>
            <a:ext cx="2054225" cy="5938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87325"/>
            <a:ext cx="6011862" cy="5938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95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werpoint-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87325"/>
            <a:ext cx="54721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218487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4797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accent2"/>
          </a:solidFill>
          <a:latin typeface="+mj-lt"/>
          <a:ea typeface="PMingLiU" pitchFamily="18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PMingLiU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PMingLiU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PMingLiU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rgbClr val="FF0000"/>
        </a:buClr>
        <a:buFont typeface="Wingdings" pitchFamily="2" charset="2"/>
        <a:buChar char="n"/>
        <a:defRPr kumimoji="1" sz="2800" kern="1200">
          <a:solidFill>
            <a:srgbClr val="000099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kumimoji="1" sz="2400" kern="1200">
          <a:solidFill>
            <a:srgbClr val="000099"/>
          </a:solidFill>
          <a:latin typeface="+mn-lt"/>
          <a:ea typeface="PMingLiU" pitchFamily="18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kumimoji="1" sz="2000" kern="1200">
          <a:solidFill>
            <a:srgbClr val="000099"/>
          </a:solidFill>
          <a:latin typeface="+mn-lt"/>
          <a:ea typeface="PMingLiU" pitchFamily="18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rgbClr val="000099"/>
          </a:solidFill>
          <a:latin typeface="Arial" panose="020B0604020202020204" pitchFamily="34" charset="0"/>
          <a:ea typeface="PMingLiU" pitchFamily="18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rgbClr val="000099"/>
          </a:solidFill>
          <a:latin typeface="Arial" panose="020B0604020202020204" pitchFamily="34" charset="0"/>
          <a:ea typeface="PMingLiU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werpoint-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87325"/>
            <a:ext cx="54721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218487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197722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accent2"/>
          </a:solidFill>
          <a:latin typeface="+mj-lt"/>
          <a:ea typeface="PMingLiU" pitchFamily="18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PMingLiU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PMingLiU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PMingLiU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rgbClr val="FF0000"/>
        </a:buClr>
        <a:buFont typeface="Wingdings" pitchFamily="2" charset="2"/>
        <a:buChar char="n"/>
        <a:defRPr kumimoji="1" sz="2800" kern="1200">
          <a:solidFill>
            <a:srgbClr val="000099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kumimoji="1" sz="2400" kern="1200">
          <a:solidFill>
            <a:srgbClr val="000099"/>
          </a:solidFill>
          <a:latin typeface="+mn-lt"/>
          <a:ea typeface="PMingLiU" pitchFamily="18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kumimoji="1" sz="2000" kern="1200">
          <a:solidFill>
            <a:srgbClr val="000099"/>
          </a:solidFill>
          <a:latin typeface="+mn-lt"/>
          <a:ea typeface="PMingLiU" pitchFamily="18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rgbClr val="000099"/>
          </a:solidFill>
          <a:latin typeface="Arial" panose="020B0604020202020204" pitchFamily="34" charset="0"/>
          <a:ea typeface="PMingLiU" pitchFamily="18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rgbClr val="000099"/>
          </a:solidFill>
          <a:latin typeface="Arial" panose="020B0604020202020204" pitchFamily="34" charset="0"/>
          <a:ea typeface="PMingLiU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aldawood@ksu.edu.s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Plant P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8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981200" y="1398588"/>
            <a:ext cx="48768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المملكة العربية السعودية</a:t>
            </a:r>
          </a:p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وزارة التعليم ـ جامعة الملك سعود</a:t>
            </a:r>
          </a:p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كلية علوم الأغذية والزراعة ـ قسم وقاية النبات</a:t>
            </a:r>
            <a:endParaRPr lang="en-US" altLang="en-US" sz="1800" b="1" dirty="0">
              <a:solidFill>
                <a:srgbClr val="0033CC"/>
              </a:solidFill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698770" y="2819400"/>
            <a:ext cx="5464029" cy="1415772"/>
          </a:xfrm>
          <a:prstGeom prst="rect">
            <a:avLst/>
          </a:prstGeom>
          <a:solidFill>
            <a:schemeClr val="accent1">
              <a:alpha val="43137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None/>
            </a:pPr>
            <a:r>
              <a:rPr lang="ar-SA" altLang="en-US" sz="2000" b="1" dirty="0"/>
              <a:t>المحاضرات النظرية لمقرر 510 وقن</a:t>
            </a:r>
            <a:r>
              <a:rPr lang="ar-SA" altLang="en-US" sz="1100" b="1" dirty="0"/>
              <a:t> </a:t>
            </a:r>
            <a:endParaRPr lang="en-US" altLang="en-US" sz="800" b="1" dirty="0"/>
          </a:p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الأساليب الحديثة في مكافحة الآفات الحشرية</a:t>
            </a:r>
            <a:endParaRPr lang="ar-S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" sz="1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استخدام مسببات الأمراض</a:t>
            </a:r>
            <a:endParaRPr lang="ar-SA" altLang="en-US" sz="1600" b="1" dirty="0"/>
          </a:p>
        </p:txBody>
      </p:sp>
      <p:sp>
        <p:nvSpPr>
          <p:cNvPr id="4104" name="Text Box 10" descr="Parchment"/>
          <p:cNvSpPr txBox="1">
            <a:spLocks noChangeArrowheads="1"/>
          </p:cNvSpPr>
          <p:nvPr/>
        </p:nvSpPr>
        <p:spPr bwMode="auto">
          <a:xfrm>
            <a:off x="1698771" y="4182576"/>
            <a:ext cx="5464029" cy="2215991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tile tx="0" ty="0" sx="100000" sy="100000" flip="none" algn="tl"/>
          </a:blip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en-US" b="1" dirty="0"/>
              <a:t>أستاذ المادة </a:t>
            </a:r>
          </a:p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en-US" sz="2400" b="1" dirty="0" err="1">
                <a:solidFill>
                  <a:srgbClr val="0033CC"/>
                </a:solidFill>
              </a:rPr>
              <a:t>أ.د</a:t>
            </a:r>
            <a:r>
              <a:rPr lang="ar-SA" altLang="en-US" sz="2400" b="1" dirty="0">
                <a:solidFill>
                  <a:srgbClr val="0033CC"/>
                </a:solidFill>
              </a:rPr>
              <a:t>. عبدالرحمن بن سعد الداود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aldawood@ksu.edu.sa</a:t>
            </a:r>
            <a:r>
              <a:rPr lang="en-US" altLang="en-US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Tel: 467- 8246</a:t>
            </a:r>
          </a:p>
          <a:p>
            <a:pPr algn="ctr" rtl="1"/>
            <a:endParaRPr lang="ar-S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ar" b="1" dirty="0">
                <a:solidFill>
                  <a:srgbClr val="0033CC"/>
                </a:solidFill>
              </a:rPr>
              <a:t>وحدة أبحاث علم الحشرات الاقتصادية (EERU)</a:t>
            </a:r>
          </a:p>
          <a:p>
            <a:pPr algn="ctr" rtl="1"/>
            <a:r>
              <a:rPr lang="ar" b="1" dirty="0">
                <a:solidFill>
                  <a:srgbClr val="0033CC"/>
                </a:solidFill>
              </a:rPr>
              <a:t>قسم وقاية النبات، كلية علوم الأغذية والزراعة ، جامعة الملك سعود، الرياض، المملكة العربية السعودية</a:t>
            </a:r>
            <a:endParaRPr lang="ar-SA" altLang="en-US" b="1" dirty="0">
              <a:solidFill>
                <a:srgbClr val="0033CC"/>
              </a:solidFill>
            </a:endParaRPr>
          </a:p>
        </p:txBody>
      </p:sp>
      <p:pic>
        <p:nvPicPr>
          <p:cNvPr id="4105" name="Picture 14" descr="Basmalla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6">
            <a:extLst>
              <a:ext uri="{FF2B5EF4-FFF2-40B4-BE49-F238E27FC236}">
                <a16:creationId xmlns:a16="http://schemas.microsoft.com/office/drawing/2014/main" id="{CE8DCEC6-9474-4F22-9492-6A55F938FFDA}"/>
              </a:ext>
            </a:extLst>
          </p:cNvPr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0D6FD7BC-7E0F-486C-A39F-FAFFCC671AF1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2" name="Picture 6" descr="http://t0.gstatic.com/images?q=tbn:ANd9GcTh_SinKdwBK5K8nHIfaaRtmFMceXBYppdX5iKn61cBKOA24hddcg">
              <a:extLst>
                <a:ext uri="{FF2B5EF4-FFF2-40B4-BE49-F238E27FC236}">
                  <a16:creationId xmlns:a16="http://schemas.microsoft.com/office/drawing/2014/main" id="{D6495F29-3D1A-4BD3-B671-89EDA7B31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الفيروسات في مكافحة الحشرات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114300" y="1943341"/>
            <a:ext cx="8915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الأولية : 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اليرقات ، العث، الفراشات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</a:pPr>
            <a:r>
              <a:rPr lang="a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الرئيسية :  </a:t>
            </a:r>
            <a:r>
              <a:rPr lang="ar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يعرج والأسود ويموت</a:t>
            </a:r>
          </a:p>
          <a:p>
            <a:pPr algn="just" rtl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أصبح استخدام الفيروسات كعوامل مكافحة ضد الآفات الحشرية المختلفة أمرًا شائعًا.</a:t>
            </a:r>
          </a:p>
          <a:p>
            <a:pPr algn="r" rtl="1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r" rtl="1"/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يمكن للفيروسات الخاصة بالحشرات أن تكون فعالة للغاية في مكافحة العديد من الآفات الطبيعية .</a:t>
            </a:r>
          </a:p>
          <a:p>
            <a:pPr algn="r" rtl="1"/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r" rtl="1"/>
            <a:r>
              <a:rPr lang="a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الأكثر استخداماً في مكافحة الحشرات :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فيروسات الأسكو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فيروسات تعدد 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التعرق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النووي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فيروسات 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التعرق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السيتوبلازمي</a:t>
            </a:r>
          </a:p>
          <a:p>
            <a:pPr algn="just" rtl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4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الفيروسات في مكافحة الحشرات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94325" y="1957237"/>
            <a:ext cx="8915400" cy="336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فيروسات الأسكو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فيروسات الأسكو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هي أعضاء في عائلة </a:t>
            </a:r>
            <a:r>
              <a:rPr lang="a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الفيروسات الأسكوفية </a:t>
            </a:r>
            <a:r>
              <a:rPr lang="a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تتميز بالفيروسات التي تنتج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فيروسات كبيرة ومغلفة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بجينوم DNA دائري مزدوج الشريط، والتي تهاجم الحشرات من رتبة </a:t>
            </a:r>
            <a:r>
              <a:rPr lang="a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حرشفيات الأجنحة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فيروسات الأسكو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غير عادية بين فيروسات الحشرات حيث أنها تنتقل عادة من مضيف إلى مضيف عن طريق إناث الدبابير الطفيلية أثناء وضع البيض (وضع البيض).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عندما تضع أنثى بيضها في مضيف مصاب، يصبح </a:t>
            </a:r>
            <a:r>
              <a:rPr lang="a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حامل بيضها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ملوثًا بالفيروسات ، والتي تنتقل بعد ذلك إلى مضيفين جدد خلال عمليات وضع البيض اللاحقة 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7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الفيروسات في مكافحة الحشرات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89146" y="2209800"/>
            <a:ext cx="8915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الآفات التي تسيطر عليها </a:t>
            </a:r>
            <a:r>
              <a:rPr lang="ar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فيروسات الأسكو</a:t>
            </a:r>
            <a:r>
              <a:rPr lang="a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يشمل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لوبر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دودة براعم القطن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دودة أذن الذرة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دودة الحشد الخريفية .</a:t>
            </a:r>
          </a:p>
          <a:p>
            <a:pPr algn="r" rtl="1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بعد تناوله، يدخل الفيروس إلى جسم الحشرة عبر الأمعاء.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إنها تتكاثر ويمكن أن تعطل مكونات الوظيفة الفسيولوجية للحشرة، وتتداخل مع تغذية الحشرات ووضع البيض وحركتها.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بعد موت الحشرة، سوف تذوب وتترك جزيئات فيروسية على أوراق الشجر لتستهلكها الحشرات الأخرى.</a:t>
            </a:r>
          </a:p>
          <a:p>
            <a:pPr algn="r" rtl="1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20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الفيروسات في مكافحة الحشرات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94325" y="1957237"/>
            <a:ext cx="8915400" cy="428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الفيروسات البكتيرية</a:t>
            </a:r>
            <a:r>
              <a:rPr lang="a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فيروسات الحمض النووي على شكل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تشمل NPV ( فيروسات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تعدد التعرق النووي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وGV ( فيروس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التحبيب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المسببة للأمراض :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قشريات الأجنحة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( 83%)، غشائيات الأجنحة ( 10%)،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وثنائية الأجنحة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( 4%)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تحدث العدوى عن طريق تناول الطعام</a:t>
            </a:r>
          </a:p>
          <a:p>
            <a:pPr algn="r" rtl="1">
              <a:lnSpc>
                <a:spcPct val="150000"/>
              </a:lnSpc>
            </a:pPr>
            <a:r>
              <a:rPr lang="a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طريقة عمل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بروتين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متعدد الهيدرين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في البيئة القلوية لأمعاء المضيف الجديد ويتم إطلاق الفيروس المغطى.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هذا الفيروس الخلايا الظهارية المعوية ويحدث تكاثر الفيروس.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يتم بعد ذلك إنتاج الفيروس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غير المغطى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وتبرعمه من خلايا الأمعاء المصابة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7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الفيروسات في مكافحة الحشرات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1245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16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الفيروسات في مكافحة الحشرات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4" name="Rectangle 3"/>
          <p:cNvSpPr/>
          <p:nvPr/>
        </p:nvSpPr>
        <p:spPr>
          <a:xfrm>
            <a:off x="152400" y="2133600"/>
            <a:ext cx="8763000" cy="419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فيروس </a:t>
            </a:r>
            <a:r>
              <a:rPr lang="a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التحبيب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يتطور إما في النواة/السيتوبلازم/مصفوفة القصبة الهوائية/الخلايا الظهارية للمضيف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أيونات V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يتم وضعها منفردة في أجسام متضمنة صغيرة تسمى الكبسولات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الفيريون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على شكل R ، DNA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أجسام الانسداد حوالي 200x400 نانومتر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يا تدخل عن طريق الابتلاع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في الجسم هو العضو الرئيسي الذي تم غزوه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 اليرقات المريضة - أقل نشاطًا، وترهل، وهشة، وذابلة وعرضة للتمزق في مراحل لاحقة، وتموت خلال 6-20 يومًا</a:t>
            </a:r>
          </a:p>
        </p:txBody>
      </p:sp>
    </p:spTree>
    <p:extLst>
      <p:ext uri="{BB962C8B-B14F-4D97-AF65-F5344CB8AC3E}">
        <p14:creationId xmlns:p14="http://schemas.microsoft.com/office/powerpoint/2010/main" val="2417404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الفيروسات في مكافحة الحشرات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4" name="Rectangle 3"/>
          <p:cNvSpPr/>
          <p:nvPr/>
        </p:nvSpPr>
        <p:spPr>
          <a:xfrm>
            <a:off x="152400" y="2133600"/>
            <a:ext cx="8763000" cy="419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فيروس </a:t>
            </a:r>
            <a:r>
              <a:rPr lang="a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التحبيب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يتطور إما في النواة/السيتوبلازم/مصفوفة القصبة الهوائية/الخلايا الظهارية للمضيف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أيونات V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يتم وضعها منفردة في أجسام متضمنة صغيرة تسمى الكبسولات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الفيريون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على شكل R ، DNA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أجسام الانسداد حوالي 200x400 نانومتر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يا تدخل عن طريق الابتلاع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في الجسم هو العضو الرئيسي الذي تم غزوه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 اليرقات المريضة - أقل نشاطًا، وترهل، وهشة، وذابلة وعرضة للتمزق في مراحل لاحقة، وتموت خلال 6-20 يومًا</a:t>
            </a:r>
          </a:p>
        </p:txBody>
      </p:sp>
    </p:spTree>
    <p:extLst>
      <p:ext uri="{BB962C8B-B14F-4D97-AF65-F5344CB8AC3E}">
        <p14:creationId xmlns:p14="http://schemas.microsoft.com/office/powerpoint/2010/main" val="2868776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الفيروسات في مكافحة الحشرات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44244"/>
            <a:ext cx="8458200" cy="481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641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الفيروسات في مكافحة الحشرات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57" y="2037801"/>
            <a:ext cx="6691312" cy="477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330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الفيروسات في مكافحة الحشرات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835"/>
            <a:ext cx="9144000" cy="56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40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مسببات الأمراض (البكتيريا، الديدان الخيطية، الفيروسات)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495706" y="2209800"/>
            <a:ext cx="81525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الفيرومونات</a:t>
            </a: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الجاذب</a:t>
            </a:r>
            <a:r>
              <a:rPr lang="ar-SA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ات</a:t>
            </a:r>
            <a:endParaRPr lang="ar" sz="20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منظمات النمو</a:t>
            </a: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مضادات التغذية</a:t>
            </a:r>
            <a:endParaRPr lang="en-US" sz="20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تدخل الحمض النووي الريبي (RNAi)</a:t>
            </a: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استخدام تقنيات التشعيع في مكافحة الآفات</a:t>
            </a: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مكافحة الحشرات باستخدام درجة الحرارة</a:t>
            </a: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استخدام مسببات الأمراض (البكتيريا، الديدان الخيطية، الفيروسات)</a:t>
            </a: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تأثير الممارسات الزراعية على أعداد الحشرات</a:t>
            </a:r>
          </a:p>
        </p:txBody>
      </p:sp>
    </p:spTree>
    <p:extLst>
      <p:ext uri="{BB962C8B-B14F-4D97-AF65-F5344CB8AC3E}">
        <p14:creationId xmlns:p14="http://schemas.microsoft.com/office/powerpoint/2010/main" val="3130675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النيماتودا في مكافحة الحشرات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4" name="Rectangle 3"/>
          <p:cNvSpPr/>
          <p:nvPr/>
        </p:nvSpPr>
        <p:spPr>
          <a:xfrm>
            <a:off x="152400" y="2133600"/>
            <a:ext cx="858348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الديدان الخيطية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342900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الديدان الخيطية هي كائنات حية مجهرية (ديدان مستديرة غير مجزأة) تتواجد بشكل طبيعي في التربة في جميع أنحاء العالم.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342900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إنها طفيلية على الآفات الحشرية التي عادة ما يكون لها مراحل نامية (يرقية أو عذراء) من البالغين والحوريات واليرقات .</a:t>
            </a:r>
          </a:p>
          <a:p>
            <a:pPr marL="342900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تعتبر الديدان الخيطية واحدة من أكثر الطفيليات القاتلة المعروفة بقتل الآفات النباتية.</a:t>
            </a:r>
          </a:p>
          <a:p>
            <a:pPr marL="342900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تسع فصائل من الديدان الخيطية ( 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Allantone-matidae 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، 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Diplogasteridae 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، 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Heterorhabditidae 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، 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Mermithidae)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نيوتيلنشيداي 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، 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رابديتيداي 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، 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سبايرولاريداي 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، 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ستينينيماتيداي 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و 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تيترادونيماتيداي 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،)</a:t>
            </a:r>
          </a:p>
          <a:p>
            <a:pPr marL="342900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تشمل الأنواع التي تهاجم الحشرات وتقتلها أو تغير تطورها.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342900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69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النيماتودا في مكافحة الحشرات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4" name="Rectangle 3"/>
          <p:cNvSpPr/>
          <p:nvPr/>
        </p:nvSpPr>
        <p:spPr>
          <a:xfrm>
            <a:off x="152400" y="2133600"/>
            <a:ext cx="858348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حاليًا العديد من المنتجات المعتمدة على الديدان الخيطية . يتم صياغتها من أنواع مختلفة من </a:t>
            </a:r>
            <a:r>
              <a:rPr lang="a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Steinernema 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و </a:t>
            </a:r>
            <a:r>
              <a:rPr lang="a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Heterorhabditis 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.</a:t>
            </a:r>
          </a:p>
          <a:p>
            <a:pPr marL="342900" indent="-342900" algn="just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بعض المنتجات الموجودة في العديد من البلدان هي ORTHO Bio-safe، و 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BioVector 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، و 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Sanoplant 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، وBoden- 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Ntitzlinge 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، وHelix، و 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Otinem 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، و </a:t>
            </a:r>
            <a:r>
              <a:rPr lang="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Nemasys </a:t>
            </a: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، وما إلى ذلك.</a:t>
            </a:r>
          </a:p>
          <a:p>
            <a:pPr marL="342900" indent="-342900" algn="just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يتم استخدامها لمكافحة الآفات الحشرية التي عادة ما تكون في مرحلة نمو (يرقية أو عذراء) في التربة؛</a:t>
            </a:r>
          </a:p>
          <a:p>
            <a:pPr marL="342900" indent="-342900" algn="just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ومع ذلك ، فمن المعروف أنها تتطفل أيضًا على مراحل سطح الأرض للبالغين، والحوريات ويرقات اليرقات، والبراغيث، والفطريات، وأكثر من 200 آفة أخرى تتطور في التربة.</a:t>
            </a:r>
          </a:p>
          <a:p>
            <a:pPr marL="342900" indent="-342900" algn="just" rtl="1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342900" indent="-342900" algn="just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81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النيماتودا في مكافحة الحشرات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603896"/>
              </p:ext>
            </p:extLst>
          </p:nvPr>
        </p:nvGraphicFramePr>
        <p:xfrm>
          <a:off x="0" y="2070353"/>
          <a:ext cx="9144000" cy="5796999"/>
        </p:xfrm>
        <a:graphic>
          <a:graphicData uri="http://schemas.openxmlformats.org/drawingml/2006/table">
            <a:tbl>
              <a:tblPr/>
              <a:tblGrid>
                <a:gridCol w="114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121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س/لا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مجموعة متنوعة من الديدان الخيطية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مكافحة الآفات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298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Steinernema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carpocapsae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البراغيث، واليرقات، والديدان القارضة، وديدان الجيش، وديدان الويب، ويرقات الذبابة، والنمل العامل/الجندي، والنمل الأبيض العامل/الجندي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9298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Steinernema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feltiae</a:t>
                      </a:r>
                      <a:b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n-US" sz="20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البعوض الفطري، القراد، </a:t>
                      </a:r>
                      <a:r>
                        <a:rPr lang="ar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التربس </a:t>
                      </a:r>
                      <a:r>
                        <a:rPr lang="ar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، عمال مناجم الأوراق، ديدان البصل، ديدان الجذور، النمل الأبيض الجوفي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413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Phasmarhabditis</a:t>
                      </a:r>
                      <a:r>
                        <a:rPr lang="en-US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hermaphrodita</a:t>
                      </a: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" sz="2000" b="1" dirty="0">
                          <a:latin typeface="Times New Roman" pitchFamily="18" charset="0"/>
                          <a:cs typeface="Times New Roman" pitchFamily="18" charset="0"/>
                        </a:rPr>
                        <a:t>الرخويات</a:t>
                      </a: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413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Heterorhabditis</a:t>
                      </a:r>
                      <a:r>
                        <a:rPr lang="en-US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bacteriophora</a:t>
                      </a:r>
                      <a:endParaRPr lang="en-US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أنواع مختلفة من الآفات</a:t>
                      </a: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36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مسببات الأمراض (البكتيريا، الديدان الخيطية، الفيروسات)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278037" y="2438400"/>
            <a:ext cx="84827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الكائنات الحية الدقيقة </a:t>
            </a:r>
            <a:r>
              <a:rPr lang="a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المسببة للأمراض الحشرية</a:t>
            </a: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استخدام الكائنات الحية الدقيقة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المسببة للأمراض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لمكافحة الآفات الحشرية لأول مرة في نهاية القرن التاسع عشر</a:t>
            </a: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كبيرة من الكائنات الحية الدقيقة مثل </a:t>
            </a:r>
            <a:r>
              <a:rPr lang="a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البكتيريا والفيروسات والفطريات والأوالي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كمرشحات محتملة للاستخدام في استراتيجيات المكافحة الحيوية ضد الآفات الحشرية.</a:t>
            </a: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يشكل سوق المبيدات الحيوية حاليًا 2 %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من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سوق حماية المحاصيل في جميع أنحاء العالم، وتحتل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المبيدات الحيوية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القائمة على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ما يقرب من 97% من سوق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المبيدات الحيوية العالمية.</a:t>
            </a:r>
          </a:p>
        </p:txBody>
      </p:sp>
    </p:spTree>
    <p:extLst>
      <p:ext uri="{BB962C8B-B14F-4D97-AF65-F5344CB8AC3E}">
        <p14:creationId xmlns:p14="http://schemas.microsoft.com/office/powerpoint/2010/main" val="80126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F8A808-3CF4-4E3C-CCB8-88F56C66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" sz="4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مسببات الأمراض (البكتيريا، الديدان الخيطية، الفيروسات)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9469B84-24C3-7F11-BB4A-95FE0279B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ar-S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يتضم</a:t>
            </a:r>
            <a:r>
              <a:rPr lang="ar-SA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هي</a:t>
            </a:r>
            <a:r>
              <a:rPr lang="ar-SA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طريقة تعتمد على استخدام الكائنات الحية للقضاء على كائنات حية أخرى مستهدفة للهدف على التغذية عليها حيث تلعب هذه الأعداء الحيوية دوراً مهمً على نظم توازن البيئة .</a:t>
            </a:r>
            <a:r>
              <a:rPr lang="en-US" sz="1100" dirty="0">
                <a:effectLst/>
              </a:rPr>
              <a:t> </a:t>
            </a:r>
            <a:endParaRPr lang="ar-SA" sz="1100" dirty="0">
              <a:effectLst/>
            </a:endParaRPr>
          </a:p>
          <a:p>
            <a:pPr algn="r" rtl="1"/>
            <a:r>
              <a:rPr lang="ar-SA" dirty="0"/>
              <a:t>شروط نجاح استخدام مسببات الأمراض 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١استهداف النوع المناسب :</a:t>
            </a:r>
            <a:r>
              <a:rPr lang="en-US" sz="18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lang="ar-SA" sz="18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يجب أن يتم اختيار الأعداء الحيوية بناءً على الآفة المستهدفة بدقة، بحيث تكون قادرة على مكافحة الآفة بشكل فعال دون الإضرار بالكائنات الأخرى المفيدة</a:t>
            </a:r>
            <a:r>
              <a:rPr lang="en-US" sz="18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٢</a:t>
            </a:r>
            <a:r>
              <a:rPr lang="ar-SA" sz="1800" kern="1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800" b="1" kern="1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توفر  الشروط المناخية والبيئية المناسبة</a:t>
            </a:r>
            <a:r>
              <a:rPr lang="en-US" sz="18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lang="ar-SA" sz="18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يجب أن تتوفر الشروط الملائمة لنمو وتكاثر الأعداء الحيوية في المنطقة المستهدفة. هذا يتضمن درجات الحرارة المناسبة، والرطوبة، والغذاء اللازم</a:t>
            </a:r>
            <a:r>
              <a:rPr lang="en-US" sz="18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٣</a:t>
            </a:r>
            <a:r>
              <a:rPr lang="ar-SA" sz="1800" kern="1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800" b="1" kern="1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عدم</a:t>
            </a:r>
            <a:r>
              <a:rPr lang="ar-SA" sz="1800" b="1" kern="1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تأثير سلبي على البيئة الطبيعية</a:t>
            </a:r>
            <a:r>
              <a:rPr lang="en-US" sz="18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lang="ar-SA" sz="18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يجب التأكد من عدم وجود آثار جانبية ضارة لتطبيق الأعداء الحيوية على النظم البيئية الطبيعية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1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٤</a:t>
            </a:r>
            <a:r>
              <a:rPr lang="ar-SA" sz="1800" kern="1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توجية</a:t>
            </a:r>
            <a:r>
              <a:rPr lang="ar-SA" sz="1800" b="1" kern="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الإدارة والمتابعة الفعالة</a:t>
            </a:r>
            <a:r>
              <a:rPr lang="en-US" sz="18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lang="ar-SA" sz="18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يجب أن يكون هناك نظام فعال لإدارة ومراقبة تطبيق الأعداء الحيوية، بما في ذلك التقييم المستمر لفعاليتها وآثارها</a:t>
            </a:r>
            <a:r>
              <a:rPr lang="en-US" sz="18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algn="r" rtl="1"/>
            <a:r>
              <a:rPr lang="ar-SA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٥التشريعات والتنظيمات المناسبة:</a:t>
            </a:r>
            <a:r>
              <a:rPr lang="en-US" sz="180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 </a:t>
            </a:r>
            <a:r>
              <a:rPr lang="ar-SA" sz="180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يجب </a:t>
            </a:r>
            <a:r>
              <a:rPr lang="ar-SA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وضع تشريعات وتنظيمات تنظم استخدام الأعداء الحيوية وتضمن سلامة وفعالية هذه الطرق</a:t>
            </a:r>
            <a:r>
              <a:rPr lang="en-US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9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مسببات الأمراض (البكتيريا، الديدان الخيطية، الفيروسات)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280256" y="2438400"/>
            <a:ext cx="848274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البكتيريا المستخدمة في مكافحة الحشرات</a:t>
            </a: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a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عصية ثورينجينسيس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a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العصوية الحليمات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a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سيراتيا</a:t>
            </a:r>
            <a:r>
              <a:rPr lang="a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a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الانتوموفيلا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a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الفريسة الأساسية: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اليرقات والخنافس والذباب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الشخصيات الرئيسية: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تتوقف اليرقات عن التغذية، وتصبح ضعيفة ومنكمشة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3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مسببات الأمراض (البكتيريا، الديدان الخيطية، الفيروسات)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330628" y="2149019"/>
            <a:ext cx="8482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لأول مرة في عام 1901، من ديدان القز المصابة،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Bombyx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موري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(ل.)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بت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هي بكتيريا تربة هوائية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اختيارية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إيجابية الجرام.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أثناء التبويض، يقوم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بتصنيع مادة بلورية تحتوي على بروتينات تعرف باسم ذيفانات دلتا الداخلية (δ-endotoxins) أو بروتينات Cry. هذه البروتينات لها خصائص مبيدة للحشرات. إن التنوع الكبير لهذه السموم وفعاليتها وإنتاجها الرخيص نسبيًا جعل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من Bt المبيد الحيوي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الأكثر استخدامًا في العالم .</a:t>
            </a: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في العديد من نباتات المحاصيل، بما في ذلك القطن والذرة، في نهاية الثمانينات. يؤدي إدخال هذه الجينات إلى إنتاج سموم </a:t>
            </a:r>
            <a:r>
              <a:rPr lang="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في الأنسجة المختلفة، مما يحمي النبات من هجمات العديد من الآفات شديدة الضرر.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497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مسببات الأمراض (البكتيريا، الديدان الخيطية، الفيروسات)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330628" y="2149019"/>
            <a:ext cx="8482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طريقة عمل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354884" cy="417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98" y="2438400"/>
            <a:ext cx="5134339" cy="338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84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مسببات الأمراض (البكتيريا، الديدان الخيطية، الفيروسات)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438"/>
            <a:ext cx="9144000" cy="566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00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ar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استخدام مسببات الأمراض (البكتيريا، الديدان الخيطية، الفيروسات)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4244"/>
            <a:ext cx="9143999" cy="468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13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-EN-2008">
  <a:themeElements>
    <a:clrScheme name="Template-EN-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-EN-2008">
      <a:majorFont>
        <a:latin typeface="Impact"/>
        <a:ea typeface="新細明體"/>
        <a:cs typeface=""/>
      </a:majorFont>
      <a:minorFont>
        <a:latin typeface="Trebuchet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anose="020B0806030902050204" pitchFamily="34" charset="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anose="020B0806030902050204" pitchFamily="34" charset="0"/>
            <a:ea typeface="標楷體" panose="03000509000000000000" pitchFamily="65" charset="-120"/>
          </a:defRPr>
        </a:defPPr>
      </a:lstStyle>
    </a:lnDef>
  </a:objectDefaults>
  <a:extraClrSchemeLst>
    <a:extraClrScheme>
      <a:clrScheme name="Template-EN-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plate-EN-2008">
  <a:themeElements>
    <a:clrScheme name="Template-EN-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-EN-2008">
      <a:majorFont>
        <a:latin typeface="Impact"/>
        <a:ea typeface="新細明體"/>
        <a:cs typeface=""/>
      </a:majorFont>
      <a:minorFont>
        <a:latin typeface="Trebuchet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anose="020B0806030902050204" pitchFamily="34" charset="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anose="020B0806030902050204" pitchFamily="34" charset="0"/>
            <a:ea typeface="標楷體" panose="03000509000000000000" pitchFamily="65" charset="-120"/>
          </a:defRPr>
        </a:defPPr>
      </a:lstStyle>
    </a:lnDef>
  </a:objectDefaults>
  <a:extraClrSchemeLst>
    <a:extraClrScheme>
      <a:clrScheme name="Template-EN-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17661</TotalTime>
  <Words>1381</Words>
  <Application>Microsoft Office PowerPoint</Application>
  <PresentationFormat>عرض على الشاشة (4:3)</PresentationFormat>
  <Paragraphs>150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22</vt:i4>
      </vt:variant>
    </vt:vector>
  </HeadingPairs>
  <TitlesOfParts>
    <vt:vector size="38" baseType="lpstr">
      <vt:lpstr>Batang</vt:lpstr>
      <vt:lpstr>新細明體</vt:lpstr>
      <vt:lpstr>新細明體</vt:lpstr>
      <vt:lpstr>Aptos</vt:lpstr>
      <vt:lpstr>Aptos Display</vt:lpstr>
      <vt:lpstr>Arial</vt:lpstr>
      <vt:lpstr>Arial Black</vt:lpstr>
      <vt:lpstr>Calibri</vt:lpstr>
      <vt:lpstr>Impact</vt:lpstr>
      <vt:lpstr>Segoe UI</vt:lpstr>
      <vt:lpstr>Times New Roman</vt:lpstr>
      <vt:lpstr>Trebuchet MS</vt:lpstr>
      <vt:lpstr>Wingdings</vt:lpstr>
      <vt:lpstr>Office Theme</vt:lpstr>
      <vt:lpstr>Template-EN-2008</vt:lpstr>
      <vt:lpstr>2_Template-EN-2008</vt:lpstr>
      <vt:lpstr>عرض تقديمي في PowerPoint</vt:lpstr>
      <vt:lpstr>استخدام مسببات الأمراض (البكتيريا، الديدان الخيطية، الفيروسات)</vt:lpstr>
      <vt:lpstr>استخدام مسببات الأمراض (البكتيريا، الديدان الخيطية، الفيروسات)</vt:lpstr>
      <vt:lpstr>استخدام مسببات الأمراض (البكتيريا، الديدان الخيطية، الفيروسات)</vt:lpstr>
      <vt:lpstr>استخدام مسببات الأمراض (البكتيريا، الديدان الخيطية، الفيروسات)</vt:lpstr>
      <vt:lpstr>استخدام مسببات الأمراض (البكتيريا، الديدان الخيطية، الفيروسات)</vt:lpstr>
      <vt:lpstr>استخدام مسببات الأمراض (البكتيريا، الديدان الخيطية، الفيروسات)</vt:lpstr>
      <vt:lpstr>استخدام مسببات الأمراض (البكتيريا، الديدان الخيطية، الفيروسات)</vt:lpstr>
      <vt:lpstr>استخدام مسببات الأمراض (البكتيريا، الديدان الخيطية، الفيروسات)</vt:lpstr>
      <vt:lpstr>استخدام الفيروسات في مكافحة الحشرات</vt:lpstr>
      <vt:lpstr>استخدام الفيروسات في مكافحة الحشرات</vt:lpstr>
      <vt:lpstr>استخدام الفيروسات في مكافحة الحشرات</vt:lpstr>
      <vt:lpstr>استخدام الفيروسات في مكافحة الحشرات</vt:lpstr>
      <vt:lpstr>استخدام الفيروسات في مكافحة الحشرات</vt:lpstr>
      <vt:lpstr>استخدام الفيروسات في مكافحة الحشرات</vt:lpstr>
      <vt:lpstr>استخدام الفيروسات في مكافحة الحشرات</vt:lpstr>
      <vt:lpstr>استخدام الفيروسات في مكافحة الحشرات</vt:lpstr>
      <vt:lpstr>استخدام الفيروسات في مكافحة الحشرات</vt:lpstr>
      <vt:lpstr>استخدام الفيروسات في مكافحة الحشرات</vt:lpstr>
      <vt:lpstr>استخدام النيماتودا في مكافحة الحشرات</vt:lpstr>
      <vt:lpstr>استخدام النيماتودا في مكافحة الحشرات</vt:lpstr>
      <vt:lpstr>استخدام النيماتودا في مكافحة الحشرات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VIP</dc:creator>
  <cp:lastModifiedBy>Abdulrahman Aldawood</cp:lastModifiedBy>
  <cp:revision>486</cp:revision>
  <dcterms:created xsi:type="dcterms:W3CDTF">2011-10-17T04:56:00Z</dcterms:created>
  <dcterms:modified xsi:type="dcterms:W3CDTF">2025-01-19T11:33:51Z</dcterms:modified>
</cp:coreProperties>
</file>