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0"/>
  </p:notesMasterIdLst>
  <p:handoutMasterIdLst>
    <p:handoutMasterId r:id="rId21"/>
  </p:handoutMasterIdLst>
  <p:sldIdLst>
    <p:sldId id="354" r:id="rId4"/>
    <p:sldId id="339" r:id="rId5"/>
    <p:sldId id="340" r:id="rId6"/>
    <p:sldId id="353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</p:sldIdLst>
  <p:sldSz cx="9144000" cy="6858000" type="screen4x3"/>
  <p:notesSz cx="6858000" cy="9144000"/>
  <p:defaultTextStyle>
    <a:defPPr>
      <a:defRPr lang="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9" autoAdjust="0"/>
    <p:restoredTop sz="94619" autoAdjust="0"/>
  </p:normalViewPr>
  <p:slideViewPr>
    <p:cSldViewPr>
      <p:cViewPr varScale="1">
        <p:scale>
          <a:sx n="105" d="100"/>
          <a:sy n="105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378"/>
    </p:cViewPr>
  </p:sorterViewPr>
  <p:notesViewPr>
    <p:cSldViewPr>
      <p:cViewPr varScale="1">
        <p:scale>
          <a:sx n="51" d="100"/>
          <a:sy n="51" d="100"/>
        </p:scale>
        <p:origin x="-29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C53D9E-B75E-4CF3-B439-4E02822AC48E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594FE-671E-4339-862B-4ECD6EAAF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58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6A780-FC7A-4035-A0AA-1A5F7A330DB4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E5CE8-ACCA-4C8A-9FC1-07EFCB81F0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3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042988" y="2606675"/>
            <a:ext cx="63373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endParaRPr lang="zh-TW" altLang="en-US" noProof="0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79500" y="4508500"/>
            <a:ext cx="5005388" cy="720725"/>
          </a:xfrm>
        </p:spPr>
        <p:txBody>
          <a:bodyPr/>
          <a:lstStyle>
            <a:lvl1pPr marL="0" indent="0">
              <a:buClr>
                <a:srgbClr val="FFFF00"/>
              </a:buClr>
              <a:buFont typeface="Wingdings" panose="05000000000000000000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8785861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1404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4965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2250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412875"/>
            <a:ext cx="4033837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29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9882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794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41921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65713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6668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9976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187325"/>
            <a:ext cx="2054225" cy="5938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87325"/>
            <a:ext cx="6011862" cy="5938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812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owerpoint-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80513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90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1042988" y="2606675"/>
            <a:ext cx="6337300" cy="1470025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endParaRPr lang="zh-TW" altLang="en-US" noProof="0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79500" y="4508500"/>
            <a:ext cx="5005388" cy="720725"/>
          </a:xfrm>
        </p:spPr>
        <p:txBody>
          <a:bodyPr/>
          <a:lstStyle>
            <a:lvl1pPr marL="0" indent="0">
              <a:buClr>
                <a:srgbClr val="FFFF00"/>
              </a:buClr>
              <a:buFont typeface="Wingdings" panose="05000000000000000000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1195064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0605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6976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032250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412875"/>
            <a:ext cx="4033837" cy="471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9114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04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9491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484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59735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81097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0494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187325"/>
            <a:ext cx="2054225" cy="5938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87325"/>
            <a:ext cx="6011862" cy="5938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95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33C9-1684-43B6-9BC2-31B5D3D844CC}" type="datetimeFigureOut">
              <a:rPr lang="en-US" smtClean="0"/>
              <a:pPr/>
              <a:t>1/19/2025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AC1E-3575-4AEF-9694-23931F7AF2A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75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powerpoint-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87325"/>
            <a:ext cx="54721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18487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</p:spTree>
    <p:extLst>
      <p:ext uri="{BB962C8B-B14F-4D97-AF65-F5344CB8AC3E}">
        <p14:creationId xmlns:p14="http://schemas.microsoft.com/office/powerpoint/2010/main" val="4797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accent2"/>
          </a:solidFill>
          <a:latin typeface="+mj-lt"/>
          <a:ea typeface="PMingLiU" pitchFamily="18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rgbClr val="FF0000"/>
        </a:buClr>
        <a:buFont typeface="Wingdings" pitchFamily="2" charset="2"/>
        <a:buChar char="n"/>
        <a:defRPr kumimoji="1" sz="28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kumimoji="1" sz="24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kumimoji="1" sz="20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rgbClr val="000099"/>
          </a:solidFill>
          <a:latin typeface="Arial" panose="020B0604020202020204" pitchFamily="34" charset="0"/>
          <a:ea typeface="PMingLiU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rgbClr val="000099"/>
          </a:solidFill>
          <a:latin typeface="Arial" panose="020B0604020202020204" pitchFamily="34" charset="0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>
            <a:lumMod val="75000"/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powerpoint-0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87325"/>
            <a:ext cx="54721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TW" alt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218487" cy="471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</p:txBody>
      </p:sp>
    </p:spTree>
    <p:extLst>
      <p:ext uri="{BB962C8B-B14F-4D97-AF65-F5344CB8AC3E}">
        <p14:creationId xmlns:p14="http://schemas.microsoft.com/office/powerpoint/2010/main" val="197722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kern="1200">
          <a:solidFill>
            <a:schemeClr val="accent2"/>
          </a:solidFill>
          <a:latin typeface="+mj-lt"/>
          <a:ea typeface="PMingLiU" pitchFamily="18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PMingLiU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Impact" panose="020B080603090205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30000"/>
        </a:spcAft>
        <a:buClr>
          <a:srgbClr val="FF0000"/>
        </a:buClr>
        <a:buFont typeface="Wingdings" pitchFamily="2" charset="2"/>
        <a:buChar char="n"/>
        <a:defRPr kumimoji="1" sz="28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Arial" charset="0"/>
        <a:buChar char="–"/>
        <a:defRPr kumimoji="1" sz="24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kumimoji="1" sz="2000" kern="1200">
          <a:solidFill>
            <a:srgbClr val="000099"/>
          </a:solidFill>
          <a:latin typeface="+mn-lt"/>
          <a:ea typeface="PMingLiU" pitchFamily="18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rgbClr val="000099"/>
          </a:solidFill>
          <a:latin typeface="Arial" panose="020B0604020202020204" pitchFamily="34" charset="0"/>
          <a:ea typeface="PMingLiU" pitchFamily="18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rgbClr val="000099"/>
          </a:solidFill>
          <a:latin typeface="Arial" panose="020B0604020202020204" pitchFamily="34" charset="0"/>
          <a:ea typeface="PMingLiU" pitchFamily="18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mailto:aldawood@ksu.edu.sa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1" descr="Plant P logo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58000" contrast="-5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81200"/>
            <a:ext cx="35052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981200" y="1398588"/>
            <a:ext cx="48768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SA" altLang="en-US" sz="1800" b="1" dirty="0">
                <a:solidFill>
                  <a:srgbClr val="0033CC"/>
                </a:solidFill>
              </a:rPr>
              <a:t>المملكة العربية السعودية</a:t>
            </a: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SA" altLang="en-US" sz="1800" b="1" dirty="0">
                <a:solidFill>
                  <a:srgbClr val="0033CC"/>
                </a:solidFill>
              </a:rPr>
              <a:t>وزارة التعليم ـ جامعة الملك سعود</a:t>
            </a: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-SA" altLang="en-US" sz="1800" b="1" dirty="0">
                <a:solidFill>
                  <a:srgbClr val="0033CC"/>
                </a:solidFill>
              </a:rPr>
              <a:t>كلية علوم الأغذية والزراعة ـ قسم وقاية النبات</a:t>
            </a:r>
            <a:endParaRPr lang="en-US" altLang="en-US" sz="1800" b="1" dirty="0">
              <a:solidFill>
                <a:srgbClr val="0033CC"/>
              </a:solidFill>
            </a:endParaRP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1698770" y="2819400"/>
            <a:ext cx="5464029" cy="1415772"/>
          </a:xfrm>
          <a:prstGeom prst="rect">
            <a:avLst/>
          </a:prstGeom>
          <a:solidFill>
            <a:schemeClr val="accent1">
              <a:alpha val="43137"/>
            </a:schemeClr>
          </a:solid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buNone/>
            </a:pPr>
            <a:r>
              <a:rPr lang="ar-SA" altLang="en-US" sz="2000" b="1" dirty="0"/>
              <a:t>المحاضرات النظرية لمقرر 510 وقن</a:t>
            </a:r>
            <a:endParaRPr lang="en-US" altLang="en-US" sz="800" b="1" dirty="0"/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الأساليب الحديثة في مكافحة الآفات الحشرية</a:t>
            </a:r>
            <a:endParaRPr lang="ar-S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 eaLnBrk="1" hangingPunct="1">
              <a:spcBef>
                <a:spcPct val="50000"/>
              </a:spcBef>
              <a:buFontTx/>
              <a:buNone/>
            </a:pPr>
            <a:r>
              <a:rPr lang="ar" sz="16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درج</a:t>
            </a:r>
            <a:r>
              <a:rPr lang="ar-SA" sz="16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ات</a:t>
            </a:r>
            <a:r>
              <a:rPr lang="ar" sz="16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الحرارة</a:t>
            </a:r>
            <a:endParaRPr lang="ar-SA" altLang="en-US" sz="1600" b="1" dirty="0"/>
          </a:p>
        </p:txBody>
      </p:sp>
      <p:sp>
        <p:nvSpPr>
          <p:cNvPr id="4104" name="Text Box 10" descr="Parchment"/>
          <p:cNvSpPr txBox="1">
            <a:spLocks noChangeArrowheads="1"/>
          </p:cNvSpPr>
          <p:nvPr/>
        </p:nvSpPr>
        <p:spPr bwMode="auto">
          <a:xfrm>
            <a:off x="1698771" y="4182576"/>
            <a:ext cx="5464029" cy="2215991"/>
          </a:xfrm>
          <a:prstGeom prst="rect">
            <a:avLst/>
          </a:prstGeom>
          <a:blipFill dpi="0" rotWithShape="1">
            <a:blip r:embed="rId3">
              <a:alphaModFix amt="32000"/>
            </a:blip>
            <a:srcRect/>
            <a:tile tx="0" ty="0" sx="100000" sy="100000" flip="none" algn="tl"/>
          </a:blipFill>
          <a:ln w="28575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r" rtl="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>
              <a:spcBef>
                <a:spcPct val="50000"/>
              </a:spcBef>
              <a:defRPr/>
            </a:pPr>
            <a:r>
              <a:rPr lang="ar-SA" altLang="en-US" b="1" dirty="0"/>
              <a:t>أستاذ المادة </a:t>
            </a:r>
          </a:p>
          <a:p>
            <a:pPr algn="ctr" rtl="1" eaLnBrk="1" hangingPunct="1">
              <a:spcBef>
                <a:spcPct val="50000"/>
              </a:spcBef>
              <a:defRPr/>
            </a:pPr>
            <a:r>
              <a:rPr lang="ar-SA" altLang="en-US" sz="2400" b="1" dirty="0" err="1">
                <a:solidFill>
                  <a:srgbClr val="0033CC"/>
                </a:solidFill>
              </a:rPr>
              <a:t>أ.د</a:t>
            </a:r>
            <a:r>
              <a:rPr lang="ar-SA" altLang="en-US" sz="2400" b="1" dirty="0">
                <a:solidFill>
                  <a:srgbClr val="0033CC"/>
                </a:solidFill>
              </a:rPr>
              <a:t>. عبدالرحمن بن سعد الداود</a:t>
            </a:r>
          </a:p>
          <a:p>
            <a:pPr algn="ctr" eaLnBrk="1" hangingPunct="1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	</a:t>
            </a:r>
            <a:r>
              <a:rPr lang="en-US" altLang="en-US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aldawood@ksu.edu.sa</a:t>
            </a:r>
            <a:r>
              <a:rPr lang="en-US" altLang="en-US" sz="1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altLang="en-US" sz="12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Tel: 467- 8246</a:t>
            </a:r>
          </a:p>
          <a:p>
            <a:pPr algn="ctr" rtl="1"/>
            <a:endParaRPr lang="ar-SA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/>
            <a:r>
              <a:rPr lang="ar" b="1" dirty="0">
                <a:solidFill>
                  <a:srgbClr val="0033CC"/>
                </a:solidFill>
              </a:rPr>
              <a:t>وحدة أبحاث علم الحشرات الاقتصادية (EERU)</a:t>
            </a:r>
          </a:p>
          <a:p>
            <a:pPr algn="ctr" rtl="1"/>
            <a:r>
              <a:rPr lang="ar" b="1" dirty="0">
                <a:solidFill>
                  <a:srgbClr val="0033CC"/>
                </a:solidFill>
              </a:rPr>
              <a:t>قسم وقاية النبات، كلية علوم الأغذية والزراعة ، جامعة الملك سعود، الرياض، المملكة العربية السعودية</a:t>
            </a:r>
            <a:endParaRPr lang="ar-SA" altLang="en-US" b="1" dirty="0">
              <a:solidFill>
                <a:srgbClr val="0033CC"/>
              </a:solidFill>
            </a:endParaRPr>
          </a:p>
        </p:txBody>
      </p:sp>
      <p:pic>
        <p:nvPicPr>
          <p:cNvPr id="4105" name="Picture 14" descr="Basmalla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"/>
            <a:ext cx="9525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6">
            <a:extLst>
              <a:ext uri="{FF2B5EF4-FFF2-40B4-BE49-F238E27FC236}">
                <a16:creationId xmlns:a16="http://schemas.microsoft.com/office/drawing/2014/main" id="{CE8DCEC6-9474-4F22-9492-6A55F938FFDA}"/>
              </a:ext>
            </a:extLst>
          </p:cNvPr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1" name="Picture 8">
              <a:extLst>
                <a:ext uri="{FF2B5EF4-FFF2-40B4-BE49-F238E27FC236}">
                  <a16:creationId xmlns:a16="http://schemas.microsoft.com/office/drawing/2014/main" id="{0D6FD7BC-7E0F-486C-A39F-FAFFCC671AF1}"/>
                </a:ext>
              </a:extLst>
            </p:cNvPr>
            <p:cNvPicPr/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2" name="Picture 6" descr="http://t0.gstatic.com/images?q=tbn:ANd9GcTh_SinKdwBK5K8nHIfaaRtmFMceXBYppdX5iKn61cBKOA24hddcg">
              <a:extLst>
                <a:ext uri="{FF2B5EF4-FFF2-40B4-BE49-F238E27FC236}">
                  <a16:creationId xmlns:a16="http://schemas.microsoft.com/office/drawing/2014/main" id="{D6495F29-3D1A-4BD3-B671-89EDA7B313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584447" y="5683066"/>
            <a:ext cx="8254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4. تأثير درجة الحرارة على متوسط العمر المتوقع لدى البالغين في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أفستيا</a:t>
            </a:r>
            <a:r>
              <a:rPr lang="a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في كل فئة، تختلف الأعمدة ذات الحروف المختلفة بشكل كبير (P &lt;0.05)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057" y="2212992"/>
            <a:ext cx="7386637" cy="347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8663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584447" y="5683066"/>
            <a:ext cx="8254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5. تأثير درجة الحرارة على متوسط عمر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أفستيا</a:t>
            </a:r>
            <a:r>
              <a:rPr lang="a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في كل فئة، تختلف الأعمدة ذات الحروف المختلفة بشكل كبير (P&lt;0.05 )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3869" y="2209800"/>
            <a:ext cx="6848475" cy="340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921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381000" y="5801026"/>
            <a:ext cx="8457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6. تأثير درجة الحرارة على متوسط الخصوبة وخصوبة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الأفيستيا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في كل فئة، تختلف الأعمدة ذات الحروف المختلفة بشكل كبير (P &lt;0.05)</a:t>
            </a:r>
          </a:p>
          <a:p>
            <a:pPr algn="just" rtl="1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9151" y="2133600"/>
            <a:ext cx="6557961" cy="3657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638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381000" y="5801026"/>
            <a:ext cx="8457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7. تأثير درجة الحرارة على متوسط فترات ما قبل وضع البيض، ووضع البيض وما بعد وضع البيض لطائر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إفستيا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داخل كل فئة، تختلف الأعمدة ذات الحروف المختلفة اختلافًا كبيرًا (P&lt;0.05 )</a:t>
            </a:r>
          </a:p>
          <a:p>
            <a:pPr algn="just" rtl="1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62" y="2172843"/>
            <a:ext cx="6238875" cy="3589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51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381000" y="5801026"/>
            <a:ext cx="84575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8. تأثير درجة الحرارة على فترة حضانة بيض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أفستيا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لكل يوم، تختلف الأعمدة ذات الحروف المختلفة بشكل كبير P&lt;0.05 )</a:t>
            </a:r>
          </a:p>
          <a:p>
            <a:pPr algn="just" rtl="1"/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9414" y="2133600"/>
            <a:ext cx="6100761" cy="3524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662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184" y="2209800"/>
            <a:ext cx="7855632" cy="4500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805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56" y="2667000"/>
            <a:ext cx="7877175" cy="29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75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ar" sz="2800" b="1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الأساليب الحديثة في مكافحة الآفات الحشرية</a:t>
            </a:r>
            <a:endParaRPr lang="en-US" sz="2800" b="1" dirty="0">
              <a:solidFill>
                <a:srgbClr val="FF0000"/>
              </a:solidFill>
              <a:latin typeface="Arial Black" panose="020B0A04020102020204" pitchFamily="34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4" name="TextBox 3"/>
          <p:cNvSpPr txBox="1"/>
          <p:nvPr/>
        </p:nvSpPr>
        <p:spPr>
          <a:xfrm>
            <a:off x="495706" y="2209800"/>
            <a:ext cx="81525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الفيرومونات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الجاذب</a:t>
            </a:r>
            <a:r>
              <a:rPr lang="ar-SA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ات</a:t>
            </a:r>
            <a:endParaRPr lang="ar" sz="2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منظمات النمو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مضادات</a:t>
            </a:r>
            <a:r>
              <a:rPr lang="ar-SA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</a:t>
            </a: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التغذية</a:t>
            </a:r>
            <a:endParaRPr lang="en-US" sz="2000" b="1" dirty="0">
              <a:latin typeface="Arial Black" panose="020B0A04020102020204" pitchFamily="34" charset="0"/>
              <a:cs typeface="Times New Roman" panose="02020603050405020304" pitchFamily="18" charset="0"/>
            </a:endParaRP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تدخل الحمض النووي الريبي (RNAi)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استخدام تقنيات التشعيع في مكافحة الآفات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درج</a:t>
            </a:r>
            <a:r>
              <a:rPr lang="ar-SA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ات</a:t>
            </a: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 الحرارة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استخدام مسببات الأمراض (البكتيريا، الديدان الخيطية، الفيروسات)</a:t>
            </a:r>
          </a:p>
          <a:p>
            <a:pPr marL="457200" indent="-457200" algn="r" rtl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ar" sz="2000" b="1" dirty="0">
                <a:latin typeface="Arial Black" panose="020B0A04020102020204" pitchFamily="34" charset="0"/>
                <a:cs typeface="Times New Roman" panose="02020603050405020304" pitchFamily="18" charset="0"/>
              </a:rPr>
              <a:t>تأثير الممارسات الزراعية على أعداد الحشرات</a:t>
            </a:r>
          </a:p>
        </p:txBody>
      </p:sp>
    </p:spTree>
    <p:extLst>
      <p:ext uri="{BB962C8B-B14F-4D97-AF65-F5344CB8AC3E}">
        <p14:creationId xmlns:p14="http://schemas.microsoft.com/office/powerpoint/2010/main" val="313067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4" name="TextBox 3"/>
          <p:cNvSpPr txBox="1"/>
          <p:nvPr/>
        </p:nvSpPr>
        <p:spPr>
          <a:xfrm>
            <a:off x="381000" y="2052382"/>
            <a:ext cx="8482744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الحشرات متفاعلة للحرارة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ليس لديهم آلية لتنظيم درجة حرارة الجسم. درجة حرارة الجسم تعتمد على الظروف البيئية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درجة الحرارة المفضلة أو المثالية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هي درجة الحرارة التي تتم عندها الأنشطة الفسيولوجية الطبيعية، وتعيش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الحد الأعلى المميت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- 40-50 </a:t>
            </a:r>
            <a:r>
              <a:rPr lang="ar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مئوية ( </a:t>
            </a:r>
            <a:r>
              <a:rPr lang="a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حتى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بقاء عند درجة حرارة 60 </a:t>
            </a:r>
            <a:r>
              <a:rPr lang="ar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مئوية في بعض حشرات المنتجات المخزنة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الحد الأدنى المميت -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أقل من نقطة التجمد، على سبيل المثال براغيث الثلج</a:t>
            </a:r>
          </a:p>
          <a:p>
            <a:pPr algn="r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الحرارة الكلية اللازمة لإتمام العمليات الفسيولوجية في الحياة – تاريخ ثابت – ثابت حراري.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60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31EFFA5-0BF2-D437-D6FF-C41437304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" sz="44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b="1" dirty="0">
                <a:latin typeface="Arial Black" panose="020B0A04020102020204" pitchFamily="34" charset="0"/>
              </a:rPr>
              <a:t>درج</a:t>
            </a:r>
            <a:r>
              <a:rPr lang="ar-SA" b="1" dirty="0">
                <a:latin typeface="Arial Black" panose="020B0A04020102020204" pitchFamily="34" charset="0"/>
              </a:rPr>
              <a:t>ات</a:t>
            </a:r>
            <a:r>
              <a:rPr lang="ar" b="1" dirty="0">
                <a:latin typeface="Arial Black" panose="020B0A04020102020204" pitchFamily="34" charset="0"/>
              </a:rPr>
              <a:t> الحرارة</a:t>
            </a:r>
            <a:endParaRPr lang="ar-SA" dirty="0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97910F2-75C5-E19D-761F-51EC61DF0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r" defTabSz="914400" rtl="1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ar-SA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يتضمن استخدام درجة الحرارة للسيطرة على الحشرات التلاعب بدرجات الحرارة البيئية للتحكم في أعداد الحشرات، أو تعطيل دورات حياتها، أو قتلها مباشرة.</a:t>
            </a:r>
            <a:r>
              <a:rPr lang="en-US" dirty="0">
                <a:effectLst/>
              </a:rPr>
              <a:t> </a:t>
            </a:r>
            <a:endParaRPr lang="ar-SA" dirty="0">
              <a:effectLst/>
            </a:endParaRPr>
          </a:p>
          <a:p>
            <a:pPr algn="r" defTabSz="914400" rtl="1" eaLnBrk="1" latinLnBrk="0" hangingPunct="1">
              <a:spcBef>
                <a:spcPct val="20000"/>
              </a:spcBef>
              <a:buFont typeface="Wingdings" pitchFamily="2" charset="2"/>
              <a:buChar char="Ø"/>
            </a:pP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شروط نجاح </a:t>
            </a:r>
            <a:r>
              <a:rPr lang="ar-SA" sz="2400" b="1" dirty="0" err="1">
                <a:solidFill>
                  <a:schemeClr val="accent3">
                    <a:lumMod val="75000"/>
                  </a:schemeClr>
                </a:solidFill>
              </a:rPr>
              <a:t>تتطبيق</a:t>
            </a:r>
            <a:r>
              <a:rPr lang="ar-SA" sz="24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ar" sz="2400" b="1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درجة الحرارة :</a:t>
            </a:r>
          </a:p>
          <a:p>
            <a:pPr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١ المعالجة الحرارية: إن تعريض الحشرات أو المواد المصابة لدرجات حرارة عالية قد يؤدي إلى قتلها بشكل مباشر أو تعطيل مراحل </a:t>
            </a:r>
            <a:r>
              <a:rPr lang="ar-SA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حياتها.دون</a:t>
            </a: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ar-SA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التاثير</a:t>
            </a: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على المنتج مثل التمور 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15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٢ المعالجة الباردة: تعريض الحشرات لدرجات حرارة منخفضة يمكن أن يؤدي إلى إبطاء عملية التمثيل الغذائي، أو تقليل نشاطها، أو التسبب في الوفاة.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Low" rtl="1">
              <a:lnSpc>
                <a:spcPct val="115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٣ التعديل البيئي: يمكن أن يؤدي تعديل درجات الحرارة البيئية في بيئات الحشرات، مثل الحقول الزراعية أو </a:t>
            </a:r>
            <a:r>
              <a:rPr lang="ar-SA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االبيوت</a:t>
            </a:r>
            <a:r>
              <a:rPr lang="ar-SA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المحمية الزراعية أو مخازن التخزين ، إلى خلق ظروف غير مناسبة لنمو الحشرات وتكاثرها.</a:t>
            </a:r>
            <a:endParaRPr lang="en-US" sz="1800" kern="10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r" defTabSz="914400" rtl="1" eaLnBrk="1" latinLnBrk="0" hangingPunct="1">
              <a:spcBef>
                <a:spcPct val="20000"/>
              </a:spcBef>
              <a:buNone/>
            </a:pPr>
            <a:endParaRPr lang="ar-SA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74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15000"/>
            <a:ext cx="91440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4" name="TextBox 3"/>
          <p:cNvSpPr txBox="1"/>
          <p:nvPr/>
        </p:nvSpPr>
        <p:spPr>
          <a:xfrm>
            <a:off x="381000" y="2209800"/>
            <a:ext cx="84827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في درجات الحرارة المنخفضة (الشتاء) تستغرق الحشرة أيامًا أكثر لإكمال مرحلتها (مرحلة اليرقات أو العذراء)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في درجات الحرارة المرتفعة (الصيف) يستغرق الأمر أقل من إكمال المرحلة.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بعض الحشرات عند تعرضها لدرجات حرارة شديدة الخضوع إلى </a:t>
            </a:r>
            <a:r>
              <a:rPr lang="ar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مرحلة السبات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(خلال فصل الصيف) أو </a:t>
            </a:r>
            <a:r>
              <a:rPr lang="ar" sz="2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السبات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(خلال فصل الشتاء)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خلال هذه الفترة، هناك توقف مؤقت في النمو، وتعليق الأنشطة الأيضية.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عندما تكون درجة الحرارة مناسبة، فإنها تستأنف نشاطها.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البيض لعملية التخصيب في الصيف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اليرقة والعذارى للسبات الشتوي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188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4" name="TextBox 3"/>
          <p:cNvSpPr txBox="1"/>
          <p:nvPr/>
        </p:nvSpPr>
        <p:spPr>
          <a:xfrm>
            <a:off x="381000" y="2209800"/>
            <a:ext cx="848274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تأثير درجة الحرارة على الخصوبة (وضع البيض)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يضع الجندب بيضًا أكثر بـ 20-30 مرة عند 32 </a:t>
            </a:r>
            <a:r>
              <a:rPr lang="ar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مئوية مقارنة بـ 22 </a:t>
            </a:r>
            <a:r>
              <a:rPr lang="ar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مئوية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وضع البيض لبق الفراش عند درجة حرارة 8-10 </a:t>
            </a:r>
            <a:r>
              <a:rPr lang="ar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مئوية</a:t>
            </a: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أخرى لدرجات الحرارة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يهاجم حفار البراعم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يرقات حفار قصب السكر قصيرة جدًا 16-24 يومًا في الصيف وتمتد من 141-171 يومًا في الشتاء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rtl="1">
              <a:spcBef>
                <a:spcPts val="600"/>
              </a:spcBef>
              <a:spcAft>
                <a:spcPts val="600"/>
              </a:spcAft>
            </a:pPr>
            <a:r>
              <a:rPr lang="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أسراب الجراد عند درجة حرارة 17-20 </a:t>
            </a:r>
            <a:r>
              <a:rPr lang="ar" sz="2000" b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درجة </a:t>
            </a:r>
            <a:r>
              <a:rPr lang="a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مئوية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16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0"/>
            <a:ext cx="7750857" cy="3073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09600" y="5359901"/>
            <a:ext cx="8254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1. تأثير درجة الحرارة على متوسط مدة كل طور يرقي </a:t>
            </a:r>
            <a:r>
              <a:rPr lang="a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لأفيستيا</a:t>
            </a:r>
            <a:r>
              <a:rPr lang="a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مرت اليرقات بخمسة أطوار عند 25 درجة مئوية وستة عند 35 درجة مئوية. داخل كل مرحلة، تختلف الأعمدة ذات الحروف المختلفة أعلاه اختلافًا كبيرًا (P &lt;0.05 )</a:t>
            </a:r>
          </a:p>
        </p:txBody>
      </p:sp>
    </p:spTree>
    <p:extLst>
      <p:ext uri="{BB962C8B-B14F-4D97-AF65-F5344CB8AC3E}">
        <p14:creationId xmlns:p14="http://schemas.microsoft.com/office/powerpoint/2010/main" val="336848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584447" y="5683066"/>
            <a:ext cx="8254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2. تأثير درجة الحرارة على متوسط مدة يرقات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افستيا</a:t>
            </a:r>
            <a:r>
              <a:rPr lang="a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تختلف الأعمدة ذات الحروف المختلفة بشكل كبير ( P &lt;0.05)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133600"/>
            <a:ext cx="6110287" cy="338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40256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9200"/>
            <a:ext cx="91440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</a:pPr>
            <a:r>
              <a:rPr lang="ar" sz="2800" dirty="0">
                <a:solidFill>
                  <a:srgbClr val="FF0000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مكافحة الحشرات باستخدام </a:t>
            </a:r>
            <a:r>
              <a:rPr lang="ar" sz="2800" b="1" dirty="0">
                <a:latin typeface="Arial Black" panose="020B0A04020102020204" pitchFamily="34" charset="0"/>
              </a:rPr>
              <a:t>درج</a:t>
            </a:r>
            <a:r>
              <a:rPr lang="ar-SA" sz="2800" b="1" dirty="0">
                <a:latin typeface="Arial Black" panose="020B0A04020102020204" pitchFamily="34" charset="0"/>
              </a:rPr>
              <a:t>ات</a:t>
            </a:r>
            <a:r>
              <a:rPr lang="ar" sz="2800" b="1" dirty="0">
                <a:latin typeface="Arial Black" panose="020B0A04020102020204" pitchFamily="34" charset="0"/>
              </a:rPr>
              <a:t> الحرارة</a:t>
            </a:r>
            <a:endParaRPr lang="en-US" sz="2800" dirty="0">
              <a:solidFill>
                <a:srgbClr val="FF0000"/>
              </a:solidFill>
              <a:latin typeface="Arial Black" panose="020B0A040201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828800"/>
            <a:ext cx="9144000" cy="215444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80256" y="228600"/>
            <a:ext cx="8583488" cy="942235"/>
            <a:chOff x="381000" y="0"/>
            <a:chExt cx="8583488" cy="942235"/>
          </a:xfrm>
        </p:grpSpPr>
        <p:pic>
          <p:nvPicPr>
            <p:cNvPr id="14" name="Picture 13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48264" y="60110"/>
              <a:ext cx="2016224" cy="882125"/>
            </a:xfrm>
            <a:prstGeom prst="rect">
              <a:avLst/>
            </a:prstGeom>
            <a:noFill/>
          </p:spPr>
        </p:pic>
        <p:pic>
          <p:nvPicPr>
            <p:cNvPr id="15" name="Picture 6" descr="http://t0.gstatic.com/images?q=tbn:ANd9GcTh_SinKdwBK5K8nHIfaaRtmFMceXBYppdX5iKn61cBKOA24hddc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0"/>
              <a:ext cx="861801" cy="882125"/>
            </a:xfrm>
            <a:prstGeom prst="rect">
              <a:avLst/>
            </a:prstGeom>
            <a:noFill/>
          </p:spPr>
        </p:pic>
      </p:grpSp>
      <p:sp>
        <p:nvSpPr>
          <p:cNvPr id="3" name="Rectangle 2"/>
          <p:cNvSpPr/>
          <p:nvPr/>
        </p:nvSpPr>
        <p:spPr>
          <a:xfrm>
            <a:off x="584447" y="5683066"/>
            <a:ext cx="82541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الشكل 3. تأثير درجة الحرارة على مدة العذراء في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أفستيا</a:t>
            </a:r>
            <a:r>
              <a:rPr lang="a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كوتيلا </a:t>
            </a:r>
            <a:r>
              <a:rPr lang="a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بالنسبة لكل درجة حرارة، تختلف الأعمدة ذات الحروف المختلفة بشكل كبير (P&lt;0.05 )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6838950" cy="3383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96863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plate-EN-2008">
  <a:themeElements>
    <a:clrScheme name="Template-EN-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-EN-2008">
      <a:majorFont>
        <a:latin typeface="Impact"/>
        <a:ea typeface="新細明體"/>
        <a:cs typeface=""/>
      </a:majorFont>
      <a:minorFont>
        <a:latin typeface="Trebuchet MS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anose="020B080603090205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anose="020B080603090205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Template-EN-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emplate-EN-2008">
  <a:themeElements>
    <a:clrScheme name="Template-EN-2008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-EN-2008">
      <a:majorFont>
        <a:latin typeface="Impact"/>
        <a:ea typeface="新細明體"/>
        <a:cs typeface=""/>
      </a:majorFont>
      <a:minorFont>
        <a:latin typeface="Trebuchet MS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anose="020B080603090205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anose="020B0806030902050204" pitchFamily="34" charset="0"/>
            <a:ea typeface="標楷體" panose="03000509000000000000" pitchFamily="65" charset="-120"/>
          </a:defRPr>
        </a:defPPr>
      </a:lstStyle>
    </a:lnDef>
  </a:objectDefaults>
  <a:extraClrSchemeLst>
    <a:extraClrScheme>
      <a:clrScheme name="Template-EN-200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-EN-2008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-EN-2008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16298</TotalTime>
  <Words>836</Words>
  <Application>Microsoft Office PowerPoint</Application>
  <PresentationFormat>عرض على الشاشة (4:3)</PresentationFormat>
  <Paragraphs>70</Paragraphs>
  <Slides>16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3</vt:i4>
      </vt:variant>
      <vt:variant>
        <vt:lpstr>عناوين الشرائح</vt:lpstr>
      </vt:variant>
      <vt:variant>
        <vt:i4>16</vt:i4>
      </vt:variant>
    </vt:vector>
  </HeadingPairs>
  <TitlesOfParts>
    <vt:vector size="29" baseType="lpstr">
      <vt:lpstr>PMingLiU</vt:lpstr>
      <vt:lpstr>PMingLiU</vt:lpstr>
      <vt:lpstr>Aptos</vt:lpstr>
      <vt:lpstr>Arial</vt:lpstr>
      <vt:lpstr>Arial Black</vt:lpstr>
      <vt:lpstr>Calibri</vt:lpstr>
      <vt:lpstr>Impact</vt:lpstr>
      <vt:lpstr>Times New Roman</vt:lpstr>
      <vt:lpstr>Trebuchet MS</vt:lpstr>
      <vt:lpstr>Wingdings</vt:lpstr>
      <vt:lpstr>Office Theme</vt:lpstr>
      <vt:lpstr>Template-EN-2008</vt:lpstr>
      <vt:lpstr>2_Template-EN-2008</vt:lpstr>
      <vt:lpstr>عرض تقديمي في PowerPoint</vt:lpstr>
      <vt:lpstr>الأساليب الحديثة في مكافحة الآفات الحشرية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  <vt:lpstr>مكافحة الحشرات باستخدام درجات الحرارة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VIP</dc:creator>
  <cp:lastModifiedBy>Abdulrahman Aldawood</cp:lastModifiedBy>
  <cp:revision>459</cp:revision>
  <dcterms:created xsi:type="dcterms:W3CDTF">2011-10-17T04:56:00Z</dcterms:created>
  <dcterms:modified xsi:type="dcterms:W3CDTF">2025-01-19T11:35:42Z</dcterms:modified>
</cp:coreProperties>
</file>