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handoutMasterIdLst>
    <p:handoutMasterId r:id="rId26"/>
  </p:handoutMasterIdLst>
  <p:sldIdLst>
    <p:sldId id="430" r:id="rId4"/>
    <p:sldId id="339" r:id="rId5"/>
    <p:sldId id="411" r:id="rId6"/>
    <p:sldId id="427" r:id="rId7"/>
    <p:sldId id="428" r:id="rId8"/>
    <p:sldId id="429"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Lst>
  <p:sldSz cx="9144000" cy="6858000" type="screen4x3"/>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94619" autoAdjust="0"/>
  </p:normalViewPr>
  <p:slideViewPr>
    <p:cSldViewPr>
      <p:cViewPr varScale="1">
        <p:scale>
          <a:sx n="105" d="100"/>
          <a:sy n="105" d="100"/>
        </p:scale>
        <p:origin x="1176"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9378"/>
    </p:cViewPr>
  </p:sorterViewPr>
  <p:notesViewPr>
    <p:cSldViewPr>
      <p:cViewPr varScale="1">
        <p:scale>
          <a:sx n="51" d="100"/>
          <a:sy n="51" d="100"/>
        </p:scale>
        <p:origin x="-29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C53D9E-B75E-4CF3-B439-4E02822AC48E}" type="datetimeFigureOut">
              <a:rPr lang="en-US" smtClean="0"/>
              <a:pPr/>
              <a:t>1/19/2025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3594FE-671E-4339-862B-4ECD6EAAF703}" type="slidenum">
              <a:rPr lang="en-US" smtClean="0"/>
              <a:pPr/>
              <a:t>‹#›</a:t>
            </a:fld>
            <a:endParaRPr lang="en-US"/>
          </a:p>
        </p:txBody>
      </p:sp>
    </p:spTree>
    <p:extLst>
      <p:ext uri="{BB962C8B-B14F-4D97-AF65-F5344CB8AC3E}">
        <p14:creationId xmlns:p14="http://schemas.microsoft.com/office/powerpoint/2010/main" val="3271658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6A780-FC7A-4035-A0AA-1A5F7A330DB4}" type="datetimeFigureOut">
              <a:rPr lang="en-US" smtClean="0"/>
              <a:pPr/>
              <a:t>1/19/2025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E5CE8-ACCA-4C8A-9FC1-07EFCB81F004}" type="slidenum">
              <a:rPr lang="en-US" smtClean="0"/>
              <a:pPr/>
              <a:t>‹#›</a:t>
            </a:fld>
            <a:endParaRPr lang="en-US"/>
          </a:p>
        </p:txBody>
      </p:sp>
    </p:spTree>
    <p:extLst>
      <p:ext uri="{BB962C8B-B14F-4D97-AF65-F5344CB8AC3E}">
        <p14:creationId xmlns:p14="http://schemas.microsoft.com/office/powerpoint/2010/main" val="250343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3</a:t>
            </a:fld>
            <a:endParaRPr lang="en-US"/>
          </a:p>
        </p:txBody>
      </p:sp>
    </p:spTree>
    <p:extLst>
      <p:ext uri="{BB962C8B-B14F-4D97-AF65-F5344CB8AC3E}">
        <p14:creationId xmlns:p14="http://schemas.microsoft.com/office/powerpoint/2010/main" val="79967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15</a:t>
            </a:fld>
            <a:endParaRPr lang="en-US"/>
          </a:p>
        </p:txBody>
      </p:sp>
    </p:spTree>
    <p:extLst>
      <p:ext uri="{BB962C8B-B14F-4D97-AF65-F5344CB8AC3E}">
        <p14:creationId xmlns:p14="http://schemas.microsoft.com/office/powerpoint/2010/main" val="376149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16</a:t>
            </a:fld>
            <a:endParaRPr lang="en-US"/>
          </a:p>
        </p:txBody>
      </p:sp>
    </p:spTree>
    <p:extLst>
      <p:ext uri="{BB962C8B-B14F-4D97-AF65-F5344CB8AC3E}">
        <p14:creationId xmlns:p14="http://schemas.microsoft.com/office/powerpoint/2010/main" val="91903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17</a:t>
            </a:fld>
            <a:endParaRPr lang="en-US"/>
          </a:p>
        </p:txBody>
      </p:sp>
    </p:spTree>
    <p:extLst>
      <p:ext uri="{BB962C8B-B14F-4D97-AF65-F5344CB8AC3E}">
        <p14:creationId xmlns:p14="http://schemas.microsoft.com/office/powerpoint/2010/main" val="318157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18</a:t>
            </a:fld>
            <a:endParaRPr lang="en-US"/>
          </a:p>
        </p:txBody>
      </p:sp>
    </p:spTree>
    <p:extLst>
      <p:ext uri="{BB962C8B-B14F-4D97-AF65-F5344CB8AC3E}">
        <p14:creationId xmlns:p14="http://schemas.microsoft.com/office/powerpoint/2010/main" val="408487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19</a:t>
            </a:fld>
            <a:endParaRPr lang="en-US"/>
          </a:p>
        </p:txBody>
      </p:sp>
    </p:spTree>
    <p:extLst>
      <p:ext uri="{BB962C8B-B14F-4D97-AF65-F5344CB8AC3E}">
        <p14:creationId xmlns:p14="http://schemas.microsoft.com/office/powerpoint/2010/main" val="1409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20</a:t>
            </a:fld>
            <a:endParaRPr lang="en-US"/>
          </a:p>
        </p:txBody>
      </p:sp>
    </p:spTree>
    <p:extLst>
      <p:ext uri="{BB962C8B-B14F-4D97-AF65-F5344CB8AC3E}">
        <p14:creationId xmlns:p14="http://schemas.microsoft.com/office/powerpoint/2010/main" val="152752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21</a:t>
            </a:fld>
            <a:endParaRPr lang="en-US"/>
          </a:p>
        </p:txBody>
      </p:sp>
    </p:spTree>
    <p:extLst>
      <p:ext uri="{BB962C8B-B14F-4D97-AF65-F5344CB8AC3E}">
        <p14:creationId xmlns:p14="http://schemas.microsoft.com/office/powerpoint/2010/main" val="427081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7</a:t>
            </a:fld>
            <a:endParaRPr lang="en-US"/>
          </a:p>
        </p:txBody>
      </p:sp>
    </p:spTree>
    <p:extLst>
      <p:ext uri="{BB962C8B-B14F-4D97-AF65-F5344CB8AC3E}">
        <p14:creationId xmlns:p14="http://schemas.microsoft.com/office/powerpoint/2010/main" val="327656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8</a:t>
            </a:fld>
            <a:endParaRPr lang="en-US"/>
          </a:p>
        </p:txBody>
      </p:sp>
    </p:spTree>
    <p:extLst>
      <p:ext uri="{BB962C8B-B14F-4D97-AF65-F5344CB8AC3E}">
        <p14:creationId xmlns:p14="http://schemas.microsoft.com/office/powerpoint/2010/main" val="200447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9</a:t>
            </a:fld>
            <a:endParaRPr lang="en-US"/>
          </a:p>
        </p:txBody>
      </p:sp>
    </p:spTree>
    <p:extLst>
      <p:ext uri="{BB962C8B-B14F-4D97-AF65-F5344CB8AC3E}">
        <p14:creationId xmlns:p14="http://schemas.microsoft.com/office/powerpoint/2010/main" val="11317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10</a:t>
            </a:fld>
            <a:endParaRPr lang="en-US"/>
          </a:p>
        </p:txBody>
      </p:sp>
    </p:spTree>
    <p:extLst>
      <p:ext uri="{BB962C8B-B14F-4D97-AF65-F5344CB8AC3E}">
        <p14:creationId xmlns:p14="http://schemas.microsoft.com/office/powerpoint/2010/main" val="52635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11</a:t>
            </a:fld>
            <a:endParaRPr lang="en-US"/>
          </a:p>
        </p:txBody>
      </p:sp>
    </p:spTree>
    <p:extLst>
      <p:ext uri="{BB962C8B-B14F-4D97-AF65-F5344CB8AC3E}">
        <p14:creationId xmlns:p14="http://schemas.microsoft.com/office/powerpoint/2010/main" val="247654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12</a:t>
            </a:fld>
            <a:endParaRPr lang="en-US"/>
          </a:p>
        </p:txBody>
      </p:sp>
    </p:spTree>
    <p:extLst>
      <p:ext uri="{BB962C8B-B14F-4D97-AF65-F5344CB8AC3E}">
        <p14:creationId xmlns:p14="http://schemas.microsoft.com/office/powerpoint/2010/main" val="58826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13</a:t>
            </a:fld>
            <a:endParaRPr lang="en-US"/>
          </a:p>
        </p:txBody>
      </p:sp>
    </p:spTree>
    <p:extLst>
      <p:ext uri="{BB962C8B-B14F-4D97-AF65-F5344CB8AC3E}">
        <p14:creationId xmlns:p14="http://schemas.microsoft.com/office/powerpoint/2010/main" val="261558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5CE8-ACCA-4C8A-9FC1-07EFCB81F004}" type="slidenum">
              <a:rPr lang="en-US" smtClean="0"/>
              <a:pPr/>
              <a:t>14</a:t>
            </a:fld>
            <a:endParaRPr lang="en-US"/>
          </a:p>
        </p:txBody>
      </p:sp>
    </p:spTree>
    <p:extLst>
      <p:ext uri="{BB962C8B-B14F-4D97-AF65-F5344CB8AC3E}">
        <p14:creationId xmlns:p14="http://schemas.microsoft.com/office/powerpoint/2010/main" val="60171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4633C9-1684-43B6-9BC2-31B5D3D844CC}"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4633C9-1684-43B6-9BC2-31B5D3D844CC}"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4633C9-1684-43B6-9BC2-31B5D3D844CC}"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owerpoin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ctrTitle" sz="quarter"/>
          </p:nvPr>
        </p:nvSpPr>
        <p:spPr>
          <a:xfrm>
            <a:off x="1042988" y="2606675"/>
            <a:ext cx="6337300" cy="1470025"/>
          </a:xfrm>
        </p:spPr>
        <p:txBody>
          <a:bodyPr/>
          <a:lstStyle>
            <a:lvl1pPr>
              <a:defRPr sz="4000">
                <a:solidFill>
                  <a:schemeClr val="bg1"/>
                </a:solidFill>
                <a:effectLst>
                  <a:outerShdw blurRad="38100" dist="38100" dir="2700000" algn="tl">
                    <a:srgbClr val="C0C0C0"/>
                  </a:outerShdw>
                </a:effectLst>
              </a:defRPr>
            </a:lvl1pPr>
          </a:lstStyle>
          <a:p>
            <a:pPr lvl="0"/>
            <a:endParaRPr lang="zh-TW" altLang="en-US" noProof="0"/>
          </a:p>
        </p:txBody>
      </p:sp>
      <p:sp>
        <p:nvSpPr>
          <p:cNvPr id="129028" name="Rectangle 4"/>
          <p:cNvSpPr>
            <a:spLocks noGrp="1" noChangeArrowheads="1"/>
          </p:cNvSpPr>
          <p:nvPr>
            <p:ph type="subTitle" sz="quarter" idx="1"/>
          </p:nvPr>
        </p:nvSpPr>
        <p:spPr>
          <a:xfrm>
            <a:off x="1079500" y="4508500"/>
            <a:ext cx="5005388" cy="720725"/>
          </a:xfrm>
        </p:spPr>
        <p:txBody>
          <a:bodyPr/>
          <a:lstStyle>
            <a:lvl1pPr marL="0" indent="0">
              <a:buClr>
                <a:srgbClr val="FFFF00"/>
              </a:buClr>
              <a:buFont typeface="Wingdings" panose="05000000000000000000" pitchFamily="2" charset="2"/>
              <a:buNone/>
              <a:defRPr b="1">
                <a:solidFill>
                  <a:schemeClr val="bg1"/>
                </a:solidFill>
              </a:defRPr>
            </a:lvl1pPr>
          </a:lstStyle>
          <a:p>
            <a:pPr lvl="0"/>
            <a:r>
              <a:rPr lang="zh-TW" altLang="en-US" noProof="0"/>
              <a:t>按一下以編輯母片副標題樣式</a:t>
            </a:r>
          </a:p>
        </p:txBody>
      </p:sp>
    </p:spTree>
    <p:extLst>
      <p:ext uri="{BB962C8B-B14F-4D97-AF65-F5344CB8AC3E}">
        <p14:creationId xmlns:p14="http://schemas.microsoft.com/office/powerpoint/2010/main" val="87858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014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54965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2250"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2963" y="1412875"/>
            <a:ext cx="4033837"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7729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0988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36794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92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6571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4633C9-1684-43B6-9BC2-31B5D3D844CC}"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56668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4997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87325"/>
            <a:ext cx="2054225" cy="5938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187325"/>
            <a:ext cx="6011862" cy="5938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3812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owerpoin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ctrTitle" sz="quarter"/>
          </p:nvPr>
        </p:nvSpPr>
        <p:spPr>
          <a:xfrm>
            <a:off x="1042988" y="2606675"/>
            <a:ext cx="6337300" cy="1470025"/>
          </a:xfrm>
        </p:spPr>
        <p:txBody>
          <a:bodyPr/>
          <a:lstStyle>
            <a:lvl1pPr>
              <a:defRPr sz="4000">
                <a:solidFill>
                  <a:schemeClr val="bg1"/>
                </a:solidFill>
                <a:effectLst>
                  <a:outerShdw blurRad="38100" dist="38100" dir="2700000" algn="tl">
                    <a:srgbClr val="C0C0C0"/>
                  </a:outerShdw>
                </a:effectLst>
              </a:defRPr>
            </a:lvl1pPr>
          </a:lstStyle>
          <a:p>
            <a:pPr lvl="0"/>
            <a:endParaRPr lang="zh-TW" altLang="en-US" noProof="0"/>
          </a:p>
        </p:txBody>
      </p:sp>
      <p:sp>
        <p:nvSpPr>
          <p:cNvPr id="129028" name="Rectangle 4"/>
          <p:cNvSpPr>
            <a:spLocks noGrp="1" noChangeArrowheads="1"/>
          </p:cNvSpPr>
          <p:nvPr>
            <p:ph type="subTitle" sz="quarter" idx="1"/>
          </p:nvPr>
        </p:nvSpPr>
        <p:spPr>
          <a:xfrm>
            <a:off x="1079500" y="4508500"/>
            <a:ext cx="5005388" cy="720725"/>
          </a:xfrm>
        </p:spPr>
        <p:txBody>
          <a:bodyPr/>
          <a:lstStyle>
            <a:lvl1pPr marL="0" indent="0">
              <a:buClr>
                <a:srgbClr val="FFFF00"/>
              </a:buClr>
              <a:buFont typeface="Wingdings" panose="05000000000000000000" pitchFamily="2" charset="2"/>
              <a:buNone/>
              <a:defRPr b="1">
                <a:solidFill>
                  <a:schemeClr val="bg1"/>
                </a:solidFill>
              </a:defRPr>
            </a:lvl1pPr>
          </a:lstStyle>
          <a:p>
            <a:pPr lvl="0"/>
            <a:r>
              <a:rPr lang="zh-TW" altLang="en-US" noProof="0"/>
              <a:t>按一下以編輯母片副標題樣式</a:t>
            </a:r>
          </a:p>
        </p:txBody>
      </p:sp>
    </p:spTree>
    <p:extLst>
      <p:ext uri="{BB962C8B-B14F-4D97-AF65-F5344CB8AC3E}">
        <p14:creationId xmlns:p14="http://schemas.microsoft.com/office/powerpoint/2010/main" val="3119506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060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98697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2250"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2963" y="1412875"/>
            <a:ext cx="4033837"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0911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204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24949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48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4633C9-1684-43B6-9BC2-31B5D3D844CC}"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1597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8109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7049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87325"/>
            <a:ext cx="2054225" cy="5938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187325"/>
            <a:ext cx="6011862" cy="5938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795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4633C9-1684-43B6-9BC2-31B5D3D844CC}"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4633C9-1684-43B6-9BC2-31B5D3D844CC}" type="datetimeFigureOut">
              <a:rPr lang="en-US" smtClean="0"/>
              <a:pPr/>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4633C9-1684-43B6-9BC2-31B5D3D844CC}" type="datetimeFigureOut">
              <a:rPr lang="en-US" smtClean="0"/>
              <a:pPr/>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633C9-1684-43B6-9BC2-31B5D3D844CC}" type="datetimeFigureOut">
              <a:rPr lang="en-US" smtClean="0"/>
              <a:pPr/>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4633C9-1684-43B6-9BC2-31B5D3D844CC}"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4633C9-1684-43B6-9BC2-31B5D3D844CC}"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7AC1E-3575-4AEF-9694-23931F7AF2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633C9-1684-43B6-9BC2-31B5D3D844CC}" type="datetimeFigureOut">
              <a:rPr lang="en-US" smtClean="0"/>
              <a:pPr/>
              <a:t>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AC1E-3575-4AEF-9694-23931F7AF2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alpha val="27000"/>
          </a:schemeClr>
        </a:solidFill>
        <a:effectLst/>
      </p:bgPr>
    </p:bg>
    <p:spTree>
      <p:nvGrpSpPr>
        <p:cNvPr id="1" name=""/>
        <p:cNvGrpSpPr/>
        <p:nvPr/>
      </p:nvGrpSpPr>
      <p:grpSpPr>
        <a:xfrm>
          <a:off x="0" y="0"/>
          <a:ext cx="0" cy="0"/>
          <a:chOff x="0" y="0"/>
          <a:chExt cx="0" cy="0"/>
        </a:xfrm>
      </p:grpSpPr>
      <p:pic>
        <p:nvPicPr>
          <p:cNvPr id="6146" name="Picture 2" descr="powerpoint-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971550" y="187325"/>
            <a:ext cx="54721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6148" name="Rectangle 4"/>
          <p:cNvSpPr>
            <a:spLocks noGrp="1" noChangeArrowheads="1"/>
          </p:cNvSpPr>
          <p:nvPr>
            <p:ph type="body" idx="1"/>
          </p:nvPr>
        </p:nvSpPr>
        <p:spPr bwMode="auto">
          <a:xfrm>
            <a:off x="468313" y="1412875"/>
            <a:ext cx="8218487"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p:txBody>
      </p:sp>
    </p:spTree>
    <p:extLst>
      <p:ext uri="{BB962C8B-B14F-4D97-AF65-F5344CB8AC3E}">
        <p14:creationId xmlns:p14="http://schemas.microsoft.com/office/powerpoint/2010/main" val="47970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3200" kern="1200">
          <a:solidFill>
            <a:schemeClr val="accent2"/>
          </a:solidFill>
          <a:latin typeface="+mj-lt"/>
          <a:ea typeface="PMingLiU" pitchFamily="18" charset="-120"/>
          <a:cs typeface="+mj-cs"/>
        </a:defRPr>
      </a:lvl1pPr>
      <a:lvl2pPr algn="l" rtl="0" eaLnBrk="0" fontAlgn="base" hangingPunct="0">
        <a:spcBef>
          <a:spcPct val="0"/>
        </a:spcBef>
        <a:spcAft>
          <a:spcPct val="0"/>
        </a:spcAft>
        <a:defRPr kumimoji="1" sz="3200">
          <a:solidFill>
            <a:schemeClr val="accent2"/>
          </a:solidFill>
          <a:latin typeface="Impact" panose="020B0806030902050204" pitchFamily="34" charset="0"/>
          <a:ea typeface="PMingLiU" pitchFamily="18" charset="-120"/>
        </a:defRPr>
      </a:lvl2pPr>
      <a:lvl3pPr algn="l" rtl="0" eaLnBrk="0" fontAlgn="base" hangingPunct="0">
        <a:spcBef>
          <a:spcPct val="0"/>
        </a:spcBef>
        <a:spcAft>
          <a:spcPct val="0"/>
        </a:spcAft>
        <a:defRPr kumimoji="1" sz="3200">
          <a:solidFill>
            <a:schemeClr val="accent2"/>
          </a:solidFill>
          <a:latin typeface="Impact" panose="020B0806030902050204" pitchFamily="34" charset="0"/>
          <a:ea typeface="PMingLiU" pitchFamily="18" charset="-120"/>
        </a:defRPr>
      </a:lvl3pPr>
      <a:lvl4pPr algn="l" rtl="0" eaLnBrk="0" fontAlgn="base" hangingPunct="0">
        <a:spcBef>
          <a:spcPct val="0"/>
        </a:spcBef>
        <a:spcAft>
          <a:spcPct val="0"/>
        </a:spcAft>
        <a:defRPr kumimoji="1" sz="3200">
          <a:solidFill>
            <a:schemeClr val="accent2"/>
          </a:solidFill>
          <a:latin typeface="Impact" panose="020B0806030902050204" pitchFamily="34" charset="0"/>
          <a:ea typeface="PMingLiU" pitchFamily="18" charset="-120"/>
        </a:defRPr>
      </a:lvl4pPr>
      <a:lvl5pPr algn="l" rtl="0" eaLnBrk="0" fontAlgn="base" hangingPunct="0">
        <a:spcBef>
          <a:spcPct val="0"/>
        </a:spcBef>
        <a:spcAft>
          <a:spcPct val="0"/>
        </a:spcAft>
        <a:defRPr kumimoji="1" sz="3200">
          <a:solidFill>
            <a:schemeClr val="accent2"/>
          </a:solidFill>
          <a:latin typeface="Impact" panose="020B0806030902050204" pitchFamily="34" charset="0"/>
          <a:ea typeface="PMingLiU" pitchFamily="18" charset="-120"/>
        </a:defRPr>
      </a:lvl5pPr>
      <a:lvl6pPr marL="457200" algn="l" rtl="0" fontAlgn="base">
        <a:spcBef>
          <a:spcPct val="0"/>
        </a:spcBef>
        <a:spcAft>
          <a:spcPct val="0"/>
        </a:spcAft>
        <a:defRPr kumimoji="1" sz="3200">
          <a:solidFill>
            <a:schemeClr val="accent2"/>
          </a:solidFill>
          <a:latin typeface="Impact" panose="020B0806030902050204" pitchFamily="34" charset="0"/>
          <a:ea typeface="新細明體" panose="02020500000000000000" pitchFamily="18" charset="-120"/>
        </a:defRPr>
      </a:lvl6pPr>
      <a:lvl7pPr marL="914400" algn="l" rtl="0" fontAlgn="base">
        <a:spcBef>
          <a:spcPct val="0"/>
        </a:spcBef>
        <a:spcAft>
          <a:spcPct val="0"/>
        </a:spcAft>
        <a:defRPr kumimoji="1" sz="3200">
          <a:solidFill>
            <a:schemeClr val="accent2"/>
          </a:solidFill>
          <a:latin typeface="Impact" panose="020B0806030902050204" pitchFamily="34" charset="0"/>
          <a:ea typeface="新細明體" panose="02020500000000000000" pitchFamily="18" charset="-120"/>
        </a:defRPr>
      </a:lvl7pPr>
      <a:lvl8pPr marL="1371600" algn="l" rtl="0" fontAlgn="base">
        <a:spcBef>
          <a:spcPct val="0"/>
        </a:spcBef>
        <a:spcAft>
          <a:spcPct val="0"/>
        </a:spcAft>
        <a:defRPr kumimoji="1" sz="3200">
          <a:solidFill>
            <a:schemeClr val="accent2"/>
          </a:solidFill>
          <a:latin typeface="Impact" panose="020B0806030902050204" pitchFamily="34" charset="0"/>
          <a:ea typeface="新細明體" panose="02020500000000000000" pitchFamily="18" charset="-120"/>
        </a:defRPr>
      </a:lvl8pPr>
      <a:lvl9pPr marL="1828800" algn="l" rtl="0" fontAlgn="base">
        <a:spcBef>
          <a:spcPct val="0"/>
        </a:spcBef>
        <a:spcAft>
          <a:spcPct val="0"/>
        </a:spcAft>
        <a:defRPr kumimoji="1" sz="3200">
          <a:solidFill>
            <a:schemeClr val="accent2"/>
          </a:solidFill>
          <a:latin typeface="Impact" panose="020B0806030902050204" pitchFamily="34" charset="0"/>
          <a:ea typeface="新細明體" panose="02020500000000000000" pitchFamily="18" charset="-120"/>
        </a:defRPr>
      </a:lvl9pPr>
    </p:titleStyle>
    <p:bodyStyle>
      <a:lvl1pPr marL="342900" indent="-342900" algn="l" rtl="0" eaLnBrk="0" fontAlgn="base" hangingPunct="0">
        <a:spcBef>
          <a:spcPct val="20000"/>
        </a:spcBef>
        <a:spcAft>
          <a:spcPct val="30000"/>
        </a:spcAft>
        <a:buClr>
          <a:srgbClr val="FF0000"/>
        </a:buClr>
        <a:buFont typeface="Wingdings" pitchFamily="2" charset="2"/>
        <a:buChar char="n"/>
        <a:defRPr kumimoji="1" sz="2800" kern="1200">
          <a:solidFill>
            <a:srgbClr val="000099"/>
          </a:solidFill>
          <a:latin typeface="+mn-lt"/>
          <a:ea typeface="PMingLiU" pitchFamily="18" charset="-120"/>
          <a:cs typeface="+mn-cs"/>
        </a:defRPr>
      </a:lvl1pPr>
      <a:lvl2pPr marL="742950" indent="-285750" algn="l" rtl="0" eaLnBrk="0" fontAlgn="base" hangingPunct="0">
        <a:spcBef>
          <a:spcPct val="20000"/>
        </a:spcBef>
        <a:spcAft>
          <a:spcPct val="0"/>
        </a:spcAft>
        <a:buClr>
          <a:srgbClr val="FF0000"/>
        </a:buClr>
        <a:buFont typeface="Arial" charset="0"/>
        <a:buChar char="–"/>
        <a:defRPr kumimoji="1" sz="2400" kern="1200">
          <a:solidFill>
            <a:srgbClr val="000099"/>
          </a:solidFill>
          <a:latin typeface="+mn-lt"/>
          <a:ea typeface="PMingLiU" pitchFamily="18" charset="-120"/>
          <a:cs typeface="+mn-cs"/>
        </a:defRPr>
      </a:lvl2pPr>
      <a:lvl3pPr marL="1143000" indent="-228600" algn="l" rtl="0" eaLnBrk="0" fontAlgn="base" hangingPunct="0">
        <a:spcBef>
          <a:spcPct val="20000"/>
        </a:spcBef>
        <a:spcAft>
          <a:spcPct val="0"/>
        </a:spcAft>
        <a:buClr>
          <a:srgbClr val="FF0000"/>
        </a:buClr>
        <a:buChar char="•"/>
        <a:defRPr kumimoji="1" sz="2000" kern="1200">
          <a:solidFill>
            <a:srgbClr val="000099"/>
          </a:solidFill>
          <a:latin typeface="+mn-lt"/>
          <a:ea typeface="PMingLiU" pitchFamily="18" charset="-120"/>
          <a:cs typeface="+mn-cs"/>
        </a:defRPr>
      </a:lvl3pPr>
      <a:lvl4pPr marL="1600200" indent="-228600" algn="l" rtl="0" eaLnBrk="0" fontAlgn="base" hangingPunct="0">
        <a:spcBef>
          <a:spcPct val="20000"/>
        </a:spcBef>
        <a:spcAft>
          <a:spcPct val="0"/>
        </a:spcAft>
        <a:buChar char="–"/>
        <a:defRPr kumimoji="1" sz="2000" kern="1200">
          <a:solidFill>
            <a:srgbClr val="000099"/>
          </a:solidFill>
          <a:latin typeface="Arial" panose="020B0604020202020204" pitchFamily="34" charset="0"/>
          <a:ea typeface="PMingLiU" pitchFamily="18" charset="-120"/>
          <a:cs typeface="+mn-cs"/>
        </a:defRPr>
      </a:lvl4pPr>
      <a:lvl5pPr marL="2057400" indent="-228600" algn="l" rtl="0" eaLnBrk="0" fontAlgn="base" hangingPunct="0">
        <a:spcBef>
          <a:spcPct val="20000"/>
        </a:spcBef>
        <a:spcAft>
          <a:spcPct val="0"/>
        </a:spcAft>
        <a:buChar char="»"/>
        <a:defRPr kumimoji="1" sz="2000" kern="1200">
          <a:solidFill>
            <a:srgbClr val="000099"/>
          </a:solidFill>
          <a:latin typeface="Arial" panose="020B0604020202020204" pitchFamily="34" charset="0"/>
          <a:ea typeface="PMingLiU"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alpha val="27000"/>
          </a:schemeClr>
        </a:solidFill>
        <a:effectLst/>
      </p:bgPr>
    </p:bg>
    <p:spTree>
      <p:nvGrpSpPr>
        <p:cNvPr id="1" name=""/>
        <p:cNvGrpSpPr/>
        <p:nvPr/>
      </p:nvGrpSpPr>
      <p:grpSpPr>
        <a:xfrm>
          <a:off x="0" y="0"/>
          <a:ext cx="0" cy="0"/>
          <a:chOff x="0" y="0"/>
          <a:chExt cx="0" cy="0"/>
        </a:xfrm>
      </p:grpSpPr>
      <p:pic>
        <p:nvPicPr>
          <p:cNvPr id="8194" name="Picture 2" descr="powerpoint-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auto">
          <a:xfrm>
            <a:off x="971550" y="187325"/>
            <a:ext cx="54721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8196" name="Rectangle 4"/>
          <p:cNvSpPr>
            <a:spLocks noGrp="1" noChangeArrowheads="1"/>
          </p:cNvSpPr>
          <p:nvPr>
            <p:ph type="body" idx="1"/>
          </p:nvPr>
        </p:nvSpPr>
        <p:spPr bwMode="auto">
          <a:xfrm>
            <a:off x="468313" y="1412875"/>
            <a:ext cx="8218487"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p:txBody>
      </p:sp>
    </p:spTree>
    <p:extLst>
      <p:ext uri="{BB962C8B-B14F-4D97-AF65-F5344CB8AC3E}">
        <p14:creationId xmlns:p14="http://schemas.microsoft.com/office/powerpoint/2010/main" val="1977227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kumimoji="1" sz="3200" kern="1200">
          <a:solidFill>
            <a:schemeClr val="accent2"/>
          </a:solidFill>
          <a:latin typeface="+mj-lt"/>
          <a:ea typeface="PMingLiU" pitchFamily="18" charset="-120"/>
          <a:cs typeface="+mj-cs"/>
        </a:defRPr>
      </a:lvl1pPr>
      <a:lvl2pPr algn="l" rtl="0" eaLnBrk="0" fontAlgn="base" hangingPunct="0">
        <a:spcBef>
          <a:spcPct val="0"/>
        </a:spcBef>
        <a:spcAft>
          <a:spcPct val="0"/>
        </a:spcAft>
        <a:defRPr kumimoji="1" sz="3200">
          <a:solidFill>
            <a:schemeClr val="accent2"/>
          </a:solidFill>
          <a:latin typeface="Impact" panose="020B0806030902050204" pitchFamily="34" charset="0"/>
          <a:ea typeface="PMingLiU" pitchFamily="18" charset="-120"/>
        </a:defRPr>
      </a:lvl2pPr>
      <a:lvl3pPr algn="l" rtl="0" eaLnBrk="0" fontAlgn="base" hangingPunct="0">
        <a:spcBef>
          <a:spcPct val="0"/>
        </a:spcBef>
        <a:spcAft>
          <a:spcPct val="0"/>
        </a:spcAft>
        <a:defRPr kumimoji="1" sz="3200">
          <a:solidFill>
            <a:schemeClr val="accent2"/>
          </a:solidFill>
          <a:latin typeface="Impact" panose="020B0806030902050204" pitchFamily="34" charset="0"/>
          <a:ea typeface="PMingLiU" pitchFamily="18" charset="-120"/>
        </a:defRPr>
      </a:lvl3pPr>
      <a:lvl4pPr algn="l" rtl="0" eaLnBrk="0" fontAlgn="base" hangingPunct="0">
        <a:spcBef>
          <a:spcPct val="0"/>
        </a:spcBef>
        <a:spcAft>
          <a:spcPct val="0"/>
        </a:spcAft>
        <a:defRPr kumimoji="1" sz="3200">
          <a:solidFill>
            <a:schemeClr val="accent2"/>
          </a:solidFill>
          <a:latin typeface="Impact" panose="020B0806030902050204" pitchFamily="34" charset="0"/>
          <a:ea typeface="PMingLiU" pitchFamily="18" charset="-120"/>
        </a:defRPr>
      </a:lvl4pPr>
      <a:lvl5pPr algn="l" rtl="0" eaLnBrk="0" fontAlgn="base" hangingPunct="0">
        <a:spcBef>
          <a:spcPct val="0"/>
        </a:spcBef>
        <a:spcAft>
          <a:spcPct val="0"/>
        </a:spcAft>
        <a:defRPr kumimoji="1" sz="3200">
          <a:solidFill>
            <a:schemeClr val="accent2"/>
          </a:solidFill>
          <a:latin typeface="Impact" panose="020B0806030902050204" pitchFamily="34" charset="0"/>
          <a:ea typeface="PMingLiU" pitchFamily="18" charset="-120"/>
        </a:defRPr>
      </a:lvl5pPr>
      <a:lvl6pPr marL="457200" algn="l" rtl="0" fontAlgn="base">
        <a:spcBef>
          <a:spcPct val="0"/>
        </a:spcBef>
        <a:spcAft>
          <a:spcPct val="0"/>
        </a:spcAft>
        <a:defRPr kumimoji="1" sz="3200">
          <a:solidFill>
            <a:schemeClr val="accent2"/>
          </a:solidFill>
          <a:latin typeface="Impact" panose="020B0806030902050204" pitchFamily="34" charset="0"/>
          <a:ea typeface="新細明體" panose="02020500000000000000" pitchFamily="18" charset="-120"/>
        </a:defRPr>
      </a:lvl6pPr>
      <a:lvl7pPr marL="914400" algn="l" rtl="0" fontAlgn="base">
        <a:spcBef>
          <a:spcPct val="0"/>
        </a:spcBef>
        <a:spcAft>
          <a:spcPct val="0"/>
        </a:spcAft>
        <a:defRPr kumimoji="1" sz="3200">
          <a:solidFill>
            <a:schemeClr val="accent2"/>
          </a:solidFill>
          <a:latin typeface="Impact" panose="020B0806030902050204" pitchFamily="34" charset="0"/>
          <a:ea typeface="新細明體" panose="02020500000000000000" pitchFamily="18" charset="-120"/>
        </a:defRPr>
      </a:lvl7pPr>
      <a:lvl8pPr marL="1371600" algn="l" rtl="0" fontAlgn="base">
        <a:spcBef>
          <a:spcPct val="0"/>
        </a:spcBef>
        <a:spcAft>
          <a:spcPct val="0"/>
        </a:spcAft>
        <a:defRPr kumimoji="1" sz="3200">
          <a:solidFill>
            <a:schemeClr val="accent2"/>
          </a:solidFill>
          <a:latin typeface="Impact" panose="020B0806030902050204" pitchFamily="34" charset="0"/>
          <a:ea typeface="新細明體" panose="02020500000000000000" pitchFamily="18" charset="-120"/>
        </a:defRPr>
      </a:lvl8pPr>
      <a:lvl9pPr marL="1828800" algn="l" rtl="0" fontAlgn="base">
        <a:spcBef>
          <a:spcPct val="0"/>
        </a:spcBef>
        <a:spcAft>
          <a:spcPct val="0"/>
        </a:spcAft>
        <a:defRPr kumimoji="1" sz="3200">
          <a:solidFill>
            <a:schemeClr val="accent2"/>
          </a:solidFill>
          <a:latin typeface="Impact" panose="020B0806030902050204" pitchFamily="34" charset="0"/>
          <a:ea typeface="新細明體" panose="02020500000000000000" pitchFamily="18" charset="-120"/>
        </a:defRPr>
      </a:lvl9pPr>
    </p:titleStyle>
    <p:bodyStyle>
      <a:lvl1pPr marL="342900" indent="-342900" algn="l" rtl="0" eaLnBrk="0" fontAlgn="base" hangingPunct="0">
        <a:spcBef>
          <a:spcPct val="20000"/>
        </a:spcBef>
        <a:spcAft>
          <a:spcPct val="30000"/>
        </a:spcAft>
        <a:buClr>
          <a:srgbClr val="FF0000"/>
        </a:buClr>
        <a:buFont typeface="Wingdings" pitchFamily="2" charset="2"/>
        <a:buChar char="n"/>
        <a:defRPr kumimoji="1" sz="2800" kern="1200">
          <a:solidFill>
            <a:srgbClr val="000099"/>
          </a:solidFill>
          <a:latin typeface="+mn-lt"/>
          <a:ea typeface="PMingLiU" pitchFamily="18" charset="-120"/>
          <a:cs typeface="+mn-cs"/>
        </a:defRPr>
      </a:lvl1pPr>
      <a:lvl2pPr marL="742950" indent="-285750" algn="l" rtl="0" eaLnBrk="0" fontAlgn="base" hangingPunct="0">
        <a:spcBef>
          <a:spcPct val="20000"/>
        </a:spcBef>
        <a:spcAft>
          <a:spcPct val="0"/>
        </a:spcAft>
        <a:buClr>
          <a:srgbClr val="FF0000"/>
        </a:buClr>
        <a:buFont typeface="Arial" charset="0"/>
        <a:buChar char="–"/>
        <a:defRPr kumimoji="1" sz="2400" kern="1200">
          <a:solidFill>
            <a:srgbClr val="000099"/>
          </a:solidFill>
          <a:latin typeface="+mn-lt"/>
          <a:ea typeface="PMingLiU" pitchFamily="18" charset="-120"/>
          <a:cs typeface="+mn-cs"/>
        </a:defRPr>
      </a:lvl2pPr>
      <a:lvl3pPr marL="1143000" indent="-228600" algn="l" rtl="0" eaLnBrk="0" fontAlgn="base" hangingPunct="0">
        <a:spcBef>
          <a:spcPct val="20000"/>
        </a:spcBef>
        <a:spcAft>
          <a:spcPct val="0"/>
        </a:spcAft>
        <a:buClr>
          <a:srgbClr val="FF0000"/>
        </a:buClr>
        <a:buChar char="•"/>
        <a:defRPr kumimoji="1" sz="2000" kern="1200">
          <a:solidFill>
            <a:srgbClr val="000099"/>
          </a:solidFill>
          <a:latin typeface="+mn-lt"/>
          <a:ea typeface="PMingLiU" pitchFamily="18" charset="-120"/>
          <a:cs typeface="+mn-cs"/>
        </a:defRPr>
      </a:lvl3pPr>
      <a:lvl4pPr marL="1600200" indent="-228600" algn="l" rtl="0" eaLnBrk="0" fontAlgn="base" hangingPunct="0">
        <a:spcBef>
          <a:spcPct val="20000"/>
        </a:spcBef>
        <a:spcAft>
          <a:spcPct val="0"/>
        </a:spcAft>
        <a:buChar char="–"/>
        <a:defRPr kumimoji="1" sz="2000" kern="1200">
          <a:solidFill>
            <a:srgbClr val="000099"/>
          </a:solidFill>
          <a:latin typeface="Arial" panose="020B0604020202020204" pitchFamily="34" charset="0"/>
          <a:ea typeface="PMingLiU" pitchFamily="18" charset="-120"/>
          <a:cs typeface="+mn-cs"/>
        </a:defRPr>
      </a:lvl4pPr>
      <a:lvl5pPr marL="2057400" indent="-228600" algn="l" rtl="0" eaLnBrk="0" fontAlgn="base" hangingPunct="0">
        <a:spcBef>
          <a:spcPct val="20000"/>
        </a:spcBef>
        <a:spcAft>
          <a:spcPct val="0"/>
        </a:spcAft>
        <a:buChar char="»"/>
        <a:defRPr kumimoji="1" sz="2000" kern="1200">
          <a:solidFill>
            <a:srgbClr val="000099"/>
          </a:solidFill>
          <a:latin typeface="Arial" panose="020B0604020202020204" pitchFamily="34" charset="0"/>
          <a:ea typeface="PMingLiU"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aldawood@ksu.edu.s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Plant P logo"/>
          <p:cNvPicPr>
            <a:picLocks noChangeAspect="1" noChangeArrowheads="1"/>
          </p:cNvPicPr>
          <p:nvPr/>
        </p:nvPicPr>
        <p:blipFill>
          <a:blip r:embed="rId2">
            <a:clrChange>
              <a:clrFrom>
                <a:srgbClr val="FFFFFF"/>
              </a:clrFrom>
              <a:clrTo>
                <a:srgbClr val="FFFFFF">
                  <a:alpha val="0"/>
                </a:srgbClr>
              </a:clrTo>
            </a:clrChange>
            <a:lum bright="58000" contrast="-56000"/>
            <a:extLst>
              <a:ext uri="{28A0092B-C50C-407E-A947-70E740481C1C}">
                <a14:useLocalDpi xmlns:a14="http://schemas.microsoft.com/office/drawing/2010/main" val="0"/>
              </a:ext>
            </a:extLst>
          </a:blip>
          <a:srcRect/>
          <a:stretch>
            <a:fillRect/>
          </a:stretch>
        </p:blipFill>
        <p:spPr bwMode="auto">
          <a:xfrm>
            <a:off x="2667000" y="19812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1981200" y="1398588"/>
            <a:ext cx="48768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rtl="1" eaLnBrk="1" hangingPunct="1">
              <a:spcBef>
                <a:spcPct val="50000"/>
              </a:spcBef>
              <a:buFontTx/>
              <a:buNone/>
            </a:pPr>
            <a:r>
              <a:rPr lang="ar-SA" altLang="en-US" sz="1800" b="1" dirty="0">
                <a:solidFill>
                  <a:srgbClr val="0033CC"/>
                </a:solidFill>
              </a:rPr>
              <a:t>المملكة العربية السعودية</a:t>
            </a:r>
          </a:p>
          <a:p>
            <a:pPr algn="ctr" rtl="1" eaLnBrk="1" hangingPunct="1">
              <a:spcBef>
                <a:spcPct val="50000"/>
              </a:spcBef>
              <a:buFontTx/>
              <a:buNone/>
            </a:pPr>
            <a:r>
              <a:rPr lang="ar-SA" altLang="en-US" sz="1800" b="1" dirty="0">
                <a:solidFill>
                  <a:srgbClr val="0033CC"/>
                </a:solidFill>
              </a:rPr>
              <a:t>وزارة التعليم ـ جامعة الملك سعود</a:t>
            </a:r>
          </a:p>
          <a:p>
            <a:pPr algn="ctr" rtl="1" eaLnBrk="1" hangingPunct="1">
              <a:spcBef>
                <a:spcPct val="50000"/>
              </a:spcBef>
              <a:buFontTx/>
              <a:buNone/>
            </a:pPr>
            <a:r>
              <a:rPr lang="ar-SA" altLang="en-US" sz="1800" b="1" dirty="0">
                <a:solidFill>
                  <a:srgbClr val="0033CC"/>
                </a:solidFill>
              </a:rPr>
              <a:t>كلية علوم الأغذية والزراعة ـ قسم وقاية النبات</a:t>
            </a:r>
            <a:endParaRPr lang="en-US" altLang="en-US" sz="1800" b="1" dirty="0">
              <a:solidFill>
                <a:srgbClr val="0033CC"/>
              </a:solidFill>
            </a:endParaRPr>
          </a:p>
        </p:txBody>
      </p:sp>
      <p:sp>
        <p:nvSpPr>
          <p:cNvPr id="4102" name="Text Box 8"/>
          <p:cNvSpPr txBox="1">
            <a:spLocks noChangeArrowheads="1"/>
          </p:cNvSpPr>
          <p:nvPr/>
        </p:nvSpPr>
        <p:spPr bwMode="auto">
          <a:xfrm>
            <a:off x="1698770" y="2819400"/>
            <a:ext cx="5464029" cy="1415772"/>
          </a:xfrm>
          <a:prstGeom prst="rect">
            <a:avLst/>
          </a:prstGeom>
          <a:solidFill>
            <a:schemeClr val="accent1">
              <a:alpha val="43137"/>
            </a:schemeClr>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rtl="1" eaLnBrk="1" hangingPunct="1">
              <a:spcBef>
                <a:spcPct val="50000"/>
              </a:spcBef>
              <a:buNone/>
            </a:pPr>
            <a:r>
              <a:rPr lang="ar-SA" altLang="en-US" sz="2000" b="1" dirty="0"/>
              <a:t>المحاضرات النظرية لمقرر 510 وقن</a:t>
            </a:r>
            <a:r>
              <a:rPr lang="ar-SA" altLang="en-US" sz="1100" b="1" dirty="0"/>
              <a:t> </a:t>
            </a:r>
            <a:endParaRPr lang="en-US" altLang="en-US" sz="800" b="1" dirty="0"/>
          </a:p>
          <a:p>
            <a:pPr algn="ctr" rtl="1" eaLnBrk="1" hangingPunct="1">
              <a:spcBef>
                <a:spcPct val="50000"/>
              </a:spcBef>
              <a:buFontTx/>
              <a:buNone/>
            </a:pPr>
            <a:r>
              <a:rPr lang="ar" sz="2800" b="1" dirty="0">
                <a:latin typeface="Times New Roman" panose="02020603050405020304" pitchFamily="18" charset="0"/>
                <a:cs typeface="Times New Roman" panose="02020603050405020304" pitchFamily="18" charset="0"/>
              </a:rPr>
              <a:t>الأساليب الحديثة في مكافحة الآفات الحشرية</a:t>
            </a:r>
            <a:endParaRPr lang="ar-SA" sz="2800" b="1" dirty="0">
              <a:latin typeface="Times New Roman" panose="02020603050405020304" pitchFamily="18" charset="0"/>
              <a:cs typeface="Times New Roman" panose="02020603050405020304" pitchFamily="18" charset="0"/>
            </a:endParaRPr>
          </a:p>
          <a:p>
            <a:pPr algn="ctr" rtl="1" eaLnBrk="1" hangingPunct="1">
              <a:spcBef>
                <a:spcPct val="50000"/>
              </a:spcBef>
              <a:buFontTx/>
              <a:buNone/>
            </a:pPr>
            <a:r>
              <a:rPr lang="ar" sz="1600" b="1" dirty="0">
                <a:latin typeface="Times New Roman" panose="02020603050405020304" pitchFamily="18" charset="0"/>
                <a:cs typeface="Times New Roman" panose="02020603050405020304" pitchFamily="18" charset="0"/>
              </a:rPr>
              <a:t>استخدام تقنيات التشعيع</a:t>
            </a:r>
            <a:endParaRPr lang="ar-SA" altLang="en-US" sz="1600" b="1" dirty="0"/>
          </a:p>
        </p:txBody>
      </p:sp>
      <p:sp>
        <p:nvSpPr>
          <p:cNvPr id="4104" name="Text Box 10" descr="Parchment"/>
          <p:cNvSpPr txBox="1">
            <a:spLocks noChangeArrowheads="1"/>
          </p:cNvSpPr>
          <p:nvPr/>
        </p:nvSpPr>
        <p:spPr bwMode="auto">
          <a:xfrm>
            <a:off x="1698771" y="4182576"/>
            <a:ext cx="5464029" cy="2215991"/>
          </a:xfrm>
          <a:prstGeom prst="rect">
            <a:avLst/>
          </a:prstGeom>
          <a:blipFill dpi="0" rotWithShape="1">
            <a:blip r:embed="rId3">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1" eaLnBrk="1" hangingPunct="1">
              <a:spcBef>
                <a:spcPct val="50000"/>
              </a:spcBef>
              <a:defRPr/>
            </a:pPr>
            <a:r>
              <a:rPr lang="ar-SA" altLang="en-US" b="1" dirty="0"/>
              <a:t>أستاذ المادة </a:t>
            </a:r>
          </a:p>
          <a:p>
            <a:pPr algn="ctr" rtl="1" eaLnBrk="1" hangingPunct="1">
              <a:spcBef>
                <a:spcPct val="50000"/>
              </a:spcBef>
              <a:defRPr/>
            </a:pPr>
            <a:r>
              <a:rPr lang="ar-SA" altLang="en-US" sz="2400" b="1" dirty="0" err="1">
                <a:solidFill>
                  <a:srgbClr val="0033CC"/>
                </a:solidFill>
              </a:rPr>
              <a:t>أ.د</a:t>
            </a:r>
            <a:r>
              <a:rPr lang="ar-SA" altLang="en-US" sz="2400" b="1" dirty="0">
                <a:solidFill>
                  <a:srgbClr val="0033CC"/>
                </a:solidFill>
              </a:rPr>
              <a:t>. عبدالرحمن بن سعد الداود</a:t>
            </a:r>
          </a:p>
          <a:p>
            <a:pPr algn="ctr"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t>
            </a:r>
            <a:r>
              <a:rPr lang="en-US" altLang="en-US" sz="1200" b="1" dirty="0">
                <a:solidFill>
                  <a:schemeClr val="accent1">
                    <a:lumMod val="50000"/>
                  </a:schemeClr>
                </a:solidFill>
                <a:latin typeface="Times New Roman" panose="02020603050405020304" pitchFamily="18" charset="0"/>
                <a:cs typeface="Times New Roman" panose="02020603050405020304" pitchFamily="18" charset="0"/>
                <a:hlinkClick r:id="rId4"/>
              </a:rPr>
              <a:t>aldawood@ksu.edu.sa</a:t>
            </a:r>
            <a:r>
              <a:rPr lang="en-US" altLang="en-US" sz="1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1200" b="1" dirty="0">
                <a:solidFill>
                  <a:srgbClr val="0033CC"/>
                </a:solidFill>
                <a:latin typeface="Times New Roman" panose="02020603050405020304" pitchFamily="18" charset="0"/>
                <a:cs typeface="Times New Roman" panose="02020603050405020304" pitchFamily="18" charset="0"/>
              </a:rPr>
              <a:t>Tel: 467- 8246</a:t>
            </a:r>
          </a:p>
          <a:p>
            <a:pPr algn="ctr" rtl="1"/>
            <a:endParaRPr lang="ar-SA" sz="1200" b="1" dirty="0">
              <a:latin typeface="Times New Roman" panose="02020603050405020304" pitchFamily="18" charset="0"/>
              <a:cs typeface="Times New Roman" panose="02020603050405020304" pitchFamily="18" charset="0"/>
            </a:endParaRPr>
          </a:p>
          <a:p>
            <a:pPr algn="ctr" rtl="1"/>
            <a:r>
              <a:rPr lang="ar" b="1" dirty="0">
                <a:solidFill>
                  <a:srgbClr val="0033CC"/>
                </a:solidFill>
              </a:rPr>
              <a:t>وحدة أبحاث علم الحشرات الاقتصادية (EERU)</a:t>
            </a:r>
          </a:p>
          <a:p>
            <a:pPr algn="ctr" rtl="1"/>
            <a:r>
              <a:rPr lang="ar" b="1" dirty="0">
                <a:solidFill>
                  <a:srgbClr val="0033CC"/>
                </a:solidFill>
              </a:rPr>
              <a:t>قسم وقاية النبات، كلية علوم الأغذية والزراعة ، جامعة الملك سعود، الرياض، المملكة العربية السعودية</a:t>
            </a:r>
            <a:endParaRPr lang="ar-SA" altLang="en-US" b="1" dirty="0">
              <a:solidFill>
                <a:srgbClr val="0033CC"/>
              </a:solidFill>
            </a:endParaRPr>
          </a:p>
        </p:txBody>
      </p:sp>
      <p:pic>
        <p:nvPicPr>
          <p:cNvPr id="4105" name="Picture 14" descr="Basmalla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228600"/>
            <a:ext cx="95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
            <a:extLst>
              <a:ext uri="{FF2B5EF4-FFF2-40B4-BE49-F238E27FC236}">
                <a16:creationId xmlns:a16="http://schemas.microsoft.com/office/drawing/2014/main" id="{CE8DCEC6-9474-4F22-9492-6A55F938FFDA}"/>
              </a:ext>
            </a:extLst>
          </p:cNvPr>
          <p:cNvGrpSpPr/>
          <p:nvPr/>
        </p:nvGrpSpPr>
        <p:grpSpPr>
          <a:xfrm>
            <a:off x="280256" y="228600"/>
            <a:ext cx="8583488" cy="942235"/>
            <a:chOff x="381000" y="0"/>
            <a:chExt cx="8583488" cy="942235"/>
          </a:xfrm>
        </p:grpSpPr>
        <p:pic>
          <p:nvPicPr>
            <p:cNvPr id="11" name="Picture 8">
              <a:extLst>
                <a:ext uri="{FF2B5EF4-FFF2-40B4-BE49-F238E27FC236}">
                  <a16:creationId xmlns:a16="http://schemas.microsoft.com/office/drawing/2014/main" id="{0D6FD7BC-7E0F-486C-A39F-FAFFCC671AF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2" name="Picture 6" descr="http://t0.gstatic.com/images?q=tbn:ANd9GcTh_SinKdwBK5K8nHIfaaRtmFMceXBYppdX5iKn61cBKOA24hddcg">
              <a:extLst>
                <a:ext uri="{FF2B5EF4-FFF2-40B4-BE49-F238E27FC236}">
                  <a16:creationId xmlns:a16="http://schemas.microsoft.com/office/drawing/2014/main" id="{D6495F29-3D1A-4BD3-B671-89EDA7B31369}"/>
                </a:ext>
              </a:extLst>
            </p:cNvPr>
            <p:cNvPicPr>
              <a:picLocks noChangeAspect="1" noChangeArrowheads="1"/>
            </p:cNvPicPr>
            <p:nvPr/>
          </p:nvPicPr>
          <p:blipFill>
            <a:blip r:embed="rId7" cstate="print"/>
            <a:srcRect/>
            <a:stretch>
              <a:fillRect/>
            </a:stretch>
          </p:blipFill>
          <p:spPr bwMode="auto">
            <a:xfrm>
              <a:off x="381000" y="0"/>
              <a:ext cx="861801" cy="882125"/>
            </a:xfrm>
            <a:prstGeom prst="rect">
              <a:avLst/>
            </a:prstGeom>
            <a:noFill/>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1371600" y="2212258"/>
            <a:ext cx="5943600" cy="3571875"/>
          </a:xfrm>
          <a:prstGeom prst="rect">
            <a:avLst/>
          </a:prstGeom>
        </p:spPr>
      </p:pic>
      <p:sp>
        <p:nvSpPr>
          <p:cNvPr id="6" name="TextBox 5"/>
          <p:cNvSpPr txBox="1"/>
          <p:nvPr/>
        </p:nvSpPr>
        <p:spPr>
          <a:xfrm>
            <a:off x="1142057" y="5784133"/>
            <a:ext cx="7087543" cy="646331"/>
          </a:xfrm>
          <a:prstGeom prst="rect">
            <a:avLst/>
          </a:prstGeom>
          <a:noFill/>
        </p:spPr>
        <p:txBody>
          <a:bodyPr wrap="square" rtlCol="0">
            <a:spAutoFit/>
          </a:bodyPr>
          <a:lstStyle/>
          <a:p>
            <a:r>
              <a:rPr lang="ar" dirty="0"/>
              <a:t>مدى فعالية أساليب المكافحة المختلفة فيما يتعلق بكثافة أعداد الآفة</a:t>
            </a:r>
            <a:endParaRPr lang="en-US" dirty="0"/>
          </a:p>
        </p:txBody>
      </p:sp>
    </p:spTree>
    <p:extLst>
      <p:ext uri="{BB962C8B-B14F-4D97-AF65-F5344CB8AC3E}">
        <p14:creationId xmlns:p14="http://schemas.microsoft.com/office/powerpoint/2010/main" val="342322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 y="2244627"/>
            <a:ext cx="8839200" cy="1569660"/>
          </a:xfrm>
          <a:prstGeom prst="rect">
            <a:avLst/>
          </a:prstGeom>
        </p:spPr>
        <p:txBody>
          <a:bodyPr wrap="square">
            <a:spAutoFit/>
          </a:bodyPr>
          <a:lstStyle/>
          <a:p>
            <a:pPr algn="just" rtl="1"/>
            <a:r>
              <a:rPr lang="ar" sz="3200" b="1" dirty="0">
                <a:solidFill>
                  <a:srgbClr val="000000"/>
                </a:solidFill>
                <a:latin typeface="Times New Roman" panose="02020603050405020304" pitchFamily="18" charset="0"/>
                <a:cs typeface="Times New Roman" panose="02020603050405020304" pitchFamily="18" charset="0"/>
              </a:rPr>
              <a:t>تتمتع الحشرات العقيمة بميزة بيولوجية فريدة تتوافق بشكل جيد مع مفهوم الإبادة، أي أن فعاليتها تزداد مع انخفاض أعداد الآفات :</a:t>
            </a:r>
            <a:endParaRPr lang="en-US" sz="3200" b="1" dirty="0">
              <a:solidFill>
                <a:srgbClr val="000000"/>
              </a:solidFill>
              <a:latin typeface="Times New Roman" panose="02020603050405020304" pitchFamily="18" charset="0"/>
              <a:cs typeface="Times New Roman" panose="02020603050405020304" pitchFamily="18" charset="0"/>
            </a:endParaRPr>
          </a:p>
          <a:p>
            <a:pPr algn="just" rtl="1"/>
            <a:r>
              <a:rPr lang="ar" sz="3200" b="1" dirty="0">
                <a:solidFill>
                  <a:srgbClr val="FF0000"/>
                </a:solidFill>
                <a:latin typeface="Times New Roman" panose="02020603050405020304" pitchFamily="18" charset="0"/>
                <a:cs typeface="Times New Roman" panose="02020603050405020304" pitchFamily="18" charset="0"/>
              </a:rPr>
              <a:t>عملهم عكسيا على كثافة السكان المستهدفين.</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83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2209800"/>
            <a:ext cx="8839200" cy="3539430"/>
          </a:xfrm>
          <a:prstGeom prst="rect">
            <a:avLst/>
          </a:prstGeom>
        </p:spPr>
        <p:txBody>
          <a:bodyPr wrap="square">
            <a:spAutoFit/>
          </a:bodyPr>
          <a:lstStyle/>
          <a:p>
            <a:pPr algn="r" rtl="1"/>
            <a:r>
              <a:rPr lang="ar" sz="3200" b="1" dirty="0">
                <a:solidFill>
                  <a:srgbClr val="FF0000"/>
                </a:solidFill>
                <a:latin typeface="Times New Roman" panose="02020603050405020304" pitchFamily="18" charset="0"/>
                <a:cs typeface="Times New Roman" panose="02020603050405020304" pitchFamily="18" charset="0"/>
              </a:rPr>
              <a:t>قصص النجاح</a:t>
            </a:r>
          </a:p>
          <a:p>
            <a:pPr marL="342900" indent="-342900" algn="r" rtl="1">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الدودة الحلزونية ( </a:t>
            </a:r>
            <a:r>
              <a:rPr lang="ar" sz="2400" b="1" i="1" dirty="0" err="1">
                <a:latin typeface="Times New Roman" panose="02020603050405020304" pitchFamily="18" charset="0"/>
                <a:cs typeface="Times New Roman" panose="02020603050405020304" pitchFamily="18" charset="0"/>
              </a:rPr>
              <a:t>Cochliomyia</a:t>
            </a:r>
            <a:r>
              <a:rPr lang="ar" sz="2400" b="1" i="1" dirty="0">
                <a:latin typeface="Times New Roman" panose="02020603050405020304" pitchFamily="18" charset="0"/>
                <a:cs typeface="Times New Roman" panose="02020603050405020304" pitchFamily="18" charset="0"/>
              </a:rPr>
              <a:t> </a:t>
            </a:r>
            <a:r>
              <a:rPr lang="ar" sz="2400" b="1" i="1" dirty="0" err="1">
                <a:latin typeface="Times New Roman" panose="02020603050405020304" pitchFamily="18" charset="0"/>
                <a:cs typeface="Times New Roman" panose="02020603050405020304" pitchFamily="18" charset="0"/>
              </a:rPr>
              <a:t>hominivorax </a:t>
            </a:r>
            <a:r>
              <a:rPr lang="ar" sz="2400" b="1" dirty="0">
                <a:latin typeface="Times New Roman" panose="02020603050405020304" pitchFamily="18" charset="0"/>
                <a:cs typeface="Times New Roman" panose="02020603050405020304" pitchFamily="18" charset="0"/>
              </a:rPr>
              <a:t>) تم استئصاله من الولايات المتحدة والمكسيك وليبيا</a:t>
            </a:r>
          </a:p>
          <a:p>
            <a:pPr marL="342900" indent="-342900" algn="r" rtl="1">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ذبابة الفاكهة المكسيكية ( </a:t>
            </a:r>
            <a:r>
              <a:rPr lang="ar" sz="2400" b="1" i="1" dirty="0" err="1">
                <a:latin typeface="Times New Roman" panose="02020603050405020304" pitchFamily="18" charset="0"/>
                <a:cs typeface="Times New Roman" panose="02020603050405020304" pitchFamily="18" charset="0"/>
              </a:rPr>
              <a:t>Anastrepha</a:t>
            </a:r>
            <a:r>
              <a:rPr lang="ar" sz="2400" b="1" i="1" dirty="0">
                <a:latin typeface="Times New Roman" panose="02020603050405020304" pitchFamily="18" charset="0"/>
                <a:cs typeface="Times New Roman" panose="02020603050405020304" pitchFamily="18" charset="0"/>
              </a:rPr>
              <a:t> </a:t>
            </a:r>
            <a:r>
              <a:rPr lang="ar" sz="2400" b="1" i="1" dirty="0" err="1">
                <a:latin typeface="Times New Roman" panose="02020603050405020304" pitchFamily="18" charset="0"/>
                <a:cs typeface="Times New Roman" panose="02020603050405020304" pitchFamily="18" charset="0"/>
              </a:rPr>
              <a:t>ludens </a:t>
            </a:r>
            <a:r>
              <a:rPr lang="ar" sz="2400" b="1" dirty="0">
                <a:latin typeface="Times New Roman" panose="02020603050405020304" pitchFamily="18" charset="0"/>
                <a:cs typeface="Times New Roman" panose="02020603050405020304" pitchFamily="18" charset="0"/>
              </a:rPr>
              <a:t>) تم القضاء عليها من معظم شمال المكسيك.</a:t>
            </a:r>
          </a:p>
          <a:p>
            <a:pPr marL="342900" indent="-342900" algn="r" rtl="1">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استئصال ذبابة التسي تسي من زنجبار</a:t>
            </a:r>
          </a:p>
          <a:p>
            <a:pPr marL="342900" indent="-342900" algn="r" rtl="1">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ذبابة البحر المتوسط ( </a:t>
            </a:r>
            <a:r>
              <a:rPr lang="ar" sz="2400" b="1" i="1" dirty="0" err="1">
                <a:latin typeface="Times New Roman" panose="02020603050405020304" pitchFamily="18" charset="0"/>
                <a:cs typeface="Times New Roman" panose="02020603050405020304" pitchFamily="18" charset="0"/>
              </a:rPr>
              <a:t>التهاب الجلد</a:t>
            </a:r>
            <a:r>
              <a:rPr lang="ar" sz="2400" b="1" i="1" dirty="0">
                <a:latin typeface="Times New Roman" panose="02020603050405020304" pitchFamily="18" charset="0"/>
                <a:cs typeface="Times New Roman" panose="02020603050405020304" pitchFamily="18" charset="0"/>
              </a:rPr>
              <a:t> </a:t>
            </a:r>
            <a:r>
              <a:rPr lang="ar" sz="2400" b="1" i="1" dirty="0" err="1">
                <a:latin typeface="Times New Roman" panose="02020603050405020304" pitchFamily="18" charset="0"/>
                <a:cs typeface="Times New Roman" panose="02020603050405020304" pitchFamily="18" charset="0"/>
              </a:rPr>
              <a:t>capitata </a:t>
            </a:r>
            <a:r>
              <a:rPr lang="ar" sz="2400" b="1" dirty="0">
                <a:latin typeface="Times New Roman" panose="02020603050405020304" pitchFamily="18" charset="0"/>
                <a:cs typeface="Times New Roman" panose="02020603050405020304" pitchFamily="18" charset="0"/>
              </a:rPr>
              <a:t>) من الجزء الشمالي من تشيلي والجزء الجنوبي من بيرو والجزء الجنوبي من المكسيك.</a:t>
            </a:r>
          </a:p>
          <a:p>
            <a:pPr marL="342900" indent="-342900" algn="r" rtl="1">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البطيخ ( </a:t>
            </a:r>
            <a:r>
              <a:rPr lang="ar" sz="2400" b="1" i="1" dirty="0" err="1">
                <a:latin typeface="Times New Roman" panose="02020603050405020304" pitchFamily="18" charset="0"/>
                <a:cs typeface="Times New Roman" panose="02020603050405020304" pitchFamily="18" charset="0"/>
              </a:rPr>
              <a:t>باكتروسيرا</a:t>
            </a:r>
            <a:r>
              <a:rPr lang="ar" sz="2400" b="1" i="1" dirty="0">
                <a:latin typeface="Times New Roman" panose="02020603050405020304" pitchFamily="18" charset="0"/>
                <a:cs typeface="Times New Roman" panose="02020603050405020304" pitchFamily="18" charset="0"/>
              </a:rPr>
              <a:t> </a:t>
            </a:r>
            <a:r>
              <a:rPr lang="ar" sz="2400" b="1" i="1" dirty="0" err="1">
                <a:latin typeface="Times New Roman" panose="02020603050405020304" pitchFamily="18" charset="0"/>
                <a:cs typeface="Times New Roman" panose="02020603050405020304" pitchFamily="18" charset="0"/>
              </a:rPr>
              <a:t>القرعيات </a:t>
            </a:r>
            <a:r>
              <a:rPr lang="ar" sz="2400" b="1" dirty="0">
                <a:latin typeface="Times New Roman" panose="02020603050405020304" pitchFamily="18" charset="0"/>
                <a:cs typeface="Times New Roman" panose="02020603050405020304" pitchFamily="18" charset="0"/>
              </a:rPr>
              <a:t>( </a:t>
            </a:r>
            <a:r>
              <a:rPr lang="ar" sz="2400" b="1" dirty="0" err="1">
                <a:latin typeface="Times New Roman" panose="02020603050405020304" pitchFamily="18" charset="0"/>
                <a:cs typeface="Times New Roman" panose="02020603050405020304" pitchFamily="18" charset="0"/>
              </a:rPr>
              <a:t>Coquillett </a:t>
            </a:r>
            <a:r>
              <a:rPr lang="ar" sz="2400" b="1" dirty="0">
                <a:latin typeface="Times New Roman" panose="02020603050405020304" pitchFamily="18" charset="0"/>
                <a:cs typeface="Times New Roman" panose="02020603050405020304" pitchFamily="18" charset="0"/>
              </a:rPr>
              <a:t>) تم استئصالها من اليابان</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06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2209800"/>
            <a:ext cx="8839200" cy="3877985"/>
          </a:xfrm>
          <a:prstGeom prst="rect">
            <a:avLst/>
          </a:prstGeom>
        </p:spPr>
        <p:txBody>
          <a:bodyPr wrap="square">
            <a:spAutoFit/>
          </a:bodyPr>
          <a:lstStyle/>
          <a:p>
            <a:pPr algn="r" rtl="1"/>
            <a:r>
              <a:rPr lang="ar" sz="2800" b="1" dirty="0">
                <a:solidFill>
                  <a:srgbClr val="FF0000"/>
                </a:solidFill>
                <a:latin typeface="Times New Roman" panose="02020603050405020304" pitchFamily="18" charset="0"/>
                <a:cs typeface="Times New Roman" panose="02020603050405020304" pitchFamily="18" charset="0"/>
              </a:rPr>
              <a:t>الإنتاج بكثافة الإنتاج بكميات ضخمة</a:t>
            </a:r>
          </a:p>
          <a:p>
            <a:pPr marL="457200" indent="-457200" algn="r" rtl="1">
              <a:spcAft>
                <a:spcPts val="1200"/>
              </a:spcAft>
              <a:buFont typeface="Wingdings" panose="05000000000000000000" pitchFamily="2" charset="2"/>
              <a:buChar char="§"/>
            </a:pPr>
            <a:r>
              <a:rPr lang="ar" sz="2800" b="1" dirty="0">
                <a:latin typeface="Times New Roman" panose="02020603050405020304" pitchFamily="18" charset="0"/>
                <a:cs typeface="Times New Roman" panose="02020603050405020304" pitchFamily="18" charset="0"/>
              </a:rPr>
              <a:t>وسائل الإعلام الغذائية أو تربية</a:t>
            </a:r>
          </a:p>
          <a:p>
            <a:pPr marL="457200" indent="-457200" algn="r" rtl="1">
              <a:spcAft>
                <a:spcPts val="1200"/>
              </a:spcAft>
              <a:buFont typeface="Wingdings" panose="05000000000000000000" pitchFamily="2" charset="2"/>
              <a:buChar char="§"/>
            </a:pPr>
            <a:r>
              <a:rPr lang="ar" sz="2800" b="1" dirty="0">
                <a:latin typeface="Times New Roman" panose="02020603050405020304" pitchFamily="18" charset="0"/>
                <a:cs typeface="Times New Roman" panose="02020603050405020304" pitchFamily="18" charset="0"/>
              </a:rPr>
              <a:t>- تقنيات استخراج كافة المراحل من الوسائط</a:t>
            </a:r>
          </a:p>
          <a:p>
            <a:pPr marL="457200" indent="-457200" algn="r" rtl="1">
              <a:spcAft>
                <a:spcPts val="1200"/>
              </a:spcAft>
              <a:buFont typeface="Wingdings" panose="05000000000000000000" pitchFamily="2" charset="2"/>
              <a:buChar char="§"/>
            </a:pPr>
            <a:r>
              <a:rPr lang="ar" sz="2800" b="1" dirty="0">
                <a:latin typeface="Times New Roman" panose="02020603050405020304" pitchFamily="18" charset="0"/>
                <a:cs typeface="Times New Roman" panose="02020603050405020304" pitchFamily="18" charset="0"/>
              </a:rPr>
              <a:t>تقنيات تجنب الازدحام</a:t>
            </a:r>
          </a:p>
          <a:p>
            <a:pPr marL="457200" indent="-457200" algn="r" rtl="1">
              <a:spcAft>
                <a:spcPts val="1200"/>
              </a:spcAft>
              <a:buFont typeface="Wingdings" panose="05000000000000000000" pitchFamily="2" charset="2"/>
              <a:buChar char="§"/>
            </a:pPr>
            <a:r>
              <a:rPr lang="ar" sz="2800" b="1" dirty="0">
                <a:latin typeface="Times New Roman" panose="02020603050405020304" pitchFamily="18" charset="0"/>
                <a:cs typeface="Times New Roman" panose="02020603050405020304" pitchFamily="18" charset="0"/>
              </a:rPr>
              <a:t>معلومات عن </a:t>
            </a:r>
            <a:r>
              <a:rPr lang="ar" sz="2800" b="1" dirty="0" err="1">
                <a:latin typeface="Times New Roman" panose="02020603050405020304" pitchFamily="18" charset="0"/>
                <a:cs typeface="Times New Roman" panose="02020603050405020304" pitchFamily="18" charset="0"/>
              </a:rPr>
              <a:t>سلوك </a:t>
            </a:r>
            <a:endParaRPr lang="en-US" sz="2800" b="1" dirty="0">
              <a:latin typeface="Times New Roman" panose="02020603050405020304" pitchFamily="18" charset="0"/>
              <a:cs typeface="Times New Roman" panose="02020603050405020304" pitchFamily="18" charset="0"/>
            </a:endParaRPr>
          </a:p>
          <a:p>
            <a:pPr marL="457200" indent="-457200" algn="r" rtl="1">
              <a:spcAft>
                <a:spcPts val="1200"/>
              </a:spcAft>
              <a:buFont typeface="Wingdings" panose="05000000000000000000" pitchFamily="2" charset="2"/>
              <a:buChar char="§"/>
            </a:pPr>
            <a:r>
              <a:rPr lang="ar" sz="2800" b="1" dirty="0" err="1">
                <a:latin typeface="Times New Roman" panose="02020603050405020304" pitchFamily="18" charset="0"/>
                <a:cs typeface="Times New Roman" panose="02020603050405020304" pitchFamily="18" charset="0"/>
              </a:rPr>
              <a:t>عزل </a:t>
            </a:r>
            <a:endParaRPr lang="en-US" sz="2800" b="1" dirty="0">
              <a:latin typeface="Times New Roman" panose="02020603050405020304" pitchFamily="18" charset="0"/>
              <a:cs typeface="Times New Roman" panose="02020603050405020304" pitchFamily="18" charset="0"/>
            </a:endParaRPr>
          </a:p>
          <a:p>
            <a:pPr marL="457200" indent="-457200" algn="r" rtl="1">
              <a:spcAft>
                <a:spcPts val="1200"/>
              </a:spcAft>
              <a:buFont typeface="Wingdings" panose="05000000000000000000" pitchFamily="2" charset="2"/>
              <a:buChar char="§"/>
            </a:pPr>
            <a:r>
              <a:rPr lang="ar" sz="2800" b="1" dirty="0">
                <a:latin typeface="Times New Roman" panose="02020603050405020304" pitchFamily="18" charset="0"/>
                <a:cs typeface="Times New Roman" panose="02020603050405020304" pitchFamily="18" charset="0"/>
              </a:rPr>
              <a:t>الحد الأقصى للأتمتة</a:t>
            </a:r>
          </a:p>
        </p:txBody>
      </p:sp>
    </p:spTree>
    <p:extLst>
      <p:ext uri="{BB962C8B-B14F-4D97-AF65-F5344CB8AC3E}">
        <p14:creationId xmlns:p14="http://schemas.microsoft.com/office/powerpoint/2010/main" val="58357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100013" y="2044245"/>
            <a:ext cx="9244013" cy="4813756"/>
          </a:xfrm>
          <a:prstGeom prst="rect">
            <a:avLst/>
          </a:prstGeom>
        </p:spPr>
      </p:pic>
    </p:spTree>
    <p:extLst>
      <p:ext uri="{BB962C8B-B14F-4D97-AF65-F5344CB8AC3E}">
        <p14:creationId xmlns:p14="http://schemas.microsoft.com/office/powerpoint/2010/main" val="340893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2458" y="2438400"/>
            <a:ext cx="8991600" cy="4490090"/>
          </a:xfrm>
          <a:prstGeom prst="rect">
            <a:avLst/>
          </a:prstGeom>
        </p:spPr>
      </p:pic>
      <p:sp>
        <p:nvSpPr>
          <p:cNvPr id="6" name="TextBox 5"/>
          <p:cNvSpPr txBox="1"/>
          <p:nvPr/>
        </p:nvSpPr>
        <p:spPr>
          <a:xfrm>
            <a:off x="152400" y="2044244"/>
            <a:ext cx="8841658" cy="461665"/>
          </a:xfrm>
          <a:prstGeom prst="rect">
            <a:avLst/>
          </a:prstGeom>
          <a:noFill/>
        </p:spPr>
        <p:txBody>
          <a:bodyPr wrap="square" rtlCol="0">
            <a:spAutoFit/>
          </a:bodyPr>
          <a:lstStyle/>
          <a:p>
            <a:pPr algn="ctr"/>
            <a:r>
              <a:rPr lang="ar" sz="2400" b="1" dirty="0">
                <a:solidFill>
                  <a:srgbClr val="FF0000"/>
                </a:solidFill>
                <a:latin typeface="Times New Roman" panose="02020603050405020304" pitchFamily="18" charset="0"/>
                <a:cs typeface="Times New Roman" panose="02020603050405020304" pitchFamily="18" charset="0"/>
              </a:rPr>
              <a:t>الإنتاج الضخم العالمي للحشرات العقيمة</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0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2044244"/>
            <a:ext cx="8841658" cy="584775"/>
          </a:xfrm>
          <a:prstGeom prst="rect">
            <a:avLst/>
          </a:prstGeom>
          <a:noFill/>
        </p:spPr>
        <p:txBody>
          <a:bodyPr wrap="square" rtlCol="0">
            <a:spAutoFit/>
          </a:bodyPr>
          <a:lstStyle/>
          <a:p>
            <a:pPr algn="ctr"/>
            <a:r>
              <a:rPr lang="ar" sz="3200" b="1" dirty="0">
                <a:solidFill>
                  <a:srgbClr val="FF0000"/>
                </a:solidFill>
                <a:latin typeface="Times New Roman" panose="02020603050405020304" pitchFamily="18" charset="0"/>
                <a:cs typeface="Times New Roman" panose="02020603050405020304" pitchFamily="18" charset="0"/>
              </a:rPr>
              <a:t>تقنيات التعقيم</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7798" y="2782285"/>
            <a:ext cx="8713802" cy="3785652"/>
          </a:xfrm>
          <a:prstGeom prst="rect">
            <a:avLst/>
          </a:prstGeom>
        </p:spPr>
        <p:txBody>
          <a:bodyPr wrap="square">
            <a:spAutoFit/>
          </a:bodyPr>
          <a:lstStyle/>
          <a:p>
            <a:pPr marL="342900" indent="-342900" algn="r" rtl="1">
              <a:spcAft>
                <a:spcPts val="1200"/>
              </a:spcAft>
              <a:buFont typeface="Wingdings" panose="05000000000000000000" pitchFamily="2" charset="2"/>
              <a:buChar char="§"/>
            </a:pPr>
            <a:r>
              <a:rPr lang="ar" sz="3200" b="1" dirty="0">
                <a:solidFill>
                  <a:srgbClr val="FF0000"/>
                </a:solidFill>
                <a:latin typeface="Times New Roman" panose="02020603050405020304" pitchFamily="18" charset="0"/>
                <a:cs typeface="Times New Roman" panose="02020603050405020304" pitchFamily="18" charset="0"/>
              </a:rPr>
              <a:t>الأشعة السينية</a:t>
            </a:r>
          </a:p>
          <a:p>
            <a:pPr marL="342900" indent="-342900" algn="r" rtl="1">
              <a:spcAft>
                <a:spcPts val="12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وقد لوحظت تأثيرات التعقيم للأشعة السينية على الحشرات منذ عام 1916، حيث أدت خنفساء السجائر إلى ظهور بيض غير مخصب.</a:t>
            </a:r>
          </a:p>
          <a:p>
            <a:pPr marL="342900" indent="-342900" algn="r" rtl="1">
              <a:spcAft>
                <a:spcPts val="12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بعد 10 سنوات، لوحظ التأثير على ذبابة الفاكهة أيضًا من خلال توليد الطفرات مما أدى إلى اكتشاف تأثير الأشعة السينية على شرانق الدودة الحلزونية بواسطة Bushland .</a:t>
            </a:r>
          </a:p>
          <a:p>
            <a:pPr marL="342900" indent="-342900" algn="r" rtl="1">
              <a:spcAft>
                <a:spcPts val="12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الطفرات نتيجة لإصابة معقدة في الحيوانات المنوية.</a:t>
            </a:r>
          </a:p>
          <a:p>
            <a:pPr marL="342900" indent="-342900" algn="r" rtl="1">
              <a:spcAft>
                <a:spcPts val="12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في عام 1950، تم تشعيع شرانق الدودة الحلزونية بجرعة قدرها 2500 ر</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56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2044244"/>
            <a:ext cx="8841658" cy="584775"/>
          </a:xfrm>
          <a:prstGeom prst="rect">
            <a:avLst/>
          </a:prstGeom>
          <a:noFill/>
        </p:spPr>
        <p:txBody>
          <a:bodyPr wrap="square" rtlCol="0">
            <a:spAutoFit/>
          </a:bodyPr>
          <a:lstStyle/>
          <a:p>
            <a:pPr algn="ctr"/>
            <a:r>
              <a:rPr lang="ar" sz="3200" b="1" dirty="0">
                <a:solidFill>
                  <a:srgbClr val="FF0000"/>
                </a:solidFill>
                <a:latin typeface="Times New Roman" panose="02020603050405020304" pitchFamily="18" charset="0"/>
                <a:cs typeface="Times New Roman" panose="02020603050405020304" pitchFamily="18" charset="0"/>
              </a:rPr>
              <a:t>تقنيات التعقيم</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7798" y="2782285"/>
            <a:ext cx="8713802" cy="2677656"/>
          </a:xfrm>
          <a:prstGeom prst="rect">
            <a:avLst/>
          </a:prstGeom>
        </p:spPr>
        <p:txBody>
          <a:bodyPr wrap="square">
            <a:spAutoFit/>
          </a:bodyPr>
          <a:lstStyle/>
          <a:p>
            <a:pPr marL="342900" indent="-342900" algn="r" rtl="1">
              <a:spcAft>
                <a:spcPts val="1200"/>
              </a:spcAft>
              <a:buFont typeface="Wingdings" panose="05000000000000000000" pitchFamily="2" charset="2"/>
              <a:buChar char="§"/>
            </a:pPr>
            <a:r>
              <a:rPr lang="ar" sz="3200" b="1" dirty="0">
                <a:solidFill>
                  <a:srgbClr val="FF0000"/>
                </a:solidFill>
                <a:latin typeface="Times New Roman" panose="02020603050405020304" pitchFamily="18" charset="0"/>
                <a:cs typeface="Times New Roman" panose="02020603050405020304" pitchFamily="18" charset="0"/>
              </a:rPr>
              <a:t>أشعة جاما</a:t>
            </a:r>
          </a:p>
          <a:p>
            <a:pPr marL="342900" indent="-342900" algn="just" rtl="1">
              <a:spcAft>
                <a:spcPts val="12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بعد الحرب العالمية الثانية، ساعد توفر النظائر المشعة في استخدام إشعاع </a:t>
            </a:r>
            <a:r>
              <a:rPr lang="ar" sz="2400" b="1" dirty="0" err="1">
                <a:latin typeface="Times New Roman" panose="02020603050405020304" pitchFamily="18" charset="0"/>
                <a:cs typeface="Times New Roman" panose="02020603050405020304" pitchFamily="18" charset="0"/>
              </a:rPr>
              <a:t>جاما</a:t>
            </a:r>
          </a:p>
          <a:p>
            <a:pPr marL="342900" indent="-342900" algn="just" rtl="1">
              <a:spcAft>
                <a:spcPts val="12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شائعة الاستخدام هي الكوبالت-60 والسيزيوم-137</a:t>
            </a:r>
          </a:p>
          <a:p>
            <a:pPr marL="342900" indent="-342900" algn="just" rtl="1">
              <a:spcAft>
                <a:spcPts val="12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توافر مصادر الكوبالت 60 عاملاً مهمًا.</a:t>
            </a:r>
          </a:p>
          <a:p>
            <a:pPr marL="342900" indent="-342900" algn="just" rtl="1">
              <a:spcAft>
                <a:spcPts val="12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تأثيرها مماثل للأشعة السينية ولكنها تقلل من طول عمر الذكور</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632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2044244"/>
            <a:ext cx="8841658" cy="584775"/>
          </a:xfrm>
          <a:prstGeom prst="rect">
            <a:avLst/>
          </a:prstGeom>
          <a:noFill/>
        </p:spPr>
        <p:txBody>
          <a:bodyPr wrap="square" rtlCol="0">
            <a:spAutoFit/>
          </a:bodyPr>
          <a:lstStyle/>
          <a:p>
            <a:pPr algn="ctr"/>
            <a:r>
              <a:rPr lang="ar" sz="3200" b="1" dirty="0">
                <a:solidFill>
                  <a:srgbClr val="FF0000"/>
                </a:solidFill>
                <a:latin typeface="Times New Roman" panose="02020603050405020304" pitchFamily="18" charset="0"/>
                <a:cs typeface="Times New Roman" panose="02020603050405020304" pitchFamily="18" charset="0"/>
              </a:rPr>
              <a:t>إجراء التعقيم</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130314" y="2596965"/>
            <a:ext cx="8686800" cy="4261035"/>
          </a:xfrm>
          <a:prstGeom prst="rect">
            <a:avLst/>
          </a:prstGeom>
        </p:spPr>
      </p:pic>
    </p:spTree>
    <p:extLst>
      <p:ext uri="{BB962C8B-B14F-4D97-AF65-F5344CB8AC3E}">
        <p14:creationId xmlns:p14="http://schemas.microsoft.com/office/powerpoint/2010/main" val="100050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80256" y="2837021"/>
            <a:ext cx="8863744" cy="3970318"/>
          </a:xfrm>
          <a:prstGeom prst="rect">
            <a:avLst/>
          </a:prstGeom>
        </p:spPr>
        <p:txBody>
          <a:bodyPr wrap="square">
            <a:spAutoFit/>
          </a:bodyPr>
          <a:lstStyle/>
          <a:p>
            <a:pPr algn="r" rtl="1">
              <a:spcAft>
                <a:spcPts val="1200"/>
              </a:spcAft>
            </a:pPr>
            <a:r>
              <a:rPr lang="ar" sz="2400" b="1" dirty="0">
                <a:latin typeface="Times New Roman" panose="02020603050405020304" pitchFamily="18" charset="0"/>
                <a:cs typeface="Times New Roman" panose="02020603050405020304" pitchFamily="18" charset="0"/>
              </a:rPr>
              <a:t>تنقسم </a:t>
            </a:r>
            <a:r>
              <a:rPr lang="ar" sz="2400" b="1" dirty="0" err="1">
                <a:latin typeface="Times New Roman" panose="02020603050405020304" pitchFamily="18" charset="0"/>
                <a:cs typeface="Times New Roman" panose="02020603050405020304" pitchFamily="18" charset="0"/>
              </a:rPr>
              <a:t>المواد الكيميائية </a:t>
            </a:r>
            <a:r>
              <a:rPr lang="ar" sz="2400" b="1" dirty="0">
                <a:latin typeface="Times New Roman" panose="02020603050405020304" pitchFamily="18" charset="0"/>
                <a:cs typeface="Times New Roman" panose="02020603050405020304" pitchFamily="18" charset="0"/>
              </a:rPr>
              <a:t>إلى 4 مجموعات أساسية</a:t>
            </a:r>
          </a:p>
          <a:p>
            <a:pPr algn="r" rtl="1">
              <a:spcAft>
                <a:spcPts val="1200"/>
              </a:spcAft>
            </a:pPr>
            <a:r>
              <a:rPr lang="ar" sz="2400" b="1" dirty="0">
                <a:latin typeface="Times New Roman" panose="02020603050405020304" pitchFamily="18" charset="0"/>
                <a:cs typeface="Times New Roman" panose="02020603050405020304" pitchFamily="18" charset="0"/>
              </a:rPr>
              <a:t>1. الكواشف المؤلكلة</a:t>
            </a:r>
            <a:endParaRPr lang="en-US" sz="2400" b="1" dirty="0">
              <a:latin typeface="Times New Roman" panose="02020603050405020304" pitchFamily="18" charset="0"/>
              <a:cs typeface="Times New Roman" panose="02020603050405020304" pitchFamily="18" charset="0"/>
            </a:endParaRPr>
          </a:p>
          <a:p>
            <a:pPr algn="r" rtl="1">
              <a:spcAft>
                <a:spcPts val="1200"/>
              </a:spcAft>
            </a:pPr>
            <a:r>
              <a:rPr lang="ar" sz="2400" b="1" dirty="0">
                <a:latin typeface="Times New Roman" panose="02020603050405020304" pitchFamily="18" charset="0"/>
                <a:cs typeface="Times New Roman" panose="02020603050405020304" pitchFamily="18" charset="0"/>
              </a:rPr>
              <a:t>2. أميدات الفوسفور</a:t>
            </a:r>
          </a:p>
          <a:p>
            <a:pPr algn="r" rtl="1">
              <a:spcAft>
                <a:spcPts val="1200"/>
              </a:spcAft>
            </a:pPr>
            <a:r>
              <a:rPr lang="ar" sz="2400" b="1" dirty="0">
                <a:latin typeface="Times New Roman" panose="02020603050405020304" pitchFamily="18" charset="0"/>
                <a:cs typeface="Times New Roman" panose="02020603050405020304" pitchFamily="18" charset="0"/>
              </a:rPr>
              <a:t>3. </a:t>
            </a:r>
            <a:r>
              <a:rPr lang="ar" sz="2400" b="1" dirty="0" err="1">
                <a:latin typeface="Times New Roman" panose="02020603050405020304" pitchFamily="18" charset="0"/>
                <a:cs typeface="Times New Roman" panose="02020603050405020304" pitchFamily="18" charset="0"/>
              </a:rPr>
              <a:t>ترايزينات</a:t>
            </a:r>
            <a:endParaRPr lang="en-US" sz="2400" b="1" dirty="0">
              <a:latin typeface="Times New Roman" panose="02020603050405020304" pitchFamily="18" charset="0"/>
              <a:cs typeface="Times New Roman" panose="02020603050405020304" pitchFamily="18" charset="0"/>
            </a:endParaRPr>
          </a:p>
          <a:p>
            <a:pPr algn="r" rtl="1">
              <a:spcAft>
                <a:spcPts val="1200"/>
              </a:spcAft>
            </a:pPr>
            <a:r>
              <a:rPr lang="ar" sz="2400" b="1" dirty="0">
                <a:latin typeface="Times New Roman" panose="02020603050405020304" pitchFamily="18" charset="0"/>
                <a:cs typeface="Times New Roman" panose="02020603050405020304" pitchFamily="18" charset="0"/>
              </a:rPr>
              <a:t>4. مضادات الأيض</a:t>
            </a:r>
          </a:p>
          <a:p>
            <a:pPr algn="r" rtl="1">
              <a:spcAft>
                <a:spcPts val="1200"/>
              </a:spcAft>
            </a:pPr>
            <a:r>
              <a:rPr lang="ar" sz="2400" b="1" dirty="0">
                <a:solidFill>
                  <a:srgbClr val="FF0000"/>
                </a:solidFill>
                <a:latin typeface="Times New Roman" panose="02020603050405020304" pitchFamily="18" charset="0"/>
                <a:cs typeface="Times New Roman" panose="02020603050405020304" pitchFamily="18" charset="0"/>
              </a:rPr>
              <a:t>طريقة عمل</a:t>
            </a:r>
          </a:p>
          <a:p>
            <a:pPr algn="just" rtl="1">
              <a:spcAft>
                <a:spcPts val="1200"/>
              </a:spcAft>
            </a:pPr>
            <a:r>
              <a:rPr lang="ar" sz="2400" b="1" dirty="0">
                <a:latin typeface="Times New Roman" panose="02020603050405020304" pitchFamily="18" charset="0"/>
                <a:cs typeface="Times New Roman" panose="02020603050405020304" pitchFamily="18" charset="0"/>
              </a:rPr>
              <a:t>تسبب طفرات مميتة متعددة أو إصابة شديدة في المادة الوراثية في الحيوان المنوي أو البويضة.</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6248400" y="2069069"/>
            <a:ext cx="2294218" cy="584775"/>
          </a:xfrm>
          <a:prstGeom prst="rect">
            <a:avLst/>
          </a:prstGeom>
        </p:spPr>
        <p:txBody>
          <a:bodyPr wrap="none">
            <a:spAutoFit/>
          </a:bodyPr>
          <a:lstStyle/>
          <a:p>
            <a:pPr algn="r"/>
            <a:r>
              <a:rPr lang="ar" sz="3200" b="1" dirty="0" err="1">
                <a:solidFill>
                  <a:srgbClr val="FF0000"/>
                </a:solidFill>
                <a:latin typeface="Times New Roman" panose="02020603050405020304" pitchFamily="18" charset="0"/>
                <a:cs typeface="Times New Roman" panose="02020603050405020304" pitchFamily="18" charset="0"/>
              </a:rPr>
              <a:t>التعقيم الكيميائي</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0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r>
              <a:rPr lang="ar" sz="3200" b="1" dirty="0">
                <a:latin typeface="Times New Roman" panose="02020603050405020304" pitchFamily="18" charset="0"/>
                <a:ea typeface="+mn-ea"/>
                <a:cs typeface="Times New Roman" panose="02020603050405020304" pitchFamily="18" charset="0"/>
              </a:rPr>
              <a:t>طرق التحكم الحديثة</a:t>
            </a:r>
          </a:p>
        </p:txBody>
      </p:sp>
      <p:sp>
        <p:nvSpPr>
          <p:cNvPr id="3" name="Subtitle 2"/>
          <p:cNvSpPr>
            <a:spLocks noGrp="1"/>
          </p:cNvSpPr>
          <p:nvPr>
            <p:ph type="subTitle" idx="1"/>
          </p:nvPr>
        </p:nvSpPr>
        <p:spPr>
          <a:xfrm>
            <a:off x="0" y="5715000"/>
            <a:ext cx="9144000" cy="1143000"/>
          </a:xfrm>
          <a:solidFill>
            <a:schemeClr val="bg1"/>
          </a:solidFill>
        </p:spPr>
        <p:txBody>
          <a:bodyPr>
            <a:normAutofit/>
          </a:bodyPr>
          <a:lstStyle/>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3" cstate="print"/>
            <a:srcRect/>
            <a:stretch>
              <a:fillRect/>
            </a:stretch>
          </p:blipFill>
          <p:spPr bwMode="auto">
            <a:xfrm>
              <a:off x="381000" y="0"/>
              <a:ext cx="861801" cy="882125"/>
            </a:xfrm>
            <a:prstGeom prst="rect">
              <a:avLst/>
            </a:prstGeom>
            <a:noFill/>
          </p:spPr>
        </p:pic>
      </p:grpSp>
      <p:sp>
        <p:nvSpPr>
          <p:cNvPr id="4" name="TextBox 3"/>
          <p:cNvSpPr txBox="1"/>
          <p:nvPr/>
        </p:nvSpPr>
        <p:spPr>
          <a:xfrm>
            <a:off x="495706" y="2053861"/>
            <a:ext cx="8152588" cy="4555093"/>
          </a:xfrm>
          <a:prstGeom prst="rect">
            <a:avLst/>
          </a:prstGeom>
          <a:noFill/>
        </p:spPr>
        <p:txBody>
          <a:bodyPr wrap="square" rtlCol="0">
            <a:spAutoFit/>
          </a:bodyPr>
          <a:lstStyle/>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الفيرومونات</a:t>
            </a:r>
            <a:endParaRPr lang="en-US" sz="2000" b="1" dirty="0">
              <a:latin typeface="Times New Roman" panose="02020603050405020304" pitchFamily="18" charset="0"/>
              <a:cs typeface="Times New Roman" panose="02020603050405020304" pitchFamily="18" charset="0"/>
            </a:endParaRPr>
          </a:p>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الجاذب</a:t>
            </a:r>
            <a:r>
              <a:rPr lang="ar-SA" sz="2000" b="1" dirty="0">
                <a:latin typeface="Times New Roman" panose="02020603050405020304" pitchFamily="18" charset="0"/>
                <a:cs typeface="Times New Roman" panose="02020603050405020304" pitchFamily="18" charset="0"/>
              </a:rPr>
              <a:t>ات</a:t>
            </a:r>
            <a:endParaRPr lang="en-US" sz="2000" b="1" dirty="0">
              <a:latin typeface="Times New Roman" panose="02020603050405020304" pitchFamily="18" charset="0"/>
              <a:cs typeface="Times New Roman" panose="02020603050405020304" pitchFamily="18" charset="0"/>
            </a:endParaRPr>
          </a:p>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منظمات النمو</a:t>
            </a:r>
            <a:endParaRPr lang="en-US" sz="2000" b="1" dirty="0">
              <a:latin typeface="Times New Roman" panose="02020603050405020304" pitchFamily="18" charset="0"/>
              <a:cs typeface="Times New Roman" panose="02020603050405020304" pitchFamily="18" charset="0"/>
            </a:endParaRPr>
          </a:p>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مضادات التغذية</a:t>
            </a:r>
          </a:p>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تدخل الحمض النووي الريبي (RNAi)</a:t>
            </a:r>
          </a:p>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استخدام تقنيات التشعيع في مكافحة الآفات</a:t>
            </a:r>
          </a:p>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مكافحة الحشرات باستخدام درجة الحرارة</a:t>
            </a:r>
          </a:p>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استخدام مسببات الأمراض (البكتيريا، الديدان الخيطية، الفيروسات)</a:t>
            </a:r>
          </a:p>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تأثير الممارسات الزراعية على أعداد الحشرات</a:t>
            </a:r>
          </a:p>
          <a:p>
            <a:pPr marL="457200" indent="-457200" algn="r" rtl="1">
              <a:spcBef>
                <a:spcPts val="600"/>
              </a:spcBef>
              <a:spcAft>
                <a:spcPts val="600"/>
              </a:spcAft>
              <a:buFont typeface="+mj-lt"/>
              <a:buAutoNum type="arabicPeriod"/>
            </a:pPr>
            <a:r>
              <a:rPr lang="ar" sz="2000" b="1" dirty="0">
                <a:latin typeface="Times New Roman" panose="02020603050405020304" pitchFamily="18" charset="0"/>
                <a:cs typeface="Times New Roman" panose="02020603050405020304" pitchFamily="18" charset="0"/>
              </a:rPr>
              <a:t>تكنولوجيا النانو</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67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8100" y="2044244"/>
            <a:ext cx="9220200" cy="3954929"/>
          </a:xfrm>
          <a:prstGeom prst="rect">
            <a:avLst/>
          </a:prstGeom>
        </p:spPr>
        <p:txBody>
          <a:bodyPr wrap="square">
            <a:spAutoFit/>
          </a:bodyPr>
          <a:lstStyle/>
          <a:p>
            <a:pPr algn="r" rtl="1">
              <a:spcAft>
                <a:spcPts val="600"/>
              </a:spcAft>
            </a:pPr>
            <a:r>
              <a:rPr lang="ar" sz="2400" b="1" dirty="0">
                <a:solidFill>
                  <a:srgbClr val="FF0000"/>
                </a:solidFill>
                <a:latin typeface="Times New Roman" panose="02020603050405020304" pitchFamily="18" charset="0"/>
                <a:cs typeface="Times New Roman" panose="02020603050405020304" pitchFamily="18" charset="0"/>
              </a:rPr>
              <a:t>شروط SIT الفعالة</a:t>
            </a:r>
          </a:p>
          <a:p>
            <a:pPr marL="342900" indent="-342900" algn="r" rtl="1">
              <a:spcAft>
                <a:spcPts val="600"/>
              </a:spcAft>
              <a:buFont typeface="Wingdings" panose="05000000000000000000" pitchFamily="2" charset="2"/>
              <a:buChar char="§"/>
            </a:pPr>
            <a:r>
              <a:rPr lang="ar" sz="2400" b="1" dirty="0">
                <a:solidFill>
                  <a:srgbClr val="000000"/>
                </a:solidFill>
                <a:latin typeface="Times New Roman" panose="02020603050405020304" pitchFamily="18" charset="0"/>
                <a:cs typeface="Times New Roman" panose="02020603050405020304" pitchFamily="18" charset="0"/>
              </a:rPr>
              <a:t>طريقة فعالة واقتصادية بشكل معقول للتربية الجماعية للحشرة المستهدفة .</a:t>
            </a:r>
          </a:p>
          <a:p>
            <a:pPr marL="342900" indent="-342900" algn="r" rtl="1">
              <a:spcAft>
                <a:spcPts val="600"/>
              </a:spcAft>
              <a:buFont typeface="Wingdings" panose="05000000000000000000" pitchFamily="2" charset="2"/>
              <a:buChar char="§"/>
            </a:pPr>
            <a:r>
              <a:rPr lang="ar" sz="2400" b="1" dirty="0">
                <a:solidFill>
                  <a:srgbClr val="000000"/>
                </a:solidFill>
                <a:latin typeface="Times New Roman" panose="02020603050405020304" pitchFamily="18" charset="0"/>
                <a:cs typeface="Times New Roman" panose="02020603050405020304" pitchFamily="18" charset="0"/>
              </a:rPr>
              <a:t>الحشرة المطلقة بسرعة عبر البرية</a:t>
            </a:r>
          </a:p>
          <a:p>
            <a:pPr marL="342900" indent="-342900" algn="r" rtl="1">
              <a:spcAft>
                <a:spcPts val="600"/>
              </a:spcAft>
              <a:buFont typeface="Wingdings" panose="05000000000000000000" pitchFamily="2" charset="2"/>
              <a:buChar char="§"/>
            </a:pPr>
            <a:r>
              <a:rPr lang="ar" sz="2400" b="1" dirty="0">
                <a:solidFill>
                  <a:srgbClr val="000000"/>
                </a:solidFill>
                <a:latin typeface="Times New Roman" panose="02020603050405020304" pitchFamily="18" charset="0"/>
                <a:cs typeface="Times New Roman" panose="02020603050405020304" pitchFamily="18" charset="0"/>
              </a:rPr>
              <a:t>سكان.</a:t>
            </a:r>
          </a:p>
          <a:p>
            <a:pPr marL="342900" indent="-342900" algn="r" rtl="1">
              <a:spcAft>
                <a:spcPts val="600"/>
              </a:spcAft>
              <a:buFont typeface="Wingdings" panose="05000000000000000000" pitchFamily="2" charset="2"/>
              <a:buChar char="§"/>
            </a:pPr>
            <a:r>
              <a:rPr lang="ar" sz="2400" b="1" dirty="0">
                <a:solidFill>
                  <a:srgbClr val="000000"/>
                </a:solidFill>
                <a:latin typeface="Times New Roman" panose="02020603050405020304" pitchFamily="18" charset="0"/>
                <a:cs typeface="Times New Roman" panose="02020603050405020304" pitchFamily="18" charset="0"/>
              </a:rPr>
              <a:t>يجب ألا يؤثر التعقيم على القدرة التنافسية الجنسية</a:t>
            </a:r>
          </a:p>
          <a:p>
            <a:pPr marL="342900" indent="-342900" algn="r" rtl="1">
              <a:spcAft>
                <a:spcPts val="600"/>
              </a:spcAft>
              <a:buFont typeface="Wingdings" panose="05000000000000000000" pitchFamily="2" charset="2"/>
              <a:buChar char="§"/>
            </a:pPr>
            <a:r>
              <a:rPr lang="ar" sz="2400" b="1" dirty="0">
                <a:solidFill>
                  <a:srgbClr val="000000"/>
                </a:solidFill>
                <a:latin typeface="Times New Roman" panose="02020603050405020304" pitchFamily="18" charset="0"/>
                <a:cs typeface="Times New Roman" panose="02020603050405020304" pitchFamily="18" charset="0"/>
              </a:rPr>
              <a:t>الإناث مرة واحدة فقط.</a:t>
            </a:r>
          </a:p>
          <a:p>
            <a:pPr marL="342900" indent="-342900" algn="r" rtl="1">
              <a:spcAft>
                <a:spcPts val="600"/>
              </a:spcAft>
              <a:buFont typeface="Wingdings" panose="05000000000000000000" pitchFamily="2" charset="2"/>
              <a:buChar char="§"/>
            </a:pPr>
            <a:r>
              <a:rPr lang="ar" sz="2400" b="1" dirty="0">
                <a:solidFill>
                  <a:srgbClr val="000000"/>
                </a:solidFill>
                <a:latin typeface="Times New Roman" panose="02020603050405020304" pitchFamily="18" charset="0"/>
                <a:cs typeface="Times New Roman" panose="02020603050405020304" pitchFamily="18" charset="0"/>
              </a:rPr>
              <a:t>يجب أن يكون من الممكن إرباك السكان الأصليين بالعقم</a:t>
            </a:r>
          </a:p>
          <a:p>
            <a:pPr marL="342900" indent="-342900" algn="r" rtl="1">
              <a:spcAft>
                <a:spcPts val="600"/>
              </a:spcAft>
              <a:buFont typeface="Wingdings" panose="05000000000000000000" pitchFamily="2" charset="2"/>
              <a:buChar char="§"/>
            </a:pPr>
            <a:r>
              <a:rPr lang="ar" sz="2400" b="1" dirty="0">
                <a:solidFill>
                  <a:srgbClr val="000000"/>
                </a:solidFill>
                <a:latin typeface="Times New Roman" panose="02020603050405020304" pitchFamily="18" charset="0"/>
                <a:cs typeface="Times New Roman" panose="02020603050405020304" pitchFamily="18" charset="0"/>
              </a:rPr>
              <a:t>الحشرات (نسبة الذكور العقيمة إلى الذكور الخصبة لا تقل عن 10:1 ، ويفضل أن تكون أعلى)</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780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8100" y="2044244"/>
            <a:ext cx="9220200" cy="4078039"/>
          </a:xfrm>
          <a:prstGeom prst="rect">
            <a:avLst/>
          </a:prstGeom>
        </p:spPr>
        <p:txBody>
          <a:bodyPr wrap="square">
            <a:spAutoFit/>
          </a:bodyPr>
          <a:lstStyle/>
          <a:p>
            <a:pPr algn="r" rtl="1">
              <a:spcAft>
                <a:spcPts val="600"/>
              </a:spcAft>
            </a:pPr>
            <a:r>
              <a:rPr lang="ar" sz="3200" b="1" dirty="0">
                <a:solidFill>
                  <a:srgbClr val="FF0000"/>
                </a:solidFill>
                <a:latin typeface="Times New Roman" panose="02020603050405020304" pitchFamily="18" charset="0"/>
                <a:cs typeface="Times New Roman" panose="02020603050405020304" pitchFamily="18" charset="0"/>
              </a:rPr>
              <a:t>مزايا</a:t>
            </a:r>
            <a:endParaRPr lang="en-US" sz="3200" b="1" dirty="0">
              <a:solidFill>
                <a:srgbClr val="FF0000"/>
              </a:solidFill>
              <a:latin typeface="Times New Roman" panose="02020603050405020304" pitchFamily="18" charset="0"/>
              <a:cs typeface="Times New Roman" panose="02020603050405020304" pitchFamily="18" charset="0"/>
            </a:endParaRPr>
          </a:p>
          <a:p>
            <a:pPr marL="285750" indent="-28575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الأكثر تحديدًا للهدف</a:t>
            </a:r>
          </a:p>
          <a:p>
            <a:pPr marL="285750" indent="-28575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طريقة غير مزعجة</a:t>
            </a:r>
          </a:p>
          <a:p>
            <a:pPr marL="285750" indent="-28575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يستخدم أي مواد كيميائية ، ولا يترك أي بقايا</a:t>
            </a:r>
          </a:p>
          <a:p>
            <a:pPr marL="285750" indent="-28575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الأنواع محددة</a:t>
            </a:r>
          </a:p>
          <a:p>
            <a:pPr marL="285750" indent="-28575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لا يطلق عوامل غريبة في البيئات</a:t>
            </a:r>
          </a:p>
          <a:p>
            <a:pPr marL="285750" indent="-28575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ولا يقدم حتى مادة وراثية جديدة إلى المجموعات السكانية الموجودة</a:t>
            </a:r>
          </a:p>
          <a:p>
            <a:pPr marL="285750" indent="-28575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تحسين جودة وكمية إنتاج الفاكهة مع تقليل استخدام المبيدات الحشرية وتعزيز الإدارة المتكاملة للآفات</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28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5" y="2286000"/>
            <a:ext cx="8863745" cy="3477875"/>
          </a:xfrm>
          <a:prstGeom prst="rect">
            <a:avLst/>
          </a:prstGeom>
        </p:spPr>
        <p:txBody>
          <a:bodyPr wrap="square">
            <a:spAutoFit/>
          </a:bodyPr>
          <a:lstStyle/>
          <a:p>
            <a:pPr algn="r" rtl="1">
              <a:spcBef>
                <a:spcPts val="1200"/>
              </a:spcBef>
            </a:pPr>
            <a:r>
              <a:rPr lang="ar" sz="3200" b="1" dirty="0">
                <a:solidFill>
                  <a:srgbClr val="FF0000"/>
                </a:solidFill>
                <a:latin typeface="Times New Roman" panose="02020603050405020304" pitchFamily="18" charset="0"/>
                <a:cs typeface="Times New Roman" panose="02020603050405020304" pitchFamily="18" charset="0"/>
              </a:rPr>
              <a:t>مفهوم تقنية الحشرة العقيمة</a:t>
            </a:r>
          </a:p>
          <a:p>
            <a:pPr marL="342900" indent="-34290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كجزء من أساليب المكافحة الصديقة للبيئة، أثبتت تقنية الحشرة العقيمة (SIT) أنها أداة فعالة للغاية لإدارة الآفات .</a:t>
            </a:r>
          </a:p>
          <a:p>
            <a:pPr marL="342900" indent="-34290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تقنية الحشرة العقيمة هي طريقة المكافحة الوراثية التي تخضع على نطاق واسع للمكافحة البيولوجية</a:t>
            </a:r>
          </a:p>
          <a:p>
            <a:pPr marL="342900" indent="-34290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استمرار إطلاق الذكور العقيمة، وانخفاض عدد السكان</a:t>
            </a:r>
          </a:p>
          <a:p>
            <a:pPr marL="342900" indent="-34290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وتزداد نسبة الذكور العقيمين إلى الذكور العاديين حتى لا يتبقى أي ذكر طبيعي .</a:t>
            </a:r>
          </a:p>
          <a:p>
            <a:pPr marL="342900" indent="-342900" algn="r"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ينقرض السكان بسبب عدم وجود ذرية</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99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19F432-9D9D-584B-221A-60F1F92967B7}"/>
              </a:ext>
            </a:extLst>
          </p:cNvPr>
          <p:cNvSpPr>
            <a:spLocks noGrp="1"/>
          </p:cNvSpPr>
          <p:nvPr>
            <p:ph type="title"/>
          </p:nvPr>
        </p:nvSpPr>
        <p:spPr/>
        <p:txBody>
          <a:bodyPr/>
          <a:lstStyle/>
          <a:p>
            <a:r>
              <a:rPr lang="ar" sz="44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endParaRPr lang="ar-SA" dirty="0"/>
          </a:p>
        </p:txBody>
      </p:sp>
      <p:sp>
        <p:nvSpPr>
          <p:cNvPr id="3" name="عنصر نائب للمحتوى 2">
            <a:extLst>
              <a:ext uri="{FF2B5EF4-FFF2-40B4-BE49-F238E27FC236}">
                <a16:creationId xmlns:a16="http://schemas.microsoft.com/office/drawing/2014/main" id="{0D5BC53C-A253-D1B6-4B4D-E05B5FFF2F12}"/>
              </a:ext>
            </a:extLst>
          </p:cNvPr>
          <p:cNvSpPr>
            <a:spLocks noGrp="1"/>
          </p:cNvSpPr>
          <p:nvPr>
            <p:ph idx="1"/>
          </p:nvPr>
        </p:nvSpPr>
        <p:spPr/>
        <p:txBody>
          <a:bodyPr>
            <a:normAutofit fontScale="92500" lnSpcReduction="20000"/>
          </a:bodyPr>
          <a:lstStyle/>
          <a:p>
            <a:pPr algn="r" rtl="1"/>
            <a:r>
              <a:rPr lang="ar-SA" sz="1800" kern="100" dirty="0">
                <a:effectLst/>
                <a:latin typeface="Aptos" panose="020B0004020202020204" pitchFamily="34" charset="0"/>
                <a:ea typeface="Aptos" panose="020B0004020202020204" pitchFamily="34" charset="0"/>
                <a:cs typeface="Arial" panose="020B0604020202020204" pitchFamily="34" charset="0"/>
              </a:rPr>
              <a:t>تشير تقنية </a:t>
            </a:r>
            <a:r>
              <a:rPr lang="ar-SA" sz="1800" kern="100" dirty="0" err="1">
                <a:effectLst/>
                <a:latin typeface="Aptos" panose="020B0004020202020204" pitchFamily="34" charset="0"/>
                <a:ea typeface="Aptos" panose="020B0004020202020204" pitchFamily="34" charset="0"/>
                <a:cs typeface="Arial" panose="020B0604020202020204" pitchFamily="34" charset="0"/>
              </a:rPr>
              <a:t>التشعيع</a:t>
            </a:r>
            <a:r>
              <a:rPr lang="ar-SA" sz="1800" kern="100" dirty="0">
                <a:effectLst/>
                <a:latin typeface="Aptos" panose="020B0004020202020204" pitchFamily="34" charset="0"/>
                <a:ea typeface="Aptos" panose="020B0004020202020204" pitchFamily="34" charset="0"/>
                <a:cs typeface="Arial" panose="020B0604020202020204" pitchFamily="34" charset="0"/>
              </a:rPr>
              <a:t> ضد مكافحة الحشرات إلى استخدام مثل الأشعة فوق البنفسجية كوسيلة لجذب الحشرات أو اصطيادها أو تعقيمها أو قتلها بغرض مكافحة الآفات. او استخدام اشعة الجاما .</a:t>
            </a:r>
          </a:p>
          <a:p>
            <a:pPr algn="r" rtl="1">
              <a:buFont typeface="Wingdings" pitchFamily="2" charset="2"/>
              <a:buChar char="Ø"/>
            </a:pPr>
            <a:r>
              <a:rPr lang="ar-SA" sz="1800" kern="100" dirty="0">
                <a:solidFill>
                  <a:schemeClr val="accent3">
                    <a:lumMod val="50000"/>
                  </a:schemeClr>
                </a:solidFill>
                <a:effectLst/>
                <a:latin typeface="Aptos" panose="020B0004020202020204" pitchFamily="34" charset="0"/>
                <a:ea typeface="Aptos" panose="020B0004020202020204" pitchFamily="34" charset="0"/>
                <a:cs typeface="Arial" panose="020B0604020202020204" pitchFamily="34" charset="0"/>
              </a:rPr>
              <a:t>شروط نجاح </a:t>
            </a:r>
            <a:r>
              <a:rPr lang="ar" sz="1800" b="1" dirty="0">
                <a:solidFill>
                  <a:schemeClr val="accent3">
                    <a:lumMod val="50000"/>
                  </a:schemeClr>
                </a:solidFill>
                <a:latin typeface="Times New Roman" panose="02020603050405020304" pitchFamily="18" charset="0"/>
                <a:cs typeface="Times New Roman" panose="02020603050405020304" pitchFamily="18" charset="0"/>
              </a:rPr>
              <a:t>استخدام تقنيات التشعيع في مكافحة الآفات :</a:t>
            </a:r>
            <a:endParaRPr lang="en-US" sz="1800" kern="100" dirty="0">
              <a:solidFill>
                <a:schemeClr val="accent3">
                  <a:lumMod val="50000"/>
                </a:schemeClr>
              </a:solidFill>
              <a:effectLst/>
              <a:latin typeface="Aptos" panose="020B0004020202020204" pitchFamily="34" charset="0"/>
              <a:ea typeface="Aptos" panose="020B0004020202020204" pitchFamily="34" charset="0"/>
              <a:cs typeface="Arial" panose="020B0604020202020204" pitchFamily="34" charset="0"/>
            </a:endParaRPr>
          </a:p>
          <a:p>
            <a:pPr algn="justLow" rtl="1">
              <a:lnSpc>
                <a:spcPct val="115000"/>
              </a:lnSpc>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١ </a:t>
            </a:r>
            <a:r>
              <a:rPr lang="ar-SA" sz="1800" b="1" kern="100" dirty="0">
                <a:effectLst/>
                <a:latin typeface="Aptos" panose="020B0004020202020204" pitchFamily="34" charset="0"/>
                <a:ea typeface="Aptos" panose="020B0004020202020204" pitchFamily="34" charset="0"/>
                <a:cs typeface="Arial" panose="020B0604020202020204" pitchFamily="34" charset="0"/>
              </a:rPr>
              <a:t>الطول الموجي المناسب: يعد اختيار مصادر الأشعة فوق البنفسجية التي تنبعث منها أطوال موجية ضمن النطاق أمرًا ضروريًا، حيث أن العديد من الحشرات تكون أكثر حساسية للأشعة فوق البنفسجية</a:t>
            </a:r>
            <a:r>
              <a:rPr lang="en-US" sz="1800" b="1" kern="100" dirty="0">
                <a:effectLst/>
                <a:latin typeface="Arial" panose="020B0604020202020204" pitchFamily="34" charset="0"/>
                <a:ea typeface="Aptos" panose="020B0004020202020204" pitchFamily="34" charset="0"/>
                <a:cs typeface="Arial" panose="020B0604020202020204" pitchFamily="34" charset="0"/>
              </a:rPr>
              <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justLow" rtl="1">
              <a:lnSpc>
                <a:spcPct val="115000"/>
              </a:lnSpc>
              <a:spcAft>
                <a:spcPts val="800"/>
              </a:spcAft>
            </a:pPr>
            <a:r>
              <a:rPr lang="ar-SA" sz="1800" b="1" kern="100" dirty="0">
                <a:effectLst/>
                <a:latin typeface="Aptos" panose="020B0004020202020204" pitchFamily="34" charset="0"/>
                <a:ea typeface="Aptos" panose="020B0004020202020204" pitchFamily="34" charset="0"/>
                <a:cs typeface="Arial" panose="020B0604020202020204" pitchFamily="34" charset="0"/>
              </a:rPr>
              <a:t>٢ شدة الضوء: تؤثر شدة الأشعة فوق البنفسجية المنبعثة من المصدر على جاذبيتها للحشرات. تعد مصادر الضوء فوق البنفسجي ذات الكثافة العالية أكثر فعالية بشكل عام في جذب الآفات.</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justLow" rtl="1">
              <a:lnSpc>
                <a:spcPct val="115000"/>
              </a:lnSpc>
              <a:spcAft>
                <a:spcPts val="800"/>
              </a:spcAft>
            </a:pPr>
            <a:r>
              <a:rPr lang="ar-SA" sz="1800" b="1" kern="100" dirty="0">
                <a:effectLst/>
                <a:latin typeface="Aptos" panose="020B0004020202020204" pitchFamily="34" charset="0"/>
                <a:ea typeface="Aptos" panose="020B0004020202020204" pitchFamily="34" charset="0"/>
                <a:cs typeface="Arial" panose="020B0604020202020204" pitchFamily="34" charset="0"/>
              </a:rPr>
              <a:t>٣ الموقع المناسب: يعد الوضع المناسب لمصادر الأشعة فوق البنفسجية أمرًا بالغ الأهمية لجذب الآفات واعتراضها. إن وضع مصائد الأشعة فوق البنفسجية في المناطق التي من المعروف أن الآفات تتجمع فيها أو حيث يكون نشاطها أعلى يزيد من احتمال نجاح مكافحة الآفات.</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justLow" rtl="1">
              <a:lnSpc>
                <a:spcPct val="115000"/>
              </a:lnSpc>
              <a:spcAft>
                <a:spcPts val="800"/>
              </a:spcAft>
            </a:pPr>
            <a:r>
              <a:rPr lang="ar-SA" sz="1800" b="1" kern="100" dirty="0">
                <a:effectLst/>
                <a:latin typeface="Aptos" panose="020B0004020202020204" pitchFamily="34" charset="0"/>
                <a:ea typeface="Aptos" panose="020B0004020202020204" pitchFamily="34" charset="0"/>
                <a:cs typeface="Arial" panose="020B0604020202020204" pitchFamily="34" charset="0"/>
              </a:rPr>
              <a:t>٤ التوقيت: تكون بعض الآفات أكثر نشاطًا خلال أوقات معينة من اليوم أو السنة. على سبيل المثال، غالبًا ما يكون البعوض أكثر نشاطًا أثناء المساء والليل، لذا فإن تشغيل مصائد الأشعة فوق البنفسجية خلال هذه الأوقات قد يؤدي إلى نتائج أفضل.</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justLow" rtl="1">
              <a:lnSpc>
                <a:spcPct val="115000"/>
              </a:lnSpc>
              <a:spcAft>
                <a:spcPts val="800"/>
              </a:spcAft>
            </a:pPr>
            <a:r>
              <a:rPr lang="ar-SA" sz="1800" b="1" kern="100" dirty="0">
                <a:effectLst/>
                <a:latin typeface="Aptos" panose="020B0004020202020204" pitchFamily="34" charset="0"/>
                <a:ea typeface="Aptos" panose="020B0004020202020204" pitchFamily="34" charset="0"/>
                <a:cs typeface="Arial" panose="020B0604020202020204" pitchFamily="34" charset="0"/>
              </a:rPr>
              <a:t>٥ الصيانة: الصيانة المنتظمة لمصائد الأشعة فوق البنفسجية ضرورية لضمان استمرار فعاليتها.</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indent="0" algn="justLow" rtl="1">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indent="0" algn="r" defTabSz="914400" rtl="1" eaLnBrk="1" latinLnBrk="0" hangingPunct="1">
              <a:spcBef>
                <a:spcPct val="20000"/>
              </a:spcBef>
              <a:buNone/>
            </a:pPr>
            <a:endParaRPr lang="ar-SA" dirty="0"/>
          </a:p>
        </p:txBody>
      </p:sp>
    </p:spTree>
    <p:extLst>
      <p:ext uri="{BB962C8B-B14F-4D97-AF65-F5344CB8AC3E}">
        <p14:creationId xmlns:p14="http://schemas.microsoft.com/office/powerpoint/2010/main" val="286609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F27CD21-6EE4-C95F-DC03-E64658E7CA47}"/>
              </a:ext>
            </a:extLst>
          </p:cNvPr>
          <p:cNvSpPr>
            <a:spLocks noGrp="1"/>
          </p:cNvSpPr>
          <p:nvPr>
            <p:ph type="title"/>
          </p:nvPr>
        </p:nvSpPr>
        <p:spPr/>
        <p:txBody>
          <a:bodyPr/>
          <a:lstStyle/>
          <a:p>
            <a:r>
              <a:rPr lang="ar-SA" dirty="0">
                <a:solidFill>
                  <a:srgbClr val="FF0000"/>
                </a:solidFill>
              </a:rPr>
              <a:t>أشعة جاما </a:t>
            </a:r>
          </a:p>
        </p:txBody>
      </p:sp>
      <p:sp>
        <p:nvSpPr>
          <p:cNvPr id="3" name="عنصر نائب للمحتوى 2">
            <a:extLst>
              <a:ext uri="{FF2B5EF4-FFF2-40B4-BE49-F238E27FC236}">
                <a16:creationId xmlns:a16="http://schemas.microsoft.com/office/drawing/2014/main" id="{488BD160-6029-4D3B-9494-AB49B676AB9C}"/>
              </a:ext>
            </a:extLst>
          </p:cNvPr>
          <p:cNvSpPr>
            <a:spLocks noGrp="1"/>
          </p:cNvSpPr>
          <p:nvPr>
            <p:ph idx="1"/>
          </p:nvPr>
        </p:nvSpPr>
        <p:spPr/>
        <p:txBody>
          <a:bodyPr/>
          <a:lstStyle/>
          <a:p>
            <a:pPr algn="r" rtl="1">
              <a:lnSpc>
                <a:spcPct val="115000"/>
              </a:lnSpc>
              <a:spcAft>
                <a:spcPts val="800"/>
              </a:spcAft>
            </a:pPr>
            <a:r>
              <a:rPr lang="ar-SA" sz="1800" kern="100" dirty="0">
                <a:effectLst/>
                <a:latin typeface="Aptos" panose="020B0004020202020204" pitchFamily="34" charset="0"/>
                <a:ea typeface="Aptos" panose="020B0004020202020204" pitchFamily="34" charset="0"/>
                <a:cs typeface="Arial" panose="020B0604020202020204" pitchFamily="34" charset="0"/>
              </a:rPr>
              <a:t>أشعة جاما، والمعروفة أيضًا باسم إشعاع جاما </a:t>
            </a:r>
            <a:r>
              <a:rPr lang="ar-SA" sz="1800" dirty="0">
                <a:effectLst/>
                <a:latin typeface="Aptos" panose="020B0004020202020204" pitchFamily="34" charset="0"/>
                <a:ea typeface="Aptos" panose="020B0004020202020204" pitchFamily="34" charset="0"/>
                <a:cs typeface="Arial" panose="020B0604020202020204" pitchFamily="34" charset="0"/>
              </a:rPr>
              <a:t>(الرمز </a:t>
            </a:r>
            <a:r>
              <a:rPr lang="en-US" sz="1800" dirty="0">
                <a:effectLst/>
                <a:latin typeface="Aptos" panose="020B0004020202020204" pitchFamily="34" charset="0"/>
                <a:ea typeface="Aptos" panose="020B0004020202020204" pitchFamily="34" charset="0"/>
                <a:cs typeface="Arial" panose="020B0604020202020204" pitchFamily="34" charset="0"/>
              </a:rPr>
              <a:t>(</a:t>
            </a:r>
            <a:r>
              <a:rPr lang="en-US" sz="1800" dirty="0" err="1">
                <a:effectLst/>
                <a:latin typeface="Aptos" panose="020B0004020202020204" pitchFamily="34" charset="0"/>
                <a:ea typeface="Aptos" panose="020B0004020202020204" pitchFamily="34" charset="0"/>
                <a:cs typeface="Arial" panose="020B0604020202020204" pitchFamily="34" charset="0"/>
              </a:rPr>
              <a:t>γ</a:t>
            </a:r>
            <a:r>
              <a:rPr lang="ar-SA" sz="1800" dirty="0">
                <a:effectLst/>
                <a:latin typeface="Aptos" panose="020B0004020202020204" pitchFamily="34" charset="0"/>
                <a:ea typeface="Aptos" panose="020B0004020202020204" pitchFamily="34" charset="0"/>
                <a:cs typeface="Arial" panose="020B0604020202020204" pitchFamily="34" charset="0"/>
              </a:rPr>
              <a:t>، هو شكل اختراق من الإشعاع الكهرومغناطيسي الناشئ عن التحلل الإشعاعي للنواة الذرية.</a:t>
            </a:r>
            <a:r>
              <a:rPr lang="en-US" dirty="0">
                <a:effectLst/>
              </a:rPr>
              <a:t> </a:t>
            </a:r>
            <a:endParaRPr lang="ar-SA" dirty="0">
              <a:effectLst/>
            </a:endParaRPr>
          </a:p>
          <a:p>
            <a:pPr marL="0" indent="0" algn="r" rtl="1">
              <a:lnSpc>
                <a:spcPct val="115000"/>
              </a:lnSpc>
              <a:spcAft>
                <a:spcPts val="800"/>
              </a:spcAft>
              <a:buNone/>
            </a:pPr>
            <a:r>
              <a:rPr lang="ar-SA" dirty="0"/>
              <a:t>شروط نجاحها :</a:t>
            </a:r>
          </a:p>
          <a:p>
            <a:pPr algn="r" rtl="1">
              <a:lnSpc>
                <a:spcPct val="115000"/>
              </a:lnSpc>
              <a:spcAft>
                <a:spcPts val="800"/>
              </a:spcAft>
            </a:pPr>
            <a:r>
              <a:rPr lang="en-US" sz="1800" b="1" kern="100" dirty="0">
                <a:effectLst/>
                <a:latin typeface="Aptos" panose="020B0004020202020204" pitchFamily="34" charset="0"/>
                <a:ea typeface="Aptos" panose="020B0004020202020204" pitchFamily="34" charset="0"/>
                <a:cs typeface="Arial" panose="020B0604020202020204" pitchFamily="34" charset="0"/>
              </a:rPr>
              <a:t>1</a:t>
            </a:r>
            <a:r>
              <a:rPr lang="ar-SA" sz="1800" b="1" kern="100" dirty="0">
                <a:effectLst/>
                <a:latin typeface="Aptos" panose="020B0004020202020204" pitchFamily="34" charset="0"/>
                <a:ea typeface="Aptos" panose="020B0004020202020204" pitchFamily="34" charset="0"/>
                <a:cs typeface="Arial" panose="020B0604020202020204" pitchFamily="34" charset="0"/>
              </a:rPr>
              <a:t>تحتاج لوقت محدد لفعالية الاشعاع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indent="0" algn="r" rtl="1">
              <a:lnSpc>
                <a:spcPct val="115000"/>
              </a:lnSpc>
              <a:spcAft>
                <a:spcPts val="800"/>
              </a:spcAft>
              <a:buNone/>
            </a:pPr>
            <a:r>
              <a:rPr lang="ar-SA" sz="1800" b="1" kern="100" dirty="0">
                <a:effectLst/>
                <a:latin typeface="Aptos" panose="020B000402020202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800" b="1" kern="100" dirty="0">
                <a:effectLst/>
                <a:latin typeface="Aptos" panose="020B0004020202020204" pitchFamily="34" charset="0"/>
                <a:ea typeface="Aptos" panose="020B0004020202020204" pitchFamily="34" charset="0"/>
                <a:cs typeface="Arial" panose="020B0604020202020204" pitchFamily="34" charset="0"/>
              </a:rPr>
              <a:t>٢ تحتاج لشدة اشعاع محددة القوة </a:t>
            </a:r>
            <a:r>
              <a:rPr lang="ar-SA" sz="1800" b="1" kern="100" dirty="0" err="1">
                <a:effectLst/>
                <a:latin typeface="Aptos" panose="020B0004020202020204" pitchFamily="34" charset="0"/>
                <a:ea typeface="Aptos" panose="020B0004020202020204" pitchFamily="34" charset="0"/>
                <a:cs typeface="Arial" panose="020B0604020202020204" pitchFamily="34" charset="0"/>
              </a:rPr>
              <a:t>لأتمام</a:t>
            </a:r>
            <a:r>
              <a:rPr lang="ar-SA" sz="1800" b="1" kern="100" dirty="0">
                <a:effectLst/>
                <a:latin typeface="Aptos" panose="020B0004020202020204" pitchFamily="34" charset="0"/>
                <a:ea typeface="Aptos" panose="020B0004020202020204" pitchFamily="34" charset="0"/>
                <a:cs typeface="Arial" panose="020B0604020202020204" pitchFamily="34" charset="0"/>
              </a:rPr>
              <a:t> الاشعاع</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indent="0" algn="r" rtl="1">
              <a:lnSpc>
                <a:spcPct val="115000"/>
              </a:lnSpc>
              <a:spcAft>
                <a:spcPts val="800"/>
              </a:spcAft>
              <a:buNone/>
            </a:pPr>
            <a:endParaRPr lang="ar-SA" dirty="0"/>
          </a:p>
        </p:txBody>
      </p:sp>
    </p:spTree>
    <p:extLst>
      <p:ext uri="{BB962C8B-B14F-4D97-AF65-F5344CB8AC3E}">
        <p14:creationId xmlns:p14="http://schemas.microsoft.com/office/powerpoint/2010/main" val="160119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514196-DF44-1BE5-88ED-08FDE0EF4975}"/>
              </a:ext>
            </a:extLst>
          </p:cNvPr>
          <p:cNvSpPr>
            <a:spLocks noGrp="1"/>
          </p:cNvSpPr>
          <p:nvPr>
            <p:ph type="title"/>
          </p:nvPr>
        </p:nvSpPr>
        <p:spPr/>
        <p:txBody>
          <a:bodyPr/>
          <a:lstStyle/>
          <a:p>
            <a:r>
              <a:rPr lang="ar-SA" dirty="0">
                <a:solidFill>
                  <a:srgbClr val="FF0000"/>
                </a:solidFill>
              </a:rPr>
              <a:t>تعقيم ذباب الفاكهة </a:t>
            </a:r>
          </a:p>
        </p:txBody>
      </p:sp>
      <p:sp>
        <p:nvSpPr>
          <p:cNvPr id="3" name="عنصر نائب للمحتوى 2">
            <a:extLst>
              <a:ext uri="{FF2B5EF4-FFF2-40B4-BE49-F238E27FC236}">
                <a16:creationId xmlns:a16="http://schemas.microsoft.com/office/drawing/2014/main" id="{53D00063-DF96-43C6-9B04-A5ADFC602AB6}"/>
              </a:ext>
            </a:extLst>
          </p:cNvPr>
          <p:cNvSpPr>
            <a:spLocks noGrp="1"/>
          </p:cNvSpPr>
          <p:nvPr>
            <p:ph idx="1"/>
          </p:nvPr>
        </p:nvSpPr>
        <p:spPr/>
        <p:txBody>
          <a:bodyPr/>
          <a:lstStyle/>
          <a:p>
            <a:pPr marL="342900" indent="-342900" algn="r" defTabSz="914400" rtl="1" eaLnBrk="1" latinLnBrk="0" hangingPunct="1">
              <a:spcBef>
                <a:spcPct val="20000"/>
              </a:spcBef>
              <a:buFont typeface="Arial" pitchFamily="34" charset="0"/>
              <a:buChar char="•"/>
            </a:pPr>
            <a:r>
              <a:rPr lang="ar-SA" sz="1800" dirty="0">
                <a:effectLst/>
                <a:latin typeface="Aptos" panose="020B0004020202020204" pitchFamily="34" charset="0"/>
                <a:ea typeface="Aptos" panose="020B0004020202020204" pitchFamily="34" charset="0"/>
                <a:cs typeface="Arial" panose="020B0604020202020204" pitchFamily="34" charset="0"/>
              </a:rPr>
              <a:t>هي تربية كمية كبيرة من ذكور ذباب الفاكهة في معامل خاصة وتعريضها لأشعة جاما او السينية بحيث </a:t>
            </a:r>
            <a:r>
              <a:rPr lang="ar-SA" sz="1800" dirty="0" err="1">
                <a:effectLst/>
                <a:latin typeface="Aptos" panose="020B0004020202020204" pitchFamily="34" charset="0"/>
                <a:ea typeface="Aptos" panose="020B0004020202020204" pitchFamily="34" charset="0"/>
                <a:cs typeface="Arial" panose="020B0604020202020204" pitchFamily="34" charset="0"/>
              </a:rPr>
              <a:t>لايمكن</a:t>
            </a:r>
            <a:r>
              <a:rPr lang="ar-SA" sz="1800" dirty="0">
                <a:effectLst/>
                <a:latin typeface="Aptos" panose="020B0004020202020204" pitchFamily="34" charset="0"/>
                <a:ea typeface="Aptos" panose="020B0004020202020204" pitchFamily="34" charset="0"/>
                <a:cs typeface="Arial" panose="020B0604020202020204" pitchFamily="34" charset="0"/>
              </a:rPr>
              <a:t> انتاج ذرية رغم بقائها قادره على المنافسة الجنسية </a:t>
            </a:r>
          </a:p>
          <a:p>
            <a:pPr marL="0" indent="0" algn="r" defTabSz="914400" rtl="1" eaLnBrk="1" latinLnBrk="0" hangingPunct="1">
              <a:spcBef>
                <a:spcPct val="20000"/>
              </a:spcBef>
              <a:buNone/>
            </a:pPr>
            <a:r>
              <a:rPr lang="ar-SA" sz="1800" dirty="0">
                <a:latin typeface="Aptos" panose="020B0004020202020204" pitchFamily="34" charset="0"/>
                <a:cs typeface="Arial" panose="020B0604020202020204" pitchFamily="34" charset="0"/>
              </a:rPr>
              <a:t>شروط نجاحها :</a:t>
            </a:r>
          </a:p>
          <a:p>
            <a:pPr algn="r" rtl="1">
              <a:lnSpc>
                <a:spcPct val="115000"/>
              </a:lnSpc>
              <a:spcAft>
                <a:spcPts val="800"/>
              </a:spcAft>
            </a:pPr>
            <a:r>
              <a:rPr lang="ar-SA" sz="1800" b="1" kern="100" dirty="0">
                <a:effectLst/>
                <a:latin typeface="Aptos" panose="020B0004020202020204" pitchFamily="34" charset="0"/>
                <a:ea typeface="Aptos" panose="020B0004020202020204" pitchFamily="34" charset="0"/>
                <a:cs typeface="Arial" panose="020B0604020202020204" pitchFamily="34" charset="0"/>
              </a:rPr>
              <a:t>١ تربية ذكور بالغة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r" rtl="1"/>
            <a:r>
              <a:rPr lang="ar-SA" sz="1800" b="1" dirty="0">
                <a:effectLst/>
                <a:latin typeface="Aptos" panose="020B0004020202020204" pitchFamily="34" charset="0"/>
                <a:ea typeface="Aptos" panose="020B0004020202020204" pitchFamily="34" charset="0"/>
              </a:rPr>
              <a:t>٢ تعريضها لشدة اشعاع ٥٠٠٠-٧٠٠٠ كوبالت</a:t>
            </a:r>
            <a:r>
              <a:rPr lang="en-US" dirty="0">
                <a:effectLst/>
              </a:rPr>
              <a:t> </a:t>
            </a:r>
            <a:endParaRPr lang="ar-SA" dirty="0"/>
          </a:p>
        </p:txBody>
      </p:sp>
    </p:spTree>
    <p:extLst>
      <p:ext uri="{BB962C8B-B14F-4D97-AF65-F5344CB8AC3E}">
        <p14:creationId xmlns:p14="http://schemas.microsoft.com/office/powerpoint/2010/main" val="112165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3431709"/>
          </a:xfrm>
          <a:prstGeom prst="rect">
            <a:avLst/>
          </a:prstGeom>
        </p:spPr>
        <p:txBody>
          <a:bodyPr wrap="square">
            <a:spAutoFit/>
          </a:bodyPr>
          <a:lstStyle/>
          <a:p>
            <a:pPr algn="just" rtl="1">
              <a:spcAft>
                <a:spcPts val="600"/>
              </a:spcAft>
            </a:pPr>
            <a:r>
              <a:rPr lang="ar" sz="2400" b="1" dirty="0">
                <a:solidFill>
                  <a:srgbClr val="FF0000"/>
                </a:solidFill>
                <a:latin typeface="Times New Roman" panose="02020603050405020304" pitchFamily="18" charset="0"/>
                <a:cs typeface="Times New Roman" panose="02020603050405020304" pitchFamily="18" charset="0"/>
              </a:rPr>
              <a:t>العقيمة (SIT)</a:t>
            </a:r>
            <a:endParaRPr lang="en-US" sz="2400" b="1" dirty="0">
              <a:solidFill>
                <a:srgbClr val="FF0000"/>
              </a:solidFill>
              <a:latin typeface="Times New Roman" panose="02020603050405020304" pitchFamily="18" charset="0"/>
              <a:cs typeface="Times New Roman" panose="02020603050405020304" pitchFamily="18" charset="0"/>
            </a:endParaRPr>
          </a:p>
          <a:p>
            <a:pPr marL="342900" indent="-342900" algn="just"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تم إنشاء SIT بواسطة EF </a:t>
            </a:r>
            <a:r>
              <a:rPr lang="ar" sz="2400" b="1" dirty="0" err="1">
                <a:latin typeface="Times New Roman" panose="02020603050405020304" pitchFamily="18" charset="0"/>
                <a:cs typeface="Times New Roman" panose="02020603050405020304" pitchFamily="18" charset="0"/>
              </a:rPr>
              <a:t>Knipling </a:t>
            </a:r>
            <a:r>
              <a:rPr lang="ar" sz="2400" b="1" dirty="0">
                <a:latin typeface="Times New Roman" panose="02020603050405020304" pitchFamily="18" charset="0"/>
                <a:cs typeface="Times New Roman" panose="02020603050405020304" pitchFamily="18" charset="0"/>
              </a:rPr>
              <a:t>وRC Bushland في الثلاثينيات.</a:t>
            </a:r>
            <a:endParaRPr lang="en-US" sz="2400" b="1" dirty="0">
              <a:latin typeface="Times New Roman" panose="02020603050405020304" pitchFamily="18" charset="0"/>
              <a:cs typeface="Times New Roman" panose="02020603050405020304" pitchFamily="18" charset="0"/>
            </a:endParaRPr>
          </a:p>
          <a:p>
            <a:pPr marL="342900" indent="-342900" algn="just"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لقد عملوا مع ذبابة الدودة الحلزونية، وهي آفة مدمرة للماشية في أمريكا الشمالية.</a:t>
            </a:r>
          </a:p>
          <a:p>
            <a:pPr marL="342900" indent="-342900" algn="just"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بوشلاند في البداية عن العلاج الكيميائي للجروح المصابة بالديدان الحلزونية في الماشية.</a:t>
            </a:r>
            <a:endParaRPr lang="en-US" sz="2400" b="1" dirty="0">
              <a:latin typeface="Times New Roman" panose="02020603050405020304" pitchFamily="18" charset="0"/>
              <a:cs typeface="Times New Roman" panose="02020603050405020304" pitchFamily="18" charset="0"/>
            </a:endParaRPr>
          </a:p>
          <a:p>
            <a:pPr marL="342900" indent="-342900" algn="just" rtl="1">
              <a:spcAft>
                <a:spcPts val="600"/>
              </a:spcAft>
              <a:buFont typeface="Wingdings" panose="05000000000000000000" pitchFamily="2" charset="2"/>
              <a:buChar char="§"/>
            </a:pPr>
            <a:r>
              <a:rPr lang="ar" sz="2400" b="1" dirty="0" err="1">
                <a:latin typeface="Times New Roman" panose="02020603050405020304" pitchFamily="18" charset="0"/>
                <a:cs typeface="Times New Roman" panose="02020603050405020304" pitchFamily="18" charset="0"/>
              </a:rPr>
              <a:t>الحياكة</a:t>
            </a:r>
            <a:r>
              <a:rPr lang="ar" sz="2400" b="1" dirty="0">
                <a:latin typeface="Times New Roman" panose="02020603050405020304" pitchFamily="18" charset="0"/>
                <a:cs typeface="Times New Roman" panose="02020603050405020304" pitchFamily="18" charset="0"/>
              </a:rPr>
              <a:t> طور نظرية مكافحة </a:t>
            </a:r>
            <a:r>
              <a:rPr lang="ar" sz="2400" b="1" dirty="0" err="1">
                <a:latin typeface="Times New Roman" panose="02020603050405020304" pitchFamily="18" charset="0"/>
                <a:cs typeface="Times New Roman" panose="02020603050405020304" pitchFamily="18" charset="0"/>
              </a:rPr>
              <a:t>الإبادة الذاتية </a:t>
            </a:r>
            <a:r>
              <a:rPr lang="ar" sz="2400" b="1" dirty="0">
                <a:latin typeface="Times New Roman" panose="02020603050405020304" pitchFamily="18" charset="0"/>
                <a:cs typeface="Times New Roman" panose="02020603050405020304" pitchFamily="18" charset="0"/>
              </a:rPr>
              <a:t>– كسر دورة حياة الآفة نفسها.</a:t>
            </a:r>
          </a:p>
          <a:p>
            <a:pPr marL="342900" indent="-342900" algn="just" rtl="1">
              <a:spcAft>
                <a:spcPts val="600"/>
              </a:spcAft>
              <a:buFont typeface="Wingdings" panose="05000000000000000000" pitchFamily="2" charset="2"/>
              <a:buChar char="§"/>
            </a:pPr>
            <a:r>
              <a:rPr lang="ar" sz="2400" b="1" dirty="0">
                <a:latin typeface="Times New Roman" panose="02020603050405020304" pitchFamily="18" charset="0"/>
                <a:cs typeface="Times New Roman" panose="02020603050405020304" pitchFamily="18" charset="0"/>
              </a:rPr>
              <a:t>أول استخدام ناجح لـ SIT للسيطرة على الدودة الحلزونية كان في جزيرة </a:t>
            </a:r>
            <a:r>
              <a:rPr lang="ar" sz="2400" b="1" dirty="0" err="1">
                <a:latin typeface="Times New Roman" panose="02020603050405020304" pitchFamily="18" charset="0"/>
                <a:cs typeface="Times New Roman" panose="02020603050405020304" pitchFamily="18" charset="0"/>
              </a:rPr>
              <a:t>كوراساو</a:t>
            </a:r>
            <a:r>
              <a:rPr lang="ar" sz="2400" b="1" dirty="0">
                <a:latin typeface="Times New Roman" panose="02020603050405020304" pitchFamily="18" charset="0"/>
                <a:cs typeface="Times New Roman" panose="02020603050405020304" pitchFamily="18" charset="0"/>
              </a:rPr>
              <a:t> في عام 1953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40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0" y="2044244"/>
            <a:ext cx="9144000" cy="4813756"/>
          </a:xfrm>
          <a:prstGeom prst="rect">
            <a:avLst/>
          </a:prstGeom>
        </p:spPr>
      </p:pic>
    </p:spTree>
    <p:extLst>
      <p:ext uri="{BB962C8B-B14F-4D97-AF65-F5344CB8AC3E}">
        <p14:creationId xmlns:p14="http://schemas.microsoft.com/office/powerpoint/2010/main" val="130908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609600"/>
          </a:xfrm>
          <a:solidFill>
            <a:schemeClr val="accent1">
              <a:lumMod val="40000"/>
              <a:lumOff val="60000"/>
            </a:schemeClr>
          </a:solidFill>
        </p:spPr>
        <p:txBody>
          <a:bodyPr>
            <a:normAutofit/>
          </a:bodyPr>
          <a:lstStyle/>
          <a:p>
            <a:pPr>
              <a:spcBef>
                <a:spcPts val="600"/>
              </a:spcBef>
              <a:spcAft>
                <a:spcPts val="600"/>
              </a:spcAft>
            </a:pPr>
            <a:r>
              <a:rPr lang="ar" sz="3200" b="1" dirty="0">
                <a:solidFill>
                  <a:srgbClr val="FF0000"/>
                </a:solidFill>
                <a:latin typeface="Times New Roman" panose="02020603050405020304" pitchFamily="18" charset="0"/>
                <a:cs typeface="Times New Roman" panose="02020603050405020304" pitchFamily="18" charset="0"/>
              </a:rPr>
              <a:t>استخدام تقنيات التشعيع في مكافحة الآفات</a:t>
            </a:r>
          </a:p>
        </p:txBody>
      </p:sp>
      <p:sp>
        <p:nvSpPr>
          <p:cNvPr id="8" name="TextBox 7"/>
          <p:cNvSpPr txBox="1"/>
          <p:nvPr/>
        </p:nvSpPr>
        <p:spPr>
          <a:xfrm>
            <a:off x="0" y="1828800"/>
            <a:ext cx="9144000" cy="215444"/>
          </a:xfrm>
          <a:prstGeom prst="rect">
            <a:avLst/>
          </a:prstGeom>
          <a:solidFill>
            <a:srgbClr val="C00000"/>
          </a:solidFill>
        </p:spPr>
        <p:txBody>
          <a:bodyPr wrap="square" rtlCol="0">
            <a:spAutoFit/>
          </a:bodyPr>
          <a:lstStyle/>
          <a:p>
            <a:endParaRPr lang="en-US" sz="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80256" y="228600"/>
            <a:ext cx="8583488" cy="942235"/>
            <a:chOff x="381000" y="0"/>
            <a:chExt cx="8583488" cy="942235"/>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0110"/>
              <a:ext cx="2016224" cy="882125"/>
            </a:xfrm>
            <a:prstGeom prst="rect">
              <a:avLst/>
            </a:prstGeom>
            <a:noFill/>
          </p:spPr>
        </p:pic>
        <p:pic>
          <p:nvPicPr>
            <p:cNvPr id="15" name="Picture 6" descr="http://t0.gstatic.com/images?q=tbn:ANd9GcTh_SinKdwBK5K8nHIfaaRtmFMceXBYppdX5iKn61cBKOA24hddcg"/>
            <p:cNvPicPr>
              <a:picLocks noChangeAspect="1" noChangeArrowheads="1"/>
            </p:cNvPicPr>
            <p:nvPr/>
          </p:nvPicPr>
          <p:blipFill>
            <a:blip r:embed="rId4" cstate="print"/>
            <a:srcRect/>
            <a:stretch>
              <a:fillRect/>
            </a:stretch>
          </p:blipFill>
          <p:spPr bwMode="auto">
            <a:xfrm>
              <a:off x="381000" y="0"/>
              <a:ext cx="861801" cy="882125"/>
            </a:xfrm>
            <a:prstGeom prst="rect">
              <a:avLst/>
            </a:prstGeom>
            <a:noFill/>
          </p:spPr>
        </p:pic>
      </p:grpSp>
      <p:sp>
        <p:nvSpPr>
          <p:cNvPr id="3" name="Rectangle 2"/>
          <p:cNvSpPr/>
          <p:nvPr/>
        </p:nvSpPr>
        <p:spPr>
          <a:xfrm>
            <a:off x="280256" y="2209800"/>
            <a:ext cx="8583489" cy="461665"/>
          </a:xfrm>
          <a:prstGeom prst="rect">
            <a:avLst/>
          </a:prstGeom>
        </p:spPr>
        <p:txBody>
          <a:bodyPr wrap="square">
            <a:spAutoFit/>
          </a:bodyPr>
          <a:lstStyle/>
          <a:p>
            <a:pPr algn="just">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2671465"/>
            <a:ext cx="9067799" cy="1569660"/>
          </a:xfrm>
          <a:prstGeom prst="rect">
            <a:avLst/>
          </a:prstGeom>
        </p:spPr>
        <p:txBody>
          <a:bodyPr wrap="square">
            <a:spAutoFit/>
          </a:bodyPr>
          <a:lstStyle/>
          <a:p>
            <a:pPr algn="r" rtl="1"/>
            <a:r>
              <a:rPr lang="ar" sz="3200" b="1" dirty="0">
                <a:solidFill>
                  <a:srgbClr val="FF0000"/>
                </a:solidFill>
                <a:latin typeface="Times New Roman" panose="02020603050405020304" pitchFamily="18" charset="0"/>
                <a:cs typeface="Times New Roman" panose="02020603050405020304" pitchFamily="18" charset="0"/>
              </a:rPr>
              <a:t>السبب وراء نجاح الجلوس</a:t>
            </a:r>
          </a:p>
          <a:p>
            <a:pPr algn="r" rtl="1"/>
            <a:endParaRPr lang="en-US" sz="3200" dirty="0">
              <a:solidFill>
                <a:srgbClr val="FF0000"/>
              </a:solidFill>
              <a:latin typeface="Times New Roman" panose="02020603050405020304" pitchFamily="18" charset="0"/>
              <a:cs typeface="Times New Roman" panose="02020603050405020304" pitchFamily="18" charset="0"/>
            </a:endParaRPr>
          </a:p>
          <a:p>
            <a:pPr algn="r" rtl="1"/>
            <a:r>
              <a:rPr lang="ar" sz="3200" dirty="0">
                <a:latin typeface="Times New Roman" panose="02020603050405020304" pitchFamily="18" charset="0"/>
                <a:cs typeface="Times New Roman" panose="02020603050405020304" pitchFamily="18" charset="0"/>
              </a:rPr>
              <a:t>تتزاوج أنثى الدودة الحلزونية </a:t>
            </a:r>
            <a:r>
              <a:rPr lang="ar" sz="3200" dirty="0">
                <a:solidFill>
                  <a:srgbClr val="FF0000"/>
                </a:solidFill>
                <a:latin typeface="Times New Roman" panose="02020603050405020304" pitchFamily="18" charset="0"/>
                <a:cs typeface="Times New Roman" panose="02020603050405020304" pitchFamily="18" charset="0"/>
              </a:rPr>
              <a:t>مرة واحدة فقط </a:t>
            </a:r>
            <a:r>
              <a:rPr lang="ar" sz="3200" dirty="0">
                <a:latin typeface="Times New Roman" panose="02020603050405020304" pitchFamily="18" charset="0"/>
                <a:cs typeface="Times New Roman" panose="02020603050405020304" pitchFamily="18" charset="0"/>
              </a:rPr>
              <a:t>في حياتها</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812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EN-2008">
  <a:themeElements>
    <a:clrScheme name="Template-EN-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EN-2008">
      <a:majorFont>
        <a:latin typeface="Impact"/>
        <a:ea typeface="新細明體"/>
        <a:cs typeface=""/>
      </a:majorFont>
      <a:minorFont>
        <a:latin typeface="Trebuchet MS"/>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3200" b="0" i="0" u="none" strike="noStrike" cap="none" normalizeH="0" baseline="0" smtClean="0">
            <a:ln>
              <a:noFill/>
            </a:ln>
            <a:solidFill>
              <a:schemeClr val="tx1"/>
            </a:solidFill>
            <a:effectLst/>
            <a:latin typeface="Impact" panose="020B0806030902050204" pitchFamily="34" charset="0"/>
            <a:ea typeface="標楷體" panose="03000509000000000000"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3200" b="0" i="0" u="none" strike="noStrike" cap="none" normalizeH="0" baseline="0" smtClean="0">
            <a:ln>
              <a:noFill/>
            </a:ln>
            <a:solidFill>
              <a:schemeClr val="tx1"/>
            </a:solidFill>
            <a:effectLst/>
            <a:latin typeface="Impact" panose="020B0806030902050204" pitchFamily="34" charset="0"/>
            <a:ea typeface="標楷體" panose="03000509000000000000" pitchFamily="65" charset="-120"/>
          </a:defRPr>
        </a:defPPr>
      </a:lstStyle>
    </a:lnDef>
  </a:objectDefaults>
  <a:extraClrSchemeLst>
    <a:extraClrScheme>
      <a:clrScheme name="Template-EN-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EN-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EN-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EN-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EN-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EN-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EN-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EN-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EN-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EN-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EN-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EN-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plate-EN-2008">
  <a:themeElements>
    <a:clrScheme name="Template-EN-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EN-2008">
      <a:majorFont>
        <a:latin typeface="Impact"/>
        <a:ea typeface="新細明體"/>
        <a:cs typeface=""/>
      </a:majorFont>
      <a:minorFont>
        <a:latin typeface="Trebuchet MS"/>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3200" b="0" i="0" u="none" strike="noStrike" cap="none" normalizeH="0" baseline="0" smtClean="0">
            <a:ln>
              <a:noFill/>
            </a:ln>
            <a:solidFill>
              <a:schemeClr val="tx1"/>
            </a:solidFill>
            <a:effectLst/>
            <a:latin typeface="Impact" panose="020B0806030902050204" pitchFamily="34" charset="0"/>
            <a:ea typeface="標楷體" panose="03000509000000000000"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3200" b="0" i="0" u="none" strike="noStrike" cap="none" normalizeH="0" baseline="0" smtClean="0">
            <a:ln>
              <a:noFill/>
            </a:ln>
            <a:solidFill>
              <a:schemeClr val="tx1"/>
            </a:solidFill>
            <a:effectLst/>
            <a:latin typeface="Impact" panose="020B0806030902050204" pitchFamily="34" charset="0"/>
            <a:ea typeface="標楷體" panose="03000509000000000000" pitchFamily="65" charset="-120"/>
          </a:defRPr>
        </a:defPPr>
      </a:lstStyle>
    </a:lnDef>
  </a:objectDefaults>
  <a:extraClrSchemeLst>
    <a:extraClrScheme>
      <a:clrScheme name="Template-EN-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EN-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EN-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EN-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EN-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EN-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EN-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EN-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EN-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EN-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EN-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EN-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10788</TotalTime>
  <Words>1103</Words>
  <Application>Microsoft Office PowerPoint</Application>
  <PresentationFormat>عرض على الشاشة (4:3)</PresentationFormat>
  <Paragraphs>143</Paragraphs>
  <Slides>21</Slides>
  <Notes>16</Notes>
  <HiddenSlides>0</HiddenSlides>
  <MMClips>0</MMClips>
  <ScaleCrop>false</ScaleCrop>
  <HeadingPairs>
    <vt:vector size="6" baseType="variant">
      <vt:variant>
        <vt:lpstr>الخطوط المستخدمة</vt:lpstr>
      </vt:variant>
      <vt:variant>
        <vt:i4>9</vt:i4>
      </vt:variant>
      <vt:variant>
        <vt:lpstr>نسق</vt:lpstr>
      </vt:variant>
      <vt:variant>
        <vt:i4>3</vt:i4>
      </vt:variant>
      <vt:variant>
        <vt:lpstr>عناوين الشرائح</vt:lpstr>
      </vt:variant>
      <vt:variant>
        <vt:i4>21</vt:i4>
      </vt:variant>
    </vt:vector>
  </HeadingPairs>
  <TitlesOfParts>
    <vt:vector size="33" baseType="lpstr">
      <vt:lpstr>PMingLiU</vt:lpstr>
      <vt:lpstr>PMingLiU</vt:lpstr>
      <vt:lpstr>Aptos</vt:lpstr>
      <vt:lpstr>Arial</vt:lpstr>
      <vt:lpstr>Calibri</vt:lpstr>
      <vt:lpstr>Impact</vt:lpstr>
      <vt:lpstr>Times New Roman</vt:lpstr>
      <vt:lpstr>Trebuchet MS</vt:lpstr>
      <vt:lpstr>Wingdings</vt:lpstr>
      <vt:lpstr>Office Theme</vt:lpstr>
      <vt:lpstr>Template-EN-2008</vt:lpstr>
      <vt:lpstr>2_Template-EN-2008</vt:lpstr>
      <vt:lpstr>عرض تقديمي في PowerPoint</vt:lpstr>
      <vt:lpstr>طرق التحكم الحديثة</vt:lpstr>
      <vt:lpstr>استخدام تقنيات التشعيع في مكافحة الآفات</vt:lpstr>
      <vt:lpstr>استخدام تقنيات التشعيع في مكافحة الآفات</vt:lpstr>
      <vt:lpstr>أشعة جاما </vt:lpstr>
      <vt:lpstr>تعقيم ذباب الفاكهة </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lpstr>استخدام تقنيات التشعيع في مكافحة الآفات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VIP</dc:creator>
  <cp:lastModifiedBy>Abdulrahman Aldawood</cp:lastModifiedBy>
  <cp:revision>411</cp:revision>
  <dcterms:created xsi:type="dcterms:W3CDTF">2011-10-17T04:56:00Z</dcterms:created>
  <dcterms:modified xsi:type="dcterms:W3CDTF">2025-01-19T11:36:44Z</dcterms:modified>
</cp:coreProperties>
</file>