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439" r:id="rId4"/>
    <p:sldId id="339" r:id="rId5"/>
    <p:sldId id="427" r:id="rId6"/>
    <p:sldId id="438" r:id="rId7"/>
    <p:sldId id="431" r:id="rId8"/>
    <p:sldId id="434" r:id="rId9"/>
    <p:sldId id="428" r:id="rId10"/>
    <p:sldId id="430" r:id="rId11"/>
    <p:sldId id="432" r:id="rId12"/>
    <p:sldId id="433" r:id="rId13"/>
    <p:sldId id="435" r:id="rId14"/>
    <p:sldId id="436" r:id="rId15"/>
    <p:sldId id="437" r:id="rId16"/>
  </p:sldIdLst>
  <p:sldSz cx="9144000" cy="6858000" type="screen4x3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19" autoAdjust="0"/>
  </p:normalViewPr>
  <p:slideViewPr>
    <p:cSldViewPr>
      <p:cViewPr varScale="1">
        <p:scale>
          <a:sx n="105" d="100"/>
          <a:sy n="105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378"/>
    </p:cViewPr>
  </p:sorterViewPr>
  <p:notesViewPr>
    <p:cSldViewPr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3D9E-B75E-4CF3-B439-4E02822AC48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94FE-671E-4339-862B-4ECD6EAAF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6A780-FC7A-4035-A0AA-1A5F7A330DB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E5CE8-ACCA-4C8A-9FC1-07EFCB81F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5CE8-ACCA-4C8A-9FC1-07EFCB81F0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606675"/>
            <a:ext cx="63373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4508500"/>
            <a:ext cx="5005388" cy="720725"/>
          </a:xfrm>
        </p:spPr>
        <p:txBody>
          <a:bodyPr/>
          <a:lstStyle>
            <a:lvl1pPr marL="0" indent="0">
              <a:buClr>
                <a:srgbClr val="FFFF00"/>
              </a:buClr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7858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4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96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2250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12875"/>
            <a:ext cx="4033837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2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8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9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9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7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66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9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87325"/>
            <a:ext cx="2054225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7325"/>
            <a:ext cx="6011862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606675"/>
            <a:ext cx="63373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4508500"/>
            <a:ext cx="5005388" cy="720725"/>
          </a:xfrm>
        </p:spPr>
        <p:txBody>
          <a:bodyPr/>
          <a:lstStyle>
            <a:lvl1pPr marL="0" indent="0">
              <a:buClr>
                <a:srgbClr val="FFFF00"/>
              </a:buClr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1950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60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7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2250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12875"/>
            <a:ext cx="4033837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11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49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97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0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4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87325"/>
            <a:ext cx="2054225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7325"/>
            <a:ext cx="6011862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5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33C9-1684-43B6-9BC2-31B5D3D844CC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AC1E-3575-4AEF-9694-23931F7A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werpoint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7325"/>
            <a:ext cx="54721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18487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79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accent2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rgbClr val="FF0000"/>
        </a:buClr>
        <a:buFont typeface="Wingdings" pitchFamily="2" charset="2"/>
        <a:buChar char="n"/>
        <a:defRPr kumimoji="1" sz="28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kumimoji="1" sz="24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werpoint-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7325"/>
            <a:ext cx="54721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18487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197722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accent2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Impact" panose="020B080603090205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rgbClr val="FF0000"/>
        </a:buClr>
        <a:buFont typeface="Wingdings" pitchFamily="2" charset="2"/>
        <a:buChar char="n"/>
        <a:defRPr kumimoji="1" sz="28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kumimoji="1" sz="24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 kern="1200">
          <a:solidFill>
            <a:srgbClr val="000099"/>
          </a:solidFill>
          <a:latin typeface="+mn-lt"/>
          <a:ea typeface="PMingLiU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000099"/>
          </a:solidFill>
          <a:latin typeface="Arial" panose="020B0604020202020204" pitchFamily="34" charset="0"/>
          <a:ea typeface="PMingLiU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aldawood@ksu.edu.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98770" y="2819400"/>
            <a:ext cx="5464029" cy="1415772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None/>
            </a:pPr>
            <a:r>
              <a:rPr lang="ar-SA" altLang="en-US" sz="2000" b="1" dirty="0"/>
              <a:t>المحاضرات النظرية لمقرر 510 وقن</a:t>
            </a:r>
            <a:endParaRPr lang="en-US" altLang="en-US" sz="800" b="1" dirty="0"/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الأساليب الحديثة في مكافحة الآفات الحشرية</a:t>
            </a:r>
            <a:endParaRPr lang="ar-S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تدخل الحمض النووي الريبي</a:t>
            </a:r>
            <a:endParaRPr lang="ar-SA" altLang="en-US" sz="1600" b="1" dirty="0"/>
          </a:p>
        </p:txBody>
      </p:sp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215991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en-US" b="1" dirty="0"/>
              <a:t>أستاذ المادة </a:t>
            </a: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en-US" sz="2400" b="1" dirty="0" err="1">
                <a:solidFill>
                  <a:srgbClr val="0033CC"/>
                </a:solidFill>
              </a:rPr>
              <a:t>أ.د</a:t>
            </a:r>
            <a:r>
              <a:rPr lang="ar-SA" altLang="en-US" sz="2400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aldawood@ksu.edu.sa</a:t>
            </a: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467- 8246</a:t>
            </a:r>
          </a:p>
          <a:p>
            <a:pPr algn="ctr" rtl="1"/>
            <a:endParaRPr lang="ar-S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" b="1" dirty="0">
                <a:solidFill>
                  <a:srgbClr val="0033CC"/>
                </a:solidFill>
              </a:rPr>
              <a:t>وحدة أبحاث علم الحشرات الاقتصادية (EERU)</a:t>
            </a:r>
          </a:p>
          <a:p>
            <a:pPr algn="ctr" rtl="1"/>
            <a:r>
              <a:rPr lang="ar" b="1" dirty="0">
                <a:solidFill>
                  <a:srgbClr val="0033CC"/>
                </a:solidFill>
              </a:rPr>
              <a:t>قسم وقاية النبات، كلية علوم الأغذية والزراعة ، جامعة الملك سعود، الرياض، المملكة العربية السعودية</a:t>
            </a:r>
            <a:endParaRPr lang="ar-SA" altLang="en-US" b="1" dirty="0">
              <a:solidFill>
                <a:srgbClr val="0033CC"/>
              </a:solidFill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CE8DCEC6-9474-4F22-9492-6A55F938FFDA}"/>
              </a:ext>
            </a:extLst>
          </p:cNvPr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D6FD7BC-7E0F-486C-A39F-FAFFCC671AF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2" name="Picture 6" descr="http://t0.gstatic.com/images?q=tbn:ANd9GcTh_SinKdwBK5K8nHIfaaRtmFMceXBYppdX5iKn61cBKOA24hddcg">
              <a:extLst>
                <a:ext uri="{FF2B5EF4-FFF2-40B4-BE49-F238E27FC236}">
                  <a16:creationId xmlns:a16="http://schemas.microsoft.com/office/drawing/2014/main" id="{D6495F29-3D1A-4BD3-B671-89EDA7B31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4724400" y="2146012"/>
            <a:ext cx="3797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تسليم الرنا المزدوج الجديلة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06364"/>
            <a:ext cx="8153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الحقن المجهري</a:t>
            </a:r>
          </a:p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التغذية عن طريق الفم</a:t>
            </a:r>
          </a:p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تمرغ وترنسفكأيشن</a:t>
            </a:r>
          </a:p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التطبيق الموضعي لل dsRNA</a:t>
            </a:r>
          </a:p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تسليم الجسيمات النانوية الرنا المزدوج الجديلة</a:t>
            </a:r>
          </a:p>
          <a:p>
            <a:pPr marL="342900" indent="-342900" algn="r" rt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النباتات المعدلة وراثيا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38" y="2286000"/>
            <a:ext cx="85870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2653844"/>
            <a:ext cx="84201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00"/>
            <a:ext cx="88293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الأساليب الحديثة في مكافحة الآفات الحشرية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495706" y="2209800"/>
            <a:ext cx="81525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الفيرومونات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الجاذب</a:t>
            </a:r>
            <a:r>
              <a:rPr lang="ar-SA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ات</a:t>
            </a:r>
            <a:endParaRPr lang="ar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منظمات النمو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مضادات التغذية</a:t>
            </a:r>
            <a:endParaRPr lang="en-US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تدخل الحمض النووي الريبي (RNAi)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استخدام تقنيات التشعيع في مكافحة الآفات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مكافحة الحشرات باستخدام درجة الحرارة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استخدام مسببات الأمراض (البكتيريا، الديدان الخيطية، الفيروسات)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تأثير الممارسات الزراعية على أعداد الحشرات</a:t>
            </a:r>
          </a:p>
        </p:txBody>
      </p:sp>
    </p:spTree>
    <p:extLst>
      <p:ext uri="{BB962C8B-B14F-4D97-AF65-F5344CB8AC3E}">
        <p14:creationId xmlns:p14="http://schemas.microsoft.com/office/powerpoint/2010/main" val="313067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280256" y="2438400"/>
            <a:ext cx="858348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600"/>
              </a:spcAft>
            </a:pPr>
            <a:r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النووي الريبوزي (RNAi) هو عملية بيولوجية تمنع فيها جزيئات الحمض النووي الريبي (RNA) التعبير الجيني أو الترجمة، عن طريق تحييد جزيئات mRNA المستهدفة .</a:t>
            </a: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وقد تم استخدامه على نطاق واسع في أبحاث الحشرات لدراسة وظائف الجينات في مجموعة متنوعة من الحشرات.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هذه التكنولوجيا بإمكانيات كبيرة في مكافحة الآفات الحشرية بسبب خصوصيتها العالية.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5416D3-76CC-0616-29E3-533C55ED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E076-CF23-AF72-7810-3F423F06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تداخل الحمض النووي </a:t>
            </a:r>
            <a:r>
              <a:rPr lang="ar-S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الريبوزي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(RNAi)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هو عملية خلوية طبيعية تنظم التعبير الجيني عن طريق إسكات أو قمع نشاط جينات معينة كي تتم الاستفادة من التغيير الجيني مثل منع التكاثر </a:t>
            </a:r>
            <a:r>
              <a:rPr lang="ar-S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للاجيال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المعالجة بالتغيير الجيني بسوسة النخيل الحمراء منع تكوين بروتين البيض </a:t>
            </a:r>
          </a:p>
          <a:p>
            <a:pPr algn="justLow" rtl="1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ar-SA" sz="1800" kern="1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شروط نجاح </a:t>
            </a:r>
            <a:r>
              <a:rPr lang="ar-SA" sz="1800" kern="100" dirty="0" err="1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تتطبيق</a:t>
            </a:r>
            <a:r>
              <a:rPr lang="ar-SA" sz="1800" kern="1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١ </a:t>
            </a:r>
            <a:r>
              <a:rPr lang="ar-S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اختيار الجين المستهدف: تحديد الجين المستهدف المناسب أمر بالغ الأهمية لفعالية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RNAi</a:t>
            </a:r>
            <a:r>
              <a:rPr lang="ar-S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يجب أن يلعب الجين المستهدف دورًا حاسمًا في فسيولوجيا الحشرة أو تطورها أو تكاثرها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٢ </a:t>
            </a:r>
            <a:r>
              <a:rPr lang="ar-S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طريقة التوصيل : يمكن استخدام طرق توصيل مختلفة، بما في ذلك تغذية الحشرات باستخدام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RNAi </a:t>
            </a:r>
            <a:r>
              <a:rPr lang="ar-SA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المزدوج الجديلة، أو حقن الرنا المزدوج الجديلة في تجويف جسم الحشرة، أو دمج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RNAi </a:t>
            </a:r>
            <a:r>
              <a:rPr lang="ar-SA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المزدوج الجديلة من خلال الطعام.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٣ مدة التأثير: يجب الحفاظ على إسكات الجينات بوساطة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RNAi </a:t>
            </a:r>
            <a:r>
              <a:rPr lang="ar-SA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لمدة كافية لتحقيق التأثيرات البيولوجية المطلوبة.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٤ توقيت الحقن او التغذية </a:t>
            </a:r>
            <a:r>
              <a:rPr lang="ar-SA" sz="1600" b="1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لل</a:t>
            </a:r>
            <a:r>
              <a:rPr lang="ar-SA" sz="16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rnai</a:t>
            </a:r>
            <a:r>
              <a:rPr lang="en-US" sz="16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ar-SA" sz="16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للحشرة مع الطور المناسب لذلك اما يرقي او عذراء </a:t>
            </a:r>
            <a:r>
              <a:rPr lang="ar-SA" sz="1600" b="1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اوحشرة</a:t>
            </a:r>
            <a:r>
              <a:rPr lang="ar-SA" sz="16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كاملة</a:t>
            </a:r>
            <a:r>
              <a:rPr lang="en-US" sz="1050" b="1" dirty="0">
                <a:effectLst/>
              </a:rPr>
              <a:t> </a:t>
            </a:r>
            <a:endParaRPr lang="en-US" sz="1600" b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r" defTabSz="914400" rtl="1" eaLnBrk="1" latinLnBrk="0" hangingPunct="1">
              <a:spcBef>
                <a:spcPct val="20000"/>
              </a:spcBef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963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48000"/>
            <a:ext cx="7834139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174591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اكتشاف الحمض النووي الريبي (RNAi).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1327073" y="2141044"/>
            <a:ext cx="6489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العقيدة المركزية للبيولوجيا الجزيئية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048000"/>
            <a:ext cx="783431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76200" y="2209800"/>
            <a:ext cx="89916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تقسيم إسكات الجينات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الجديلة الطويل الذي يتم التعبير عنه أو إدخاله إلى الخلية إلى جزيئات siRNA صغيرة تقطعت بهم السبل بواسطة إنزيم Dicer أو Dicer like العناصر ( DCL)</a:t>
            </a: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هذه الـ siRNAs ويتم تحميل شريط واحد، يُعرف باسم شريط التوجيه، بشكل تفضيلي في RISC (مجمع إسكات الحمض النووي الريبوزي RNA Induced Silencing Complex )</a:t>
            </a:r>
          </a:p>
          <a:p>
            <a:pPr marL="342900" indent="-342900" algn="r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 الذي يوجهه شريط دليل الحمض النووي الريبي (RNA) موقع mRNAs الذي يحتوي على تسلسلات نيوكليوتيدات محددة مكملة لشريط الدليل، ويرتبط بهذه التسلسلات ويقطع mRNA أو يمنع ترجمة هدف mRNA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8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56" y="2044244"/>
            <a:ext cx="6882544" cy="4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تدخل الحمض النووي الريبي (RNAi)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215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0256" y="228600"/>
            <a:ext cx="8583488" cy="942235"/>
            <a:chOff x="381000" y="0"/>
            <a:chExt cx="8583488" cy="942235"/>
          </a:xfrm>
        </p:grpSpPr>
        <p:pic>
          <p:nvPicPr>
            <p:cNvPr id="14" name="Pictur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0110"/>
              <a:ext cx="2016224" cy="882125"/>
            </a:xfrm>
            <a:prstGeom prst="rect">
              <a:avLst/>
            </a:prstGeom>
            <a:noFill/>
          </p:spPr>
        </p:pic>
        <p:pic>
          <p:nvPicPr>
            <p:cNvPr id="15" name="Picture 6" descr="http://t0.gstatic.com/images?q=tbn:ANd9GcTh_SinKdwBK5K8nHIfaaRtmFMceXBYppdX5iKn61cBKOA24hdd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0"/>
              <a:ext cx="861801" cy="882125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330480" y="2130178"/>
            <a:ext cx="1523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كفاءة رني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0" y="2653844"/>
            <a:ext cx="7796944" cy="41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-EN-2008">
  <a:themeElements>
    <a:clrScheme name="Template-EN-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EN-2008">
      <a:majorFont>
        <a:latin typeface="Impact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Template-EN-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plate-EN-2008">
  <a:themeElements>
    <a:clrScheme name="Template-EN-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EN-2008">
      <a:majorFont>
        <a:latin typeface="Impact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anose="020B080603090205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Template-EN-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EN-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EN-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16406</TotalTime>
  <Words>568</Words>
  <Application>Microsoft Office PowerPoint</Application>
  <PresentationFormat>عرض على الشاشة (4:3)</PresentationFormat>
  <Paragraphs>67</Paragraphs>
  <Slides>13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13</vt:i4>
      </vt:variant>
    </vt:vector>
  </HeadingPairs>
  <TitlesOfParts>
    <vt:vector size="26" baseType="lpstr">
      <vt:lpstr>PMingLiU</vt:lpstr>
      <vt:lpstr>PMingLiU</vt:lpstr>
      <vt:lpstr>Aptos</vt:lpstr>
      <vt:lpstr>Arial</vt:lpstr>
      <vt:lpstr>Arial Black</vt:lpstr>
      <vt:lpstr>Calibri</vt:lpstr>
      <vt:lpstr>Impact</vt:lpstr>
      <vt:lpstr>Times New Roman</vt:lpstr>
      <vt:lpstr>Trebuchet MS</vt:lpstr>
      <vt:lpstr>Wingdings</vt:lpstr>
      <vt:lpstr>Office Theme</vt:lpstr>
      <vt:lpstr>Template-EN-2008</vt:lpstr>
      <vt:lpstr>2_Template-EN-2008</vt:lpstr>
      <vt:lpstr>عرض تقديمي في PowerPoint</vt:lpstr>
      <vt:lpstr>الأساليب الحديثة في مكافحة الآفات الحشرية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  <vt:lpstr>تدخل الحمض النووي الريبي (RNAi)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Abdulrahman Aldawood</cp:lastModifiedBy>
  <cp:revision>456</cp:revision>
  <dcterms:created xsi:type="dcterms:W3CDTF">2011-10-17T04:56:00Z</dcterms:created>
  <dcterms:modified xsi:type="dcterms:W3CDTF">2025-01-19T11:37:21Z</dcterms:modified>
</cp:coreProperties>
</file>