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6"/>
  </p:notesMasterIdLst>
  <p:handoutMasterIdLst>
    <p:handoutMasterId r:id="rId17"/>
  </p:handoutMasterIdLst>
  <p:sldIdLst>
    <p:sldId id="460" r:id="rId4"/>
    <p:sldId id="339" r:id="rId5"/>
    <p:sldId id="459" r:id="rId6"/>
    <p:sldId id="438" r:id="rId7"/>
    <p:sldId id="399" r:id="rId8"/>
    <p:sldId id="401" r:id="rId9"/>
    <p:sldId id="455" r:id="rId10"/>
    <p:sldId id="456" r:id="rId11"/>
    <p:sldId id="457" r:id="rId12"/>
    <p:sldId id="458" r:id="rId13"/>
    <p:sldId id="398" r:id="rId14"/>
    <p:sldId id="385" r:id="rId15"/>
  </p:sldIdLst>
  <p:sldSz cx="9144000" cy="6858000" type="screen4x3"/>
  <p:notesSz cx="6858000" cy="9144000"/>
  <p:defaultTextStyle>
    <a:defPPr>
      <a:defRPr lang="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619" autoAdjust="0"/>
  </p:normalViewPr>
  <p:slideViewPr>
    <p:cSldViewPr>
      <p:cViewPr varScale="1">
        <p:scale>
          <a:sx n="105" d="100"/>
          <a:sy n="105" d="100"/>
        </p:scale>
        <p:origin x="1176"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9378"/>
    </p:cViewPr>
  </p:sorterViewPr>
  <p:notesViewPr>
    <p:cSldViewPr>
      <p:cViewPr varScale="1">
        <p:scale>
          <a:sx n="51" d="100"/>
          <a:sy n="51" d="100"/>
        </p:scale>
        <p:origin x="-29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C53D9E-B75E-4CF3-B439-4E02822AC48E}" type="datetimeFigureOut">
              <a:rPr lang="en-US" smtClean="0"/>
              <a:pPr/>
              <a:t>1/19/2025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3594FE-671E-4339-862B-4ECD6EAAF703}" type="slidenum">
              <a:rPr lang="en-US" smtClean="0"/>
              <a:pPr/>
              <a:t>‹#›</a:t>
            </a:fld>
            <a:endParaRPr lang="en-US"/>
          </a:p>
        </p:txBody>
      </p:sp>
    </p:spTree>
    <p:extLst>
      <p:ext uri="{BB962C8B-B14F-4D97-AF65-F5344CB8AC3E}">
        <p14:creationId xmlns:p14="http://schemas.microsoft.com/office/powerpoint/2010/main" val="3271658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06A780-FC7A-4035-A0AA-1A5F7A330DB4}" type="datetimeFigureOut">
              <a:rPr lang="en-US" smtClean="0"/>
              <a:pPr/>
              <a:t>1/19/2025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E5CE8-ACCA-4C8A-9FC1-07EFCB81F004}" type="slidenum">
              <a:rPr lang="en-US" smtClean="0"/>
              <a:pPr/>
              <a:t>‹#›</a:t>
            </a:fld>
            <a:endParaRPr lang="en-US"/>
          </a:p>
        </p:txBody>
      </p:sp>
    </p:spTree>
    <p:extLst>
      <p:ext uri="{BB962C8B-B14F-4D97-AF65-F5344CB8AC3E}">
        <p14:creationId xmlns:p14="http://schemas.microsoft.com/office/powerpoint/2010/main" val="250343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12</a:t>
            </a:fld>
            <a:endParaRPr lang="en-US"/>
          </a:p>
        </p:txBody>
      </p:sp>
    </p:spTree>
    <p:extLst>
      <p:ext uri="{BB962C8B-B14F-4D97-AF65-F5344CB8AC3E}">
        <p14:creationId xmlns:p14="http://schemas.microsoft.com/office/powerpoint/2010/main" val="702196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87858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014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654965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7729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90988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36794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4192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6571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6668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64997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73812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3119506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10605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9869760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0911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6204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249491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48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015973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8109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470494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9795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4633C9-1684-43B6-9BC2-31B5D3D844CC}" type="datetimeFigureOut">
              <a:rPr lang="en-US" smtClean="0"/>
              <a:pPr/>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4633C9-1684-43B6-9BC2-31B5D3D844CC}" type="datetimeFigureOut">
              <a:rPr lang="en-US" smtClean="0"/>
              <a:pPr/>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633C9-1684-43B6-9BC2-31B5D3D844CC}" type="datetimeFigureOut">
              <a:rPr lang="en-US" smtClean="0"/>
              <a:pPr/>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633C9-1684-43B6-9BC2-31B5D3D844CC}" type="datetimeFigureOut">
              <a:rPr lang="en-US" smtClean="0"/>
              <a:pPr/>
              <a:t>1/19/2025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AC1E-3575-4AEF-9694-23931F7AF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6146"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6148"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4797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8194"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8196"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1977227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aldawood@ksu.edu.s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Plant P logo"/>
          <p:cNvPicPr>
            <a:picLocks noChangeAspect="1" noChangeArrowheads="1"/>
          </p:cNvPicPr>
          <p:nvPr/>
        </p:nvPicPr>
        <p:blipFill>
          <a:blip r:embed="rId2">
            <a:clrChange>
              <a:clrFrom>
                <a:srgbClr val="FFFFFF"/>
              </a:clrFrom>
              <a:clrTo>
                <a:srgbClr val="FFFFFF">
                  <a:alpha val="0"/>
                </a:srgbClr>
              </a:clrTo>
            </a:clrChange>
            <a:lum bright="58000" contrast="-56000"/>
            <a:extLst>
              <a:ext uri="{28A0092B-C50C-407E-A947-70E740481C1C}">
                <a14:useLocalDpi xmlns:a14="http://schemas.microsoft.com/office/drawing/2010/main" val="0"/>
              </a:ext>
            </a:extLst>
          </a:blip>
          <a:srcRect/>
          <a:stretch>
            <a:fillRect/>
          </a:stretch>
        </p:blipFill>
        <p:spPr bwMode="auto">
          <a:xfrm>
            <a:off x="2667000" y="1981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981200" y="1398588"/>
            <a:ext cx="48768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FontTx/>
              <a:buNone/>
            </a:pPr>
            <a:r>
              <a:rPr lang="ar-SA" altLang="en-US" sz="1800" b="1" dirty="0">
                <a:solidFill>
                  <a:srgbClr val="0033CC"/>
                </a:solidFill>
              </a:rPr>
              <a:t>المملكة العربية السعودية</a:t>
            </a:r>
          </a:p>
          <a:p>
            <a:pPr algn="ctr" rtl="1" eaLnBrk="1" hangingPunct="1">
              <a:spcBef>
                <a:spcPct val="50000"/>
              </a:spcBef>
              <a:buFontTx/>
              <a:buNone/>
            </a:pPr>
            <a:r>
              <a:rPr lang="ar-SA" altLang="en-US" sz="1800" b="1" dirty="0">
                <a:solidFill>
                  <a:srgbClr val="0033CC"/>
                </a:solidFill>
              </a:rPr>
              <a:t>وزارة التعليم ـ جامعة الملك سعود</a:t>
            </a:r>
          </a:p>
          <a:p>
            <a:pPr algn="ctr" rtl="1" eaLnBrk="1" hangingPunct="1">
              <a:spcBef>
                <a:spcPct val="50000"/>
              </a:spcBef>
              <a:buFontTx/>
              <a:buNone/>
            </a:pPr>
            <a:r>
              <a:rPr lang="ar-SA" altLang="en-US" sz="1800" b="1" dirty="0">
                <a:solidFill>
                  <a:srgbClr val="0033CC"/>
                </a:solidFill>
              </a:rPr>
              <a:t>كلية علوم الأغذية والزراعة ـ قسم وقاية النبات</a:t>
            </a:r>
            <a:endParaRPr lang="en-US" altLang="en-US" sz="1800" b="1" dirty="0">
              <a:solidFill>
                <a:srgbClr val="0033CC"/>
              </a:solidFill>
            </a:endParaRPr>
          </a:p>
        </p:txBody>
      </p:sp>
      <p:sp>
        <p:nvSpPr>
          <p:cNvPr id="4102" name="Text Box 8"/>
          <p:cNvSpPr txBox="1">
            <a:spLocks noChangeArrowheads="1"/>
          </p:cNvSpPr>
          <p:nvPr/>
        </p:nvSpPr>
        <p:spPr bwMode="auto">
          <a:xfrm>
            <a:off x="1698770" y="2819400"/>
            <a:ext cx="5464029" cy="1415772"/>
          </a:xfrm>
          <a:prstGeom prst="rect">
            <a:avLst/>
          </a:prstGeom>
          <a:solidFill>
            <a:schemeClr val="accent1">
              <a:alpha val="43137"/>
            </a:schemeClr>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None/>
            </a:pPr>
            <a:r>
              <a:rPr lang="ar-SA" altLang="en-US" sz="2000" b="1" dirty="0"/>
              <a:t>المحاضرات النظرية لمقرر 510 وقن</a:t>
            </a:r>
            <a:endParaRPr lang="en-US" altLang="en-US" sz="800" b="1" dirty="0"/>
          </a:p>
          <a:p>
            <a:pPr algn="ctr" rtl="1" eaLnBrk="1" hangingPunct="1">
              <a:spcBef>
                <a:spcPct val="50000"/>
              </a:spcBef>
              <a:buFontTx/>
              <a:buNone/>
            </a:pPr>
            <a:r>
              <a:rPr lang="ar" sz="2800" b="1" dirty="0">
                <a:latin typeface="Times New Roman" panose="02020603050405020304" pitchFamily="18" charset="0"/>
                <a:cs typeface="Times New Roman" panose="02020603050405020304" pitchFamily="18" charset="0"/>
              </a:rPr>
              <a:t>الأساليب الحديثة في مكافحة الآفات الحشرية</a:t>
            </a:r>
            <a:endParaRPr lang="ar-SA" sz="2800" b="1" dirty="0">
              <a:latin typeface="Times New Roman" panose="02020603050405020304" pitchFamily="18" charset="0"/>
              <a:cs typeface="Times New Roman" panose="02020603050405020304" pitchFamily="18" charset="0"/>
            </a:endParaRPr>
          </a:p>
          <a:p>
            <a:pPr algn="ctr" rtl="1" eaLnBrk="1" hangingPunct="1">
              <a:spcBef>
                <a:spcPct val="50000"/>
              </a:spcBef>
              <a:buNone/>
            </a:pPr>
            <a:r>
              <a:rPr lang="ar" sz="1600" b="1" dirty="0">
                <a:latin typeface="Times New Roman" panose="02020603050405020304" pitchFamily="18" charset="0"/>
                <a:cs typeface="Times New Roman" panose="02020603050405020304" pitchFamily="18" charset="0"/>
              </a:rPr>
              <a:t>مضادات</a:t>
            </a:r>
            <a:r>
              <a:rPr lang="ar-SA" sz="1600" b="1" dirty="0">
                <a:latin typeface="Times New Roman" panose="02020603050405020304" pitchFamily="18" charset="0"/>
                <a:cs typeface="Times New Roman" panose="02020603050405020304" pitchFamily="18" charset="0"/>
              </a:rPr>
              <a:t> </a:t>
            </a:r>
            <a:r>
              <a:rPr lang="ar" sz="1600" b="1" dirty="0">
                <a:latin typeface="Times New Roman" panose="02020603050405020304" pitchFamily="18" charset="0"/>
                <a:cs typeface="Times New Roman" panose="02020603050405020304" pitchFamily="18" charset="0"/>
              </a:rPr>
              <a:t>التغذية</a:t>
            </a:r>
            <a:endParaRPr lang="en-US" sz="1600" b="1" dirty="0">
              <a:latin typeface="Times New Roman" panose="02020603050405020304" pitchFamily="18" charset="0"/>
              <a:cs typeface="Times New Roman" panose="02020603050405020304" pitchFamily="18" charset="0"/>
            </a:endParaRPr>
          </a:p>
        </p:txBody>
      </p:sp>
      <p:sp>
        <p:nvSpPr>
          <p:cNvPr id="4104" name="Text Box 10" descr="Parchment"/>
          <p:cNvSpPr txBox="1">
            <a:spLocks noChangeArrowheads="1"/>
          </p:cNvSpPr>
          <p:nvPr/>
        </p:nvSpPr>
        <p:spPr bwMode="auto">
          <a:xfrm>
            <a:off x="1698771" y="4182576"/>
            <a:ext cx="5464029" cy="2215991"/>
          </a:xfrm>
          <a:prstGeom prst="rect">
            <a:avLst/>
          </a:prstGeom>
          <a:blipFill dpi="0" rotWithShape="1">
            <a:blip r:embed="rId3">
              <a:alphaModFix amt="32000"/>
            </a:blip>
            <a:srcRect/>
            <a:tile tx="0" ty="0" sx="100000" sy="100000" flip="none" algn="tl"/>
          </a:blip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50000"/>
              </a:spcBef>
              <a:defRPr/>
            </a:pPr>
            <a:r>
              <a:rPr lang="ar-SA" altLang="en-US" b="1" dirty="0"/>
              <a:t>أستاذ المادة </a:t>
            </a:r>
          </a:p>
          <a:p>
            <a:pPr algn="ctr" rtl="1" eaLnBrk="1" hangingPunct="1">
              <a:spcBef>
                <a:spcPct val="50000"/>
              </a:spcBef>
              <a:defRPr/>
            </a:pPr>
            <a:r>
              <a:rPr lang="ar-SA" altLang="en-US" sz="2400" b="1" dirty="0" err="1">
                <a:solidFill>
                  <a:srgbClr val="0033CC"/>
                </a:solidFill>
              </a:rPr>
              <a:t>أ.د</a:t>
            </a:r>
            <a:r>
              <a:rPr lang="ar-SA" altLang="en-US" sz="2400" b="1" dirty="0">
                <a:solidFill>
                  <a:srgbClr val="0033CC"/>
                </a:solidFill>
              </a:rPr>
              <a:t>. عبدالرحمن بن سعد الداود</a:t>
            </a:r>
          </a:p>
          <a:p>
            <a:pPr algn="ctr" eaLnBrk="1" hangingPunct="1">
              <a:spcBef>
                <a:spcPct val="50000"/>
              </a:spcBef>
              <a:defRPr/>
            </a:pPr>
            <a:r>
              <a:rPr lang="en-US" altLang="en-US" sz="1200" b="1" dirty="0">
                <a:solidFill>
                  <a:srgbClr val="0033CC"/>
                </a:solidFill>
                <a:latin typeface="Times New Roman" panose="02020603050405020304" pitchFamily="18" charset="0"/>
                <a:cs typeface="Times New Roman" panose="02020603050405020304" pitchFamily="18" charset="0"/>
              </a:rPr>
              <a:t>Email: 	</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hlinkClick r:id="rId4"/>
              </a:rPr>
              <a:t>aldawood@ksu.edu.sa</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1200" b="1" dirty="0">
                <a:solidFill>
                  <a:srgbClr val="0033CC"/>
                </a:solidFill>
                <a:latin typeface="Times New Roman" panose="02020603050405020304" pitchFamily="18" charset="0"/>
                <a:cs typeface="Times New Roman" panose="02020603050405020304" pitchFamily="18" charset="0"/>
              </a:rPr>
              <a:t>Tel: 467- 8246</a:t>
            </a:r>
          </a:p>
          <a:p>
            <a:pPr algn="ctr" rtl="1"/>
            <a:endParaRPr lang="ar-SA" sz="1200" b="1" dirty="0">
              <a:latin typeface="Times New Roman" panose="02020603050405020304" pitchFamily="18" charset="0"/>
              <a:cs typeface="Times New Roman" panose="02020603050405020304" pitchFamily="18" charset="0"/>
            </a:endParaRPr>
          </a:p>
          <a:p>
            <a:pPr algn="ctr" rtl="1"/>
            <a:r>
              <a:rPr lang="ar" b="1" dirty="0">
                <a:solidFill>
                  <a:srgbClr val="0033CC"/>
                </a:solidFill>
              </a:rPr>
              <a:t>وحدة أبحاث علم الحشرات الاقتصادية (EERU)</a:t>
            </a:r>
          </a:p>
          <a:p>
            <a:pPr algn="ctr" rtl="1"/>
            <a:r>
              <a:rPr lang="ar" b="1" dirty="0">
                <a:solidFill>
                  <a:srgbClr val="0033CC"/>
                </a:solidFill>
              </a:rPr>
              <a:t>قسم وقاية النبات، كلية علوم الأغذية والزراعة ، جامعة الملك سعود، الرياض، المملكة العربية السعودية</a:t>
            </a:r>
            <a:endParaRPr lang="ar-SA" altLang="en-US" b="1" dirty="0">
              <a:solidFill>
                <a:srgbClr val="0033CC"/>
              </a:solidFill>
            </a:endParaRPr>
          </a:p>
        </p:txBody>
      </p:sp>
      <p:pic>
        <p:nvPicPr>
          <p:cNvPr id="4105" name="Picture 14" descr="Basmalla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228600"/>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6">
            <a:extLst>
              <a:ext uri="{FF2B5EF4-FFF2-40B4-BE49-F238E27FC236}">
                <a16:creationId xmlns:a16="http://schemas.microsoft.com/office/drawing/2014/main" id="{CE8DCEC6-9474-4F22-9492-6A55F938FFDA}"/>
              </a:ext>
            </a:extLst>
          </p:cNvPr>
          <p:cNvGrpSpPr/>
          <p:nvPr/>
        </p:nvGrpSpPr>
        <p:grpSpPr>
          <a:xfrm>
            <a:off x="280256" y="228600"/>
            <a:ext cx="8583488" cy="942235"/>
            <a:chOff x="381000" y="0"/>
            <a:chExt cx="8583488" cy="942235"/>
          </a:xfrm>
        </p:grpSpPr>
        <p:pic>
          <p:nvPicPr>
            <p:cNvPr id="11" name="Picture 8">
              <a:extLst>
                <a:ext uri="{FF2B5EF4-FFF2-40B4-BE49-F238E27FC236}">
                  <a16:creationId xmlns:a16="http://schemas.microsoft.com/office/drawing/2014/main" id="{0D6FD7BC-7E0F-486C-A39F-FAFFCC671AF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2" name="Picture 6" descr="http://t0.gstatic.com/images?q=tbn:ANd9GcTh_SinKdwBK5K8nHIfaaRtmFMceXBYppdX5iKn61cBKOA24hddcg">
              <a:extLst>
                <a:ext uri="{FF2B5EF4-FFF2-40B4-BE49-F238E27FC236}">
                  <a16:creationId xmlns:a16="http://schemas.microsoft.com/office/drawing/2014/main" id="{D6495F29-3D1A-4BD3-B671-89EDA7B31369}"/>
                </a:ext>
              </a:extLst>
            </p:cNvPr>
            <p:cNvPicPr>
              <a:picLocks noChangeAspect="1" noChangeArrowheads="1"/>
            </p:cNvPicPr>
            <p:nvPr/>
          </p:nvPicPr>
          <p:blipFill>
            <a:blip r:embed="rId7" cstate="print"/>
            <a:srcRect/>
            <a:stretch>
              <a:fillRect/>
            </a:stretch>
          </p:blipFill>
          <p:spPr bwMode="auto">
            <a:xfrm>
              <a:off x="381000" y="0"/>
              <a:ext cx="861801" cy="88212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المجموعات/ طريقة العمل</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7" name="Rectangle 6"/>
          <p:cNvSpPr/>
          <p:nvPr/>
        </p:nvSpPr>
        <p:spPr>
          <a:xfrm>
            <a:off x="95370" y="2209800"/>
            <a:ext cx="8894076" cy="2923877"/>
          </a:xfrm>
          <a:prstGeom prst="rect">
            <a:avLst/>
          </a:prstGeom>
        </p:spPr>
        <p:txBody>
          <a:bodyPr wrap="square">
            <a:spAutoFit/>
          </a:bodyPr>
          <a:lstStyle/>
          <a:p>
            <a:pPr algn="r" rtl="1">
              <a:spcBef>
                <a:spcPts val="600"/>
              </a:spcBef>
              <a:spcAft>
                <a:spcPts val="600"/>
              </a:spcAft>
            </a:pPr>
            <a:r>
              <a:rPr lang="ar" sz="2000" b="1" dirty="0">
                <a:solidFill>
                  <a:srgbClr val="0070C0"/>
                </a:solidFill>
                <a:latin typeface="Times New Roman" panose="02020603050405020304" pitchFamily="18" charset="0"/>
                <a:cs typeface="Times New Roman" panose="02020603050405020304" pitchFamily="18" charset="0"/>
              </a:rPr>
              <a:t>هـ- مركبات متنوعة:</a:t>
            </a:r>
          </a:p>
          <a:p>
            <a:pPr marL="400050" algn="r" rtl="1">
              <a:spcBef>
                <a:spcPts val="600"/>
              </a:spcBef>
              <a:spcAft>
                <a:spcPts val="600"/>
              </a:spcAft>
            </a:pPr>
            <a:r>
              <a:rPr lang="ar" sz="2000" b="1" dirty="0">
                <a:latin typeface="Times New Roman" panose="02020603050405020304" pitchFamily="18" charset="0"/>
                <a:cs typeface="Times New Roman" panose="02020603050405020304" pitchFamily="18" charset="0"/>
              </a:rPr>
              <a:t>تعتبر المركبات مثل ستيرات النحاس </a:t>
            </a:r>
            <a:r>
              <a:rPr lang="ar" sz="2000" b="1" dirty="0" err="1">
                <a:latin typeface="Times New Roman" panose="02020603050405020304" pitchFamily="18" charset="0"/>
                <a:cs typeface="Times New Roman" panose="02020603050405020304" pitchFamily="18" charset="0"/>
              </a:rPr>
              <a:t>وراتنجات النحاس </a:t>
            </a:r>
            <a:r>
              <a:rPr lang="ar" sz="2000" b="1" dirty="0">
                <a:latin typeface="Times New Roman" panose="02020603050405020304" pitchFamily="18" charset="0"/>
                <a:cs typeface="Times New Roman" panose="02020603050405020304" pitchFamily="18" charset="0"/>
              </a:rPr>
              <a:t>وكلوريد الزئبق </a:t>
            </a:r>
            <a:r>
              <a:rPr lang="ar" sz="2000" b="1" dirty="0" err="1">
                <a:latin typeface="Times New Roman" panose="02020603050405020304" pitchFamily="18" charset="0"/>
                <a:cs typeface="Times New Roman" panose="02020603050405020304" pitchFamily="18" charset="0"/>
              </a:rPr>
              <a:t>والفوسفون من مضادات التغذية </a:t>
            </a:r>
            <a:r>
              <a:rPr lang="ar" sz="2000" b="1" dirty="0">
                <a:latin typeface="Times New Roman" panose="02020603050405020304" pitchFamily="18" charset="0"/>
                <a:cs typeface="Times New Roman" panose="02020603050405020304" pitchFamily="18" charset="0"/>
              </a:rPr>
              <a:t>الجيدة .</a:t>
            </a:r>
          </a:p>
          <a:p>
            <a:pPr marL="400050" algn="r" rtl="1">
              <a:spcBef>
                <a:spcPts val="600"/>
              </a:spcBef>
              <a:spcAft>
                <a:spcPts val="600"/>
              </a:spcAft>
            </a:pPr>
            <a:endParaRPr lang="en-US" sz="2000" b="1" dirty="0">
              <a:latin typeface="Times New Roman" panose="02020603050405020304" pitchFamily="18" charset="0"/>
              <a:cs typeface="Times New Roman" panose="02020603050405020304" pitchFamily="18" charset="0"/>
            </a:endParaRPr>
          </a:p>
          <a:p>
            <a:pPr algn="r" rtl="1">
              <a:spcBef>
                <a:spcPts val="600"/>
              </a:spcBef>
              <a:spcAft>
                <a:spcPts val="600"/>
              </a:spcAft>
            </a:pPr>
            <a:r>
              <a:rPr lang="ar" sz="2400" b="1" dirty="0">
                <a:solidFill>
                  <a:srgbClr val="FF0000"/>
                </a:solidFill>
                <a:latin typeface="Times New Roman" panose="02020603050405020304" pitchFamily="18" charset="0"/>
                <a:cs typeface="Times New Roman" panose="02020603050405020304" pitchFamily="18" charset="0"/>
              </a:rPr>
              <a:t>طريقة عمل:</a:t>
            </a:r>
          </a:p>
          <a:p>
            <a:pPr marL="400050" algn="r" rtl="1">
              <a:spcBef>
                <a:spcPts val="600"/>
              </a:spcBef>
              <a:spcAft>
                <a:spcPts val="600"/>
              </a:spcAft>
            </a:pPr>
            <a:r>
              <a:rPr lang="ar" sz="2000" b="1" dirty="0" err="1">
                <a:latin typeface="Times New Roman" panose="02020603050405020304" pitchFamily="18" charset="0"/>
                <a:cs typeface="Times New Roman" panose="02020603050405020304" pitchFamily="18" charset="0"/>
              </a:rPr>
              <a:t>التغذية </a:t>
            </a:r>
            <a:r>
              <a:rPr lang="ar" sz="2000" b="1" dirty="0">
                <a:latin typeface="Times New Roman" panose="02020603050405020304" pitchFamily="18" charset="0"/>
                <a:cs typeface="Times New Roman" panose="02020603050405020304" pitchFamily="18" charset="0"/>
              </a:rPr>
              <a:t>مستقبلات الذوق (التذوق) في منطقة الفم. نظرًا لافتقارها إلى التحفيز الذوقي الصحيح، تفشل الحشرة في التعرف على الورقة المعالجة كغذاء. تموت الحشرة ببطء بسبب الجوع.</a:t>
            </a:r>
          </a:p>
        </p:txBody>
      </p:sp>
    </p:spTree>
    <p:extLst>
      <p:ext uri="{BB962C8B-B14F-4D97-AF65-F5344CB8AC3E}">
        <p14:creationId xmlns:p14="http://schemas.microsoft.com/office/powerpoint/2010/main" val="170621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10725"/>
            <a:ext cx="9144000" cy="823521"/>
          </a:xfrm>
          <a:solidFill>
            <a:schemeClr val="accent1">
              <a:lumMod val="40000"/>
              <a:lumOff val="60000"/>
            </a:schemeClr>
          </a:solidFill>
        </p:spPr>
        <p:txBody>
          <a:bodyPr>
            <a:normAutofit/>
          </a:bodyPr>
          <a:lstStyle/>
          <a:p>
            <a:r>
              <a:rPr lang="ar" dirty="0"/>
              <a:t> </a:t>
            </a:r>
            <a:r>
              <a:rPr lang="ar" sz="3600" b="1" dirty="0">
                <a:solidFill>
                  <a:srgbClr val="FF0000"/>
                </a:solidFill>
                <a:latin typeface="Times New Roman" panose="02020603050405020304" pitchFamily="18" charset="0"/>
                <a:cs typeface="Times New Roman" panose="02020603050405020304" pitchFamily="18" charset="0"/>
              </a:rPr>
              <a:t>قائمة </a:t>
            </a:r>
            <a:r>
              <a:rPr lang="ar" sz="3600" b="1" dirty="0" err="1">
                <a:solidFill>
                  <a:srgbClr val="FF0000"/>
                </a:solidFill>
                <a:latin typeface="Times New Roman" panose="02020603050405020304" pitchFamily="18" charset="0"/>
                <a:cs typeface="Times New Roman" panose="02020603050405020304" pitchFamily="18" charset="0"/>
              </a:rPr>
              <a:t>مضادات التغذية </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994356"/>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pic>
        <p:nvPicPr>
          <p:cNvPr id="4" name="Picture 3"/>
          <p:cNvPicPr>
            <a:picLocks noChangeAspect="1"/>
          </p:cNvPicPr>
          <p:nvPr/>
        </p:nvPicPr>
        <p:blipFill>
          <a:blip r:embed="rId4"/>
          <a:stretch>
            <a:fillRect/>
          </a:stretch>
        </p:blipFill>
        <p:spPr>
          <a:xfrm>
            <a:off x="280256" y="2209800"/>
            <a:ext cx="8583488" cy="4438650"/>
          </a:xfrm>
          <a:prstGeom prst="rect">
            <a:avLst/>
          </a:prstGeom>
        </p:spPr>
      </p:pic>
    </p:spTree>
    <p:extLst>
      <p:ext uri="{BB962C8B-B14F-4D97-AF65-F5344CB8AC3E}">
        <p14:creationId xmlns:p14="http://schemas.microsoft.com/office/powerpoint/2010/main" val="2011454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مزايا/ سلبيات</a:t>
            </a:r>
            <a:endParaRPr lang="en-US" sz="40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7789427" y="2121188"/>
            <a:ext cx="668773" cy="461665"/>
          </a:xfrm>
          <a:prstGeom prst="rect">
            <a:avLst/>
          </a:prstGeom>
        </p:spPr>
        <p:txBody>
          <a:bodyPr wrap="none">
            <a:spAutoFit/>
          </a:bodyPr>
          <a:lstStyle/>
          <a:p>
            <a:pPr algn="r"/>
            <a:r>
              <a:rPr lang="ar" sz="2400" b="1" dirty="0">
                <a:solidFill>
                  <a:srgbClr val="FF0000"/>
                </a:solidFill>
                <a:latin typeface="Times New Roman" panose="02020603050405020304" pitchFamily="18" charset="0"/>
                <a:cs typeface="Times New Roman" panose="02020603050405020304" pitchFamily="18" charset="0"/>
              </a:rPr>
              <a:t>مزايا</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74700" y="2614500"/>
            <a:ext cx="7783500" cy="1785104"/>
          </a:xfrm>
          <a:prstGeom prst="rect">
            <a:avLst/>
          </a:prstGeom>
        </p:spPr>
        <p:txBody>
          <a:bodyPr wrap="square">
            <a:spAutoFit/>
          </a:bodyPr>
          <a:lstStyle/>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يؤثر على مغذيات النباتات ولكنه آمن للأعداء الطبيعيين</a:t>
            </a:r>
          </a:p>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لا يتم قتل الآفات على الفور مثل الأعداء الطبيعيين يمكن أن تتغذى عليها</a:t>
            </a:r>
            <a:endParaRPr lang="en-US" sz="2000" b="1" dirty="0">
              <a:latin typeface="Times New Roman" panose="02020603050405020304" pitchFamily="18" charset="0"/>
              <a:cs typeface="Times New Roman" panose="02020603050405020304" pitchFamily="18" charset="0"/>
            </a:endParaRPr>
          </a:p>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لا </a:t>
            </a:r>
            <a:r>
              <a:rPr lang="ar" sz="2000" b="1" dirty="0" err="1">
                <a:latin typeface="Times New Roman" panose="02020603050405020304" pitchFamily="18" charset="0"/>
                <a:cs typeface="Times New Roman" panose="02020603050405020304" pitchFamily="18" charset="0"/>
              </a:rPr>
              <a:t>السمية النباتية</a:t>
            </a:r>
            <a:r>
              <a:rPr lang="ar" sz="2000" b="1"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لا تلوث</a:t>
            </a:r>
            <a:endParaRPr lang="en-US" sz="2000" b="1" dirty="0">
              <a:latin typeface="Times New Roman" panose="02020603050405020304" pitchFamily="18" charset="0"/>
              <a:cs typeface="Times New Roman" panose="02020603050405020304" pitchFamily="18" charset="0"/>
            </a:endParaRPr>
          </a:p>
        </p:txBody>
      </p:sp>
      <p:sp>
        <p:nvSpPr>
          <p:cNvPr id="16" name="Rectangle 15"/>
          <p:cNvSpPr/>
          <p:nvPr/>
        </p:nvSpPr>
        <p:spPr>
          <a:xfrm>
            <a:off x="7696200" y="4818150"/>
            <a:ext cx="2084225" cy="461665"/>
          </a:xfrm>
          <a:prstGeom prst="rect">
            <a:avLst/>
          </a:prstGeom>
        </p:spPr>
        <p:txBody>
          <a:bodyPr wrap="none">
            <a:spAutoFit/>
          </a:bodyPr>
          <a:lstStyle/>
          <a:p>
            <a:r>
              <a:rPr lang="ar" sz="2400" b="1" dirty="0">
                <a:solidFill>
                  <a:srgbClr val="FF0000"/>
                </a:solidFill>
                <a:latin typeface="Times New Roman" panose="02020603050405020304" pitchFamily="18" charset="0"/>
                <a:cs typeface="Times New Roman" panose="02020603050405020304" pitchFamily="18" charset="0"/>
              </a:rPr>
              <a:t>سلبيات</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3148744" y="5436705"/>
            <a:ext cx="5715000" cy="861774"/>
          </a:xfrm>
          <a:prstGeom prst="rect">
            <a:avLst/>
          </a:prstGeom>
        </p:spPr>
        <p:txBody>
          <a:bodyPr wrap="square">
            <a:spAutoFit/>
          </a:bodyPr>
          <a:lstStyle/>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ليست فعالة لامتصاص الآفات</a:t>
            </a:r>
          </a:p>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غير فعال كإجراء </a:t>
            </a:r>
            <a:endParaRPr lang="en-US" sz="2000" b="1" dirty="0">
              <a:latin typeface="Times New Roman" panose="02020603050405020304" pitchFamily="18" charset="0"/>
              <a:cs typeface="Times New Roman" panose="02020603050405020304" pitchFamily="18" charset="0"/>
            </a:endParaRPr>
          </a:p>
        </p:txBody>
      </p:sp>
      <p:sp>
        <p:nvSpPr>
          <p:cNvPr id="4" name="مربع نص 3">
            <a:extLst>
              <a:ext uri="{FF2B5EF4-FFF2-40B4-BE49-F238E27FC236}">
                <a16:creationId xmlns:a16="http://schemas.microsoft.com/office/drawing/2014/main" id="{57B30FC9-BF99-49D7-5F8A-5108C5602F8A}"/>
              </a:ext>
            </a:extLst>
          </p:cNvPr>
          <p:cNvSpPr txBox="1"/>
          <p:nvPr/>
        </p:nvSpPr>
        <p:spPr>
          <a:xfrm>
            <a:off x="4227616" y="6056416"/>
            <a:ext cx="184731" cy="369332"/>
          </a:xfrm>
          <a:prstGeom prst="rect">
            <a:avLst/>
          </a:prstGeom>
          <a:noFill/>
        </p:spPr>
        <p:txBody>
          <a:bodyPr wrap="none" rtlCol="1">
            <a:spAutoFit/>
          </a:bodyPr>
          <a:lstStyle/>
          <a:p>
            <a:pPr marL="0" algn="r" defTabSz="914400" rtl="1" eaLnBrk="1" latinLnBrk="0" hangingPunct="1"/>
            <a:endParaRPr lang="ar-SA" dirty="0"/>
          </a:p>
        </p:txBody>
      </p:sp>
      <p:sp>
        <p:nvSpPr>
          <p:cNvPr id="5" name="مربع نص 4">
            <a:extLst>
              <a:ext uri="{FF2B5EF4-FFF2-40B4-BE49-F238E27FC236}">
                <a16:creationId xmlns:a16="http://schemas.microsoft.com/office/drawing/2014/main" id="{4D5178B5-F6DB-E029-020E-0AAF18FBDF51}"/>
              </a:ext>
            </a:extLst>
          </p:cNvPr>
          <p:cNvSpPr txBox="1"/>
          <p:nvPr/>
        </p:nvSpPr>
        <p:spPr>
          <a:xfrm>
            <a:off x="4031010" y="4952010"/>
            <a:ext cx="184730" cy="369332"/>
          </a:xfrm>
          <a:prstGeom prst="rect">
            <a:avLst/>
          </a:prstGeom>
          <a:noFill/>
        </p:spPr>
        <p:txBody>
          <a:bodyPr wrap="none" rtlCol="1">
            <a:spAutoFit/>
          </a:bodyPr>
          <a:lstStyle/>
          <a:p>
            <a:pPr marL="0" algn="r" defTabSz="914400" rtl="1" eaLnBrk="1" latinLnBrk="0" hangingPunct="1"/>
            <a:endParaRPr lang="ar-SA" dirty="0"/>
          </a:p>
        </p:txBody>
      </p:sp>
    </p:spTree>
    <p:extLst>
      <p:ext uri="{BB962C8B-B14F-4D97-AF65-F5344CB8AC3E}">
        <p14:creationId xmlns:p14="http://schemas.microsoft.com/office/powerpoint/2010/main" val="235138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a:solidFill>
                  <a:srgbClr val="FF0000"/>
                </a:solidFill>
                <a:latin typeface="Arial Black" panose="020B0A04020102020204" pitchFamily="34" charset="0"/>
                <a:cs typeface="Times New Roman" panose="02020603050405020304" pitchFamily="18" charset="0"/>
              </a:rPr>
              <a:t>الأساليب الحديثة في مكافحة الآفات الحشرية</a:t>
            </a:r>
            <a:endParaRPr lang="en-US" sz="2800" b="1" dirty="0">
              <a:solidFill>
                <a:srgbClr val="FF0000"/>
              </a:solidFill>
              <a:latin typeface="Arial Black" panose="020B0A04020102020204" pitchFamily="34" charset="0"/>
              <a:ea typeface="+mn-ea"/>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495706" y="2209800"/>
            <a:ext cx="8152588" cy="4093428"/>
          </a:xfrm>
          <a:prstGeom prst="rect">
            <a:avLst/>
          </a:prstGeom>
          <a:noFill/>
        </p:spPr>
        <p:txBody>
          <a:bodyPr wrap="square" rtlCol="0">
            <a:spAutoFit/>
          </a:bodyPr>
          <a:lstStyle/>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الفيرومونات</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الجاذب</a:t>
            </a:r>
            <a:r>
              <a:rPr lang="ar-SA" sz="2000" b="1" dirty="0">
                <a:latin typeface="Times New Roman" panose="02020603050405020304" pitchFamily="18" charset="0"/>
                <a:cs typeface="Times New Roman" panose="02020603050405020304" pitchFamily="18" charset="0"/>
              </a:rPr>
              <a:t>ات</a:t>
            </a:r>
            <a:endParaRPr lang="ar" sz="2000" b="1" dirty="0">
              <a:latin typeface="Times New Roman" panose="02020603050405020304" pitchFamily="18"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منظمات النمو</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مضادات</a:t>
            </a:r>
            <a:r>
              <a:rPr lang="ar-SA" sz="2000" b="1" dirty="0">
                <a:latin typeface="Times New Roman" panose="02020603050405020304" pitchFamily="18" charset="0"/>
                <a:cs typeface="Times New Roman" panose="02020603050405020304" pitchFamily="18" charset="0"/>
              </a:rPr>
              <a:t> </a:t>
            </a:r>
            <a:r>
              <a:rPr lang="ar" sz="2000" b="1" dirty="0">
                <a:latin typeface="Times New Roman" panose="02020603050405020304" pitchFamily="18" charset="0"/>
                <a:cs typeface="Times New Roman" panose="02020603050405020304" pitchFamily="18" charset="0"/>
              </a:rPr>
              <a:t>التغذية</a:t>
            </a:r>
            <a:endParaRPr lang="en-US" sz="2000" b="1" dirty="0">
              <a:latin typeface="Times New Roman" panose="02020603050405020304" pitchFamily="18"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تدخل الحمض النووي الريبي (RNAi)</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استخدام تقنيات التشعيع في مكافحة الآفات</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مكافحة الحشرات باستخدام درجة الحرارة</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استخدام مسببات الأمراض (البكتيريا، الديدان الخيطية، الفيروسات)</a:t>
            </a:r>
          </a:p>
          <a:p>
            <a:pPr marL="457200" indent="-457200" algn="r" rtl="1">
              <a:spcBef>
                <a:spcPts val="600"/>
              </a:spcBef>
              <a:spcAft>
                <a:spcPts val="600"/>
              </a:spcAft>
              <a:buFont typeface="+mj-lt"/>
              <a:buAutoNum type="arabicPeriod"/>
            </a:pPr>
            <a:r>
              <a:rPr lang="ar" sz="2000" b="1" dirty="0">
                <a:latin typeface="Times New Roman" panose="02020603050405020304" pitchFamily="18" charset="0"/>
                <a:cs typeface="Times New Roman" panose="02020603050405020304" pitchFamily="18" charset="0"/>
              </a:rPr>
              <a:t>تأثير الممارسات الزراعية على أعداد الحشرات</a:t>
            </a:r>
          </a:p>
        </p:txBody>
      </p:sp>
    </p:spTree>
    <p:extLst>
      <p:ext uri="{BB962C8B-B14F-4D97-AF65-F5344CB8AC3E}">
        <p14:creationId xmlns:p14="http://schemas.microsoft.com/office/powerpoint/2010/main" val="313067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750266D-49D2-5679-5B4F-21C51AFD7848}"/>
              </a:ext>
            </a:extLst>
          </p:cNvPr>
          <p:cNvSpPr>
            <a:spLocks noGrp="1"/>
          </p:cNvSpPr>
          <p:nvPr>
            <p:ph type="title"/>
          </p:nvPr>
        </p:nvSpPr>
        <p:spPr/>
        <p:txBody>
          <a:bodyPr/>
          <a:lstStyle/>
          <a:p>
            <a:r>
              <a:rPr lang="ar-SA" dirty="0">
                <a:solidFill>
                  <a:srgbClr val="FF0000"/>
                </a:solidFill>
              </a:rPr>
              <a:t>مضادات التغذية</a:t>
            </a:r>
          </a:p>
        </p:txBody>
      </p:sp>
      <p:sp>
        <p:nvSpPr>
          <p:cNvPr id="3" name="عنصر نائب للمحتوى 2">
            <a:extLst>
              <a:ext uri="{FF2B5EF4-FFF2-40B4-BE49-F238E27FC236}">
                <a16:creationId xmlns:a16="http://schemas.microsoft.com/office/drawing/2014/main" id="{FA64AE5C-717C-C6A4-6CE2-48FBEC259045}"/>
              </a:ext>
            </a:extLst>
          </p:cNvPr>
          <p:cNvSpPr>
            <a:spLocks noGrp="1"/>
          </p:cNvSpPr>
          <p:nvPr>
            <p:ph idx="1"/>
          </p:nvPr>
        </p:nvSpPr>
        <p:spPr/>
        <p:txBody>
          <a:bodyPr>
            <a:normAutofit lnSpcReduction="10000"/>
          </a:bodyPr>
          <a:lstStyle/>
          <a:p>
            <a:pPr marL="342900" indent="-342900" algn="r" defTabSz="914400" rtl="1" eaLnBrk="1" latinLnBrk="0" hangingPunct="1">
              <a:spcBef>
                <a:spcPct val="20000"/>
              </a:spcBef>
              <a:buFont typeface="Arial" pitchFamily="34" charset="0"/>
              <a:buChar char="•"/>
            </a:pPr>
            <a:r>
              <a:rPr lang="ar-SA" sz="1800" dirty="0">
                <a:effectLst/>
                <a:latin typeface="Aptos" panose="020B0004020202020204" pitchFamily="34" charset="0"/>
                <a:ea typeface="Aptos" panose="020B0004020202020204" pitchFamily="34" charset="0"/>
                <a:cs typeface="Arial" panose="020B0604020202020204" pitchFamily="34" charset="0"/>
              </a:rPr>
              <a:t>مضادات التغذية هي مواد   كيميائية تمنع الحشرات من التغذية على النباتات دون التأثير على النبات</a:t>
            </a:r>
            <a:r>
              <a:rPr lang="en-US" sz="1800" dirty="0">
                <a:effectLst/>
                <a:latin typeface="Aptos" panose="020B0004020202020204" pitchFamily="34" charset="0"/>
                <a:ea typeface="Aptos" panose="020B0004020202020204" pitchFamily="34" charset="0"/>
                <a:cs typeface="Arial" panose="020B0604020202020204" pitchFamily="34" charset="0"/>
              </a:rPr>
              <a:t>.</a:t>
            </a:r>
            <a:r>
              <a:rPr lang="en-US" dirty="0">
                <a:effectLst/>
              </a:rPr>
              <a:t> </a:t>
            </a:r>
            <a:endParaRPr lang="ar-SA" dirty="0">
              <a:effectLst/>
            </a:endParaRPr>
          </a:p>
          <a:p>
            <a:pPr algn="r" defTabSz="914400" rtl="1" eaLnBrk="1" latinLnBrk="0" hangingPunct="1">
              <a:spcBef>
                <a:spcPct val="20000"/>
              </a:spcBef>
            </a:pPr>
            <a:r>
              <a:rPr lang="ar-SA" dirty="0">
                <a:solidFill>
                  <a:schemeClr val="accent3">
                    <a:lumMod val="75000"/>
                  </a:schemeClr>
                </a:solidFill>
              </a:rPr>
              <a:t>شروط نجاح تطبيق مضادات التغذية بالحشرات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اختيار الأنواع المستهدفة: يجب أن تكون مضادات التغذية فعالة ضد الآفات الحشرية المحددة التي تسبب أضرارًا للمحاصيل أو النباتات.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طريقة العمل: يمكن أن تعمل مضادات التغذية من خلال آليات مختلفة، بما في ذلك طرد الطعم، والتثبيط الكيميائي، والتأثيرات الفسيولوجية، وتعديل السلوك.</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٣توقيت التطبيق: توقيت تطبيق مضادات التغذية ليتزامن مع فترات ذروة نشاط تغذية الحشرات يعزز فعاليتها.</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r>
              <a:rPr lang="ar-SA" sz="1800" dirty="0">
                <a:effectLst/>
                <a:latin typeface="Aptos" panose="020B0004020202020204" pitchFamily="34" charset="0"/>
                <a:ea typeface="Aptos" panose="020B0004020202020204" pitchFamily="34" charset="0"/>
                <a:cs typeface="Arial" panose="020B0604020202020204" pitchFamily="34" charset="0"/>
              </a:rPr>
              <a:t>٤ إدارة المقاومة: الاستخدام المستمر لمضادات التغذية يمكن أن يؤدي إلى تطور المقاومة لدى مجموعات الحشرات. يمكن لمضادات التغذية الدوارة أو المتناوبة مع أنماط الطرق المختلفة أن تساعد في منع أو تأخير ظهور المقاومة.</a:t>
            </a:r>
            <a:r>
              <a:rPr lang="en-US" dirty="0">
                <a:effectLst/>
              </a:rPr>
              <a:t> </a:t>
            </a:r>
            <a:endParaRPr lang="ar-SA" dirty="0"/>
          </a:p>
        </p:txBody>
      </p:sp>
    </p:spTree>
    <p:extLst>
      <p:ext uri="{BB962C8B-B14F-4D97-AF65-F5344CB8AC3E}">
        <p14:creationId xmlns:p14="http://schemas.microsoft.com/office/powerpoint/2010/main" val="95734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a:solidFill>
                  <a:srgbClr val="FF0000"/>
                </a:solidFill>
                <a:latin typeface="Times New Roman" panose="02020603050405020304" pitchFamily="18" charset="0"/>
                <a:cs typeface="Times New Roman" panose="02020603050405020304" pitchFamily="18" charset="0"/>
              </a:rPr>
              <a:t>مضادات التغذية</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140128" y="2438400"/>
            <a:ext cx="8863744" cy="2554545"/>
          </a:xfrm>
          <a:prstGeom prst="rect">
            <a:avLst/>
          </a:prstGeom>
          <a:noFill/>
        </p:spPr>
        <p:txBody>
          <a:bodyPr wrap="square" rtlCol="0">
            <a:spAutoFit/>
          </a:bodyPr>
          <a:lstStyle/>
          <a:p>
            <a:pPr marL="342900" indent="-342900" algn="just" rtl="1">
              <a:spcBef>
                <a:spcPts val="1200"/>
              </a:spcBef>
              <a:spcAft>
                <a:spcPts val="12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هذه هي المواد الكيميائية التي تمنع تغذية الحشرات عند وضعها على أوراق الشجر </a:t>
            </a:r>
            <a:r>
              <a:rPr lang="ar" sz="2000" b="1" dirty="0">
                <a:solidFill>
                  <a:srgbClr val="FF0000"/>
                </a:solidFill>
                <a:latin typeface="Times New Roman" panose="02020603050405020304" pitchFamily="18" charset="0"/>
                <a:cs typeface="Times New Roman" panose="02020603050405020304" pitchFamily="18" charset="0"/>
              </a:rPr>
              <a:t>دون إضعاف شهيتها ومستقبلاتها الذوقية </a:t>
            </a:r>
            <a:r>
              <a:rPr lang="ar" sz="2000" b="1" dirty="0">
                <a:latin typeface="Times New Roman" panose="02020603050405020304" pitchFamily="18" charset="0"/>
                <a:cs typeface="Times New Roman" panose="02020603050405020304" pitchFamily="18" charset="0"/>
              </a:rPr>
              <a:t>أو إبعادها عن الطعام .</a:t>
            </a:r>
          </a:p>
          <a:p>
            <a:pPr marL="342900" indent="-342900" algn="just" rtl="1">
              <a:spcBef>
                <a:spcPts val="1200"/>
              </a:spcBef>
              <a:spcAft>
                <a:spcPts val="12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وبما أن الحشرات لا تتغذى على الأسطح المعالجة، فإنها تموت بسبب الجوع .</a:t>
            </a:r>
          </a:p>
          <a:p>
            <a:pPr marL="342900" indent="-342900" algn="just" rtl="1">
              <a:spcBef>
                <a:spcPts val="1200"/>
              </a:spcBef>
              <a:spcAft>
                <a:spcPts val="12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تنتج النباتات </a:t>
            </a:r>
            <a:r>
              <a:rPr lang="ar" sz="2000" b="1" dirty="0">
                <a:solidFill>
                  <a:srgbClr val="FF0000"/>
                </a:solidFill>
                <a:latin typeface="Times New Roman" panose="02020603050405020304" pitchFamily="18" charset="0"/>
                <a:cs typeface="Times New Roman" panose="02020603050405020304" pitchFamily="18" charset="0"/>
              </a:rPr>
              <a:t>أنواعًا واسعة ومتنوعة من المركبات، </a:t>
            </a:r>
            <a:r>
              <a:rPr lang="ar" sz="2000" b="1" dirty="0">
                <a:latin typeface="Times New Roman" panose="02020603050405020304" pitchFamily="18" charset="0"/>
                <a:cs typeface="Times New Roman" panose="02020603050405020304" pitchFamily="18" charset="0"/>
              </a:rPr>
              <a:t>وغالبيتها </a:t>
            </a:r>
            <a:r>
              <a:rPr lang="ar" sz="2000" b="1" dirty="0">
                <a:solidFill>
                  <a:srgbClr val="FF0000"/>
                </a:solidFill>
                <a:latin typeface="Times New Roman" panose="02020603050405020304" pitchFamily="18" charset="0"/>
                <a:cs typeface="Times New Roman" panose="02020603050405020304" pitchFamily="18" charset="0"/>
              </a:rPr>
              <a:t>لا تشارك بشكل مباشر في النمو والتطور </a:t>
            </a:r>
            <a:r>
              <a:rPr lang="ar" sz="2000" b="1" dirty="0">
                <a:latin typeface="Times New Roman" panose="02020603050405020304" pitchFamily="18" charset="0"/>
                <a:cs typeface="Times New Roman" panose="02020603050405020304" pitchFamily="18" charset="0"/>
              </a:rPr>
              <a:t>. يشار إلى هذه المواد الكيميائية النباتية تقليديًا باسم </a:t>
            </a:r>
            <a:r>
              <a:rPr lang="ar" sz="2000" b="1" dirty="0">
                <a:solidFill>
                  <a:srgbClr val="FF0000"/>
                </a:solidFill>
                <a:latin typeface="Times New Roman" panose="02020603050405020304" pitchFamily="18" charset="0"/>
                <a:cs typeface="Times New Roman" panose="02020603050405020304" pitchFamily="18" charset="0"/>
              </a:rPr>
              <a:t>المستقلبات الثانوية. </a:t>
            </a:r>
            <a:r>
              <a:rPr lang="ar" sz="2000" b="1" dirty="0">
                <a:latin typeface="Times New Roman" panose="02020603050405020304" pitchFamily="18" charset="0"/>
                <a:cs typeface="Times New Roman" panose="02020603050405020304" pitchFamily="18" charset="0"/>
              </a:rPr>
              <a:t>وقد ثبت أن العديد من هذه المركبات لها </a:t>
            </a:r>
            <a:r>
              <a:rPr lang="ar" sz="2000" b="1" dirty="0">
                <a:solidFill>
                  <a:srgbClr val="FF0000"/>
                </a:solidFill>
                <a:latin typeface="Times New Roman" panose="02020603050405020304" pitchFamily="18" charset="0"/>
                <a:cs typeface="Times New Roman" panose="02020603050405020304" pitchFamily="18" charset="0"/>
              </a:rPr>
              <a:t>خصائص تحمي النباتات من الحيوانات العاشبة.</a:t>
            </a:r>
            <a:endParaRPr lang="en-US" b="1" dirty="0"/>
          </a:p>
        </p:txBody>
      </p:sp>
    </p:spTree>
    <p:extLst>
      <p:ext uri="{BB962C8B-B14F-4D97-AF65-F5344CB8AC3E}">
        <p14:creationId xmlns:p14="http://schemas.microsoft.com/office/powerpoint/2010/main" val="1736827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err="1">
                <a:solidFill>
                  <a:srgbClr val="FF0000"/>
                </a:solidFill>
                <a:latin typeface="Times New Roman" panose="02020603050405020304" pitchFamily="18" charset="0"/>
                <a:cs typeface="Times New Roman" panose="02020603050405020304" pitchFamily="18" charset="0"/>
              </a:rPr>
              <a:t>مضادات التغذية</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140128" y="2286000"/>
            <a:ext cx="8863744" cy="2246769"/>
          </a:xfrm>
          <a:prstGeom prst="rect">
            <a:avLst/>
          </a:prstGeom>
          <a:noFill/>
        </p:spPr>
        <p:txBody>
          <a:bodyPr wrap="square" rtlCol="0">
            <a:spAutoFit/>
          </a:bodyPr>
          <a:lstStyle/>
          <a:p>
            <a:pPr marL="342900" indent="-342900" algn="just" rtl="1">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يعرّف معظم الباحثين مضادات </a:t>
            </a:r>
            <a:r>
              <a:rPr lang="ar" sz="2000" b="1" dirty="0" err="1">
                <a:latin typeface="Times New Roman" panose="02020603050405020304" pitchFamily="18" charset="0"/>
                <a:cs typeface="Times New Roman" panose="02020603050405020304" pitchFamily="18" charset="0"/>
              </a:rPr>
              <a:t>التغذية </a:t>
            </a:r>
            <a:r>
              <a:rPr lang="ar" sz="2000" b="1" dirty="0">
                <a:latin typeface="Times New Roman" panose="02020603050405020304" pitchFamily="18" charset="0"/>
                <a:cs typeface="Times New Roman" panose="02020603050405020304" pitchFamily="18" charset="0"/>
              </a:rPr>
              <a:t>بأنها مواد كيميائية لها خصائص </a:t>
            </a:r>
            <a:r>
              <a:rPr lang="ar" sz="2000" b="1" dirty="0" err="1">
                <a:latin typeface="Times New Roman" panose="02020603050405020304" pitchFamily="18" charset="0"/>
                <a:cs typeface="Times New Roman" panose="02020603050405020304" pitchFamily="18" charset="0"/>
              </a:rPr>
              <a:t>مضادة للتغذية </a:t>
            </a:r>
            <a:r>
              <a:rPr lang="ar" sz="2000" b="1" dirty="0">
                <a:latin typeface="Times New Roman" panose="02020603050405020304" pitchFamily="18" charset="0"/>
                <a:cs typeface="Times New Roman" panose="02020603050405020304" pitchFamily="18" charset="0"/>
              </a:rPr>
              <a:t>بتركيز منخفض، وتعمل على خلايا حسية محددة جدًا ( مستقبلات </a:t>
            </a:r>
            <a:r>
              <a:rPr lang="ar" sz="2000" b="1" dirty="0" err="1">
                <a:latin typeface="Times New Roman" panose="02020603050405020304" pitchFamily="18" charset="0"/>
                <a:cs typeface="Times New Roman" panose="02020603050405020304" pitchFamily="18" charset="0"/>
              </a:rPr>
              <a:t>مضادة للتغذية </a:t>
            </a:r>
            <a:r>
              <a:rPr lang="ar" sz="2000" b="1" dirty="0">
                <a:latin typeface="Times New Roman" panose="02020603050405020304" pitchFamily="18" charset="0"/>
                <a:cs typeface="Times New Roman" panose="02020603050405020304" pitchFamily="18" charset="0"/>
              </a:rPr>
              <a:t>) في الآفة.</a:t>
            </a:r>
            <a:endParaRPr lang="en-US" sz="2000" b="1" dirty="0">
              <a:latin typeface="Times New Roman" panose="02020603050405020304" pitchFamily="18" charset="0"/>
              <a:cs typeface="Times New Roman" panose="02020603050405020304" pitchFamily="18" charset="0"/>
            </a:endParaRPr>
          </a:p>
          <a:p>
            <a:pPr marL="342900" indent="-342900" algn="just" rtl="1">
              <a:buFont typeface="Wingdings" panose="05000000000000000000" pitchFamily="2" charset="2"/>
              <a:buChar char="§"/>
            </a:pPr>
            <a:endParaRPr lang="en-US" sz="2000" b="1" dirty="0">
              <a:latin typeface="Times New Roman" panose="02020603050405020304" pitchFamily="18" charset="0"/>
              <a:cs typeface="Times New Roman" panose="02020603050405020304" pitchFamily="18" charset="0"/>
            </a:endParaRPr>
          </a:p>
          <a:p>
            <a:pPr marL="342900" indent="-342900" algn="just" rtl="1">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الخلايا العصبية المرتبطة بهذه المستقبلات </a:t>
            </a:r>
            <a:r>
              <a:rPr lang="ar" sz="2000" b="1" dirty="0" err="1">
                <a:latin typeface="Times New Roman" panose="02020603050405020304" pitchFamily="18" charset="0"/>
                <a:cs typeface="Times New Roman" panose="02020603050405020304" pitchFamily="18" charset="0"/>
              </a:rPr>
              <a:t>المضادة للتغذية </a:t>
            </a:r>
            <a:r>
              <a:rPr lang="ar" sz="2000" b="1" dirty="0">
                <a:latin typeface="Times New Roman" panose="02020603050405020304" pitchFamily="18" charset="0"/>
                <a:cs typeface="Times New Roman" panose="02020603050405020304" pitchFamily="18" charset="0"/>
              </a:rPr>
              <a:t>إما </a:t>
            </a:r>
            <a:r>
              <a:rPr lang="ar" sz="2000" b="1" dirty="0">
                <a:solidFill>
                  <a:srgbClr val="FF0000"/>
                </a:solidFill>
                <a:latin typeface="Times New Roman" panose="02020603050405020304" pitchFamily="18" charset="0"/>
                <a:cs typeface="Times New Roman" panose="02020603050405020304" pitchFamily="18" charset="0"/>
              </a:rPr>
              <a:t>تمنع تغذية الحشرات (تأثير رادع للتغذية) أو تتسبب في توقف أو تباطؤ المزيد من التغذية (تأثير مثبط التغذية).</a:t>
            </a:r>
            <a:endParaRPr lang="en-US" sz="2000" b="1" dirty="0">
              <a:solidFill>
                <a:srgbClr val="FF0000"/>
              </a:solidFill>
              <a:latin typeface="Times New Roman" panose="02020603050405020304" pitchFamily="18" charset="0"/>
              <a:cs typeface="Times New Roman" panose="02020603050405020304" pitchFamily="18" charset="0"/>
            </a:endParaRPr>
          </a:p>
          <a:p>
            <a:pPr marL="342900" indent="-342900" algn="just" rtl="1">
              <a:buFont typeface="Wingdings" panose="05000000000000000000" pitchFamily="2" charset="2"/>
              <a:buChar char="§"/>
            </a:pPr>
            <a:endParaRPr lang="en-US" sz="2000" b="1" dirty="0">
              <a:latin typeface="Times New Roman" panose="02020603050405020304" pitchFamily="18" charset="0"/>
              <a:cs typeface="Times New Roman" panose="02020603050405020304" pitchFamily="18" charset="0"/>
            </a:endParaRPr>
          </a:p>
          <a:p>
            <a:pPr marL="342900" indent="-342900" algn="just" rtl="1">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بعض </a:t>
            </a:r>
            <a:r>
              <a:rPr lang="ar" sz="2000" b="1" dirty="0" err="1">
                <a:latin typeface="Times New Roman" panose="02020603050405020304" pitchFamily="18" charset="0"/>
                <a:cs typeface="Times New Roman" panose="02020603050405020304" pitchFamily="18" charset="0"/>
              </a:rPr>
              <a:t>مضادات التغذية</a:t>
            </a:r>
            <a:r>
              <a:rPr lang="ar" sz="2000" b="1" dirty="0">
                <a:latin typeface="Times New Roman" panose="02020603050405020304" pitchFamily="18" charset="0"/>
                <a:cs typeface="Times New Roman" panose="02020603050405020304" pitchFamily="18" charset="0"/>
              </a:rPr>
              <a:t> لديه القدرة على منع وظيفة </a:t>
            </a:r>
            <a:r>
              <a:rPr lang="ar" sz="2000" b="1" dirty="0">
                <a:solidFill>
                  <a:srgbClr val="FF0000"/>
                </a:solidFill>
                <a:latin typeface="Times New Roman" panose="02020603050405020304" pitchFamily="18" charset="0"/>
                <a:cs typeface="Times New Roman" panose="02020603050405020304" pitchFamily="18" charset="0"/>
              </a:rPr>
              <a:t>مستقبلات التغذية المنشطة للحيوانات العاشبة </a:t>
            </a:r>
            <a:r>
              <a:rPr lang="ar" sz="2000" b="1" dirty="0">
                <a:latin typeface="Times New Roman" panose="02020603050405020304" pitchFamily="18" charset="0"/>
                <a:cs typeface="Times New Roman" panose="02020603050405020304" pitchFamily="18" charset="0"/>
              </a:rPr>
              <a:t>.</a:t>
            </a:r>
            <a:endParaRPr lang="en-US" b="1" dirty="0"/>
          </a:p>
        </p:txBody>
      </p:sp>
    </p:spTree>
    <p:extLst>
      <p:ext uri="{BB962C8B-B14F-4D97-AF65-F5344CB8AC3E}">
        <p14:creationId xmlns:p14="http://schemas.microsoft.com/office/powerpoint/2010/main" val="3733867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err="1">
                <a:solidFill>
                  <a:srgbClr val="FF0000"/>
                </a:solidFill>
                <a:latin typeface="Times New Roman" panose="02020603050405020304" pitchFamily="18" charset="0"/>
                <a:cs typeface="Times New Roman" panose="02020603050405020304" pitchFamily="18" charset="0"/>
              </a:rPr>
              <a:t>مضادات التغذية</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140128" y="2445327"/>
            <a:ext cx="8863744" cy="2292935"/>
          </a:xfrm>
          <a:prstGeom prst="rect">
            <a:avLst/>
          </a:prstGeom>
          <a:noFill/>
        </p:spPr>
        <p:txBody>
          <a:bodyPr wrap="square" rtlCol="0">
            <a:spAutoFit/>
          </a:bodyPr>
          <a:lstStyle/>
          <a:p>
            <a:pPr marL="342900" indent="-342900" algn="just" rtl="1">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مثال على هذه الآلية هو عمل DEET ( </a:t>
            </a:r>
            <a:r>
              <a:rPr lang="ar" sz="2000" b="1" i="1" dirty="0">
                <a:latin typeface="Times New Roman" panose="02020603050405020304" pitchFamily="18" charset="0"/>
                <a:cs typeface="Times New Roman" panose="02020603050405020304" pitchFamily="18" charset="0"/>
              </a:rPr>
              <a:t>N </a:t>
            </a:r>
            <a:r>
              <a:rPr lang="ar" sz="2000" b="1" dirty="0">
                <a:latin typeface="Times New Roman" panose="02020603050405020304" pitchFamily="18" charset="0"/>
                <a:cs typeface="Times New Roman" panose="02020603050405020304" pitchFamily="18" charset="0"/>
              </a:rPr>
              <a:t>، </a:t>
            </a:r>
            <a:r>
              <a:rPr lang="ar" sz="2000" b="1" i="1" dirty="0">
                <a:latin typeface="Times New Roman" panose="02020603050405020304" pitchFamily="18" charset="0"/>
                <a:cs typeface="Times New Roman" panose="02020603050405020304" pitchFamily="18" charset="0"/>
              </a:rPr>
              <a:t>N </a:t>
            </a:r>
            <a:r>
              <a:rPr lang="ar" sz="2000" b="1" dirty="0">
                <a:latin typeface="Times New Roman" panose="02020603050405020304" pitchFamily="18" charset="0"/>
                <a:cs typeface="Times New Roman" panose="02020603050405020304" pitchFamily="18" charset="0"/>
              </a:rPr>
              <a:t>-diethyl- </a:t>
            </a:r>
            <a:r>
              <a:rPr lang="ar" sz="2000" b="1" i="1" dirty="0">
                <a:latin typeface="Times New Roman" panose="02020603050405020304" pitchFamily="18" charset="0"/>
                <a:cs typeface="Times New Roman" panose="02020603050405020304" pitchFamily="18" charset="0"/>
              </a:rPr>
              <a:t>m </a:t>
            </a:r>
            <a:r>
              <a:rPr lang="ar" sz="2000" b="1" dirty="0">
                <a:latin typeface="Times New Roman" panose="02020603050405020304" pitchFamily="18" charset="0"/>
                <a:cs typeface="Times New Roman" panose="02020603050405020304" pitchFamily="18" charset="0"/>
              </a:rPr>
              <a:t>- </a:t>
            </a:r>
            <a:r>
              <a:rPr lang="ar" sz="2000" b="1" dirty="0" err="1">
                <a:latin typeface="Times New Roman" panose="02020603050405020304" pitchFamily="18" charset="0"/>
                <a:cs typeface="Times New Roman" panose="02020603050405020304" pitchFamily="18" charset="0"/>
              </a:rPr>
              <a:t>toluamide </a:t>
            </a:r>
            <a:r>
              <a:rPr lang="ar" sz="2000" b="1" dirty="0">
                <a:latin typeface="Times New Roman" panose="02020603050405020304" pitchFamily="18" charset="0"/>
                <a:cs typeface="Times New Roman" panose="02020603050405020304" pitchFamily="18" charset="0"/>
              </a:rPr>
              <a:t>) في المستحضرات الطاردة، والتي تمنع المفصليات الماصة للدم عن طريق منع قدرتها على إدراك منشطات التغذية.</a:t>
            </a:r>
            <a:endParaRPr lang="en-US" sz="2000" b="1" dirty="0">
              <a:latin typeface="Times New Roman" panose="02020603050405020304" pitchFamily="18" charset="0"/>
              <a:cs typeface="Times New Roman" panose="02020603050405020304" pitchFamily="18" charset="0"/>
            </a:endParaRPr>
          </a:p>
          <a:p>
            <a:pPr algn="just" rtl="1"/>
            <a:endParaRPr lang="en-US" sz="2000" b="1" dirty="0">
              <a:latin typeface="Times New Roman" panose="02020603050405020304" pitchFamily="18" charset="0"/>
              <a:cs typeface="Times New Roman" panose="02020603050405020304" pitchFamily="18" charset="0"/>
            </a:endParaRPr>
          </a:p>
          <a:p>
            <a:pPr marL="342900" indent="-342900" algn="just" rtl="1">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مضاد </a:t>
            </a:r>
            <a:r>
              <a:rPr lang="ar" sz="2000" b="1" dirty="0" err="1">
                <a:latin typeface="Times New Roman" panose="02020603050405020304" pitchFamily="18" charset="0"/>
                <a:cs typeface="Times New Roman" panose="02020603050405020304" pitchFamily="18" charset="0"/>
              </a:rPr>
              <a:t>التغذية </a:t>
            </a:r>
            <a:r>
              <a:rPr lang="ar" sz="2000" b="1" dirty="0">
                <a:latin typeface="Times New Roman" panose="02020603050405020304" pitchFamily="18" charset="0"/>
                <a:cs typeface="Times New Roman" panose="02020603050405020304" pitchFamily="18" charset="0"/>
              </a:rPr>
              <a:t>القوي جدًا أزاديراختين بطريقة مماثلة عن طريق تقليل </a:t>
            </a:r>
            <a:r>
              <a:rPr lang="ar" sz="2000" b="1" dirty="0">
                <a:solidFill>
                  <a:srgbClr val="FF0000"/>
                </a:solidFill>
                <a:latin typeface="Times New Roman" panose="02020603050405020304" pitchFamily="18" charset="0"/>
                <a:cs typeface="Times New Roman" panose="02020603050405020304" pitchFamily="18" charset="0"/>
              </a:rPr>
              <a:t>حساسية الخلايا الحساسة للسكر </a:t>
            </a:r>
            <a:r>
              <a:rPr lang="ar" sz="2000" b="1" dirty="0">
                <a:latin typeface="Times New Roman" panose="02020603050405020304" pitchFamily="18" charset="0"/>
                <a:cs typeface="Times New Roman" panose="02020603050405020304" pitchFamily="18" charset="0"/>
              </a:rPr>
              <a:t>في الحشرات العاشبة، وبالتالي يتسبب في قيام الحشرات بتقييم غير صحيح للكفاية الغذائية لأوراق المضيف المعالجة.</a:t>
            </a:r>
          </a:p>
          <a:p>
            <a:pPr marL="342900" indent="-342900" algn="r" rtl="1">
              <a:spcBef>
                <a:spcPts val="600"/>
              </a:spcBef>
              <a:spcAft>
                <a:spcPts val="600"/>
              </a:spcAft>
              <a:buFont typeface="Wingdings" panose="05000000000000000000" pitchFamily="2" charset="2"/>
              <a:buChar char="§"/>
            </a:pPr>
            <a:endParaRPr lang="en-US" b="1" dirty="0"/>
          </a:p>
        </p:txBody>
      </p:sp>
    </p:spTree>
    <p:extLst>
      <p:ext uri="{BB962C8B-B14F-4D97-AF65-F5344CB8AC3E}">
        <p14:creationId xmlns:p14="http://schemas.microsoft.com/office/powerpoint/2010/main" val="28545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المجموعات/ طريقة العمل</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6" name="Rectangle 5"/>
          <p:cNvSpPr/>
          <p:nvPr/>
        </p:nvSpPr>
        <p:spPr>
          <a:xfrm>
            <a:off x="5715000" y="2438400"/>
            <a:ext cx="2797561" cy="461665"/>
          </a:xfrm>
          <a:prstGeom prst="rect">
            <a:avLst/>
          </a:prstGeom>
        </p:spPr>
        <p:txBody>
          <a:bodyPr wrap="none">
            <a:spAutoFit/>
          </a:bodyPr>
          <a:lstStyle/>
          <a:p>
            <a:pPr algn="r" rtl="1"/>
            <a:r>
              <a:rPr lang="ar" sz="2400" b="1" dirty="0">
                <a:solidFill>
                  <a:srgbClr val="FF0000"/>
                </a:solidFill>
                <a:latin typeface="Times New Roman" panose="02020603050405020304" pitchFamily="18" charset="0"/>
                <a:cs typeface="Times New Roman" panose="02020603050405020304" pitchFamily="18" charset="0"/>
              </a:rPr>
              <a:t>مجموعات </a:t>
            </a:r>
            <a:r>
              <a:rPr lang="ar" sz="2400" b="1" dirty="0" err="1">
                <a:solidFill>
                  <a:srgbClr val="FF0000"/>
                </a:solidFill>
                <a:latin typeface="Times New Roman" panose="02020603050405020304" pitchFamily="18" charset="0"/>
                <a:cs typeface="Times New Roman" panose="02020603050405020304" pitchFamily="18" charset="0"/>
              </a:rPr>
              <a:t>مضادات التغذية</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249924" y="3035015"/>
            <a:ext cx="8894076" cy="2831544"/>
          </a:xfrm>
          <a:prstGeom prst="rect">
            <a:avLst/>
          </a:prstGeom>
        </p:spPr>
        <p:txBody>
          <a:bodyPr wrap="square">
            <a:spAutoFit/>
          </a:bodyPr>
          <a:lstStyle/>
          <a:p>
            <a:pPr marL="342900" indent="-342900" algn="r" rtl="1">
              <a:spcBef>
                <a:spcPts val="600"/>
              </a:spcBef>
              <a:spcAft>
                <a:spcPts val="600"/>
              </a:spcAft>
              <a:buFont typeface="Wingdings" panose="05000000000000000000" pitchFamily="2" charset="2"/>
              <a:buChar char="§"/>
            </a:pPr>
            <a:r>
              <a:rPr lang="ar" sz="2400" b="1" dirty="0" err="1">
                <a:solidFill>
                  <a:srgbClr val="0070C0"/>
                </a:solidFill>
                <a:latin typeface="Times New Roman" panose="02020603050405020304" pitchFamily="18" charset="0"/>
                <a:cs typeface="Times New Roman" panose="02020603050405020304" pitchFamily="18" charset="0"/>
              </a:rPr>
              <a:t>تريازينات</a:t>
            </a:r>
            <a:endParaRPr lang="en-US" sz="2400" b="1" dirty="0">
              <a:solidFill>
                <a:srgbClr val="0070C0"/>
              </a:solidFill>
              <a:latin typeface="Times New Roman" panose="02020603050405020304" pitchFamily="18" charset="0"/>
              <a:cs typeface="Times New Roman" panose="02020603050405020304" pitchFamily="18" charset="0"/>
            </a:endParaRPr>
          </a:p>
          <a:p>
            <a:pPr marL="400050" algn="just" rtl="1">
              <a:spcBef>
                <a:spcPts val="600"/>
              </a:spcBef>
              <a:spcAft>
                <a:spcPts val="600"/>
              </a:spcAft>
            </a:pPr>
            <a:r>
              <a:rPr lang="ar" sz="2000" b="1" dirty="0">
                <a:latin typeface="Times New Roman" panose="02020603050405020304" pitchFamily="18" charset="0"/>
                <a:cs typeface="Times New Roman" panose="02020603050405020304" pitchFamily="18" charset="0"/>
              </a:rPr>
              <a:t>الأمريكي AC-24055</a:t>
            </a:r>
            <a:r>
              <a:rPr lang="ar" sz="2000" dirty="0"/>
              <a:t> </a:t>
            </a:r>
            <a:r>
              <a:rPr lang="ar" sz="2000" b="1" dirty="0">
                <a:latin typeface="Times New Roman" panose="02020603050405020304" pitchFamily="18" charset="0"/>
                <a:cs typeface="Times New Roman" panose="02020603050405020304" pitchFamily="18" charset="0"/>
              </a:rPr>
              <a:t>(4'-( 3,3-ثنائي ميثيل-1-تريازينو ) هو </a:t>
            </a:r>
            <a:r>
              <a:rPr lang="ar" sz="2000" b="1" dirty="0" err="1">
                <a:latin typeface="Times New Roman" panose="02020603050405020304" pitchFamily="18" charset="0"/>
                <a:cs typeface="Times New Roman" panose="02020603050405020304" pitchFamily="18" charset="0"/>
              </a:rPr>
              <a:t>التريازين </a:t>
            </a:r>
            <a:r>
              <a:rPr lang="ar" sz="2000" b="1" dirty="0">
                <a:latin typeface="Times New Roman" panose="02020603050405020304" pitchFamily="18" charset="0"/>
                <a:cs typeface="Times New Roman" panose="02020603050405020304" pitchFamily="18" charset="0"/>
              </a:rPr>
              <a:t>الأكثر استخدامًا على نطاق واسع وهو مادة كيميائية </a:t>
            </a:r>
            <a:r>
              <a:rPr lang="ar" sz="2000" b="1" dirty="0" err="1">
                <a:latin typeface="Times New Roman" panose="02020603050405020304" pitchFamily="18" charset="0"/>
                <a:cs typeface="Times New Roman" panose="02020603050405020304" pitchFamily="18" charset="0"/>
              </a:rPr>
              <a:t>عديمة </a:t>
            </a:r>
            <a:r>
              <a:rPr lang="ar" sz="2000" b="1" dirty="0">
                <a:latin typeface="Times New Roman" panose="02020603050405020304" pitchFamily="18" charset="0"/>
                <a:cs typeface="Times New Roman" panose="02020603050405020304" pitchFamily="18" charset="0"/>
              </a:rPr>
              <a:t>الرائحة والمذاق وغير سامة تمنع تغذية الحشرات المضغية مثل اليرقات والصراصير والخنافس .</a:t>
            </a:r>
          </a:p>
          <a:p>
            <a:pPr marL="342900" indent="-342900" algn="r" rtl="1">
              <a:spcBef>
                <a:spcPts val="600"/>
              </a:spcBef>
              <a:spcAft>
                <a:spcPts val="600"/>
              </a:spcAft>
              <a:buFont typeface="Wingdings" panose="05000000000000000000" pitchFamily="2" charset="2"/>
              <a:buChar char="§"/>
            </a:pPr>
            <a:r>
              <a:rPr lang="ar" sz="2400" b="1" dirty="0" err="1">
                <a:solidFill>
                  <a:srgbClr val="0070C0"/>
                </a:solidFill>
                <a:latin typeface="Times New Roman" panose="02020603050405020304" pitchFamily="18" charset="0"/>
                <a:cs typeface="Times New Roman" panose="02020603050405020304" pitchFamily="18" charset="0"/>
              </a:rPr>
              <a:t>القصدير العضوي </a:t>
            </a:r>
            <a:r>
              <a:rPr lang="ar" sz="2400" b="1" dirty="0">
                <a:solidFill>
                  <a:srgbClr val="0070C0"/>
                </a:solidFill>
                <a:latin typeface="Times New Roman" panose="02020603050405020304" pitchFamily="18" charset="0"/>
                <a:cs typeface="Times New Roman" panose="02020603050405020304" pitchFamily="18" charset="0"/>
              </a:rPr>
              <a:t>.</a:t>
            </a:r>
          </a:p>
          <a:p>
            <a:pPr marL="400050" algn="just" rtl="1">
              <a:spcBef>
                <a:spcPts val="600"/>
              </a:spcBef>
              <a:spcAft>
                <a:spcPts val="600"/>
              </a:spcAft>
            </a:pPr>
            <a:r>
              <a:rPr lang="ar" sz="2000" b="1" dirty="0">
                <a:latin typeface="Times New Roman" panose="02020603050405020304" pitchFamily="18" charset="0"/>
                <a:cs typeface="Times New Roman" panose="02020603050405020304" pitchFamily="18" charset="0"/>
              </a:rPr>
              <a:t>وهي مركبات تحتوي على القصدير. تعتبر أسيتات </a:t>
            </a:r>
            <a:r>
              <a:rPr lang="ar" sz="2000" b="1" dirty="0" err="1">
                <a:latin typeface="Times New Roman" panose="02020603050405020304" pitchFamily="18" charset="0"/>
                <a:cs typeface="Times New Roman" panose="02020603050405020304" pitchFamily="18" charset="0"/>
              </a:rPr>
              <a:t>ثلاثي فينيل القصدير من مضادات التغذية المهمة </a:t>
            </a:r>
            <a:r>
              <a:rPr lang="ar" sz="2000" b="1" dirty="0">
                <a:latin typeface="Times New Roman" panose="02020603050405020304" pitchFamily="18" charset="0"/>
                <a:cs typeface="Times New Roman" panose="02020603050405020304" pitchFamily="18" charset="0"/>
              </a:rPr>
              <a:t>في هذه المجموعة وهي فعالة ضد دودة ورق القطن وخنفساء بطاطس </a:t>
            </a:r>
            <a:r>
              <a:rPr lang="ar" sz="2000" b="1" dirty="0" err="1">
                <a:latin typeface="Times New Roman" panose="02020603050405020304" pitchFamily="18" charset="0"/>
                <a:cs typeface="Times New Roman" panose="02020603050405020304" pitchFamily="18" charset="0"/>
              </a:rPr>
              <a:t>كولارادو </a:t>
            </a:r>
            <a:r>
              <a:rPr lang="ar" sz="2000" b="1" dirty="0">
                <a:latin typeface="Times New Roman" panose="02020603050405020304" pitchFamily="18" charset="0"/>
                <a:cs typeface="Times New Roman" panose="02020603050405020304" pitchFamily="18" charset="0"/>
              </a:rPr>
              <a:t>واليرقات ونطاطات العشب.</a:t>
            </a:r>
          </a:p>
        </p:txBody>
      </p:sp>
    </p:spTree>
    <p:extLst>
      <p:ext uri="{BB962C8B-B14F-4D97-AF65-F5344CB8AC3E}">
        <p14:creationId xmlns:p14="http://schemas.microsoft.com/office/powerpoint/2010/main" val="1628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المجموعات/ طريقة العمل</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7" name="Rectangle 6"/>
          <p:cNvSpPr/>
          <p:nvPr/>
        </p:nvSpPr>
        <p:spPr>
          <a:xfrm>
            <a:off x="124962" y="2209800"/>
            <a:ext cx="8894076" cy="3816429"/>
          </a:xfrm>
          <a:prstGeom prst="rect">
            <a:avLst/>
          </a:prstGeom>
        </p:spPr>
        <p:txBody>
          <a:bodyPr wrap="square">
            <a:spAutoFit/>
          </a:bodyPr>
          <a:lstStyle/>
          <a:p>
            <a:pPr marL="342900" indent="-342900" algn="r" rtl="1">
              <a:spcBef>
                <a:spcPts val="600"/>
              </a:spcBef>
              <a:spcAft>
                <a:spcPts val="600"/>
              </a:spcAft>
              <a:buFont typeface="Wingdings" panose="05000000000000000000" pitchFamily="2" charset="2"/>
              <a:buChar char="§"/>
            </a:pPr>
            <a:r>
              <a:rPr lang="ar" sz="2400" b="1" dirty="0">
                <a:solidFill>
                  <a:srgbClr val="0070C0"/>
                </a:solidFill>
                <a:latin typeface="Times New Roman" panose="02020603050405020304" pitchFamily="18" charset="0"/>
                <a:cs typeface="Times New Roman" panose="02020603050405020304" pitchFamily="18" charset="0"/>
              </a:rPr>
              <a:t>الكاربامات :</a:t>
            </a:r>
          </a:p>
          <a:p>
            <a:pPr marL="400050" algn="r" rtl="1">
              <a:spcBef>
                <a:spcPts val="600"/>
              </a:spcBef>
              <a:spcAft>
                <a:spcPts val="600"/>
              </a:spcAft>
            </a:pPr>
            <a:r>
              <a:rPr lang="ar" sz="2000" b="1" dirty="0">
                <a:latin typeface="Times New Roman" panose="02020603050405020304" pitchFamily="18" charset="0"/>
                <a:cs typeface="Times New Roman" panose="02020603050405020304" pitchFamily="18" charset="0"/>
              </a:rPr>
              <a:t>في الجرعات </a:t>
            </a:r>
            <a:r>
              <a:rPr lang="ar" sz="2000" b="1" dirty="0" err="1">
                <a:latin typeface="Times New Roman" panose="02020603050405020304" pitchFamily="18" charset="0"/>
                <a:cs typeface="Times New Roman" panose="02020603050405020304" pitchFamily="18" charset="0"/>
              </a:rPr>
              <a:t>شبه المميتة ، يعمل الثيوكربامات </a:t>
            </a:r>
            <a:r>
              <a:rPr lang="ar" sz="2000" b="1" dirty="0">
                <a:latin typeface="Times New Roman" panose="02020603050405020304" pitchFamily="18" charset="0"/>
                <a:cs typeface="Times New Roman" panose="02020603050405020304" pitchFamily="18" charset="0"/>
              </a:rPr>
              <a:t>والفينيل كربامات </a:t>
            </a:r>
            <a:r>
              <a:rPr lang="ar" sz="2000" b="1" dirty="0" err="1">
                <a:latin typeface="Times New Roman" panose="02020603050405020304" pitchFamily="18" charset="0"/>
                <a:cs typeface="Times New Roman" panose="02020603050405020304" pitchFamily="18" charset="0"/>
              </a:rPr>
              <a:t>كمضادات للتغذية </a:t>
            </a:r>
            <a:r>
              <a:rPr lang="ar" sz="2000" b="1" dirty="0">
                <a:latin typeface="Times New Roman" panose="02020603050405020304" pitchFamily="18" charset="0"/>
                <a:cs typeface="Times New Roman" panose="02020603050405020304" pitchFamily="18" charset="0"/>
              </a:rPr>
              <a:t>للحشرات التي تتغذى على الأوراق مثل اليرقات وخنفساء البطاطس </a:t>
            </a:r>
            <a:r>
              <a:rPr lang="ar" sz="2000" b="1" dirty="0" err="1">
                <a:latin typeface="Times New Roman" panose="02020603050405020304" pitchFamily="18" charset="0"/>
                <a:cs typeface="Times New Roman" panose="02020603050405020304" pitchFamily="18" charset="0"/>
              </a:rPr>
              <a:t>كولارادو . بايجون مضاد </a:t>
            </a:r>
            <a:r>
              <a:rPr lang="ar" sz="2000" b="1" dirty="0">
                <a:latin typeface="Times New Roman" panose="02020603050405020304" pitchFamily="18" charset="0"/>
                <a:cs typeface="Times New Roman" panose="02020603050405020304" pitchFamily="18" charset="0"/>
              </a:rPr>
              <a:t>جهازي ضد سوسة اللوز القطنية .</a:t>
            </a:r>
          </a:p>
          <a:p>
            <a:pPr marL="342900" indent="-342900" algn="r" rtl="1">
              <a:spcBef>
                <a:spcPts val="600"/>
              </a:spcBef>
              <a:spcAft>
                <a:spcPts val="600"/>
              </a:spcAft>
              <a:buFont typeface="Wingdings" panose="05000000000000000000" pitchFamily="2" charset="2"/>
              <a:buChar char="§"/>
            </a:pPr>
            <a:r>
              <a:rPr lang="ar" sz="2000" b="1" dirty="0">
                <a:latin typeface="Times New Roman" panose="02020603050405020304" pitchFamily="18" charset="0"/>
                <a:cs typeface="Times New Roman" panose="02020603050405020304" pitchFamily="18" charset="0"/>
              </a:rPr>
              <a:t> </a:t>
            </a:r>
            <a:r>
              <a:rPr lang="ar" sz="2400" b="1" dirty="0">
                <a:solidFill>
                  <a:srgbClr val="0070C0"/>
                </a:solidFill>
                <a:latin typeface="Times New Roman" panose="02020603050405020304" pitchFamily="18" charset="0"/>
                <a:cs typeface="Times New Roman" panose="02020603050405020304" pitchFamily="18" charset="0"/>
              </a:rPr>
              <a:t>النباتات:</a:t>
            </a:r>
          </a:p>
          <a:p>
            <a:pPr marL="400050" algn="r" rtl="1">
              <a:spcBef>
                <a:spcPts val="600"/>
              </a:spcBef>
              <a:spcAft>
                <a:spcPts val="600"/>
              </a:spcAft>
            </a:pPr>
            <a:r>
              <a:rPr lang="ar" sz="2000" b="1" dirty="0" err="1">
                <a:latin typeface="Times New Roman" panose="02020603050405020304" pitchFamily="18" charset="0"/>
                <a:cs typeface="Times New Roman" panose="02020603050405020304" pitchFamily="18" charset="0"/>
              </a:rPr>
              <a:t>مضادات التغذية</a:t>
            </a:r>
            <a:r>
              <a:rPr lang="ar" sz="2000" b="1" dirty="0">
                <a:latin typeface="Times New Roman" panose="02020603050405020304" pitchFamily="18" charset="0"/>
                <a:cs typeface="Times New Roman" panose="02020603050405020304" pitchFamily="18" charset="0"/>
              </a:rPr>
              <a:t> يمكن استخدام النباتات غير المضيفة للآفة لمكافحتها ويتم إنتاج </a:t>
            </a:r>
            <a:endParaRPr lang="en-US" sz="2000" b="1" dirty="0">
              <a:latin typeface="Times New Roman" panose="02020603050405020304" pitchFamily="18" charset="0"/>
              <a:cs typeface="Times New Roman" panose="02020603050405020304" pitchFamily="18" charset="0"/>
            </a:endParaRPr>
          </a:p>
          <a:p>
            <a:pPr algn="r" rtl="1">
              <a:spcBef>
                <a:spcPts val="600"/>
              </a:spcBef>
              <a:spcAft>
                <a:spcPts val="600"/>
              </a:spcAft>
            </a:pPr>
            <a:r>
              <a:rPr lang="ar" sz="2000" b="1" dirty="0">
                <a:solidFill>
                  <a:srgbClr val="0070C0"/>
                </a:solidFill>
                <a:latin typeface="Times New Roman" panose="02020603050405020304" pitchFamily="18" charset="0"/>
                <a:cs typeface="Times New Roman" panose="02020603050405020304" pitchFamily="18" charset="0"/>
              </a:rPr>
              <a:t>أ. بيريثروم :</a:t>
            </a:r>
            <a:r>
              <a:rPr lang="ar" sz="2400" b="1" dirty="0">
                <a:solidFill>
                  <a:srgbClr val="0070C0"/>
                </a:solidFill>
                <a:latin typeface="Times New Roman" panose="02020603050405020304" pitchFamily="18" charset="0"/>
                <a:cs typeface="Times New Roman" panose="02020603050405020304" pitchFamily="18" charset="0"/>
              </a:rPr>
              <a:t> </a:t>
            </a:r>
          </a:p>
          <a:p>
            <a:pPr marL="400050" algn="r" rtl="1">
              <a:spcBef>
                <a:spcPts val="600"/>
              </a:spcBef>
              <a:spcAft>
                <a:spcPts val="600"/>
              </a:spcAft>
            </a:pPr>
            <a:r>
              <a:rPr lang="ar" sz="2000" b="1" dirty="0">
                <a:latin typeface="Times New Roman" panose="02020603050405020304" pitchFamily="18" charset="0"/>
                <a:cs typeface="Times New Roman" panose="02020603050405020304" pitchFamily="18" charset="0"/>
              </a:rPr>
              <a:t>مستخلص من زهور Chrysanthemum </a:t>
            </a:r>
            <a:r>
              <a:rPr lang="ar" sz="2000" b="1" dirty="0" err="1">
                <a:latin typeface="Times New Roman" panose="02020603050405020304" pitchFamily="18" charset="0"/>
                <a:cs typeface="Times New Roman" panose="02020603050405020304" pitchFamily="18" charset="0"/>
              </a:rPr>
              <a:t>cinerarifolium </a:t>
            </a:r>
            <a:r>
              <a:rPr lang="ar" sz="2000" b="1" dirty="0">
                <a:latin typeface="Times New Roman" panose="02020603050405020304" pitchFamily="18" charset="0"/>
                <a:cs typeface="Times New Roman" panose="02020603050405020304" pitchFamily="18" charset="0"/>
              </a:rPr>
              <a:t>يعمل </a:t>
            </a:r>
            <a:r>
              <a:rPr lang="ar" sz="2000" b="1" dirty="0" err="1">
                <a:latin typeface="Times New Roman" panose="02020603050405020304" pitchFamily="18" charset="0"/>
                <a:cs typeface="Times New Roman" panose="02020603050405020304" pitchFamily="18" charset="0"/>
              </a:rPr>
              <a:t>كمضاد للتغذية </a:t>
            </a:r>
            <a:r>
              <a:rPr lang="ar" sz="2000" b="1" dirty="0">
                <a:latin typeface="Times New Roman" panose="02020603050405020304" pitchFamily="18" charset="0"/>
                <a:cs typeface="Times New Roman" panose="02020603050405020304" pitchFamily="18" charset="0"/>
              </a:rPr>
              <a:t>بجرعات منخفضة ضد الذبابة القارضة، </a:t>
            </a:r>
            <a:r>
              <a:rPr lang="ar" sz="2000" b="1" dirty="0" err="1">
                <a:latin typeface="Times New Roman" panose="02020603050405020304" pitchFamily="18" charset="0"/>
                <a:cs typeface="Times New Roman" panose="02020603050405020304" pitchFamily="18" charset="0"/>
              </a:rPr>
              <a:t>Glossina </a:t>
            </a:r>
            <a:r>
              <a:rPr lang="ar" sz="2000" b="1" dirty="0">
                <a:latin typeface="Times New Roman" panose="02020603050405020304" pitchFamily="18" charset="0"/>
                <a:cs typeface="Times New Roman" panose="02020603050405020304" pitchFamily="18" charset="0"/>
              </a:rPr>
              <a:t>sp.</a:t>
            </a:r>
          </a:p>
        </p:txBody>
      </p:sp>
    </p:spTree>
    <p:extLst>
      <p:ext uri="{BB962C8B-B14F-4D97-AF65-F5344CB8AC3E}">
        <p14:creationId xmlns:p14="http://schemas.microsoft.com/office/powerpoint/2010/main" val="270835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المجموعات/ طريقة العمل</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7" name="Rectangle 6"/>
          <p:cNvSpPr/>
          <p:nvPr/>
        </p:nvSpPr>
        <p:spPr>
          <a:xfrm>
            <a:off x="124962" y="2417618"/>
            <a:ext cx="8894076" cy="3323987"/>
          </a:xfrm>
          <a:prstGeom prst="rect">
            <a:avLst/>
          </a:prstGeom>
        </p:spPr>
        <p:txBody>
          <a:bodyPr wrap="square">
            <a:spAutoFit/>
          </a:bodyPr>
          <a:lstStyle/>
          <a:p>
            <a:pPr marL="914400" algn="r" rtl="1">
              <a:spcBef>
                <a:spcPts val="600"/>
              </a:spcBef>
              <a:spcAft>
                <a:spcPts val="600"/>
              </a:spcAft>
            </a:pPr>
            <a:r>
              <a:rPr lang="ar" sz="2000" b="1" dirty="0">
                <a:solidFill>
                  <a:srgbClr val="0070C0"/>
                </a:solidFill>
                <a:latin typeface="Times New Roman" panose="02020603050405020304" pitchFamily="18" charset="0"/>
                <a:cs typeface="Times New Roman" panose="02020603050405020304" pitchFamily="18" charset="0"/>
              </a:rPr>
              <a:t>ب. النيم :</a:t>
            </a:r>
          </a:p>
          <a:p>
            <a:pPr marL="400050" algn="r" rtl="1">
              <a:spcBef>
                <a:spcPts val="600"/>
              </a:spcBef>
              <a:spcAft>
                <a:spcPts val="600"/>
              </a:spcAft>
            </a:pPr>
            <a:r>
              <a:rPr lang="ar" sz="2000" b="1" dirty="0">
                <a:latin typeface="Times New Roman" panose="02020603050405020304" pitchFamily="18" charset="0"/>
                <a:cs typeface="Times New Roman" panose="02020603050405020304" pitchFamily="18" charset="0"/>
              </a:rPr>
              <a:t>يستخرج من أوراق وثمار نبات النيم ( </a:t>
            </a:r>
            <a:r>
              <a:rPr lang="ar" sz="2000" b="1" dirty="0" err="1">
                <a:latin typeface="Times New Roman" panose="02020603050405020304" pitchFamily="18" charset="0"/>
                <a:cs typeface="Times New Roman" panose="02020603050405020304" pitchFamily="18" charset="0"/>
              </a:rPr>
              <a:t>Azadirachta</a:t>
            </a:r>
            <a:r>
              <a:rPr lang="ar" sz="2000" b="1" dirty="0">
                <a:latin typeface="Times New Roman" panose="02020603050405020304" pitchFamily="18" charset="0"/>
                <a:cs typeface="Times New Roman" panose="02020603050405020304" pitchFamily="18" charset="0"/>
              </a:rPr>
              <a:t> </a:t>
            </a:r>
            <a:r>
              <a:rPr lang="ar" sz="2000" b="1" dirty="0" err="1">
                <a:latin typeface="Times New Roman" panose="02020603050405020304" pitchFamily="18" charset="0"/>
                <a:cs typeface="Times New Roman" panose="02020603050405020304" pitchFamily="18" charset="0"/>
              </a:rPr>
              <a:t>إنديكا </a:t>
            </a:r>
            <a:r>
              <a:rPr lang="ar" sz="2000" b="1" dirty="0">
                <a:latin typeface="Times New Roman" panose="02020603050405020304" pitchFamily="18" charset="0"/>
                <a:cs typeface="Times New Roman" panose="02020603050405020304" pitchFamily="18" charset="0"/>
              </a:rPr>
              <a:t>) مضاد </a:t>
            </a:r>
            <a:r>
              <a:rPr lang="ar" sz="2000" b="1" dirty="0" err="1">
                <a:latin typeface="Times New Roman" panose="02020603050405020304" pitchFamily="18" charset="0"/>
                <a:cs typeface="Times New Roman" panose="02020603050405020304" pitchFamily="18" charset="0"/>
              </a:rPr>
              <a:t>للتغذية </a:t>
            </a:r>
            <a:r>
              <a:rPr lang="ar" sz="2000" b="1" dirty="0">
                <a:latin typeface="Times New Roman" panose="02020603050405020304" pitchFamily="18" charset="0"/>
                <a:cs typeface="Times New Roman" panose="02020603050405020304" pitchFamily="18" charset="0"/>
              </a:rPr>
              <a:t>ضد العديد من الآفات المضغية والجراد الصحراوي على وجه الخصوص.</a:t>
            </a:r>
          </a:p>
          <a:p>
            <a:pPr indent="914400" algn="r" rtl="1">
              <a:spcBef>
                <a:spcPts val="600"/>
              </a:spcBef>
              <a:spcAft>
                <a:spcPts val="600"/>
              </a:spcAft>
            </a:pPr>
            <a:r>
              <a:rPr lang="ar" sz="2000" b="1" dirty="0">
                <a:solidFill>
                  <a:srgbClr val="0070C0"/>
                </a:solidFill>
                <a:latin typeface="Times New Roman" panose="02020603050405020304" pitchFamily="18" charset="0"/>
                <a:cs typeface="Times New Roman" panose="02020603050405020304" pitchFamily="18" charset="0"/>
              </a:rPr>
              <a:t>ج. عامل التفاح :</a:t>
            </a:r>
          </a:p>
          <a:p>
            <a:pPr marL="400050" algn="r" rtl="1">
              <a:spcBef>
                <a:spcPts val="600"/>
              </a:spcBef>
              <a:spcAft>
                <a:spcPts val="600"/>
              </a:spcAft>
            </a:pPr>
            <a:r>
              <a:rPr lang="ar" sz="2000" b="1" dirty="0" err="1">
                <a:latin typeface="Times New Roman" panose="02020603050405020304" pitchFamily="18" charset="0"/>
                <a:cs typeface="Times New Roman" panose="02020603050405020304" pitchFamily="18" charset="0"/>
              </a:rPr>
              <a:t>فلوريزين</a:t>
            </a:r>
            <a:r>
              <a:rPr lang="ar" sz="2000" b="1" dirty="0">
                <a:latin typeface="Times New Roman" panose="02020603050405020304" pitchFamily="18" charset="0"/>
                <a:cs typeface="Times New Roman" panose="02020603050405020304" pitchFamily="18" charset="0"/>
              </a:rPr>
              <a:t> يتم استخراجه من التفاح وهو فعال ضد حشرات </a:t>
            </a:r>
            <a:r>
              <a:rPr lang="ar" sz="2000" b="1" dirty="0" err="1">
                <a:latin typeface="Times New Roman" panose="02020603050405020304" pitchFamily="18" charset="0"/>
                <a:cs typeface="Times New Roman" panose="02020603050405020304" pitchFamily="18" charset="0"/>
              </a:rPr>
              <a:t>المن التي لا </a:t>
            </a:r>
            <a:r>
              <a:rPr lang="ar" sz="2000" b="1" dirty="0">
                <a:latin typeface="Times New Roman" panose="02020603050405020304" pitchFamily="18" charset="0"/>
                <a:cs typeface="Times New Roman" panose="02020603050405020304" pitchFamily="18" charset="0"/>
              </a:rPr>
              <a:t>تتغذى على التفاح.</a:t>
            </a:r>
            <a:endParaRPr lang="en-US" sz="2000" b="1" dirty="0">
              <a:latin typeface="Times New Roman" panose="02020603050405020304" pitchFamily="18" charset="0"/>
              <a:cs typeface="Times New Roman" panose="02020603050405020304" pitchFamily="18" charset="0"/>
            </a:endParaRPr>
          </a:p>
          <a:p>
            <a:pPr indent="914400" algn="r" rtl="1">
              <a:spcBef>
                <a:spcPts val="600"/>
              </a:spcBef>
              <a:spcAft>
                <a:spcPts val="600"/>
              </a:spcAft>
            </a:pPr>
            <a:r>
              <a:rPr lang="ar" sz="2000" b="1" dirty="0">
                <a:solidFill>
                  <a:srgbClr val="0070C0"/>
                </a:solidFill>
                <a:latin typeface="Times New Roman" panose="02020603050405020304" pitchFamily="18" charset="0"/>
                <a:cs typeface="Times New Roman" panose="02020603050405020304" pitchFamily="18" charset="0"/>
              </a:rPr>
              <a:t>د. قلويدات سولانوم:</a:t>
            </a:r>
          </a:p>
          <a:p>
            <a:pPr marL="400050" algn="r" rtl="1">
              <a:spcBef>
                <a:spcPts val="600"/>
              </a:spcBef>
              <a:spcAft>
                <a:spcPts val="600"/>
              </a:spcAft>
            </a:pPr>
            <a:r>
              <a:rPr lang="ar" sz="2000" b="1" dirty="0" err="1">
                <a:latin typeface="Times New Roman" panose="02020603050405020304" pitchFamily="18" charset="0"/>
                <a:cs typeface="Times New Roman" panose="02020603050405020304" pitchFamily="18" charset="0"/>
              </a:rPr>
              <a:t>اللبتين </a:t>
            </a:r>
            <a:r>
              <a:rPr lang="ar" sz="2000" b="1" dirty="0">
                <a:latin typeface="Times New Roman" panose="02020603050405020304" pitchFamily="18" charset="0"/>
                <a:cs typeface="Times New Roman" panose="02020603050405020304" pitchFamily="18" charset="0"/>
              </a:rPr>
              <a:t>والتوماتين والسولانين عبارة عن قلويدات مستخرجة من نباتات السولانوم وهي </a:t>
            </a:r>
            <a:r>
              <a:rPr lang="ar" sz="2000" b="1" dirty="0" err="1">
                <a:latin typeface="Times New Roman" panose="02020603050405020304" pitchFamily="18" charset="0"/>
                <a:cs typeface="Times New Roman" panose="02020603050405020304" pitchFamily="18" charset="0"/>
              </a:rPr>
              <a:t>مضادة لتغذية </a:t>
            </a:r>
            <a:r>
              <a:rPr lang="ar" sz="2000" b="1" dirty="0">
                <a:latin typeface="Times New Roman" panose="02020603050405020304" pitchFamily="18" charset="0"/>
                <a:cs typeface="Times New Roman" panose="02020603050405020304" pitchFamily="18" charset="0"/>
              </a:rPr>
              <a:t>نطاطات الأوراق </a:t>
            </a:r>
            <a:r>
              <a:rPr lang="ar" sz="2000" b="1" dirty="0" err="1">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8141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16535</TotalTime>
  <Words>805</Words>
  <Application>Microsoft Office PowerPoint</Application>
  <PresentationFormat>عرض على الشاشة (4:3)</PresentationFormat>
  <Paragraphs>80</Paragraphs>
  <Slides>12</Slides>
  <Notes>1</Notes>
  <HiddenSlides>0</HiddenSlides>
  <MMClips>0</MMClips>
  <ScaleCrop>false</ScaleCrop>
  <HeadingPairs>
    <vt:vector size="6" baseType="variant">
      <vt:variant>
        <vt:lpstr>الخطوط المستخدمة</vt:lpstr>
      </vt:variant>
      <vt:variant>
        <vt:i4>10</vt:i4>
      </vt:variant>
      <vt:variant>
        <vt:lpstr>نسق</vt:lpstr>
      </vt:variant>
      <vt:variant>
        <vt:i4>3</vt:i4>
      </vt:variant>
      <vt:variant>
        <vt:lpstr>عناوين الشرائح</vt:lpstr>
      </vt:variant>
      <vt:variant>
        <vt:i4>12</vt:i4>
      </vt:variant>
    </vt:vector>
  </HeadingPairs>
  <TitlesOfParts>
    <vt:vector size="25" baseType="lpstr">
      <vt:lpstr>PMingLiU</vt:lpstr>
      <vt:lpstr>PMingLiU</vt:lpstr>
      <vt:lpstr>Aptos</vt:lpstr>
      <vt:lpstr>Arial</vt:lpstr>
      <vt:lpstr>Arial Black</vt:lpstr>
      <vt:lpstr>Calibri</vt:lpstr>
      <vt:lpstr>Impact</vt:lpstr>
      <vt:lpstr>Times New Roman</vt:lpstr>
      <vt:lpstr>Trebuchet MS</vt:lpstr>
      <vt:lpstr>Wingdings</vt:lpstr>
      <vt:lpstr>Office Theme</vt:lpstr>
      <vt:lpstr>Template-EN-2008</vt:lpstr>
      <vt:lpstr>2_Template-EN-2008</vt:lpstr>
      <vt:lpstr>عرض تقديمي في PowerPoint</vt:lpstr>
      <vt:lpstr>الأساليب الحديثة في مكافحة الآفات الحشرية</vt:lpstr>
      <vt:lpstr>مضادات التغذية</vt:lpstr>
      <vt:lpstr>مضادات التغذية</vt:lpstr>
      <vt:lpstr>مضادات التغذية</vt:lpstr>
      <vt:lpstr>مضادات التغذية</vt:lpstr>
      <vt:lpstr>المجموعات/ طريقة العمل</vt:lpstr>
      <vt:lpstr>المجموعات/ طريقة العمل</vt:lpstr>
      <vt:lpstr>المجموعات/ طريقة العمل</vt:lpstr>
      <vt:lpstr>المجموعات/ طريقة العمل</vt:lpstr>
      <vt:lpstr> قائمة مضادات التغذية </vt:lpstr>
      <vt:lpstr>مزايا/ سلبيات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VIP</dc:creator>
  <cp:lastModifiedBy>Abdulrahman Aldawood</cp:lastModifiedBy>
  <cp:revision>466</cp:revision>
  <dcterms:created xsi:type="dcterms:W3CDTF">2011-10-17T04:56:00Z</dcterms:created>
  <dcterms:modified xsi:type="dcterms:W3CDTF">2025-01-19T11:37:55Z</dcterms:modified>
</cp:coreProperties>
</file>