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9"/>
  </p:notesMasterIdLst>
  <p:handoutMasterIdLst>
    <p:handoutMasterId r:id="rId20"/>
  </p:handoutMasterIdLst>
  <p:sldIdLst>
    <p:sldId id="410" r:id="rId4"/>
    <p:sldId id="339" r:id="rId5"/>
    <p:sldId id="386" r:id="rId6"/>
    <p:sldId id="407" r:id="rId7"/>
    <p:sldId id="409" r:id="rId8"/>
    <p:sldId id="403" r:id="rId9"/>
    <p:sldId id="404" r:id="rId10"/>
    <p:sldId id="405" r:id="rId11"/>
    <p:sldId id="406" r:id="rId12"/>
    <p:sldId id="387" r:id="rId13"/>
    <p:sldId id="388" r:id="rId14"/>
    <p:sldId id="408" r:id="rId15"/>
    <p:sldId id="394" r:id="rId16"/>
    <p:sldId id="397" r:id="rId17"/>
    <p:sldId id="396" r:id="rId18"/>
  </p:sldIdLst>
  <p:sldSz cx="9144000" cy="6858000" type="screen4x3"/>
  <p:notesSz cx="6858000" cy="9144000"/>
  <p:defaultTextStyle>
    <a:defPPr>
      <a:defRPr lang="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4619" autoAdjust="0"/>
  </p:normalViewPr>
  <p:slideViewPr>
    <p:cSldViewPr>
      <p:cViewPr varScale="1">
        <p:scale>
          <a:sx n="105" d="100"/>
          <a:sy n="105" d="100"/>
        </p:scale>
        <p:origin x="1176" y="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9378"/>
    </p:cViewPr>
  </p:sorterViewPr>
  <p:notesViewPr>
    <p:cSldViewPr>
      <p:cViewPr varScale="1">
        <p:scale>
          <a:sx n="51" d="100"/>
          <a:sy n="51" d="100"/>
        </p:scale>
        <p:origin x="-291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C53D9E-B75E-4CF3-B439-4E02822AC48E}" type="datetimeFigureOut">
              <a:rPr lang="en-US" smtClean="0"/>
              <a:pPr/>
              <a:t>1/19/2025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3594FE-671E-4339-862B-4ECD6EAAF703}" type="slidenum">
              <a:rPr lang="en-US" smtClean="0"/>
              <a:pPr/>
              <a:t>‹#›</a:t>
            </a:fld>
            <a:endParaRPr lang="en-US"/>
          </a:p>
        </p:txBody>
      </p:sp>
    </p:spTree>
    <p:extLst>
      <p:ext uri="{BB962C8B-B14F-4D97-AF65-F5344CB8AC3E}">
        <p14:creationId xmlns:p14="http://schemas.microsoft.com/office/powerpoint/2010/main" val="3271658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06A780-FC7A-4035-A0AA-1A5F7A330DB4}" type="datetimeFigureOut">
              <a:rPr lang="en-US" smtClean="0"/>
              <a:pPr/>
              <a:t>1/19/2025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E5CE8-ACCA-4C8A-9FC1-07EFCB81F004}" type="slidenum">
              <a:rPr lang="en-US" smtClean="0"/>
              <a:pPr/>
              <a:t>‹#›</a:t>
            </a:fld>
            <a:endParaRPr lang="en-US"/>
          </a:p>
        </p:txBody>
      </p:sp>
    </p:spTree>
    <p:extLst>
      <p:ext uri="{BB962C8B-B14F-4D97-AF65-F5344CB8AC3E}">
        <p14:creationId xmlns:p14="http://schemas.microsoft.com/office/powerpoint/2010/main" val="2503432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15</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6</a:t>
            </a:fld>
            <a:endParaRPr lang="en-US"/>
          </a:p>
        </p:txBody>
      </p:sp>
    </p:spTree>
    <p:extLst>
      <p:ext uri="{BB962C8B-B14F-4D97-AF65-F5344CB8AC3E}">
        <p14:creationId xmlns:p14="http://schemas.microsoft.com/office/powerpoint/2010/main" val="4082656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7</a:t>
            </a:fld>
            <a:endParaRPr lang="en-US"/>
          </a:p>
        </p:txBody>
      </p:sp>
    </p:spTree>
    <p:extLst>
      <p:ext uri="{BB962C8B-B14F-4D97-AF65-F5344CB8AC3E}">
        <p14:creationId xmlns:p14="http://schemas.microsoft.com/office/powerpoint/2010/main" val="3325989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8</a:t>
            </a:fld>
            <a:endParaRPr lang="en-US"/>
          </a:p>
        </p:txBody>
      </p:sp>
    </p:spTree>
    <p:extLst>
      <p:ext uri="{BB962C8B-B14F-4D97-AF65-F5344CB8AC3E}">
        <p14:creationId xmlns:p14="http://schemas.microsoft.com/office/powerpoint/2010/main" val="1766311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9</a:t>
            </a:fld>
            <a:endParaRPr lang="en-US"/>
          </a:p>
        </p:txBody>
      </p:sp>
    </p:spTree>
    <p:extLst>
      <p:ext uri="{BB962C8B-B14F-4D97-AF65-F5344CB8AC3E}">
        <p14:creationId xmlns:p14="http://schemas.microsoft.com/office/powerpoint/2010/main" val="1571866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10</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11</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13</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14</a:t>
            </a:fld>
            <a:endParaRPr lang="en-US"/>
          </a:p>
        </p:txBody>
      </p:sp>
    </p:spTree>
    <p:extLst>
      <p:ext uri="{BB962C8B-B14F-4D97-AF65-F5344CB8AC3E}">
        <p14:creationId xmlns:p14="http://schemas.microsoft.com/office/powerpoint/2010/main" val="702196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powerpoint-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7" name="Rectangle 3"/>
          <p:cNvSpPr>
            <a:spLocks noGrp="1" noChangeArrowheads="1"/>
          </p:cNvSpPr>
          <p:nvPr>
            <p:ph type="ctrTitle" sz="quarter"/>
          </p:nvPr>
        </p:nvSpPr>
        <p:spPr>
          <a:xfrm>
            <a:off x="1042988" y="2606675"/>
            <a:ext cx="6337300" cy="1470025"/>
          </a:xfrm>
        </p:spPr>
        <p:txBody>
          <a:bodyPr/>
          <a:lstStyle>
            <a:lvl1pPr>
              <a:defRPr sz="4000">
                <a:solidFill>
                  <a:schemeClr val="bg1"/>
                </a:solidFill>
                <a:effectLst>
                  <a:outerShdw blurRad="38100" dist="38100" dir="2700000" algn="tl">
                    <a:srgbClr val="C0C0C0"/>
                  </a:outerShdw>
                </a:effectLst>
              </a:defRPr>
            </a:lvl1pPr>
          </a:lstStyle>
          <a:p>
            <a:pPr lvl="0"/>
            <a:endParaRPr lang="zh-TW" altLang="en-US" noProof="0"/>
          </a:p>
        </p:txBody>
      </p:sp>
      <p:sp>
        <p:nvSpPr>
          <p:cNvPr id="129028" name="Rectangle 4"/>
          <p:cNvSpPr>
            <a:spLocks noGrp="1" noChangeArrowheads="1"/>
          </p:cNvSpPr>
          <p:nvPr>
            <p:ph type="subTitle" sz="quarter" idx="1"/>
          </p:nvPr>
        </p:nvSpPr>
        <p:spPr>
          <a:xfrm>
            <a:off x="1079500" y="4508500"/>
            <a:ext cx="5005388" cy="720725"/>
          </a:xfrm>
        </p:spPr>
        <p:txBody>
          <a:bodyPr/>
          <a:lstStyle>
            <a:lvl1pPr marL="0" indent="0">
              <a:buClr>
                <a:srgbClr val="FFFF00"/>
              </a:buClr>
              <a:buFont typeface="Wingdings" panose="05000000000000000000" pitchFamily="2" charset="2"/>
              <a:buNone/>
              <a:defRPr b="1">
                <a:solidFill>
                  <a:schemeClr val="bg1"/>
                </a:solidFill>
              </a:defRPr>
            </a:lvl1pPr>
          </a:lstStyle>
          <a:p>
            <a:pPr lvl="0"/>
            <a:r>
              <a:rPr lang="zh-TW" altLang="en-US" noProof="0"/>
              <a:t>按一下以編輯母片副標題樣式</a:t>
            </a:r>
          </a:p>
        </p:txBody>
      </p:sp>
    </p:spTree>
    <p:extLst>
      <p:ext uri="{BB962C8B-B14F-4D97-AF65-F5344CB8AC3E}">
        <p14:creationId xmlns:p14="http://schemas.microsoft.com/office/powerpoint/2010/main" val="87858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20140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654965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2250"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412875"/>
            <a:ext cx="4033837"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47729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909882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36794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41921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76571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6668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64997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187325"/>
            <a:ext cx="2054225" cy="5938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187325"/>
            <a:ext cx="6011862" cy="5938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738125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powerpoint-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7" name="Rectangle 3"/>
          <p:cNvSpPr>
            <a:spLocks noGrp="1" noChangeArrowheads="1"/>
          </p:cNvSpPr>
          <p:nvPr>
            <p:ph type="ctrTitle" sz="quarter"/>
          </p:nvPr>
        </p:nvSpPr>
        <p:spPr>
          <a:xfrm>
            <a:off x="1042988" y="2606675"/>
            <a:ext cx="6337300" cy="1470025"/>
          </a:xfrm>
        </p:spPr>
        <p:txBody>
          <a:bodyPr/>
          <a:lstStyle>
            <a:lvl1pPr>
              <a:defRPr sz="4000">
                <a:solidFill>
                  <a:schemeClr val="bg1"/>
                </a:solidFill>
                <a:effectLst>
                  <a:outerShdw blurRad="38100" dist="38100" dir="2700000" algn="tl">
                    <a:srgbClr val="C0C0C0"/>
                  </a:outerShdw>
                </a:effectLst>
              </a:defRPr>
            </a:lvl1pPr>
          </a:lstStyle>
          <a:p>
            <a:pPr lvl="0"/>
            <a:endParaRPr lang="zh-TW" altLang="en-US" noProof="0"/>
          </a:p>
        </p:txBody>
      </p:sp>
      <p:sp>
        <p:nvSpPr>
          <p:cNvPr id="129028" name="Rectangle 4"/>
          <p:cNvSpPr>
            <a:spLocks noGrp="1" noChangeArrowheads="1"/>
          </p:cNvSpPr>
          <p:nvPr>
            <p:ph type="subTitle" sz="quarter" idx="1"/>
          </p:nvPr>
        </p:nvSpPr>
        <p:spPr>
          <a:xfrm>
            <a:off x="1079500" y="4508500"/>
            <a:ext cx="5005388" cy="720725"/>
          </a:xfrm>
        </p:spPr>
        <p:txBody>
          <a:bodyPr/>
          <a:lstStyle>
            <a:lvl1pPr marL="0" indent="0">
              <a:buClr>
                <a:srgbClr val="FFFF00"/>
              </a:buClr>
              <a:buFont typeface="Wingdings" panose="05000000000000000000" pitchFamily="2" charset="2"/>
              <a:buNone/>
              <a:defRPr b="1">
                <a:solidFill>
                  <a:schemeClr val="bg1"/>
                </a:solidFill>
              </a:defRPr>
            </a:lvl1pPr>
          </a:lstStyle>
          <a:p>
            <a:pPr lvl="0"/>
            <a:r>
              <a:rPr lang="zh-TW" altLang="en-US" noProof="0"/>
              <a:t>按一下以編輯母片副標題樣式</a:t>
            </a:r>
          </a:p>
        </p:txBody>
      </p:sp>
    </p:spTree>
    <p:extLst>
      <p:ext uri="{BB962C8B-B14F-4D97-AF65-F5344CB8AC3E}">
        <p14:creationId xmlns:p14="http://schemas.microsoft.com/office/powerpoint/2010/main" val="31195064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910605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9869760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2250"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412875"/>
            <a:ext cx="4033837"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109114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62040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249491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48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8015973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81097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470494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187325"/>
            <a:ext cx="2054225" cy="5938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187325"/>
            <a:ext cx="6011862" cy="5938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9795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4633C9-1684-43B6-9BC2-31B5D3D844CC}" type="datetimeFigureOut">
              <a:rPr lang="en-US" smtClean="0"/>
              <a:pPr/>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4633C9-1684-43B6-9BC2-31B5D3D844CC}" type="datetimeFigureOut">
              <a:rPr lang="en-US" smtClean="0"/>
              <a:pPr/>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633C9-1684-43B6-9BC2-31B5D3D844CC}" type="datetimeFigureOut">
              <a:rPr lang="en-US" smtClean="0"/>
              <a:pPr/>
              <a:t>1/19/2025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633C9-1684-43B6-9BC2-31B5D3D844CC}" type="datetimeFigureOut">
              <a:rPr lang="en-US" smtClean="0"/>
              <a:pPr/>
              <a:t>1/19/2025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AC1E-3575-4AEF-9694-23931F7AF2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alpha val="27000"/>
          </a:schemeClr>
        </a:solidFill>
        <a:effectLst/>
      </p:bgPr>
    </p:bg>
    <p:spTree>
      <p:nvGrpSpPr>
        <p:cNvPr id="1" name=""/>
        <p:cNvGrpSpPr/>
        <p:nvPr/>
      </p:nvGrpSpPr>
      <p:grpSpPr>
        <a:xfrm>
          <a:off x="0" y="0"/>
          <a:ext cx="0" cy="0"/>
          <a:chOff x="0" y="0"/>
          <a:chExt cx="0" cy="0"/>
        </a:xfrm>
      </p:grpSpPr>
      <p:pic>
        <p:nvPicPr>
          <p:cNvPr id="6146" name="Picture 2" descr="powerpoint-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bwMode="auto">
          <a:xfrm>
            <a:off x="971550" y="187325"/>
            <a:ext cx="54721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zh-TW" altLang="en-US"/>
          </a:p>
        </p:txBody>
      </p:sp>
      <p:sp>
        <p:nvSpPr>
          <p:cNvPr id="6148" name="Rectangle 4"/>
          <p:cNvSpPr>
            <a:spLocks noGrp="1" noChangeArrowheads="1"/>
          </p:cNvSpPr>
          <p:nvPr>
            <p:ph type="body" idx="1"/>
          </p:nvPr>
        </p:nvSpPr>
        <p:spPr bwMode="auto">
          <a:xfrm>
            <a:off x="468313" y="1412875"/>
            <a:ext cx="8218487" cy="471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p:txBody>
      </p:sp>
    </p:spTree>
    <p:extLst>
      <p:ext uri="{BB962C8B-B14F-4D97-AF65-F5344CB8AC3E}">
        <p14:creationId xmlns:p14="http://schemas.microsoft.com/office/powerpoint/2010/main" val="47970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kumimoji="1" sz="3200" kern="1200">
          <a:solidFill>
            <a:schemeClr val="accent2"/>
          </a:solidFill>
          <a:latin typeface="+mj-lt"/>
          <a:ea typeface="PMingLiU" pitchFamily="18" charset="-120"/>
          <a:cs typeface="+mj-cs"/>
        </a:defRPr>
      </a:lvl1pPr>
      <a:lvl2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2pPr>
      <a:lvl3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3pPr>
      <a:lvl4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4pPr>
      <a:lvl5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5pPr>
      <a:lvl6pPr marL="4572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6pPr>
      <a:lvl7pPr marL="9144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7pPr>
      <a:lvl8pPr marL="13716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8pPr>
      <a:lvl9pPr marL="18288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9pPr>
    </p:titleStyle>
    <p:bodyStyle>
      <a:lvl1pPr marL="342900" indent="-342900" algn="l" rtl="0" eaLnBrk="0" fontAlgn="base" hangingPunct="0">
        <a:spcBef>
          <a:spcPct val="20000"/>
        </a:spcBef>
        <a:spcAft>
          <a:spcPct val="30000"/>
        </a:spcAft>
        <a:buClr>
          <a:srgbClr val="FF0000"/>
        </a:buClr>
        <a:buFont typeface="Wingdings" pitchFamily="2" charset="2"/>
        <a:buChar char="n"/>
        <a:defRPr kumimoji="1" sz="2800" kern="1200">
          <a:solidFill>
            <a:srgbClr val="000099"/>
          </a:solidFill>
          <a:latin typeface="+mn-lt"/>
          <a:ea typeface="PMingLiU" pitchFamily="18" charset="-120"/>
          <a:cs typeface="+mn-cs"/>
        </a:defRPr>
      </a:lvl1pPr>
      <a:lvl2pPr marL="742950" indent="-285750" algn="l" rtl="0" eaLnBrk="0" fontAlgn="base" hangingPunct="0">
        <a:spcBef>
          <a:spcPct val="20000"/>
        </a:spcBef>
        <a:spcAft>
          <a:spcPct val="0"/>
        </a:spcAft>
        <a:buClr>
          <a:srgbClr val="FF0000"/>
        </a:buClr>
        <a:buFont typeface="Arial" charset="0"/>
        <a:buChar char="–"/>
        <a:defRPr kumimoji="1" sz="2400" kern="1200">
          <a:solidFill>
            <a:srgbClr val="000099"/>
          </a:solidFill>
          <a:latin typeface="+mn-lt"/>
          <a:ea typeface="PMingLiU" pitchFamily="18" charset="-120"/>
          <a:cs typeface="+mn-cs"/>
        </a:defRPr>
      </a:lvl2pPr>
      <a:lvl3pPr marL="1143000" indent="-228600" algn="l" rtl="0" eaLnBrk="0" fontAlgn="base" hangingPunct="0">
        <a:spcBef>
          <a:spcPct val="20000"/>
        </a:spcBef>
        <a:spcAft>
          <a:spcPct val="0"/>
        </a:spcAft>
        <a:buClr>
          <a:srgbClr val="FF0000"/>
        </a:buClr>
        <a:buChar char="•"/>
        <a:defRPr kumimoji="1" sz="2000" kern="1200">
          <a:solidFill>
            <a:srgbClr val="000099"/>
          </a:solidFill>
          <a:latin typeface="+mn-lt"/>
          <a:ea typeface="PMingLiU" pitchFamily="18" charset="-120"/>
          <a:cs typeface="+mn-cs"/>
        </a:defRPr>
      </a:lvl3pPr>
      <a:lvl4pPr marL="16002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4pPr>
      <a:lvl5pPr marL="20574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alpha val="27000"/>
          </a:schemeClr>
        </a:solidFill>
        <a:effectLst/>
      </p:bgPr>
    </p:bg>
    <p:spTree>
      <p:nvGrpSpPr>
        <p:cNvPr id="1" name=""/>
        <p:cNvGrpSpPr/>
        <p:nvPr/>
      </p:nvGrpSpPr>
      <p:grpSpPr>
        <a:xfrm>
          <a:off x="0" y="0"/>
          <a:ext cx="0" cy="0"/>
          <a:chOff x="0" y="0"/>
          <a:chExt cx="0" cy="0"/>
        </a:xfrm>
      </p:grpSpPr>
      <p:pic>
        <p:nvPicPr>
          <p:cNvPr id="8194" name="Picture 2" descr="powerpoint-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title"/>
          </p:nvPr>
        </p:nvSpPr>
        <p:spPr bwMode="auto">
          <a:xfrm>
            <a:off x="971550" y="187325"/>
            <a:ext cx="54721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zh-TW" altLang="en-US"/>
          </a:p>
        </p:txBody>
      </p:sp>
      <p:sp>
        <p:nvSpPr>
          <p:cNvPr id="8196" name="Rectangle 4"/>
          <p:cNvSpPr>
            <a:spLocks noGrp="1" noChangeArrowheads="1"/>
          </p:cNvSpPr>
          <p:nvPr>
            <p:ph type="body" idx="1"/>
          </p:nvPr>
        </p:nvSpPr>
        <p:spPr bwMode="auto">
          <a:xfrm>
            <a:off x="468313" y="1412875"/>
            <a:ext cx="8218487" cy="471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p:txBody>
      </p:sp>
    </p:spTree>
    <p:extLst>
      <p:ext uri="{BB962C8B-B14F-4D97-AF65-F5344CB8AC3E}">
        <p14:creationId xmlns:p14="http://schemas.microsoft.com/office/powerpoint/2010/main" val="19772277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kumimoji="1" sz="3200" kern="1200">
          <a:solidFill>
            <a:schemeClr val="accent2"/>
          </a:solidFill>
          <a:latin typeface="+mj-lt"/>
          <a:ea typeface="PMingLiU" pitchFamily="18" charset="-120"/>
          <a:cs typeface="+mj-cs"/>
        </a:defRPr>
      </a:lvl1pPr>
      <a:lvl2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2pPr>
      <a:lvl3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3pPr>
      <a:lvl4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4pPr>
      <a:lvl5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5pPr>
      <a:lvl6pPr marL="4572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6pPr>
      <a:lvl7pPr marL="9144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7pPr>
      <a:lvl8pPr marL="13716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8pPr>
      <a:lvl9pPr marL="18288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9pPr>
    </p:titleStyle>
    <p:bodyStyle>
      <a:lvl1pPr marL="342900" indent="-342900" algn="l" rtl="0" eaLnBrk="0" fontAlgn="base" hangingPunct="0">
        <a:spcBef>
          <a:spcPct val="20000"/>
        </a:spcBef>
        <a:spcAft>
          <a:spcPct val="30000"/>
        </a:spcAft>
        <a:buClr>
          <a:srgbClr val="FF0000"/>
        </a:buClr>
        <a:buFont typeface="Wingdings" pitchFamily="2" charset="2"/>
        <a:buChar char="n"/>
        <a:defRPr kumimoji="1" sz="2800" kern="1200">
          <a:solidFill>
            <a:srgbClr val="000099"/>
          </a:solidFill>
          <a:latin typeface="+mn-lt"/>
          <a:ea typeface="PMingLiU" pitchFamily="18" charset="-120"/>
          <a:cs typeface="+mn-cs"/>
        </a:defRPr>
      </a:lvl1pPr>
      <a:lvl2pPr marL="742950" indent="-285750" algn="l" rtl="0" eaLnBrk="0" fontAlgn="base" hangingPunct="0">
        <a:spcBef>
          <a:spcPct val="20000"/>
        </a:spcBef>
        <a:spcAft>
          <a:spcPct val="0"/>
        </a:spcAft>
        <a:buClr>
          <a:srgbClr val="FF0000"/>
        </a:buClr>
        <a:buFont typeface="Arial" charset="0"/>
        <a:buChar char="–"/>
        <a:defRPr kumimoji="1" sz="2400" kern="1200">
          <a:solidFill>
            <a:srgbClr val="000099"/>
          </a:solidFill>
          <a:latin typeface="+mn-lt"/>
          <a:ea typeface="PMingLiU" pitchFamily="18" charset="-120"/>
          <a:cs typeface="+mn-cs"/>
        </a:defRPr>
      </a:lvl2pPr>
      <a:lvl3pPr marL="1143000" indent="-228600" algn="l" rtl="0" eaLnBrk="0" fontAlgn="base" hangingPunct="0">
        <a:spcBef>
          <a:spcPct val="20000"/>
        </a:spcBef>
        <a:spcAft>
          <a:spcPct val="0"/>
        </a:spcAft>
        <a:buClr>
          <a:srgbClr val="FF0000"/>
        </a:buClr>
        <a:buChar char="•"/>
        <a:defRPr kumimoji="1" sz="2000" kern="1200">
          <a:solidFill>
            <a:srgbClr val="000099"/>
          </a:solidFill>
          <a:latin typeface="+mn-lt"/>
          <a:ea typeface="PMingLiU" pitchFamily="18" charset="-120"/>
          <a:cs typeface="+mn-cs"/>
        </a:defRPr>
      </a:lvl3pPr>
      <a:lvl4pPr marL="16002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4pPr>
      <a:lvl5pPr marL="20574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mailto:aldawood@ksu.edu.sa"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1" descr="Plant P logo"/>
          <p:cNvPicPr>
            <a:picLocks noChangeAspect="1" noChangeArrowheads="1"/>
          </p:cNvPicPr>
          <p:nvPr/>
        </p:nvPicPr>
        <p:blipFill>
          <a:blip r:embed="rId2">
            <a:clrChange>
              <a:clrFrom>
                <a:srgbClr val="FFFFFF"/>
              </a:clrFrom>
              <a:clrTo>
                <a:srgbClr val="FFFFFF">
                  <a:alpha val="0"/>
                </a:srgbClr>
              </a:clrTo>
            </a:clrChange>
            <a:lum bright="58000" contrast="-56000"/>
            <a:extLst>
              <a:ext uri="{28A0092B-C50C-407E-A947-70E740481C1C}">
                <a14:useLocalDpi xmlns:a14="http://schemas.microsoft.com/office/drawing/2010/main" val="0"/>
              </a:ext>
            </a:extLst>
          </a:blip>
          <a:srcRect/>
          <a:stretch>
            <a:fillRect/>
          </a:stretch>
        </p:blipFill>
        <p:spPr bwMode="auto">
          <a:xfrm>
            <a:off x="2667000" y="1981200"/>
            <a:ext cx="3505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6"/>
          <p:cNvSpPr txBox="1">
            <a:spLocks noChangeArrowheads="1"/>
          </p:cNvSpPr>
          <p:nvPr/>
        </p:nvSpPr>
        <p:spPr bwMode="auto">
          <a:xfrm>
            <a:off x="1981200" y="1398588"/>
            <a:ext cx="487680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FontTx/>
              <a:buNone/>
            </a:pPr>
            <a:r>
              <a:rPr lang="ar-SA" altLang="en-US" sz="1800" b="1" dirty="0">
                <a:solidFill>
                  <a:srgbClr val="0033CC"/>
                </a:solidFill>
              </a:rPr>
              <a:t>المملكة العربية السعودية</a:t>
            </a:r>
          </a:p>
          <a:p>
            <a:pPr algn="ctr" rtl="1" eaLnBrk="1" hangingPunct="1">
              <a:spcBef>
                <a:spcPct val="50000"/>
              </a:spcBef>
              <a:buFontTx/>
              <a:buNone/>
            </a:pPr>
            <a:r>
              <a:rPr lang="ar-SA" altLang="en-US" sz="1800" b="1" dirty="0">
                <a:solidFill>
                  <a:srgbClr val="0033CC"/>
                </a:solidFill>
              </a:rPr>
              <a:t>وزارة التعليم ـ جامعة الملك سعود</a:t>
            </a:r>
          </a:p>
          <a:p>
            <a:pPr algn="ctr" rtl="1" eaLnBrk="1" hangingPunct="1">
              <a:spcBef>
                <a:spcPct val="50000"/>
              </a:spcBef>
              <a:buFontTx/>
              <a:buNone/>
            </a:pPr>
            <a:r>
              <a:rPr lang="ar-SA" altLang="en-US" sz="1800" b="1" dirty="0">
                <a:solidFill>
                  <a:srgbClr val="0033CC"/>
                </a:solidFill>
              </a:rPr>
              <a:t>كلية علوم الأغذية والزراعة ـ قسم وقاية النبات</a:t>
            </a:r>
            <a:endParaRPr lang="en-US" altLang="en-US" sz="1800" b="1" dirty="0">
              <a:solidFill>
                <a:srgbClr val="0033CC"/>
              </a:solidFill>
            </a:endParaRPr>
          </a:p>
        </p:txBody>
      </p:sp>
      <p:sp>
        <p:nvSpPr>
          <p:cNvPr id="4102" name="Text Box 8"/>
          <p:cNvSpPr txBox="1">
            <a:spLocks noChangeArrowheads="1"/>
          </p:cNvSpPr>
          <p:nvPr/>
        </p:nvSpPr>
        <p:spPr bwMode="auto">
          <a:xfrm>
            <a:off x="1698770" y="2819400"/>
            <a:ext cx="5464029" cy="1415772"/>
          </a:xfrm>
          <a:prstGeom prst="rect">
            <a:avLst/>
          </a:prstGeom>
          <a:solidFill>
            <a:schemeClr val="accent1">
              <a:alpha val="43137"/>
            </a:schemeClr>
          </a:solid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None/>
            </a:pPr>
            <a:r>
              <a:rPr lang="ar-SA" altLang="en-US" sz="2000" b="1" dirty="0"/>
              <a:t>المحاضرات النظرية لمقرر 510 وقن</a:t>
            </a:r>
            <a:endParaRPr lang="en-US" altLang="en-US" sz="800" b="1" dirty="0"/>
          </a:p>
          <a:p>
            <a:pPr algn="ctr" rtl="1" eaLnBrk="1" hangingPunct="1">
              <a:spcBef>
                <a:spcPct val="50000"/>
              </a:spcBef>
              <a:buFontTx/>
              <a:buNone/>
            </a:pPr>
            <a:r>
              <a:rPr lang="ar" sz="2800" b="1" dirty="0">
                <a:latin typeface="Times New Roman" panose="02020603050405020304" pitchFamily="18" charset="0"/>
                <a:cs typeface="Times New Roman" panose="02020603050405020304" pitchFamily="18" charset="0"/>
              </a:rPr>
              <a:t>الأساليب الحديثة في مكافحة الآفات الحشرية</a:t>
            </a:r>
            <a:endParaRPr lang="ar-SA" sz="2800" b="1" dirty="0">
              <a:latin typeface="Times New Roman" panose="02020603050405020304" pitchFamily="18" charset="0"/>
              <a:cs typeface="Times New Roman" panose="02020603050405020304" pitchFamily="18" charset="0"/>
            </a:endParaRPr>
          </a:p>
          <a:p>
            <a:pPr algn="ctr" rtl="1" eaLnBrk="1" hangingPunct="1">
              <a:spcBef>
                <a:spcPct val="50000"/>
              </a:spcBef>
              <a:buNone/>
            </a:pPr>
            <a:r>
              <a:rPr lang="ar" sz="1600" dirty="0">
                <a:latin typeface="Arial Black" panose="020B0A04020102020204" pitchFamily="34" charset="0"/>
                <a:cs typeface="Times New Roman" panose="02020603050405020304" pitchFamily="18" charset="0"/>
              </a:rPr>
              <a:t>الجاذب</a:t>
            </a:r>
            <a:r>
              <a:rPr lang="ar-SA" sz="1600" dirty="0">
                <a:latin typeface="Arial Black" panose="020B0A04020102020204" pitchFamily="34" charset="0"/>
                <a:cs typeface="Times New Roman" panose="02020603050405020304" pitchFamily="18" charset="0"/>
              </a:rPr>
              <a:t>ات</a:t>
            </a:r>
            <a:endParaRPr lang="ar" sz="1600" dirty="0">
              <a:latin typeface="Arial Black" panose="020B0A04020102020204" pitchFamily="34" charset="0"/>
              <a:cs typeface="Times New Roman" panose="02020603050405020304" pitchFamily="18" charset="0"/>
            </a:endParaRPr>
          </a:p>
        </p:txBody>
      </p:sp>
      <p:sp>
        <p:nvSpPr>
          <p:cNvPr id="4104" name="Text Box 10" descr="Parchment"/>
          <p:cNvSpPr txBox="1">
            <a:spLocks noChangeArrowheads="1"/>
          </p:cNvSpPr>
          <p:nvPr/>
        </p:nvSpPr>
        <p:spPr bwMode="auto">
          <a:xfrm>
            <a:off x="1698771" y="4182576"/>
            <a:ext cx="5464029" cy="2215991"/>
          </a:xfrm>
          <a:prstGeom prst="rect">
            <a:avLst/>
          </a:prstGeom>
          <a:blipFill dpi="0" rotWithShape="1">
            <a:blip r:embed="rId3">
              <a:alphaModFix amt="32000"/>
            </a:blip>
            <a:srcRect/>
            <a:tile tx="0" ty="0" sx="100000" sy="100000" flip="none" algn="tl"/>
          </a:blip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algn="ctr" rtl="1" eaLnBrk="1" hangingPunct="1">
              <a:spcBef>
                <a:spcPct val="50000"/>
              </a:spcBef>
              <a:defRPr/>
            </a:pPr>
            <a:r>
              <a:rPr lang="ar-SA" altLang="en-US" b="1" dirty="0"/>
              <a:t>أستاذ المادة </a:t>
            </a:r>
          </a:p>
          <a:p>
            <a:pPr algn="ctr" rtl="1" eaLnBrk="1" hangingPunct="1">
              <a:spcBef>
                <a:spcPct val="50000"/>
              </a:spcBef>
              <a:defRPr/>
            </a:pPr>
            <a:r>
              <a:rPr lang="ar-SA" altLang="en-US" sz="2400" b="1" dirty="0" err="1">
                <a:solidFill>
                  <a:srgbClr val="0033CC"/>
                </a:solidFill>
              </a:rPr>
              <a:t>أ.د</a:t>
            </a:r>
            <a:r>
              <a:rPr lang="ar-SA" altLang="en-US" sz="2400" b="1" dirty="0">
                <a:solidFill>
                  <a:srgbClr val="0033CC"/>
                </a:solidFill>
              </a:rPr>
              <a:t>. عبدالرحمن بن سعد الداود</a:t>
            </a:r>
          </a:p>
          <a:p>
            <a:pPr algn="ctr" eaLnBrk="1" hangingPunct="1">
              <a:spcBef>
                <a:spcPct val="50000"/>
              </a:spcBef>
              <a:defRPr/>
            </a:pPr>
            <a:r>
              <a:rPr lang="en-US" altLang="en-US" sz="1200" b="1" dirty="0">
                <a:solidFill>
                  <a:srgbClr val="0033CC"/>
                </a:solidFill>
                <a:latin typeface="Times New Roman" panose="02020603050405020304" pitchFamily="18" charset="0"/>
                <a:cs typeface="Times New Roman" panose="02020603050405020304" pitchFamily="18" charset="0"/>
              </a:rPr>
              <a:t>Email: 	</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hlinkClick r:id="rId4"/>
              </a:rPr>
              <a:t>aldawood@ksu.edu.sa</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1200" b="1" dirty="0">
                <a:solidFill>
                  <a:srgbClr val="0033CC"/>
                </a:solidFill>
                <a:latin typeface="Times New Roman" panose="02020603050405020304" pitchFamily="18" charset="0"/>
                <a:cs typeface="Times New Roman" panose="02020603050405020304" pitchFamily="18" charset="0"/>
              </a:rPr>
              <a:t>Tel: 467- 8246</a:t>
            </a:r>
          </a:p>
          <a:p>
            <a:pPr algn="ctr" rtl="1"/>
            <a:endParaRPr lang="ar-SA" sz="1200" b="1" dirty="0">
              <a:latin typeface="Times New Roman" panose="02020603050405020304" pitchFamily="18" charset="0"/>
              <a:cs typeface="Times New Roman" panose="02020603050405020304" pitchFamily="18" charset="0"/>
            </a:endParaRPr>
          </a:p>
          <a:p>
            <a:pPr algn="ctr" rtl="1"/>
            <a:r>
              <a:rPr lang="ar" b="1" dirty="0">
                <a:solidFill>
                  <a:srgbClr val="0033CC"/>
                </a:solidFill>
              </a:rPr>
              <a:t>وحدة أبحاث علم الحشرات الاقتصادية (EERU)</a:t>
            </a:r>
          </a:p>
          <a:p>
            <a:pPr algn="ctr" rtl="1"/>
            <a:r>
              <a:rPr lang="ar" b="1" dirty="0">
                <a:solidFill>
                  <a:srgbClr val="0033CC"/>
                </a:solidFill>
              </a:rPr>
              <a:t>قسم وقاية النبات، كلية علوم الأغذية والزراعة ، جامعة الملك سعود، الرياض، المملكة العربية السعودية</a:t>
            </a:r>
            <a:endParaRPr lang="ar-SA" altLang="en-US" b="1" dirty="0">
              <a:solidFill>
                <a:srgbClr val="0033CC"/>
              </a:solidFill>
            </a:endParaRPr>
          </a:p>
        </p:txBody>
      </p:sp>
      <p:pic>
        <p:nvPicPr>
          <p:cNvPr id="4105" name="Picture 14" descr="Basmalla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228600"/>
            <a:ext cx="9525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6">
            <a:extLst>
              <a:ext uri="{FF2B5EF4-FFF2-40B4-BE49-F238E27FC236}">
                <a16:creationId xmlns:a16="http://schemas.microsoft.com/office/drawing/2014/main" id="{CE8DCEC6-9474-4F22-9492-6A55F938FFDA}"/>
              </a:ext>
            </a:extLst>
          </p:cNvPr>
          <p:cNvGrpSpPr/>
          <p:nvPr/>
        </p:nvGrpSpPr>
        <p:grpSpPr>
          <a:xfrm>
            <a:off x="280256" y="228600"/>
            <a:ext cx="8583488" cy="942235"/>
            <a:chOff x="381000" y="0"/>
            <a:chExt cx="8583488" cy="942235"/>
          </a:xfrm>
        </p:grpSpPr>
        <p:pic>
          <p:nvPicPr>
            <p:cNvPr id="11" name="Picture 8">
              <a:extLst>
                <a:ext uri="{FF2B5EF4-FFF2-40B4-BE49-F238E27FC236}">
                  <a16:creationId xmlns:a16="http://schemas.microsoft.com/office/drawing/2014/main" id="{0D6FD7BC-7E0F-486C-A39F-FAFFCC671AF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2" name="Picture 6" descr="http://t0.gstatic.com/images?q=tbn:ANd9GcTh_SinKdwBK5K8nHIfaaRtmFMceXBYppdX5iKn61cBKOA24hddcg">
              <a:extLst>
                <a:ext uri="{FF2B5EF4-FFF2-40B4-BE49-F238E27FC236}">
                  <a16:creationId xmlns:a16="http://schemas.microsoft.com/office/drawing/2014/main" id="{D6495F29-3D1A-4BD3-B671-89EDA7B31369}"/>
                </a:ext>
              </a:extLst>
            </p:cNvPr>
            <p:cNvPicPr>
              <a:picLocks noChangeAspect="1" noChangeArrowheads="1"/>
            </p:cNvPicPr>
            <p:nvPr/>
          </p:nvPicPr>
          <p:blipFill>
            <a:blip r:embed="rId7" cstate="print"/>
            <a:srcRect/>
            <a:stretch>
              <a:fillRect/>
            </a:stretch>
          </p:blipFill>
          <p:spPr bwMode="auto">
            <a:xfrm>
              <a:off x="381000" y="0"/>
              <a:ext cx="861801" cy="882125"/>
            </a:xfrm>
            <a:prstGeom prst="rect">
              <a:avLst/>
            </a:prstGeom>
            <a:noFill/>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أنواع الجاذبات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357326" y="2029448"/>
            <a:ext cx="8506418" cy="4262705"/>
          </a:xfrm>
          <a:prstGeom prst="rect">
            <a:avLst/>
          </a:prstGeom>
        </p:spPr>
        <p:txBody>
          <a:bodyPr wrap="square">
            <a:spAutoFit/>
          </a:bodyPr>
          <a:lstStyle/>
          <a:p>
            <a:pPr marL="457200" indent="-457200" algn="r" rtl="1">
              <a:spcBef>
                <a:spcPts val="600"/>
              </a:spcBef>
              <a:buAutoNum type="arabicPeriod"/>
            </a:pPr>
            <a:r>
              <a:rPr lang="ar" sz="2400" dirty="0">
                <a:solidFill>
                  <a:srgbClr val="FF0000"/>
                </a:solidFill>
                <a:latin typeface="Times New Roman" panose="02020603050405020304" pitchFamily="18" charset="0"/>
                <a:cs typeface="Times New Roman" panose="02020603050405020304" pitchFamily="18" charset="0"/>
              </a:rPr>
              <a:t>الفيرومونات</a:t>
            </a:r>
          </a:p>
          <a:p>
            <a:pPr algn="r" rtl="1">
              <a:spcBef>
                <a:spcPts val="600"/>
              </a:spcBef>
            </a:pPr>
            <a:r>
              <a:rPr lang="ar" sz="2000" dirty="0">
                <a:latin typeface="Times New Roman" panose="02020603050405020304" pitchFamily="18" charset="0"/>
                <a:cs typeface="Times New Roman" panose="02020603050405020304" pitchFamily="18" charset="0"/>
              </a:rPr>
              <a:t>مادة كيميائية يفرزها الحيوان في البيئة الخارجية وتثير استجابة محددة لدى الفرد المتلقي من نفس النوع.</a:t>
            </a:r>
            <a:endParaRPr lang="en-US" sz="2000" dirty="0">
              <a:latin typeface="Times New Roman" panose="02020603050405020304" pitchFamily="18" charset="0"/>
              <a:cs typeface="Times New Roman" panose="02020603050405020304" pitchFamily="18" charset="0"/>
            </a:endParaRPr>
          </a:p>
          <a:p>
            <a:pPr algn="r" rtl="1">
              <a:spcBef>
                <a:spcPts val="600"/>
              </a:spcBef>
            </a:pPr>
            <a:r>
              <a:rPr lang="ar" sz="2000" dirty="0">
                <a:solidFill>
                  <a:srgbClr val="FF0000"/>
                </a:solidFill>
                <a:latin typeface="Times New Roman" panose="02020603050405020304" pitchFamily="18" charset="0"/>
                <a:cs typeface="Times New Roman" panose="02020603050405020304" pitchFamily="18" charset="0"/>
              </a:rPr>
              <a:t>2 </a:t>
            </a:r>
            <a:r>
              <a:rPr lang="ar" sz="2400" dirty="0">
                <a:solidFill>
                  <a:srgbClr val="FF0000"/>
                </a:solidFill>
                <a:latin typeface="Times New Roman" panose="02020603050405020304" pitchFamily="18" charset="0"/>
                <a:cs typeface="Times New Roman" panose="02020603050405020304" pitchFamily="18" charset="0"/>
              </a:rPr>
              <a:t>. السحر الغذائي</a:t>
            </a:r>
          </a:p>
          <a:p>
            <a:pPr algn="r" rtl="1">
              <a:spcBef>
                <a:spcPts val="600"/>
              </a:spcBef>
            </a:pPr>
            <a:r>
              <a:rPr lang="ar" sz="2000" dirty="0">
                <a:latin typeface="Times New Roman" panose="02020603050405020304" pitchFamily="18" charset="0"/>
                <a:cs typeface="Times New Roman" panose="02020603050405020304" pitchFamily="18" charset="0"/>
              </a:rPr>
              <a:t>هذه هي المواد الكيميائية الموجودة في العوائل النباتية والحيوانية التي تجذب (تجذب) الحشرات للتغذية. أنها تحفز المستقبلات الشمية.</a:t>
            </a:r>
            <a:endParaRPr lang="en-US" sz="2000" dirty="0">
              <a:latin typeface="Times New Roman" panose="02020603050405020304" pitchFamily="18" charset="0"/>
              <a:cs typeface="Times New Roman" panose="02020603050405020304" pitchFamily="18" charset="0"/>
            </a:endParaRPr>
          </a:p>
          <a:p>
            <a:pPr algn="r" rtl="1">
              <a:spcBef>
                <a:spcPts val="600"/>
              </a:spcBef>
            </a:pPr>
            <a:r>
              <a:rPr lang="ar" sz="2000" dirty="0">
                <a:solidFill>
                  <a:srgbClr val="FF0000"/>
                </a:solidFill>
                <a:latin typeface="Times New Roman" panose="02020603050405020304" pitchFamily="18" charset="0"/>
                <a:cs typeface="Times New Roman" panose="02020603050405020304" pitchFamily="18" charset="0"/>
              </a:rPr>
              <a:t>3 . </a:t>
            </a:r>
            <a:r>
              <a:rPr lang="ar" sz="2400" dirty="0">
                <a:solidFill>
                  <a:srgbClr val="FF0000"/>
                </a:solidFill>
                <a:latin typeface="Times New Roman" panose="02020603050405020304" pitchFamily="18" charset="0"/>
                <a:cs typeface="Times New Roman" panose="02020603050405020304" pitchFamily="18" charset="0"/>
              </a:rPr>
              <a:t>السحر وضع البيض</a:t>
            </a:r>
          </a:p>
          <a:p>
            <a:pPr algn="r" rtl="1">
              <a:spcBef>
                <a:spcPts val="600"/>
              </a:spcBef>
            </a:pPr>
            <a:r>
              <a:rPr lang="ar" sz="2000" dirty="0">
                <a:latin typeface="Times New Roman" panose="02020603050405020304" pitchFamily="18" charset="0"/>
                <a:cs typeface="Times New Roman" panose="02020603050405020304" pitchFamily="18" charset="0"/>
              </a:rPr>
              <a:t>هذه هي المواد الكيميائية التي تحكم اختيار المواقع المناسبة لوضع البيض من قبل الأنثى البالغة، </a:t>
            </a:r>
            <a:r>
              <a:rPr lang="ar" sz="2000" i="1" dirty="0" err="1">
                <a:latin typeface="Times New Roman" panose="02020603050405020304" pitchFamily="18" charset="0"/>
                <a:cs typeface="Times New Roman" panose="02020603050405020304" pitchFamily="18" charset="0"/>
              </a:rPr>
              <a:t>على </a:t>
            </a:r>
            <a:r>
              <a:rPr lang="ar" sz="2000" dirty="0" err="1">
                <a:latin typeface="Times New Roman" panose="02020603050405020304" pitchFamily="18" charset="0"/>
                <a:cs typeface="Times New Roman" panose="02020603050405020304" pitchFamily="18" charset="0"/>
              </a:rPr>
              <a:t>سبيل المثال </a:t>
            </a:r>
            <a:r>
              <a:rPr lang="ar" sz="2000" dirty="0">
                <a:latin typeface="Times New Roman" panose="02020603050405020304" pitchFamily="18" charset="0"/>
                <a:cs typeface="Times New Roman" panose="02020603050405020304" pitchFamily="18" charset="0"/>
              </a:rPr>
              <a:t>، جاذبات الذرة لـ </a:t>
            </a:r>
            <a:r>
              <a:rPr lang="ar" sz="2000" i="1" dirty="0">
                <a:latin typeface="Times New Roman" panose="02020603050405020304" pitchFamily="18" charset="0"/>
                <a:cs typeface="Times New Roman" panose="02020603050405020304" pitchFamily="18" charset="0"/>
              </a:rPr>
              <a:t>H.armigera </a:t>
            </a:r>
            <a:endParaRPr lang="en-US" sz="2000" i="1" dirty="0">
              <a:latin typeface="Times New Roman" panose="02020603050405020304" pitchFamily="18" charset="0"/>
              <a:cs typeface="Times New Roman" panose="02020603050405020304" pitchFamily="18" charset="0"/>
            </a:endParaRPr>
          </a:p>
          <a:p>
            <a:pPr algn="r" rtl="1">
              <a:spcBef>
                <a:spcPts val="600"/>
              </a:spcBef>
            </a:pPr>
            <a:r>
              <a:rPr lang="ar" sz="2400" dirty="0">
                <a:solidFill>
                  <a:srgbClr val="FF0000"/>
                </a:solidFill>
                <a:latin typeface="Times New Roman" panose="02020603050405020304" pitchFamily="18" charset="0"/>
                <a:cs typeface="Times New Roman" panose="02020603050405020304" pitchFamily="18" charset="0"/>
              </a:rPr>
              <a:t>4 . الطعوم السامة</a:t>
            </a:r>
          </a:p>
          <a:p>
            <a:pPr algn="r" rtl="1">
              <a:spcBef>
                <a:spcPts val="600"/>
              </a:spcBef>
            </a:pPr>
            <a:r>
              <a:rPr lang="ar" sz="2000" dirty="0">
                <a:latin typeface="Times New Roman" panose="02020603050405020304" pitchFamily="18" charset="0"/>
                <a:cs typeface="Times New Roman" panose="02020603050405020304" pitchFamily="18" charset="0"/>
              </a:rPr>
              <a:t>السامة عبارة عن خليط من طعوم الطعام والمبيدات الحشرية. يتم بذل الجهد لجعل الطُعم أكثر جاذبية للحشرات من غذائها الطبيعي، كما يجب أن تكون كمية أقل قادرة على جذب أكبر عدد من الحشرات.</a:t>
            </a:r>
          </a:p>
        </p:txBody>
      </p:sp>
    </p:spTree>
    <p:extLst>
      <p:ext uri="{BB962C8B-B14F-4D97-AF65-F5344CB8AC3E}">
        <p14:creationId xmlns:p14="http://schemas.microsoft.com/office/powerpoint/2010/main" val="3832306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إيجابيات - سلبيات</a:t>
            </a:r>
            <a:endParaRPr lang="en-US" sz="40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2880358" y="2927369"/>
            <a:ext cx="5715000" cy="1569660"/>
          </a:xfrm>
          <a:prstGeom prst="rect">
            <a:avLst/>
          </a:prstGeom>
        </p:spPr>
        <p:txBody>
          <a:bodyPr wrap="square">
            <a:spAutoFit/>
          </a:bodyPr>
          <a:lstStyle/>
          <a:p>
            <a:pPr algn="r" rtl="1"/>
            <a:r>
              <a:rPr lang="ar" sz="2400" dirty="0">
                <a:latin typeface="Times New Roman" panose="02020603050405020304" pitchFamily="18" charset="0"/>
                <a:cs typeface="Times New Roman" panose="02020603050405020304" pitchFamily="18" charset="0"/>
              </a:rPr>
              <a:t>هدف محدد</a:t>
            </a:r>
          </a:p>
          <a:p>
            <a:pPr algn="r" rtl="1"/>
            <a:r>
              <a:rPr lang="ar" sz="2400" dirty="0">
                <a:latin typeface="Times New Roman" panose="02020603050405020304" pitchFamily="18" charset="0"/>
                <a:cs typeface="Times New Roman" panose="02020603050405020304" pitchFamily="18" charset="0"/>
              </a:rPr>
              <a:t>لا يعطل النظام البيئي</a:t>
            </a:r>
          </a:p>
          <a:p>
            <a:pPr algn="r" rtl="1"/>
            <a:r>
              <a:rPr lang="ar" sz="2400" dirty="0">
                <a:latin typeface="Times New Roman" panose="02020603050405020304" pitchFamily="18" charset="0"/>
                <a:cs typeface="Times New Roman" panose="02020603050405020304" pitchFamily="18" charset="0"/>
              </a:rPr>
              <a:t>يمكن استخدامها في الاصطياد الجماعي</a:t>
            </a:r>
          </a:p>
          <a:p>
            <a:pPr algn="r" rtl="1"/>
            <a:r>
              <a:rPr lang="ar" sz="2400" dirty="0">
                <a:latin typeface="Times New Roman" panose="02020603050405020304" pitchFamily="18" charset="0"/>
                <a:cs typeface="Times New Roman" panose="02020603050405020304" pitchFamily="18" charset="0"/>
              </a:rPr>
              <a:t>لا تسبب التلوث البيئي</a:t>
            </a:r>
            <a:endParaRPr lang="en-US"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6134074" y="2318309"/>
            <a:ext cx="2260644" cy="461665"/>
          </a:xfrm>
          <a:prstGeom prst="rect">
            <a:avLst/>
          </a:prstGeom>
        </p:spPr>
        <p:txBody>
          <a:bodyPr wrap="square">
            <a:spAutoFit/>
          </a:bodyPr>
          <a:lstStyle/>
          <a:p>
            <a:pPr algn="r" rtl="1"/>
            <a:r>
              <a:rPr lang="ar" sz="2400" b="1" dirty="0">
                <a:solidFill>
                  <a:srgbClr val="FF0000"/>
                </a:solidFill>
                <a:latin typeface="Times New Roman" panose="02020603050405020304" pitchFamily="18" charset="0"/>
                <a:cs typeface="Times New Roman" panose="02020603050405020304" pitchFamily="18" charset="0"/>
              </a:rPr>
              <a:t>مزايا</a:t>
            </a:r>
            <a:endParaRPr lang="en-US" sz="2400" dirty="0"/>
          </a:p>
        </p:txBody>
      </p:sp>
      <p:sp>
        <p:nvSpPr>
          <p:cNvPr id="7" name="Rectangle 6"/>
          <p:cNvSpPr/>
          <p:nvPr/>
        </p:nvSpPr>
        <p:spPr>
          <a:xfrm>
            <a:off x="7543800" y="4813757"/>
            <a:ext cx="883575" cy="461665"/>
          </a:xfrm>
          <a:prstGeom prst="rect">
            <a:avLst/>
          </a:prstGeom>
        </p:spPr>
        <p:txBody>
          <a:bodyPr wrap="none">
            <a:spAutoFit/>
          </a:bodyPr>
          <a:lstStyle/>
          <a:p>
            <a:pPr algn="r" rtl="1"/>
            <a:r>
              <a:rPr lang="ar" sz="2400" b="1" dirty="0">
                <a:solidFill>
                  <a:srgbClr val="FF0000"/>
                </a:solidFill>
                <a:latin typeface="Times New Roman" panose="02020603050405020304" pitchFamily="18" charset="0"/>
                <a:cs typeface="Times New Roman" panose="02020603050405020304" pitchFamily="18" charset="0"/>
              </a:rPr>
              <a:t>سلبيات</a:t>
            </a:r>
            <a:endParaRPr lang="en-US" sz="2400" dirty="0"/>
          </a:p>
        </p:txBody>
      </p:sp>
      <p:sp>
        <p:nvSpPr>
          <p:cNvPr id="9" name="Rectangle 8"/>
          <p:cNvSpPr/>
          <p:nvPr/>
        </p:nvSpPr>
        <p:spPr>
          <a:xfrm>
            <a:off x="2762092" y="5380154"/>
            <a:ext cx="5951533" cy="830997"/>
          </a:xfrm>
          <a:prstGeom prst="rect">
            <a:avLst/>
          </a:prstGeom>
        </p:spPr>
        <p:txBody>
          <a:bodyPr wrap="square">
            <a:spAutoFit/>
          </a:bodyPr>
          <a:lstStyle/>
          <a:p>
            <a:pPr algn="r" rtl="1"/>
            <a:r>
              <a:rPr lang="ar" sz="2400" dirty="0">
                <a:latin typeface="Times New Roman" panose="02020603050405020304" pitchFamily="18" charset="0"/>
                <a:cs typeface="Times New Roman" panose="02020603050405020304" pitchFamily="18" charset="0"/>
              </a:rPr>
              <a:t>يمكن للحشرات دائمًا العثور على مضيفين غير معالجين</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إنه ليس المصدر الوحيد لمكافحة الحشرات</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7974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81F2916-71BB-7640-7450-758806B29BA8}"/>
              </a:ext>
            </a:extLst>
          </p:cNvPr>
          <p:cNvSpPr>
            <a:spLocks noGrp="1"/>
          </p:cNvSpPr>
          <p:nvPr>
            <p:ph type="title"/>
          </p:nvPr>
        </p:nvSpPr>
        <p:spPr/>
        <p:txBody>
          <a:bodyPr/>
          <a:lstStyle/>
          <a:p>
            <a:r>
              <a:rPr lang="ar-SA" dirty="0">
                <a:solidFill>
                  <a:srgbClr val="FF0000"/>
                </a:solidFill>
              </a:rPr>
              <a:t>منظمات نمو الحشرات</a:t>
            </a:r>
          </a:p>
        </p:txBody>
      </p:sp>
      <p:sp>
        <p:nvSpPr>
          <p:cNvPr id="3" name="عنصر نائب للمحتوى 2">
            <a:extLst>
              <a:ext uri="{FF2B5EF4-FFF2-40B4-BE49-F238E27FC236}">
                <a16:creationId xmlns:a16="http://schemas.microsoft.com/office/drawing/2014/main" id="{551AFCF0-B27F-6F84-E4EB-67C519393F23}"/>
              </a:ext>
            </a:extLst>
          </p:cNvPr>
          <p:cNvSpPr>
            <a:spLocks noGrp="1"/>
          </p:cNvSpPr>
          <p:nvPr>
            <p:ph idx="1"/>
          </p:nvPr>
        </p:nvSpPr>
        <p:spPr/>
        <p:txBody>
          <a:bodyPr/>
          <a:lstStyle/>
          <a:p>
            <a:pPr algn="r" rtl="1"/>
            <a:r>
              <a:rPr lang="ar-SA" sz="1800" kern="100" dirty="0">
                <a:effectLst/>
                <a:latin typeface="Aptos" panose="020B0004020202020204" pitchFamily="34" charset="0"/>
                <a:ea typeface="Aptos" panose="020B0004020202020204" pitchFamily="34" charset="0"/>
                <a:cs typeface="Arial" panose="020B0604020202020204" pitchFamily="34" charset="0"/>
              </a:rPr>
              <a:t>منظمات نمو الحشرات (</a:t>
            </a:r>
            <a:r>
              <a:rPr lang="en-US" sz="1800" kern="100" dirty="0">
                <a:effectLst/>
                <a:latin typeface="Aptos" panose="020B0004020202020204" pitchFamily="34" charset="0"/>
                <a:ea typeface="Aptos" panose="020B0004020202020204" pitchFamily="34" charset="0"/>
                <a:cs typeface="Arial" panose="020B0604020202020204" pitchFamily="34" charset="0"/>
              </a:rPr>
              <a:t>IGRs</a:t>
            </a:r>
            <a:r>
              <a:rPr lang="ar-SA" sz="1800" kern="100" dirty="0">
                <a:effectLst/>
                <a:latin typeface="Aptos" panose="020B0004020202020204" pitchFamily="34" charset="0"/>
                <a:ea typeface="Aptos" panose="020B0004020202020204" pitchFamily="34" charset="0"/>
                <a:cs typeface="Arial" panose="020B0604020202020204" pitchFamily="34" charset="0"/>
              </a:rPr>
              <a:t>) هي مواد كيميائية تعطل النمو الطبيعي وتطور الحشرات.</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indent="0" algn="r" defTabSz="914400" rtl="1" eaLnBrk="1" latinLnBrk="0" hangingPunct="1">
              <a:spcBef>
                <a:spcPct val="20000"/>
              </a:spcBef>
              <a:buNone/>
            </a:pPr>
            <a:r>
              <a:rPr lang="ar-SA" dirty="0">
                <a:solidFill>
                  <a:schemeClr val="accent3">
                    <a:lumMod val="50000"/>
                  </a:schemeClr>
                </a:solidFill>
              </a:rPr>
              <a:t>*شروط نجاح </a:t>
            </a:r>
            <a:r>
              <a:rPr lang="ar-SA" dirty="0" err="1">
                <a:solidFill>
                  <a:schemeClr val="accent3">
                    <a:lumMod val="50000"/>
                  </a:schemeClr>
                </a:solidFill>
              </a:rPr>
              <a:t>تتطبيق</a:t>
            </a:r>
            <a:r>
              <a:rPr lang="ar-SA" dirty="0">
                <a:solidFill>
                  <a:schemeClr val="accent3">
                    <a:lumMod val="50000"/>
                  </a:schemeClr>
                </a:solidFill>
              </a:rPr>
              <a:t> منظمات نمو الحشرات:</a:t>
            </a: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١ مراقبة هرمون الشباب (</a:t>
            </a:r>
            <a:r>
              <a:rPr lang="ar-SA" sz="1800" kern="100" dirty="0" err="1">
                <a:effectLst/>
                <a:latin typeface="Aptos" panose="020B0004020202020204" pitchFamily="34" charset="0"/>
                <a:ea typeface="Aptos" panose="020B0004020202020204" pitchFamily="34" charset="0"/>
                <a:cs typeface="Arial" panose="020B0604020202020204" pitchFamily="34" charset="0"/>
              </a:rPr>
              <a:t>جوفنيل</a:t>
            </a:r>
            <a:r>
              <a:rPr lang="ar-SA" sz="1800" kern="100" dirty="0">
                <a:effectLst/>
                <a:latin typeface="Aptos" panose="020B0004020202020204" pitchFamily="34" charset="0"/>
                <a:ea typeface="Aptos" panose="020B0004020202020204" pitchFamily="34" charset="0"/>
                <a:cs typeface="Arial" panose="020B0604020202020204" pitchFamily="34" charset="0"/>
              </a:rPr>
              <a:t> هرمون)  من خلال تعطيل التوازن المناسب لهرمون الأحداث، يمكن لـ </a:t>
            </a:r>
            <a:r>
              <a:rPr lang="en-US" sz="1800" kern="100" dirty="0">
                <a:effectLst/>
                <a:latin typeface="Aptos" panose="020B0004020202020204" pitchFamily="34" charset="0"/>
                <a:ea typeface="Aptos" panose="020B0004020202020204" pitchFamily="34" charset="0"/>
                <a:cs typeface="Arial" panose="020B0604020202020204" pitchFamily="34" charset="0"/>
              </a:rPr>
              <a:t>JHAs</a:t>
            </a:r>
            <a:r>
              <a:rPr lang="en-US" sz="1800" kern="100" dirty="0">
                <a:effectLst/>
                <a:latin typeface="Arial" panose="020B0604020202020204" pitchFamily="34" charset="0"/>
                <a:ea typeface="Aptos" panose="020B0004020202020204" pitchFamily="34" charset="0"/>
                <a:cs typeface="Arial" panose="020B0604020202020204" pitchFamily="34" charset="0"/>
              </a:rPr>
              <a:t> </a:t>
            </a:r>
            <a:r>
              <a:rPr lang="ar-SA" sz="1800" kern="100" dirty="0">
                <a:effectLst/>
                <a:latin typeface="Arial" panose="020B0604020202020204" pitchFamily="34" charset="0"/>
                <a:ea typeface="Aptos" panose="020B0004020202020204" pitchFamily="34" charset="0"/>
                <a:cs typeface="Arial" panose="020B0604020202020204" pitchFamily="34" charset="0"/>
              </a:rPr>
              <a:t>أن تمنع اليرقات من الوصول إلى مرحلة النضج، مما يؤدي إلى موتها أو عدم قدرتها على التكاثر.</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٢ مثبطات تخليق الكيتين (</a:t>
            </a:r>
            <a:r>
              <a:rPr lang="en-US" sz="1800" kern="100" dirty="0">
                <a:effectLst/>
                <a:latin typeface="Aptos" panose="020B0004020202020204" pitchFamily="34" charset="0"/>
                <a:ea typeface="Aptos" panose="020B0004020202020204" pitchFamily="34" charset="0"/>
                <a:cs typeface="Arial" panose="020B0604020202020204" pitchFamily="34" charset="0"/>
              </a:rPr>
              <a:t>CSIs</a:t>
            </a:r>
            <a:r>
              <a:rPr lang="ar-SA" sz="1800" kern="100" dirty="0">
                <a:effectLst/>
                <a:latin typeface="Aptos" panose="020B0004020202020204" pitchFamily="34" charset="0"/>
                <a:ea typeface="Aptos" panose="020B0004020202020204" pitchFamily="34" charset="0"/>
                <a:cs typeface="Arial" panose="020B0604020202020204" pitchFamily="34" charset="0"/>
              </a:rPr>
              <a:t>): . تتداخل </a:t>
            </a:r>
            <a:r>
              <a:rPr lang="en-US" sz="1800" kern="100" dirty="0">
                <a:effectLst/>
                <a:latin typeface="Aptos" panose="020B0004020202020204" pitchFamily="34" charset="0"/>
                <a:ea typeface="Aptos" panose="020B0004020202020204" pitchFamily="34" charset="0"/>
                <a:cs typeface="Arial" panose="020B0604020202020204" pitchFamily="34" charset="0"/>
              </a:rPr>
              <a:t>CSIs</a:t>
            </a:r>
            <a:r>
              <a:rPr lang="en-US" sz="1800" kern="100" dirty="0">
                <a:effectLst/>
                <a:latin typeface="Arial" panose="020B0604020202020204" pitchFamily="34" charset="0"/>
                <a:ea typeface="Aptos" panose="020B0004020202020204" pitchFamily="34" charset="0"/>
                <a:cs typeface="Arial" panose="020B0604020202020204" pitchFamily="34" charset="0"/>
              </a:rPr>
              <a:t> </a:t>
            </a:r>
            <a:r>
              <a:rPr lang="ar-SA" sz="1800" kern="100" dirty="0">
                <a:effectLst/>
                <a:latin typeface="Arial" panose="020B0604020202020204" pitchFamily="34" charset="0"/>
                <a:ea typeface="Aptos" panose="020B0004020202020204" pitchFamily="34" charset="0"/>
                <a:cs typeface="Arial" panose="020B0604020202020204" pitchFamily="34" charset="0"/>
              </a:rPr>
              <a:t>مع تخليق الكيتين، مما يسبب عيوبًا في تكوين الهيكل الخارجي أثناء طرح جليد.</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r>
              <a:rPr lang="ar-SA" sz="1800" dirty="0">
                <a:effectLst/>
                <a:latin typeface="Aptos" panose="020B0004020202020204" pitchFamily="34" charset="0"/>
                <a:ea typeface="Aptos" panose="020B0004020202020204" pitchFamily="34" charset="0"/>
                <a:cs typeface="Arial" panose="020B0604020202020204" pitchFamily="34" charset="0"/>
              </a:rPr>
              <a:t>٣ معوقات النمو: تتداخل هذه المركبات مع العمليات الفسيولوجية المختلفة المرتبطة بنمو الحشرات وتطورها، مثل عملية التمثيل الغذائي أو امتصاص العناصر الغذائية.</a:t>
            </a:r>
            <a:r>
              <a:rPr lang="en-US" dirty="0">
                <a:effectLst/>
              </a:rPr>
              <a:t> </a:t>
            </a:r>
            <a:endParaRPr lang="ar-SA" dirty="0">
              <a:solidFill>
                <a:schemeClr val="accent3">
                  <a:lumMod val="50000"/>
                </a:schemeClr>
              </a:solidFill>
            </a:endParaRPr>
          </a:p>
        </p:txBody>
      </p:sp>
    </p:spTree>
    <p:extLst>
      <p:ext uri="{BB962C8B-B14F-4D97-AF65-F5344CB8AC3E}">
        <p14:creationId xmlns:p14="http://schemas.microsoft.com/office/powerpoint/2010/main" val="334862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منظمات نمو الحشرات</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28600" y="2438400"/>
            <a:ext cx="8583488" cy="2923877"/>
          </a:xfrm>
          <a:prstGeom prst="rect">
            <a:avLst/>
          </a:prstGeom>
        </p:spPr>
        <p:txBody>
          <a:bodyPr wrap="square">
            <a:spAutoFit/>
          </a:bodyPr>
          <a:lstStyle/>
          <a:p>
            <a:pPr algn="r" rtl="1">
              <a:spcBef>
                <a:spcPts val="1200"/>
              </a:spcBef>
            </a:pPr>
            <a:r>
              <a:rPr lang="ar" sz="2400" b="1" dirty="0">
                <a:solidFill>
                  <a:srgbClr val="FF0000"/>
                </a:solidFill>
                <a:latin typeface="Times New Roman" panose="02020603050405020304" pitchFamily="18" charset="0"/>
                <a:cs typeface="Times New Roman" panose="02020603050405020304" pitchFamily="18" charset="0"/>
              </a:rPr>
              <a:t>منظمات نمو الحشرات</a:t>
            </a:r>
          </a:p>
          <a:p>
            <a:pPr algn="r" rtl="1">
              <a:spcBef>
                <a:spcPts val="1200"/>
              </a:spcBef>
            </a:pPr>
            <a:r>
              <a:rPr lang="ar" sz="2400" dirty="0">
                <a:latin typeface="Times New Roman" panose="02020603050405020304" pitchFamily="18" charset="0"/>
                <a:cs typeface="Times New Roman" panose="02020603050405020304" pitchFamily="18" charset="0"/>
              </a:rPr>
              <a:t>IGRs هي مركبات تتداخل مع نمو وتطور وتحول الحشرات .</a:t>
            </a:r>
          </a:p>
          <a:p>
            <a:pPr algn="r" rtl="1">
              <a:spcBef>
                <a:spcPts val="1200"/>
              </a:spcBef>
            </a:pPr>
            <a:r>
              <a:rPr lang="ar" sz="2400" b="1" dirty="0">
                <a:solidFill>
                  <a:srgbClr val="FF0000"/>
                </a:solidFill>
                <a:latin typeface="Times New Roman" panose="02020603050405020304" pitchFamily="18" charset="0"/>
                <a:cs typeface="Times New Roman" panose="02020603050405020304" pitchFamily="18" charset="0"/>
              </a:rPr>
              <a:t>أنواع منظمات النمو</a:t>
            </a:r>
            <a:endParaRPr lang="en-US" sz="2400" dirty="0">
              <a:latin typeface="Times New Roman" panose="02020603050405020304" pitchFamily="18" charset="0"/>
              <a:cs typeface="Times New Roman" panose="02020603050405020304" pitchFamily="18" charset="0"/>
            </a:endParaRPr>
          </a:p>
          <a:p>
            <a:pPr algn="r" rtl="1">
              <a:spcBef>
                <a:spcPts val="1200"/>
              </a:spcBef>
            </a:pPr>
            <a:r>
              <a:rPr lang="ar" sz="2400" b="1" dirty="0">
                <a:solidFill>
                  <a:srgbClr val="00B050"/>
                </a:solidFill>
                <a:latin typeface="Times New Roman" panose="02020603050405020304" pitchFamily="18" charset="0"/>
                <a:cs typeface="Times New Roman" panose="02020603050405020304" pitchFamily="18" charset="0"/>
              </a:rPr>
              <a:t>1. هرمون الإكديسون أو </a:t>
            </a:r>
            <a:r>
              <a:rPr lang="ar" sz="2400" b="1" dirty="0" err="1">
                <a:solidFill>
                  <a:srgbClr val="00B050"/>
                </a:solidFill>
                <a:latin typeface="Times New Roman" panose="02020603050405020304" pitchFamily="18" charset="0"/>
                <a:cs typeface="Times New Roman" panose="02020603050405020304" pitchFamily="18" charset="0"/>
              </a:rPr>
              <a:t>الانسلاخ </a:t>
            </a:r>
            <a:r>
              <a:rPr lang="ar" sz="2400" b="1" dirty="0">
                <a:solidFill>
                  <a:srgbClr val="00B050"/>
                </a:solidFill>
                <a:latin typeface="Times New Roman" panose="02020603050405020304" pitchFamily="18" charset="0"/>
                <a:cs typeface="Times New Roman" panose="02020603050405020304" pitchFamily="18" charset="0"/>
              </a:rPr>
              <a:t>(MH ):</a:t>
            </a:r>
          </a:p>
          <a:p>
            <a:pPr algn="r" rtl="1">
              <a:spcBef>
                <a:spcPts val="1200"/>
              </a:spcBef>
            </a:pPr>
            <a:r>
              <a:rPr lang="ar" sz="2400" dirty="0">
                <a:latin typeface="Times New Roman" panose="02020603050405020304" pitchFamily="18" charset="0"/>
                <a:cs typeface="Times New Roman" panose="02020603050405020304" pitchFamily="18" charset="0"/>
              </a:rPr>
              <a:t>تسمى نظائرها الاصطناعية من الإكديسونات </a:t>
            </a:r>
            <a:r>
              <a:rPr lang="ar" sz="2400" dirty="0" err="1">
                <a:latin typeface="Times New Roman" panose="02020603050405020304" pitchFamily="18" charset="0"/>
                <a:cs typeface="Times New Roman" panose="02020603050405020304" pitchFamily="18" charset="0"/>
              </a:rPr>
              <a:t>إكديسويدات </a:t>
            </a:r>
            <a:r>
              <a:rPr lang="ar" sz="2400" dirty="0">
                <a:latin typeface="Times New Roman" panose="02020603050405020304" pitchFamily="18" charset="0"/>
                <a:cs typeface="Times New Roman" panose="02020603050405020304" pitchFamily="18" charset="0"/>
              </a:rPr>
              <a:t>- وهي تسبب خللًا في تكوين البشرة.</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5460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منظمات نمو الحشرات</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457201" y="2044244"/>
            <a:ext cx="8406544" cy="3231654"/>
          </a:xfrm>
          <a:prstGeom prst="rect">
            <a:avLst/>
          </a:prstGeom>
        </p:spPr>
        <p:txBody>
          <a:bodyPr wrap="square">
            <a:spAutoFit/>
          </a:bodyPr>
          <a:lstStyle/>
          <a:p>
            <a:pPr algn="r" rtl="1">
              <a:spcBef>
                <a:spcPts val="1200"/>
              </a:spcBef>
            </a:pPr>
            <a:r>
              <a:rPr lang="ar" sz="2400" b="1" dirty="0">
                <a:solidFill>
                  <a:srgbClr val="00B050"/>
                </a:solidFill>
                <a:latin typeface="Times New Roman" panose="02020603050405020304" pitchFamily="18" charset="0"/>
                <a:cs typeface="Times New Roman" panose="02020603050405020304" pitchFamily="18" charset="0"/>
              </a:rPr>
              <a:t>2 . </a:t>
            </a:r>
            <a:r>
              <a:rPr lang="ar" sz="2400" b="1" dirty="0" err="1">
                <a:solidFill>
                  <a:srgbClr val="00B050"/>
                </a:solidFill>
                <a:latin typeface="Times New Roman" panose="02020603050405020304" pitchFamily="18" charset="0"/>
                <a:cs typeface="Times New Roman" panose="02020603050405020304" pitchFamily="18" charset="0"/>
              </a:rPr>
              <a:t>الأحداث</a:t>
            </a:r>
            <a:r>
              <a:rPr lang="ar" sz="2400" b="1" dirty="0">
                <a:solidFill>
                  <a:srgbClr val="00B050"/>
                </a:solidFill>
                <a:latin typeface="Times New Roman" panose="02020603050405020304" pitchFamily="18" charset="0"/>
                <a:cs typeface="Times New Roman" panose="02020603050405020304" pitchFamily="18" charset="0"/>
              </a:rPr>
              <a:t> </a:t>
            </a:r>
          </a:p>
          <a:p>
            <a:pPr algn="r" rtl="1">
              <a:spcBef>
                <a:spcPts val="1200"/>
              </a:spcBef>
            </a:pPr>
            <a:r>
              <a:rPr lang="ar" sz="2000" dirty="0">
                <a:latin typeface="Times New Roman" panose="02020603050405020304" pitchFamily="18" charset="0"/>
                <a:cs typeface="Times New Roman" panose="02020603050405020304" pitchFamily="18" charset="0"/>
              </a:rPr>
              <a:t>احتمالية أن يكون لدى نظائر JH إمكانات لمكافحة الحشرات لأول مرة بواسطة Williams &amp; </a:t>
            </a:r>
            <a:r>
              <a:rPr lang="ar" sz="2000" dirty="0" err="1">
                <a:latin typeface="Times New Roman" panose="02020603050405020304" pitchFamily="18" charset="0"/>
                <a:cs typeface="Times New Roman" panose="02020603050405020304" pitchFamily="18" charset="0"/>
              </a:rPr>
              <a:t>Slama </a:t>
            </a:r>
            <a:r>
              <a:rPr lang="ar" sz="2000" dirty="0">
                <a:latin typeface="Times New Roman" panose="02020603050405020304" pitchFamily="18" charset="0"/>
                <a:cs typeface="Times New Roman" panose="02020603050405020304" pitchFamily="18" charset="0"/>
              </a:rPr>
              <a:t>(1966). المركبات التي تظهر نشاط JH " </a:t>
            </a:r>
            <a:r>
              <a:rPr lang="ar" sz="2000" dirty="0" err="1">
                <a:latin typeface="Times New Roman" panose="02020603050405020304" pitchFamily="18" charset="0"/>
                <a:cs typeface="Times New Roman" panose="02020603050405020304" pitchFamily="18" charset="0"/>
              </a:rPr>
              <a:t>Juvenoids </a:t>
            </a:r>
            <a:r>
              <a:rPr lang="a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r" rtl="1">
              <a:spcBef>
                <a:spcPts val="1200"/>
              </a:spcBef>
            </a:pPr>
            <a:r>
              <a:rPr lang="ar" sz="2000" dirty="0">
                <a:latin typeface="Times New Roman" panose="02020603050405020304" pitchFamily="18" charset="0"/>
                <a:cs typeface="Times New Roman" panose="02020603050405020304" pitchFamily="18" charset="0"/>
              </a:rPr>
              <a:t>لقد وجدوه في ورق مصنوع من شجرة التنوب البلسم</a:t>
            </a:r>
          </a:p>
          <a:p>
            <a:pPr algn="r" rtl="1">
              <a:spcBef>
                <a:spcPts val="1200"/>
              </a:spcBef>
            </a:pPr>
            <a:r>
              <a:rPr lang="ar" sz="2000" dirty="0" err="1">
                <a:latin typeface="Times New Roman" panose="02020603050405020304" pitchFamily="18" charset="0"/>
                <a:cs typeface="Times New Roman" panose="02020603050405020304" pitchFamily="18" charset="0"/>
              </a:rPr>
              <a:t>الأحداث </a:t>
            </a:r>
            <a:r>
              <a:rPr lang="ar" sz="2000" dirty="0">
                <a:latin typeface="Times New Roman" panose="02020603050405020304" pitchFamily="18" charset="0"/>
                <a:cs typeface="Times New Roman" panose="02020603050405020304" pitchFamily="18" charset="0"/>
              </a:rPr>
              <a:t>مثل </a:t>
            </a:r>
            <a:r>
              <a:rPr lang="ar" sz="2000" dirty="0" err="1">
                <a:latin typeface="Times New Roman" panose="02020603050405020304" pitchFamily="18" charset="0"/>
                <a:cs typeface="Times New Roman" panose="02020603050405020304" pitchFamily="18" charset="0"/>
              </a:rPr>
              <a:t>الميثوبرين </a:t>
            </a:r>
            <a:r>
              <a:rPr lang="ar" sz="2000" dirty="0">
                <a:latin typeface="Times New Roman" panose="02020603050405020304" pitchFamily="18" charset="0"/>
                <a:cs typeface="Times New Roman" panose="02020603050405020304" pitchFamily="18" charset="0"/>
              </a:rPr>
              <a:t>، </a:t>
            </a:r>
            <a:r>
              <a:rPr lang="ar" sz="2000" dirty="0" err="1">
                <a:latin typeface="Times New Roman" panose="02020603050405020304" pitchFamily="18" charset="0"/>
                <a:cs typeface="Times New Roman" panose="02020603050405020304" pitchFamily="18" charset="0"/>
              </a:rPr>
              <a:t>والهيدروبرين </a:t>
            </a:r>
            <a:r>
              <a:rPr lang="ar" sz="2000" dirty="0">
                <a:latin typeface="Times New Roman" panose="02020603050405020304" pitchFamily="18" charset="0"/>
                <a:cs typeface="Times New Roman" panose="02020603050405020304" pitchFamily="18" charset="0"/>
              </a:rPr>
              <a:t>، </a:t>
            </a:r>
            <a:r>
              <a:rPr lang="ar" sz="2000" dirty="0" err="1">
                <a:latin typeface="Times New Roman" panose="02020603050405020304" pitchFamily="18" charset="0"/>
                <a:cs typeface="Times New Roman" panose="02020603050405020304" pitchFamily="18" charset="0"/>
              </a:rPr>
              <a:t>والكينوبرين </a:t>
            </a:r>
            <a:r>
              <a:rPr lang="ar" sz="2000" dirty="0">
                <a:latin typeface="Times New Roman" panose="02020603050405020304" pitchFamily="18" charset="0"/>
                <a:cs typeface="Times New Roman" panose="02020603050405020304" pitchFamily="18" charset="0"/>
              </a:rPr>
              <a:t>، </a:t>
            </a:r>
            <a:r>
              <a:rPr lang="ar" sz="2000" dirty="0" err="1">
                <a:latin typeface="Times New Roman" panose="02020603050405020304" pitchFamily="18" charset="0"/>
                <a:cs typeface="Times New Roman" panose="02020603050405020304" pitchFamily="18" charset="0"/>
              </a:rPr>
              <a:t>والبيريبروكسيفين </a:t>
            </a:r>
            <a:r>
              <a:rPr lang="ar" sz="2000" dirty="0">
                <a:latin typeface="Times New Roman" panose="02020603050405020304" pitchFamily="18" charset="0"/>
                <a:cs typeface="Times New Roman" panose="02020603050405020304" pitchFamily="18" charset="0"/>
              </a:rPr>
              <a:t>، </a:t>
            </a:r>
            <a:r>
              <a:rPr lang="ar" sz="2000" dirty="0" err="1">
                <a:latin typeface="Times New Roman" panose="02020603050405020304" pitchFamily="18" charset="0"/>
                <a:cs typeface="Times New Roman" panose="02020603050405020304" pitchFamily="18" charset="0"/>
              </a:rPr>
              <a:t>والفينوكسي كارب </a:t>
            </a:r>
            <a:r>
              <a:rPr lang="ar" sz="2000" dirty="0">
                <a:latin typeface="Times New Roman" panose="02020603050405020304" pitchFamily="18" charset="0"/>
                <a:cs typeface="Times New Roman" panose="02020603050405020304" pitchFamily="18" charset="0"/>
              </a:rPr>
              <a:t>هي مواد كيميائية من صنع الإنسان تحاكي بنية و/أو نشاط JHs، وتستهدف بشكل انتقائي وتعطل نظام الغدد الصماء في الحشرات .</a:t>
            </a:r>
          </a:p>
          <a:p>
            <a:pPr algn="r" rtl="1">
              <a:spcBef>
                <a:spcPts val="1200"/>
              </a:spcBef>
            </a:pPr>
            <a:r>
              <a:rPr lang="ar" sz="2000" dirty="0" err="1">
                <a:latin typeface="Times New Roman" panose="02020603050405020304" pitchFamily="18" charset="0"/>
                <a:cs typeface="Times New Roman" panose="02020603050405020304" pitchFamily="18" charset="0"/>
              </a:rPr>
              <a:t>الجوفينويدات </a:t>
            </a:r>
            <a:r>
              <a:rPr lang="ar" sz="2000" dirty="0">
                <a:latin typeface="Times New Roman" panose="02020603050405020304" pitchFamily="18" charset="0"/>
                <a:cs typeface="Times New Roman" panose="02020603050405020304" pitchFamily="18" charset="0"/>
              </a:rPr>
              <a:t>، مركب كيميائي يحاكي الهرمونات اليافعة ويمنع عملية التحول،</a:t>
            </a:r>
          </a:p>
        </p:txBody>
      </p:sp>
    </p:spTree>
    <p:extLst>
      <p:ext uri="{BB962C8B-B14F-4D97-AF65-F5344CB8AC3E}">
        <p14:creationId xmlns:p14="http://schemas.microsoft.com/office/powerpoint/2010/main" val="3567537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منظمات نمو الحشرات</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80255" y="2044244"/>
            <a:ext cx="8583489" cy="3662541"/>
          </a:xfrm>
          <a:prstGeom prst="rect">
            <a:avLst/>
          </a:prstGeom>
        </p:spPr>
        <p:txBody>
          <a:bodyPr wrap="square">
            <a:spAutoFit/>
          </a:bodyPr>
          <a:lstStyle/>
          <a:p>
            <a:pPr algn="r" rtl="1">
              <a:spcBef>
                <a:spcPts val="1200"/>
              </a:spcBef>
            </a:pPr>
            <a:endParaRPr lang="en-US" sz="2400" b="1" dirty="0">
              <a:solidFill>
                <a:srgbClr val="00B050"/>
              </a:solidFill>
              <a:latin typeface="Times New Roman" panose="02020603050405020304" pitchFamily="18" charset="0"/>
              <a:cs typeface="Times New Roman" panose="02020603050405020304" pitchFamily="18" charset="0"/>
            </a:endParaRPr>
          </a:p>
          <a:p>
            <a:pPr algn="r" rtl="1">
              <a:spcBef>
                <a:spcPts val="1200"/>
              </a:spcBef>
            </a:pPr>
            <a:r>
              <a:rPr lang="ar" sz="2400" b="1" dirty="0">
                <a:solidFill>
                  <a:srgbClr val="00B050"/>
                </a:solidFill>
                <a:latin typeface="Times New Roman" panose="02020603050405020304" pitchFamily="18" charset="0"/>
                <a:cs typeface="Times New Roman" panose="02020603050405020304" pitchFamily="18" charset="0"/>
              </a:rPr>
              <a:t>4. مثبطات تخليق الكيتين</a:t>
            </a:r>
          </a:p>
          <a:p>
            <a:pPr algn="r" rtl="1">
              <a:spcBef>
                <a:spcPts val="1200"/>
              </a:spcBef>
            </a:pPr>
            <a:r>
              <a:rPr lang="ar" sz="2400" dirty="0">
                <a:latin typeface="Times New Roman" panose="02020603050405020304" pitchFamily="18" charset="0"/>
                <a:cs typeface="Times New Roman" panose="02020603050405020304" pitchFamily="18" charset="0"/>
              </a:rPr>
              <a:t>الكيتين على تعطيل عملية طرح الريش عن طريق منع تكوين الكيتين، وهو لبنة بناء الهيكل الخارجي للحشرات. بدون القدرة على تصنيع الكيتين، يكون طرح الريش غير مكتمل، مما يؤدي إلى تشوه الحشرات التي تموت قريبًا.</a:t>
            </a:r>
            <a:endParaRPr lang="en-US" sz="2400" dirty="0">
              <a:latin typeface="Times New Roman" panose="02020603050405020304" pitchFamily="18" charset="0"/>
              <a:cs typeface="Times New Roman" panose="02020603050405020304" pitchFamily="18" charset="0"/>
            </a:endParaRPr>
          </a:p>
          <a:p>
            <a:pPr algn="r" rtl="1">
              <a:spcBef>
                <a:spcPts val="1200"/>
              </a:spcBef>
            </a:pPr>
            <a:r>
              <a:rPr lang="ar" sz="2400" dirty="0">
                <a:latin typeface="Times New Roman" panose="02020603050405020304" pitchFamily="18" charset="0"/>
                <a:cs typeface="Times New Roman" panose="02020603050405020304" pitchFamily="18" charset="0"/>
              </a:rPr>
              <a:t>إنه يمنع وضع البيض ويسبب عقم البيض لدى البالغين المعالجين من خلال النشاط الهرموني الثانوي</a:t>
            </a:r>
            <a:endParaRPr lang="en-US" sz="2400" dirty="0">
              <a:latin typeface="Times New Roman" panose="02020603050405020304" pitchFamily="18" charset="0"/>
              <a:cs typeface="Times New Roman" panose="02020603050405020304" pitchFamily="18" charset="0"/>
            </a:endParaRPr>
          </a:p>
          <a:p>
            <a:pPr algn="r" rtl="1">
              <a:spcBef>
                <a:spcPts val="1200"/>
              </a:spcBef>
            </a:pPr>
            <a:r>
              <a:rPr lang="ar" sz="2400" dirty="0">
                <a:latin typeface="Times New Roman" panose="02020603050405020304" pitchFamily="18" charset="0"/>
                <a:cs typeface="Times New Roman" panose="02020603050405020304" pitchFamily="18" charset="0"/>
              </a:rPr>
              <a:t>على سبيل المثال، ديفلوبينزورون ، فلوفينوكسورون الخ.</a:t>
            </a:r>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2992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r>
              <a:rPr lang="ar" sz="2800" b="1" dirty="0">
                <a:solidFill>
                  <a:srgbClr val="FF0000"/>
                </a:solidFill>
                <a:latin typeface="Arial Black" panose="020B0A04020102020204" pitchFamily="34" charset="0"/>
                <a:cs typeface="Times New Roman" panose="02020603050405020304" pitchFamily="18" charset="0"/>
              </a:rPr>
              <a:t>الأساليب الحديثة في مكافحة الآفات الحشرية</a:t>
            </a:r>
            <a:endParaRPr lang="en-US" sz="2800" b="1" dirty="0">
              <a:solidFill>
                <a:srgbClr val="FF0000"/>
              </a:solidFill>
              <a:latin typeface="Arial Black" panose="020B0A04020102020204" pitchFamily="34" charset="0"/>
              <a:ea typeface="+mn-ea"/>
              <a:cs typeface="Times New Roman" panose="02020603050405020304" pitchFamily="18" charset="0"/>
            </a:endParaRP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495706" y="2209800"/>
            <a:ext cx="8152588" cy="4093428"/>
          </a:xfrm>
          <a:prstGeom prst="rect">
            <a:avLst/>
          </a:prstGeom>
          <a:noFill/>
        </p:spPr>
        <p:txBody>
          <a:bodyPr wrap="square" rtlCol="0">
            <a:spAutoFit/>
          </a:bodyPr>
          <a:lstStyle/>
          <a:p>
            <a:pPr marL="457200" indent="-457200" algn="r" rtl="1">
              <a:spcBef>
                <a:spcPts val="600"/>
              </a:spcBef>
              <a:spcAft>
                <a:spcPts val="600"/>
              </a:spcAft>
              <a:buFont typeface="+mj-lt"/>
              <a:buAutoNum type="arabicPeriod"/>
            </a:pPr>
            <a:r>
              <a:rPr lang="ar" sz="2000" dirty="0">
                <a:latin typeface="Arial Black" panose="020B0A04020102020204" pitchFamily="34" charset="0"/>
                <a:cs typeface="Times New Roman" panose="02020603050405020304" pitchFamily="18" charset="0"/>
              </a:rPr>
              <a:t>الفيرومونات</a:t>
            </a:r>
          </a:p>
          <a:p>
            <a:pPr marL="457200" indent="-457200" algn="r" rtl="1">
              <a:spcBef>
                <a:spcPts val="600"/>
              </a:spcBef>
              <a:spcAft>
                <a:spcPts val="600"/>
              </a:spcAft>
              <a:buFont typeface="+mj-lt"/>
              <a:buAutoNum type="arabicPeriod"/>
            </a:pPr>
            <a:r>
              <a:rPr lang="ar" sz="2000" dirty="0">
                <a:latin typeface="Arial Black" panose="020B0A04020102020204" pitchFamily="34" charset="0"/>
                <a:cs typeface="Times New Roman" panose="02020603050405020304" pitchFamily="18" charset="0"/>
              </a:rPr>
              <a:t>الجاذب</a:t>
            </a:r>
            <a:r>
              <a:rPr lang="ar-SA" sz="2000" dirty="0">
                <a:latin typeface="Arial Black" panose="020B0A04020102020204" pitchFamily="34" charset="0"/>
                <a:cs typeface="Times New Roman" panose="02020603050405020304" pitchFamily="18" charset="0"/>
              </a:rPr>
              <a:t>ات</a:t>
            </a:r>
            <a:endParaRPr lang="ar" sz="2000" dirty="0">
              <a:latin typeface="Arial Black" panose="020B0A04020102020204" pitchFamily="34"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dirty="0">
                <a:latin typeface="Arial Black" panose="020B0A04020102020204" pitchFamily="34" charset="0"/>
                <a:cs typeface="Times New Roman" panose="02020603050405020304" pitchFamily="18" charset="0"/>
              </a:rPr>
              <a:t>منظمات النمو</a:t>
            </a:r>
          </a:p>
          <a:p>
            <a:pPr marL="457200" indent="-457200" algn="r" rtl="1">
              <a:spcBef>
                <a:spcPts val="600"/>
              </a:spcBef>
              <a:spcAft>
                <a:spcPts val="600"/>
              </a:spcAft>
              <a:buFont typeface="+mj-lt"/>
              <a:buAutoNum type="arabicPeriod"/>
            </a:pPr>
            <a:r>
              <a:rPr lang="ar" sz="2000" dirty="0" err="1">
                <a:latin typeface="Arial Black" panose="020B0A04020102020204" pitchFamily="34" charset="0"/>
                <a:cs typeface="Times New Roman" panose="02020603050405020304" pitchFamily="18" charset="0"/>
              </a:rPr>
              <a:t>مضادات التغذية</a:t>
            </a:r>
            <a:endParaRPr lang="en-US" sz="2000" dirty="0">
              <a:latin typeface="Arial Black" panose="020B0A04020102020204" pitchFamily="34"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dirty="0">
                <a:latin typeface="Arial Black" panose="020B0A04020102020204" pitchFamily="34" charset="0"/>
                <a:cs typeface="Times New Roman" panose="02020603050405020304" pitchFamily="18" charset="0"/>
              </a:rPr>
              <a:t>تدخل الحمض النووي الريبي (RNAi)</a:t>
            </a:r>
          </a:p>
          <a:p>
            <a:pPr marL="457200" indent="-457200" algn="r" rtl="1">
              <a:spcBef>
                <a:spcPts val="600"/>
              </a:spcBef>
              <a:spcAft>
                <a:spcPts val="600"/>
              </a:spcAft>
              <a:buFont typeface="+mj-lt"/>
              <a:buAutoNum type="arabicPeriod"/>
            </a:pPr>
            <a:r>
              <a:rPr lang="ar" sz="2000" dirty="0">
                <a:latin typeface="Arial Black" panose="020B0A04020102020204" pitchFamily="34" charset="0"/>
                <a:cs typeface="Times New Roman" panose="02020603050405020304" pitchFamily="18" charset="0"/>
              </a:rPr>
              <a:t>استخدام تقنيات التشعيع في مكافحة الآفات</a:t>
            </a:r>
          </a:p>
          <a:p>
            <a:pPr marL="457200" indent="-457200" algn="r" rtl="1">
              <a:spcBef>
                <a:spcPts val="600"/>
              </a:spcBef>
              <a:spcAft>
                <a:spcPts val="600"/>
              </a:spcAft>
              <a:buFont typeface="+mj-lt"/>
              <a:buAutoNum type="arabicPeriod"/>
            </a:pPr>
            <a:r>
              <a:rPr lang="ar" sz="2000" dirty="0">
                <a:latin typeface="Arial Black" panose="020B0A04020102020204" pitchFamily="34" charset="0"/>
                <a:cs typeface="Times New Roman" panose="02020603050405020304" pitchFamily="18" charset="0"/>
              </a:rPr>
              <a:t>مكافحة الحشرات باستخدام درجة الحرارة</a:t>
            </a:r>
          </a:p>
          <a:p>
            <a:pPr marL="457200" indent="-457200" algn="r" rtl="1">
              <a:spcBef>
                <a:spcPts val="600"/>
              </a:spcBef>
              <a:spcAft>
                <a:spcPts val="600"/>
              </a:spcAft>
              <a:buFont typeface="+mj-lt"/>
              <a:buAutoNum type="arabicPeriod"/>
            </a:pPr>
            <a:r>
              <a:rPr lang="ar" sz="2000" dirty="0">
                <a:latin typeface="Arial Black" panose="020B0A04020102020204" pitchFamily="34" charset="0"/>
                <a:cs typeface="Times New Roman" panose="02020603050405020304" pitchFamily="18" charset="0"/>
              </a:rPr>
              <a:t>استخدام مسببات الأمراض (البكتيريا، الديدان الخيطية، الفيروسات)</a:t>
            </a:r>
          </a:p>
          <a:p>
            <a:pPr marL="457200" indent="-457200" algn="r" rtl="1">
              <a:spcBef>
                <a:spcPts val="600"/>
              </a:spcBef>
              <a:spcAft>
                <a:spcPts val="600"/>
              </a:spcAft>
              <a:buFont typeface="+mj-lt"/>
              <a:buAutoNum type="arabicPeriod"/>
            </a:pPr>
            <a:r>
              <a:rPr lang="ar" sz="2000" dirty="0">
                <a:latin typeface="Arial Black" panose="020B0A04020102020204" pitchFamily="34" charset="0"/>
                <a:cs typeface="Times New Roman" panose="02020603050405020304" pitchFamily="18" charset="0"/>
              </a:rPr>
              <a:t>تأثير الممارسات الزراعية على أعداد الحشرات</a:t>
            </a:r>
          </a:p>
        </p:txBody>
      </p:sp>
    </p:spTree>
    <p:extLst>
      <p:ext uri="{BB962C8B-B14F-4D97-AF65-F5344CB8AC3E}">
        <p14:creationId xmlns:p14="http://schemas.microsoft.com/office/powerpoint/2010/main" val="3130675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pPr marL="342900" indent="-342900">
              <a:spcBef>
                <a:spcPts val="600"/>
              </a:spcBef>
              <a:spcAft>
                <a:spcPts val="600"/>
              </a:spcAft>
            </a:pPr>
            <a:r>
              <a:rPr lang="ar" sz="4000" b="1" dirty="0">
                <a:solidFill>
                  <a:srgbClr val="FF0000"/>
                </a:solidFill>
                <a:latin typeface="Times New Roman" panose="02020603050405020304" pitchFamily="18" charset="0"/>
                <a:cs typeface="Times New Roman" panose="02020603050405020304" pitchFamily="18" charset="0"/>
              </a:rPr>
              <a:t>الجاذبات </a:t>
            </a:r>
            <a:r>
              <a:rPr lang="ar" sz="4000" b="1" dirty="0">
                <a:latin typeface="Times New Roman" panose="02020603050405020304" pitchFamily="18" charset="0"/>
                <a:cs typeface="Times New Roman" panose="02020603050405020304" pitchFamily="18" charset="0"/>
              </a:rPr>
              <a:t>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4" name="TextBox 3"/>
          <p:cNvSpPr txBox="1"/>
          <p:nvPr/>
        </p:nvSpPr>
        <p:spPr>
          <a:xfrm>
            <a:off x="280256" y="2318519"/>
            <a:ext cx="8583488" cy="830997"/>
          </a:xfrm>
          <a:prstGeom prst="rect">
            <a:avLst/>
          </a:prstGeom>
          <a:noFill/>
        </p:spPr>
        <p:txBody>
          <a:bodyPr wrap="square" rtlCol="0">
            <a:spAutoFit/>
          </a:bodyPr>
          <a:lstStyle/>
          <a:p>
            <a:pPr algn="just" rtl="1">
              <a:spcBef>
                <a:spcPts val="600"/>
              </a:spcBef>
              <a:spcAft>
                <a:spcPts val="600"/>
              </a:spcAft>
            </a:pPr>
            <a:r>
              <a:rPr lang="ar" sz="2400" b="1" dirty="0">
                <a:latin typeface="Times New Roman" panose="02020603050405020304" pitchFamily="18" charset="0"/>
                <a:cs typeface="Times New Roman" panose="02020603050405020304" pitchFamily="18" charset="0"/>
              </a:rPr>
              <a:t>تسمى المواد الكيميائية التي تجعل الحشرات تقوم بحركات موجهة نحو مصدرها بجاذبات الحشرات.</a:t>
            </a:r>
            <a:endParaRPr lang="en-US"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828800" y="4495800"/>
            <a:ext cx="6921421" cy="461665"/>
          </a:xfrm>
          <a:prstGeom prst="rect">
            <a:avLst/>
          </a:prstGeom>
        </p:spPr>
        <p:txBody>
          <a:bodyPr wrap="square">
            <a:spAutoFit/>
          </a:bodyPr>
          <a:lstStyle/>
          <a:p>
            <a:pPr algn="r"/>
            <a:r>
              <a:rPr lang="ar" sz="2400" b="1" dirty="0">
                <a:latin typeface="Times New Roman" panose="02020603050405020304" pitchFamily="18" charset="0"/>
                <a:cs typeface="Times New Roman" panose="02020603050405020304" pitchFamily="18" charset="0"/>
              </a:rPr>
              <a:t>أنه يؤثر على كل من المستقبلات الذوقية والشمية</a:t>
            </a:r>
          </a:p>
        </p:txBody>
      </p:sp>
      <p:sp>
        <p:nvSpPr>
          <p:cNvPr id="5" name="Rectangle 4"/>
          <p:cNvSpPr/>
          <p:nvPr/>
        </p:nvSpPr>
        <p:spPr>
          <a:xfrm>
            <a:off x="5981625" y="3771245"/>
            <a:ext cx="2870244" cy="461665"/>
          </a:xfrm>
          <a:prstGeom prst="rect">
            <a:avLst/>
          </a:prstGeom>
        </p:spPr>
        <p:txBody>
          <a:bodyPr wrap="square">
            <a:spAutoFit/>
          </a:bodyPr>
          <a:lstStyle/>
          <a:p>
            <a:pPr algn="r" rtl="1"/>
            <a:r>
              <a:rPr lang="ar" sz="2400" b="1" dirty="0">
                <a:solidFill>
                  <a:srgbClr val="FF0000"/>
                </a:solidFill>
                <a:latin typeface="Times New Roman" panose="02020603050405020304" pitchFamily="18" charset="0"/>
                <a:cs typeface="Times New Roman" panose="02020603050405020304" pitchFamily="18" charset="0"/>
              </a:rPr>
              <a:t>طريقة عمل</a:t>
            </a: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3820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0189049-F50B-0DA9-AF25-765894F61BEB}"/>
              </a:ext>
            </a:extLst>
          </p:cNvPr>
          <p:cNvSpPr>
            <a:spLocks noGrp="1"/>
          </p:cNvSpPr>
          <p:nvPr>
            <p:ph type="title"/>
          </p:nvPr>
        </p:nvSpPr>
        <p:spPr/>
        <p:txBody>
          <a:bodyPr/>
          <a:lstStyle/>
          <a:p>
            <a:r>
              <a:rPr lang="ar-SA" dirty="0">
                <a:solidFill>
                  <a:srgbClr val="FF0000"/>
                </a:solidFill>
              </a:rPr>
              <a:t>الجاذبات </a:t>
            </a:r>
          </a:p>
        </p:txBody>
      </p:sp>
      <p:sp>
        <p:nvSpPr>
          <p:cNvPr id="3" name="عنصر نائب للمحتوى 2">
            <a:extLst>
              <a:ext uri="{FF2B5EF4-FFF2-40B4-BE49-F238E27FC236}">
                <a16:creationId xmlns:a16="http://schemas.microsoft.com/office/drawing/2014/main" id="{27A50FC9-E689-41E2-5112-7429C95C7EF1}"/>
              </a:ext>
            </a:extLst>
          </p:cNvPr>
          <p:cNvSpPr>
            <a:spLocks noGrp="1"/>
          </p:cNvSpPr>
          <p:nvPr>
            <p:ph idx="1"/>
          </p:nvPr>
        </p:nvSpPr>
        <p:spPr/>
        <p:txBody>
          <a:bodyPr>
            <a:normAutofit lnSpcReduction="10000"/>
          </a:bodyPr>
          <a:lstStyle/>
          <a:p>
            <a:pPr marL="342900" indent="-342900" algn="r" defTabSz="914400" rtl="1" eaLnBrk="1" latinLnBrk="0" hangingPunct="1">
              <a:spcBef>
                <a:spcPct val="20000"/>
              </a:spcBef>
              <a:buFont typeface="Arial" pitchFamily="34" charset="0"/>
              <a:buChar char="•"/>
            </a:pPr>
            <a:r>
              <a:rPr lang="ar-SA" sz="1800" dirty="0">
                <a:effectLst/>
                <a:latin typeface="Aptos" panose="020B0004020202020204" pitchFamily="34" charset="0"/>
                <a:ea typeface="Aptos" panose="020B0004020202020204" pitchFamily="34" charset="0"/>
                <a:cs typeface="Arial" panose="020B0604020202020204" pitchFamily="34" charset="0"/>
              </a:rPr>
              <a:t>تعد المواد الكيميائية الجاذبة، مثل </a:t>
            </a:r>
            <a:r>
              <a:rPr lang="ar-SA" sz="1800" dirty="0" err="1">
                <a:effectLst/>
                <a:latin typeface="Aptos" panose="020B0004020202020204" pitchFamily="34" charset="0"/>
                <a:ea typeface="Aptos" panose="020B0004020202020204" pitchFamily="34" charset="0"/>
                <a:cs typeface="Arial" panose="020B0604020202020204" pitchFamily="34" charset="0"/>
              </a:rPr>
              <a:t>الفيرومونات</a:t>
            </a:r>
            <a:r>
              <a:rPr lang="ar-SA" sz="1800" dirty="0">
                <a:effectLst/>
                <a:latin typeface="Aptos" panose="020B0004020202020204" pitchFamily="34" charset="0"/>
                <a:ea typeface="Aptos" panose="020B0004020202020204" pitchFamily="34" charset="0"/>
                <a:cs typeface="Arial" panose="020B0604020202020204" pitchFamily="34" charset="0"/>
              </a:rPr>
              <a:t>، شائعة بشكل خاص وتستخدمها الحشرات لأغراض مثل العثور على شركاء، أو تحديد مصادر الغذاء، أو تحديد مواقع وضع البيض المناسبة.</a:t>
            </a:r>
            <a:r>
              <a:rPr lang="en-US" dirty="0">
                <a:effectLst/>
              </a:rPr>
              <a:t> </a:t>
            </a:r>
            <a:endParaRPr lang="ar-SA" dirty="0">
              <a:effectLst/>
            </a:endParaRPr>
          </a:p>
          <a:p>
            <a:pPr marL="342900" indent="-342900" algn="r" defTabSz="914400" rtl="1" eaLnBrk="1" latinLnBrk="0" hangingPunct="1">
              <a:spcBef>
                <a:spcPct val="20000"/>
              </a:spcBef>
              <a:buFont typeface="Arial" pitchFamily="34" charset="0"/>
              <a:buChar char="•"/>
            </a:pPr>
            <a:r>
              <a:rPr lang="ar-SA" dirty="0">
                <a:solidFill>
                  <a:srgbClr val="FF0000"/>
                </a:solidFill>
              </a:rPr>
              <a:t>شروط نجاح الطريقة في مكافحة الحشرات :</a:t>
            </a: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١ نوع الجاذب: يعد اختيار المادة الجاذبة أمرًا بالغ الأهمية لأنه يحدد أنواع الحشرات التي سيتم استهدافها.</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٢ تركيز الجاذب : يجب تحديد التركيزات المثلى من خلال التجارب لضمان الفعالية دون إرباك مستقبلات الحشرات.</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٣ معدل الإطلاق: يمكن أن يؤثر المعدل الذي يتم به تحرير المادة الجاذبة من المصيدة على فعاليتها.</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٤تصميم المصيدة: يمكن أن يؤثر تصميم المصيدة، بما في ذلك شكلها وحجمها ولونها وموضع الفتحات، على جاذبيتها للحشرات.</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٥ الظروف البيئية: يمكن لعوامل مثل درجة الحرارة والرطوبة وسرعة الرياح وشدة الضوء أن تؤثر على تشتت الحشرات وكشفها عن المواد الجاذبة.</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indent="0" algn="r" defTabSz="914400" rtl="1" eaLnBrk="1" latinLnBrk="0" hangingPunct="1">
              <a:spcBef>
                <a:spcPct val="20000"/>
              </a:spcBef>
              <a:buNone/>
            </a:pPr>
            <a:endParaRPr lang="ar-SA" dirty="0"/>
          </a:p>
        </p:txBody>
      </p:sp>
    </p:spTree>
    <p:extLst>
      <p:ext uri="{BB962C8B-B14F-4D97-AF65-F5344CB8AC3E}">
        <p14:creationId xmlns:p14="http://schemas.microsoft.com/office/powerpoint/2010/main" val="3858981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655AD63-7640-AC47-FCA5-80B10FFB6E00}"/>
              </a:ext>
            </a:extLst>
          </p:cNvPr>
          <p:cNvSpPr>
            <a:spLocks noGrp="1"/>
          </p:cNvSpPr>
          <p:nvPr>
            <p:ph type="title"/>
          </p:nvPr>
        </p:nvSpPr>
        <p:spPr/>
        <p:txBody>
          <a:bodyPr/>
          <a:lstStyle/>
          <a:p>
            <a:r>
              <a:rPr lang="ar-SA" dirty="0">
                <a:solidFill>
                  <a:srgbClr val="FF0000"/>
                </a:solidFill>
              </a:rPr>
              <a:t>استخدام الطعوم السامة </a:t>
            </a:r>
          </a:p>
        </p:txBody>
      </p:sp>
      <p:sp>
        <p:nvSpPr>
          <p:cNvPr id="3" name="عنصر نائب للمحتوى 2">
            <a:extLst>
              <a:ext uri="{FF2B5EF4-FFF2-40B4-BE49-F238E27FC236}">
                <a16:creationId xmlns:a16="http://schemas.microsoft.com/office/drawing/2014/main" id="{960B2B43-5F0B-7355-83E7-8C85B9AD5767}"/>
              </a:ext>
            </a:extLst>
          </p:cNvPr>
          <p:cNvSpPr>
            <a:spLocks noGrp="1"/>
          </p:cNvSpPr>
          <p:nvPr>
            <p:ph idx="1"/>
          </p:nvPr>
        </p:nvSpPr>
        <p:spPr/>
        <p:txBody>
          <a:bodyPr>
            <a:normAutofit lnSpcReduction="10000"/>
          </a:bodyPr>
          <a:lstStyle/>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هي طريقة تستخدم بالطعام السام ضد الحشرات إلى طريقة ادارة الآفات تتضمن استخدام مواد سامة مع طعم جذاب لجذب الآفات الحشرية المستهدفة وقتلها. </a:t>
            </a:r>
            <a:r>
              <a:rPr lang="ar-SA" sz="1800" dirty="0">
                <a:effectLst/>
                <a:latin typeface="Aptos" panose="020B0004020202020204" pitchFamily="34" charset="0"/>
                <a:ea typeface="Aptos" panose="020B0004020202020204" pitchFamily="34" charset="0"/>
                <a:cs typeface="Arial" panose="020B0604020202020204" pitchFamily="34" charset="0"/>
              </a:rPr>
              <a:t>تستخدم عادةً مع حشرة الحفار والفئران </a:t>
            </a:r>
          </a:p>
          <a:p>
            <a:pPr algn="r" rtl="1">
              <a:lnSpc>
                <a:spcPct val="115000"/>
              </a:lnSpc>
              <a:spcAft>
                <a:spcPts val="800"/>
              </a:spcAft>
              <a:buFont typeface="Wingdings" pitchFamily="2" charset="2"/>
              <a:buChar char="Ø"/>
            </a:pPr>
            <a:r>
              <a:rPr lang="ar-SA" sz="1800" dirty="0">
                <a:latin typeface="Aptos" panose="020B0004020202020204" pitchFamily="34" charset="0"/>
                <a:cs typeface="Arial" panose="020B0604020202020204" pitchFamily="34" charset="0"/>
              </a:rPr>
              <a:t>شروط نجاح </a:t>
            </a:r>
            <a:r>
              <a:rPr lang="ar-SA" sz="1800" dirty="0" err="1">
                <a:latin typeface="Aptos" panose="020B0004020202020204" pitchFamily="34" charset="0"/>
                <a:cs typeface="Arial" panose="020B0604020202020204" pitchFamily="34" charset="0"/>
              </a:rPr>
              <a:t>تتطبيقها</a:t>
            </a:r>
            <a:r>
              <a:rPr lang="ar-SA" sz="1800" dirty="0">
                <a:latin typeface="Aptos" panose="020B0004020202020204" pitchFamily="34" charset="0"/>
                <a:cs typeface="Arial" panose="020B0604020202020204" pitchFamily="34" charset="0"/>
              </a:rPr>
              <a:t> :</a:t>
            </a: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١ اختيار الأنواع المستهدفة: تحديد أنواع الآفات الحشرية المحددة المستهدفة إدارة اعدادها. قد يكون لأنواع الحشرات المختلفة تفضيلات غذائية وسلوكيات وقابلية مختلفة لأنواع مختلفة من الطعوم والمواد السامة.</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٢ اختيار المادة السامة: اختر مادة سامة مناسبة بناءً على أنواع الحشرات المستهدفة، وحساسيتها للمركبات الكيميائية المختلفة، وقضايا المقاومة المحتملة. مع الاخذ في الاعتبار طريقة عمل المادة السامة وفعاليتها واستمراريتها وتأثيرها البيئي.</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٣ قبول الطعم واستهلاكه: التأكد من أن الحشرات المستهدفة تقبل الطعم وتستهلكه بسهولة من خلال تحسين جاذبيته واستساغته.</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r>
              <a:rPr lang="ar-SA" sz="1800" dirty="0">
                <a:effectLst/>
                <a:latin typeface="Aptos" panose="020B0004020202020204" pitchFamily="34" charset="0"/>
                <a:ea typeface="Aptos" panose="020B0004020202020204" pitchFamily="34" charset="0"/>
                <a:cs typeface="Arial" panose="020B0604020202020204" pitchFamily="34" charset="0"/>
              </a:rPr>
              <a:t>٤ إدارة المقاومة: تنفيذ استراتيجيات للتخفيف من تطور مقاومة الحشرات للمواد السامة</a:t>
            </a:r>
            <a:r>
              <a:rPr lang="en-US" dirty="0">
                <a:effectLst/>
              </a:rPr>
              <a:t> </a:t>
            </a:r>
            <a:endParaRPr lang="ar-SA" dirty="0"/>
          </a:p>
        </p:txBody>
      </p:sp>
    </p:spTree>
    <p:extLst>
      <p:ext uri="{BB962C8B-B14F-4D97-AF65-F5344CB8AC3E}">
        <p14:creationId xmlns:p14="http://schemas.microsoft.com/office/powerpoint/2010/main" val="4677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pPr marL="342900" indent="-342900">
              <a:spcBef>
                <a:spcPts val="600"/>
              </a:spcBef>
              <a:spcAft>
                <a:spcPts val="600"/>
              </a:spcAft>
            </a:pPr>
            <a:r>
              <a:rPr lang="ar" sz="4000" b="1" dirty="0">
                <a:solidFill>
                  <a:srgbClr val="FF0000"/>
                </a:solidFill>
                <a:latin typeface="Times New Roman" panose="02020603050405020304" pitchFamily="18" charset="0"/>
                <a:cs typeface="Times New Roman" panose="02020603050405020304" pitchFamily="18" charset="0"/>
              </a:rPr>
              <a:t>الجاذبات </a:t>
            </a:r>
            <a:r>
              <a:rPr lang="ar" sz="4000" b="1" dirty="0">
                <a:latin typeface="Times New Roman" panose="02020603050405020304" pitchFamily="18" charset="0"/>
                <a:cs typeface="Times New Roman" panose="02020603050405020304" pitchFamily="18" charset="0"/>
              </a:rPr>
              <a:t>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6" name="Rectangle 5"/>
          <p:cNvSpPr/>
          <p:nvPr/>
        </p:nvSpPr>
        <p:spPr>
          <a:xfrm>
            <a:off x="152400" y="2653844"/>
            <a:ext cx="8839200" cy="2462213"/>
          </a:xfrm>
          <a:prstGeom prst="rect">
            <a:avLst/>
          </a:prstGeom>
        </p:spPr>
        <p:txBody>
          <a:bodyPr wrap="square">
            <a:spAutoFit/>
          </a:bodyPr>
          <a:lstStyle/>
          <a:p>
            <a:pPr marL="342900" indent="-342900" algn="just" rtl="1">
              <a:spcAft>
                <a:spcPts val="600"/>
              </a:spcAft>
              <a:buFont typeface="Wingdings" panose="05000000000000000000" pitchFamily="2" charset="2"/>
              <a:buChar char="§"/>
            </a:pPr>
            <a:r>
              <a:rPr lang="ar" sz="2400" b="1" dirty="0">
                <a:solidFill>
                  <a:srgbClr val="FF0000"/>
                </a:solidFill>
                <a:latin typeface="Times New Roman" panose="02020603050405020304" pitchFamily="18" charset="0"/>
                <a:cs typeface="Times New Roman" panose="02020603050405020304" pitchFamily="18" charset="0"/>
              </a:rPr>
              <a:t>تلعب </a:t>
            </a:r>
            <a:r>
              <a:rPr lang="ar" sz="2400" b="1" dirty="0">
                <a:latin typeface="Times New Roman" panose="02020603050405020304" pitchFamily="18" charset="0"/>
                <a:cs typeface="Times New Roman" panose="02020603050405020304" pitchFamily="18" charset="0"/>
              </a:rPr>
              <a:t>جاذبات الحشرات </a:t>
            </a:r>
            <a:r>
              <a:rPr lang="ar" sz="2400" b="1" dirty="0">
                <a:solidFill>
                  <a:srgbClr val="FF0000"/>
                </a:solidFill>
                <a:latin typeface="Times New Roman" panose="02020603050405020304" pitchFamily="18" charset="0"/>
                <a:cs typeface="Times New Roman" panose="02020603050405020304" pitchFamily="18" charset="0"/>
              </a:rPr>
              <a:t>دورًا مهمًا في مكافحة </a:t>
            </a:r>
            <a:r>
              <a:rPr lang="ar" sz="2400" b="1" dirty="0">
                <a:latin typeface="Times New Roman" panose="02020603050405020304" pitchFamily="18" charset="0"/>
                <a:cs typeface="Times New Roman" panose="02020603050405020304" pitchFamily="18" charset="0"/>
              </a:rPr>
              <a:t>الآفات الحشرية. ومع ذلك، </a:t>
            </a:r>
            <a:r>
              <a:rPr lang="ar" sz="2400" b="1" dirty="0">
                <a:solidFill>
                  <a:srgbClr val="FF0000"/>
                </a:solidFill>
                <a:latin typeface="Times New Roman" panose="02020603050405020304" pitchFamily="18" charset="0"/>
                <a:cs typeface="Times New Roman" panose="02020603050405020304" pitchFamily="18" charset="0"/>
              </a:rPr>
              <a:t>لم يتم استغلال إمكاناتها بالكامل </a:t>
            </a:r>
            <a:r>
              <a:rPr lang="ar" sz="2400" b="1" dirty="0">
                <a:latin typeface="Times New Roman" panose="02020603050405020304" pitchFamily="18" charset="0"/>
                <a:cs typeface="Times New Roman" panose="02020603050405020304" pitchFamily="18" charset="0"/>
              </a:rPr>
              <a:t>، وتستمر الجهود البحثية من أجل توفير أساس للاستفادة منها بشكل أكبر.</a:t>
            </a:r>
            <a:endParaRPr lang="en-US" sz="2400" b="1" dirty="0">
              <a:latin typeface="Times New Roman" panose="02020603050405020304" pitchFamily="18" charset="0"/>
              <a:cs typeface="Times New Roman" panose="02020603050405020304" pitchFamily="18" charset="0"/>
            </a:endParaRPr>
          </a:p>
          <a:p>
            <a:pPr algn="just" rtl="1">
              <a:spcAft>
                <a:spcPts val="600"/>
              </a:spcAft>
            </a:pPr>
            <a:endParaRPr lang="en-US" sz="2400" b="1" dirty="0">
              <a:latin typeface="Times New Roman" panose="02020603050405020304" pitchFamily="18" charset="0"/>
              <a:cs typeface="Times New Roman" panose="02020603050405020304" pitchFamily="18" charset="0"/>
            </a:endParaRPr>
          </a:p>
          <a:p>
            <a:pPr marL="342900" indent="-342900" algn="just" rtl="1">
              <a:spcAft>
                <a:spcPts val="600"/>
              </a:spcAft>
              <a:buFont typeface="Wingdings" panose="05000000000000000000" pitchFamily="2" charset="2"/>
              <a:buChar char="§"/>
            </a:pPr>
            <a:r>
              <a:rPr lang="ar" sz="2400" b="1" dirty="0">
                <a:latin typeface="Times New Roman" panose="02020603050405020304" pitchFamily="18" charset="0"/>
                <a:cs typeface="Times New Roman" panose="02020603050405020304" pitchFamily="18" charset="0"/>
              </a:rPr>
              <a:t>هذا المجال </a:t>
            </a:r>
            <a:r>
              <a:rPr lang="ar" sz="2400" b="1" dirty="0">
                <a:solidFill>
                  <a:srgbClr val="FF0000"/>
                </a:solidFill>
                <a:latin typeface="Times New Roman" panose="02020603050405020304" pitchFamily="18" charset="0"/>
                <a:cs typeface="Times New Roman" panose="02020603050405020304" pitchFamily="18" charset="0"/>
              </a:rPr>
              <a:t>بسرعة خلال العقد الماضي </a:t>
            </a:r>
            <a:r>
              <a:rPr lang="ar" sz="2400" b="1" dirty="0">
                <a:latin typeface="Times New Roman" panose="02020603050405020304" pitchFamily="18" charset="0"/>
                <a:cs typeface="Times New Roman" panose="02020603050405020304" pitchFamily="18" charset="0"/>
              </a:rPr>
              <a:t>نتيجة </a:t>
            </a:r>
            <a:r>
              <a:rPr lang="ar" sz="2400" b="1" dirty="0">
                <a:solidFill>
                  <a:srgbClr val="FF0000"/>
                </a:solidFill>
                <a:latin typeface="Times New Roman" panose="02020603050405020304" pitchFamily="18" charset="0"/>
                <a:cs typeface="Times New Roman" panose="02020603050405020304" pitchFamily="18" charset="0"/>
              </a:rPr>
              <a:t>للتطورات التحليلية </a:t>
            </a:r>
            <a:r>
              <a:rPr lang="ar" sz="2400" b="1" dirty="0">
                <a:latin typeface="Times New Roman" panose="02020603050405020304" pitchFamily="18" charset="0"/>
                <a:cs typeface="Times New Roman" panose="02020603050405020304" pitchFamily="18" charset="0"/>
              </a:rPr>
              <a:t>التي سهلت التعرف على </a:t>
            </a:r>
            <a:r>
              <a:rPr lang="ar" sz="2400" b="1" dirty="0">
                <a:solidFill>
                  <a:srgbClr val="FF0000"/>
                </a:solidFill>
                <a:latin typeface="Times New Roman" panose="02020603050405020304" pitchFamily="18" charset="0"/>
                <a:cs typeface="Times New Roman" panose="02020603050405020304" pitchFamily="18" charset="0"/>
              </a:rPr>
              <a:t>الكميات الدقيقة من المركبات العضوية غير المعروفة </a:t>
            </a:r>
            <a:r>
              <a:rPr lang="ar" sz="2400" b="1" dirty="0">
                <a:latin typeface="Times New Roman" panose="02020603050405020304" pitchFamily="18" charset="0"/>
                <a:cs typeface="Times New Roman" panose="02020603050405020304" pitchFamily="18" charset="0"/>
              </a:rPr>
              <a:t>التي تتواجد في الطبيعة.</a:t>
            </a:r>
          </a:p>
        </p:txBody>
      </p:sp>
    </p:spTree>
    <p:extLst>
      <p:ext uri="{BB962C8B-B14F-4D97-AF65-F5344CB8AC3E}">
        <p14:creationId xmlns:p14="http://schemas.microsoft.com/office/powerpoint/2010/main" val="3721541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pPr marL="342900" indent="-342900">
              <a:spcBef>
                <a:spcPts val="600"/>
              </a:spcBef>
              <a:spcAft>
                <a:spcPts val="600"/>
              </a:spcAft>
            </a:pPr>
            <a:r>
              <a:rPr lang="ar" sz="4000" b="1" dirty="0">
                <a:solidFill>
                  <a:srgbClr val="FF0000"/>
                </a:solidFill>
                <a:latin typeface="Times New Roman" panose="02020603050405020304" pitchFamily="18" charset="0"/>
                <a:cs typeface="Times New Roman" panose="02020603050405020304" pitchFamily="18" charset="0"/>
              </a:rPr>
              <a:t>الجاذبات </a:t>
            </a:r>
            <a:r>
              <a:rPr lang="ar" sz="4000" b="1" dirty="0">
                <a:latin typeface="Times New Roman" panose="02020603050405020304" pitchFamily="18" charset="0"/>
                <a:cs typeface="Times New Roman" panose="02020603050405020304" pitchFamily="18" charset="0"/>
              </a:rPr>
              <a:t>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6" name="Rectangle 5"/>
          <p:cNvSpPr/>
          <p:nvPr/>
        </p:nvSpPr>
        <p:spPr>
          <a:xfrm>
            <a:off x="152400" y="2438400"/>
            <a:ext cx="8839200" cy="3724096"/>
          </a:xfrm>
          <a:prstGeom prst="rect">
            <a:avLst/>
          </a:prstGeom>
        </p:spPr>
        <p:txBody>
          <a:bodyPr wrap="square">
            <a:spAutoFit/>
          </a:bodyPr>
          <a:lstStyle/>
          <a:p>
            <a:pPr marL="342900" indent="-342900" algn="just" rtl="1">
              <a:spcAft>
                <a:spcPts val="600"/>
              </a:spcAft>
              <a:buFont typeface="Wingdings" panose="05000000000000000000" pitchFamily="2" charset="2"/>
              <a:buChar char="§"/>
            </a:pPr>
            <a:r>
              <a:rPr lang="ar" sz="2400" b="1" dirty="0">
                <a:latin typeface="Times New Roman" panose="02020603050405020304" pitchFamily="18" charset="0"/>
                <a:cs typeface="Times New Roman" panose="02020603050405020304" pitchFamily="18" charset="0"/>
              </a:rPr>
              <a:t>لقد تركز الكثير من الاهتمام بجاذبات الحشرات على استخدامها </a:t>
            </a:r>
            <a:r>
              <a:rPr lang="ar" sz="2400" b="1" dirty="0">
                <a:solidFill>
                  <a:srgbClr val="FF0000"/>
                </a:solidFill>
                <a:latin typeface="Times New Roman" panose="02020603050405020304" pitchFamily="18" charset="0"/>
                <a:cs typeface="Times New Roman" panose="02020603050405020304" pitchFamily="18" charset="0"/>
              </a:rPr>
              <a:t>في الاصطياد لأغراض المسح أو المراقبة </a:t>
            </a:r>
            <a:r>
              <a:rPr lang="ar" sz="2400" b="1" dirty="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pPr marL="342900" indent="-342900" algn="just" rtl="1">
              <a:spcAft>
                <a:spcPts val="600"/>
              </a:spcAft>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a:p>
            <a:pPr marL="342900" indent="-342900" algn="just" rtl="1">
              <a:spcAft>
                <a:spcPts val="600"/>
              </a:spcAft>
              <a:buFont typeface="Wingdings" panose="05000000000000000000" pitchFamily="2" charset="2"/>
              <a:buChar char="§"/>
            </a:pPr>
            <a:r>
              <a:rPr lang="ar" sz="2400" b="1" dirty="0">
                <a:latin typeface="Times New Roman" panose="02020603050405020304" pitchFamily="18" charset="0"/>
                <a:cs typeface="Times New Roman" panose="02020603050405020304" pitchFamily="18" charset="0"/>
              </a:rPr>
              <a:t>منذ </a:t>
            </a:r>
            <a:r>
              <a:rPr lang="ar" sz="2400" b="1" dirty="0">
                <a:solidFill>
                  <a:srgbClr val="FF0000"/>
                </a:solidFill>
                <a:latin typeface="Times New Roman" panose="02020603050405020304" pitchFamily="18" charset="0"/>
                <a:cs typeface="Times New Roman" panose="02020603050405020304" pitchFamily="18" charset="0"/>
              </a:rPr>
              <a:t>فترة طويلة تستخدم </a:t>
            </a:r>
            <a:r>
              <a:rPr lang="ar" sz="2400" b="1" dirty="0">
                <a:latin typeface="Times New Roman" panose="02020603050405020304" pitchFamily="18" charset="0"/>
                <a:cs typeface="Times New Roman" panose="02020603050405020304" pitchFamily="18" charset="0"/>
              </a:rPr>
              <a:t>مصيدة الحشرات </a:t>
            </a:r>
            <a:r>
              <a:rPr lang="ar" sz="2400" b="1" dirty="0">
                <a:solidFill>
                  <a:srgbClr val="FF0000"/>
                </a:solidFill>
                <a:latin typeface="Times New Roman" panose="02020603050405020304" pitchFamily="18" charset="0"/>
                <a:cs typeface="Times New Roman" panose="02020603050405020304" pitchFamily="18" charset="0"/>
              </a:rPr>
              <a:t>كجاذبة</a:t>
            </a:r>
            <a:r>
              <a:rPr lang="ar" sz="2400" b="1" dirty="0">
                <a:latin typeface="Times New Roman" panose="02020603050405020304" pitchFamily="18" charset="0"/>
                <a:cs typeface="Times New Roman" panose="02020603050405020304" pitchFamily="18" charset="0"/>
              </a:rPr>
              <a:t> النشاط، وقد أعطت طريقة الاختبار الحيوي هذه مصطلح "جاذب" </a:t>
            </a:r>
            <a:r>
              <a:rPr lang="ar" sz="2400" b="1" dirty="0">
                <a:solidFill>
                  <a:srgbClr val="FF0000"/>
                </a:solidFill>
                <a:latin typeface="Times New Roman" panose="02020603050405020304" pitchFamily="18" charset="0"/>
                <a:cs typeface="Times New Roman" panose="02020603050405020304" pitchFamily="18" charset="0"/>
              </a:rPr>
              <a:t>يُطلق عليه حاليًا "إغراء" أو "طعم ".</a:t>
            </a:r>
          </a:p>
          <a:p>
            <a:pPr marL="342900" indent="-342900" algn="just" rtl="1">
              <a:spcAft>
                <a:spcPts val="600"/>
              </a:spcAft>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a:p>
            <a:pPr marL="342900" indent="-342900" algn="just" rtl="1">
              <a:spcAft>
                <a:spcPts val="600"/>
              </a:spcAft>
              <a:buFont typeface="Wingdings" panose="05000000000000000000" pitchFamily="2" charset="2"/>
              <a:buChar char="§"/>
            </a:pPr>
            <a:r>
              <a:rPr lang="ar" sz="2400" b="1" dirty="0">
                <a:latin typeface="Times New Roman" panose="02020603050405020304" pitchFamily="18" charset="0"/>
                <a:cs typeface="Times New Roman" panose="02020603050405020304" pitchFamily="18" charset="0"/>
              </a:rPr>
              <a:t>بالنسبة لدراسات الاصطياد، فإن المادة الجاذبة هي </a:t>
            </a:r>
            <a:r>
              <a:rPr lang="ar" sz="2400" b="1" dirty="0">
                <a:solidFill>
                  <a:srgbClr val="FF0000"/>
                </a:solidFill>
                <a:latin typeface="Times New Roman" panose="02020603050405020304" pitchFamily="18" charset="0"/>
                <a:cs typeface="Times New Roman" panose="02020603050405020304" pitchFamily="18" charset="0"/>
              </a:rPr>
              <a:t>مادة متطايرة </a:t>
            </a:r>
            <a:r>
              <a:rPr lang="ar" sz="2400" b="1" dirty="0">
                <a:latin typeface="Times New Roman" panose="02020603050405020304" pitchFamily="18" charset="0"/>
                <a:cs typeface="Times New Roman" panose="02020603050405020304" pitchFamily="18" charset="0"/>
              </a:rPr>
              <a:t>يمكنها، من خلال وجودها في المصيدة، أن تؤدي إلى </a:t>
            </a:r>
            <a:r>
              <a:rPr lang="ar" sz="2400" b="1" dirty="0">
                <a:solidFill>
                  <a:srgbClr val="FF0000"/>
                </a:solidFill>
                <a:latin typeface="Times New Roman" panose="02020603050405020304" pitchFamily="18" charset="0"/>
                <a:cs typeface="Times New Roman" panose="02020603050405020304" pitchFamily="18" charset="0"/>
              </a:rPr>
              <a:t>زيادة في صيد الحشرات </a:t>
            </a:r>
            <a:r>
              <a:rPr lang="ar" sz="2400" b="1" dirty="0">
                <a:latin typeface="Times New Roman" panose="02020603050405020304" pitchFamily="18" charset="0"/>
                <a:cs typeface="Times New Roman" panose="02020603050405020304" pitchFamily="18" charset="0"/>
              </a:rPr>
              <a:t>، مقارنة بالصيد في مصيدة مماثلة </a:t>
            </a:r>
            <a:r>
              <a:rPr lang="ar" sz="2400" b="1" dirty="0" err="1">
                <a:latin typeface="Times New Roman" panose="02020603050405020304" pitchFamily="18" charset="0"/>
                <a:cs typeface="Times New Roman" panose="02020603050405020304" pitchFamily="18" charset="0"/>
              </a:rPr>
              <a:t>بدون طعم </a:t>
            </a:r>
            <a:r>
              <a:rPr lang="ar"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96940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pPr marL="342900" indent="-342900">
              <a:spcBef>
                <a:spcPts val="600"/>
              </a:spcBef>
              <a:spcAft>
                <a:spcPts val="600"/>
              </a:spcAft>
            </a:pPr>
            <a:r>
              <a:rPr lang="ar" sz="4000" b="1" dirty="0">
                <a:solidFill>
                  <a:srgbClr val="FF0000"/>
                </a:solidFill>
                <a:latin typeface="Times New Roman" panose="02020603050405020304" pitchFamily="18" charset="0"/>
                <a:cs typeface="Times New Roman" panose="02020603050405020304" pitchFamily="18" charset="0"/>
              </a:rPr>
              <a:t>الجاذبات </a:t>
            </a:r>
            <a:r>
              <a:rPr lang="ar" sz="4000" b="1" dirty="0">
                <a:latin typeface="Times New Roman" panose="02020603050405020304" pitchFamily="18" charset="0"/>
                <a:cs typeface="Times New Roman" panose="02020603050405020304" pitchFamily="18" charset="0"/>
              </a:rPr>
              <a:t>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6" name="Rectangle 5"/>
          <p:cNvSpPr/>
          <p:nvPr/>
        </p:nvSpPr>
        <p:spPr>
          <a:xfrm>
            <a:off x="152400" y="2438400"/>
            <a:ext cx="8839200" cy="2831544"/>
          </a:xfrm>
          <a:prstGeom prst="rect">
            <a:avLst/>
          </a:prstGeom>
        </p:spPr>
        <p:txBody>
          <a:bodyPr wrap="square">
            <a:spAutoFit/>
          </a:bodyPr>
          <a:lstStyle/>
          <a:p>
            <a:pPr marL="342900" indent="-342900" algn="just" rtl="1">
              <a:spcAft>
                <a:spcPts val="600"/>
              </a:spcAft>
              <a:buFont typeface="Wingdings" panose="05000000000000000000" pitchFamily="2" charset="2"/>
              <a:buChar char="§"/>
            </a:pPr>
            <a:r>
              <a:rPr lang="ar" sz="2400" b="1" dirty="0">
                <a:latin typeface="Times New Roman" panose="02020603050405020304" pitchFamily="18" charset="0"/>
                <a:cs typeface="Times New Roman" panose="02020603050405020304" pitchFamily="18" charset="0"/>
              </a:rPr>
              <a:t>من المهم التمييز بين </a:t>
            </a:r>
            <a:r>
              <a:rPr lang="ar" sz="2400" b="1" dirty="0">
                <a:solidFill>
                  <a:srgbClr val="FF0000"/>
                </a:solidFill>
                <a:latin typeface="Times New Roman" panose="02020603050405020304" pitchFamily="18" charset="0"/>
                <a:cs typeface="Times New Roman" panose="02020603050405020304" pitchFamily="18" charset="0"/>
              </a:rPr>
              <a:t>الجاذبات الاصطناعية والجاذبات الطبيعية </a:t>
            </a:r>
            <a:r>
              <a:rPr lang="ar" sz="2400" b="1" dirty="0">
                <a:latin typeface="Times New Roman" panose="02020603050405020304" pitchFamily="18" charset="0"/>
                <a:cs typeface="Times New Roman" panose="02020603050405020304" pitchFamily="18" charset="0"/>
              </a:rPr>
              <a:t>التي تم العثور عليها بين العديد من </a:t>
            </a:r>
            <a:r>
              <a:rPr lang="ar" sz="2400" b="1" dirty="0">
                <a:solidFill>
                  <a:srgbClr val="FF0000"/>
                </a:solidFill>
                <a:latin typeface="Times New Roman" panose="02020603050405020304" pitchFamily="18" charset="0"/>
                <a:cs typeface="Times New Roman" panose="02020603050405020304" pitchFamily="18" charset="0"/>
              </a:rPr>
              <a:t>المواد الكيميائية الموجودة بشكل طبيعي والتي تشارك في حياة الحشرة، كما هو الحال في التزاوج، ووضع البيض </a:t>
            </a:r>
            <a:r>
              <a:rPr lang="ar" sz="2400" b="1" dirty="0">
                <a:latin typeface="Times New Roman" panose="02020603050405020304" pitchFamily="18" charset="0"/>
                <a:cs typeface="Times New Roman" panose="02020603050405020304" pitchFamily="18" charset="0"/>
              </a:rPr>
              <a:t>، وما إلى ذلك .</a:t>
            </a:r>
          </a:p>
          <a:p>
            <a:pPr algn="just" rtl="1">
              <a:spcAft>
                <a:spcPts val="600"/>
              </a:spcAft>
            </a:pPr>
            <a:r>
              <a:rPr lang="ar" sz="2400" b="1" dirty="0">
                <a:latin typeface="Times New Roman" panose="02020603050405020304" pitchFamily="18" charset="0"/>
                <a:cs typeface="Times New Roman" panose="02020603050405020304" pitchFamily="18" charset="0"/>
              </a:rPr>
              <a:t> </a:t>
            </a:r>
          </a:p>
          <a:p>
            <a:pPr marL="342900" indent="-342900" algn="just" rtl="1">
              <a:spcAft>
                <a:spcPts val="600"/>
              </a:spcAft>
              <a:buFont typeface="Wingdings" panose="05000000000000000000" pitchFamily="2" charset="2"/>
              <a:buChar char="§"/>
            </a:pPr>
            <a:r>
              <a:rPr lang="ar" sz="2400" b="1" dirty="0">
                <a:latin typeface="Times New Roman" panose="02020603050405020304" pitchFamily="18" charset="0"/>
                <a:cs typeface="Times New Roman" panose="02020603050405020304" pitchFamily="18" charset="0"/>
              </a:rPr>
              <a:t>مصطلح "الجاذبة الاصطناعية" للإشارة إلى تلك المواد، سواء كانت مركبات مفردة أو مخاليط معقدة، التي وجد أنها إغراءات فعالة من خلال الفحص المنهجي لمجموعة متنوعة من المواد المرشحة.</a:t>
            </a:r>
          </a:p>
        </p:txBody>
      </p:sp>
    </p:spTree>
    <p:extLst>
      <p:ext uri="{BB962C8B-B14F-4D97-AF65-F5344CB8AC3E}">
        <p14:creationId xmlns:p14="http://schemas.microsoft.com/office/powerpoint/2010/main" val="3233159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pPr marL="342900" indent="-342900">
              <a:spcBef>
                <a:spcPts val="600"/>
              </a:spcBef>
              <a:spcAft>
                <a:spcPts val="600"/>
              </a:spcAft>
            </a:pPr>
            <a:r>
              <a:rPr lang="ar" sz="4000" b="1" dirty="0">
                <a:solidFill>
                  <a:srgbClr val="FF0000"/>
                </a:solidFill>
                <a:latin typeface="Times New Roman" panose="02020603050405020304" pitchFamily="18" charset="0"/>
                <a:cs typeface="Times New Roman" panose="02020603050405020304" pitchFamily="18" charset="0"/>
              </a:rPr>
              <a:t>الجاذبات </a:t>
            </a:r>
            <a:endParaRPr lang="ar" sz="40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6" name="Rectangle 5"/>
          <p:cNvSpPr/>
          <p:nvPr/>
        </p:nvSpPr>
        <p:spPr>
          <a:xfrm>
            <a:off x="152400" y="2438400"/>
            <a:ext cx="8839200" cy="2015936"/>
          </a:xfrm>
          <a:prstGeom prst="rect">
            <a:avLst/>
          </a:prstGeom>
        </p:spPr>
        <p:txBody>
          <a:bodyPr wrap="square">
            <a:spAutoFit/>
          </a:bodyPr>
          <a:lstStyle/>
          <a:p>
            <a:pPr marL="342900" indent="-342900" algn="just" rtl="1">
              <a:spcAft>
                <a:spcPts val="600"/>
              </a:spcAft>
              <a:buFont typeface="Wingdings" panose="05000000000000000000" pitchFamily="2" charset="2"/>
              <a:buChar char="§"/>
            </a:pPr>
            <a:r>
              <a:rPr lang="ar" sz="2400" b="1" dirty="0">
                <a:latin typeface="Times New Roman" panose="02020603050405020304" pitchFamily="18" charset="0"/>
                <a:cs typeface="Times New Roman" panose="02020603050405020304" pitchFamily="18" charset="0"/>
              </a:rPr>
              <a:t>تكون المواد الطبيعية أكثر انتقائية في عملها من الجاذبات الاصطناعية وتكون فعالة بتركيزات أقل بكثير.</a:t>
            </a:r>
            <a:endParaRPr lang="en-US" sz="2400" b="1" dirty="0">
              <a:latin typeface="Times New Roman" panose="02020603050405020304" pitchFamily="18" charset="0"/>
              <a:cs typeface="Times New Roman" panose="02020603050405020304" pitchFamily="18" charset="0"/>
            </a:endParaRPr>
          </a:p>
          <a:p>
            <a:pPr marL="342900" indent="-342900" algn="just" rtl="1">
              <a:spcAft>
                <a:spcPts val="600"/>
              </a:spcAft>
              <a:buFont typeface="Wingdings" panose="05000000000000000000" pitchFamily="2" charset="2"/>
              <a:buChar char="§"/>
            </a:pPr>
            <a:r>
              <a:rPr lang="ar" sz="2400" b="1" dirty="0">
                <a:latin typeface="Times New Roman" panose="02020603050405020304" pitchFamily="18" charset="0"/>
                <a:cs typeface="Times New Roman" panose="02020603050405020304" pitchFamily="18" charset="0"/>
              </a:rPr>
              <a:t>هذه المواد من حيث السلوك الذي تثيره: المركب الذي يشارك في جمع الجنسين معًا للتزاوج يُطلق عليه اسم الجاذب الجنسي؛ وهو أمر مهم في تحديد موقع مناسب لوضع البيض، أو جاذب لوضع البيض، وما إلى ذلك.</a:t>
            </a:r>
          </a:p>
        </p:txBody>
      </p:sp>
    </p:spTree>
    <p:extLst>
      <p:ext uri="{BB962C8B-B14F-4D97-AF65-F5344CB8AC3E}">
        <p14:creationId xmlns:p14="http://schemas.microsoft.com/office/powerpoint/2010/main" val="4004346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EN-2008">
  <a:themeElements>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EN-2008">
      <a:majorFont>
        <a:latin typeface="Impact"/>
        <a:ea typeface="新細明體"/>
        <a:cs typeface=""/>
      </a:majorFont>
      <a:minorFont>
        <a:latin typeface="Trebuchet MS"/>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lnDef>
  </a:objectDefaults>
  <a:extraClrSchemeLst>
    <a:extraClrScheme>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EN-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EN-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EN-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EN-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EN-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EN-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EN-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EN-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EN-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EN-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EN-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plate-EN-2008">
  <a:themeElements>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EN-2008">
      <a:majorFont>
        <a:latin typeface="Impact"/>
        <a:ea typeface="新細明體"/>
        <a:cs typeface=""/>
      </a:majorFont>
      <a:minorFont>
        <a:latin typeface="Trebuchet MS"/>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lnDef>
  </a:objectDefaults>
  <a:extraClrSchemeLst>
    <a:extraClrScheme>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EN-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EN-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EN-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EN-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EN-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EN-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EN-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EN-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EN-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EN-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EN-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25005</TotalTime>
  <Words>1179</Words>
  <Application>Microsoft Office PowerPoint</Application>
  <PresentationFormat>عرض على الشاشة (4:3)</PresentationFormat>
  <Paragraphs>110</Paragraphs>
  <Slides>15</Slides>
  <Notes>10</Notes>
  <HiddenSlides>0</HiddenSlides>
  <MMClips>0</MMClips>
  <ScaleCrop>false</ScaleCrop>
  <HeadingPairs>
    <vt:vector size="6" baseType="variant">
      <vt:variant>
        <vt:lpstr>الخطوط المستخدمة</vt:lpstr>
      </vt:variant>
      <vt:variant>
        <vt:i4>10</vt:i4>
      </vt:variant>
      <vt:variant>
        <vt:lpstr>نسق</vt:lpstr>
      </vt:variant>
      <vt:variant>
        <vt:i4>3</vt:i4>
      </vt:variant>
      <vt:variant>
        <vt:lpstr>عناوين الشرائح</vt:lpstr>
      </vt:variant>
      <vt:variant>
        <vt:i4>15</vt:i4>
      </vt:variant>
    </vt:vector>
  </HeadingPairs>
  <TitlesOfParts>
    <vt:vector size="28" baseType="lpstr">
      <vt:lpstr>PMingLiU</vt:lpstr>
      <vt:lpstr>PMingLiU</vt:lpstr>
      <vt:lpstr>Aptos</vt:lpstr>
      <vt:lpstr>Arial</vt:lpstr>
      <vt:lpstr>Arial Black</vt:lpstr>
      <vt:lpstr>Calibri</vt:lpstr>
      <vt:lpstr>Impact</vt:lpstr>
      <vt:lpstr>Times New Roman</vt:lpstr>
      <vt:lpstr>Trebuchet MS</vt:lpstr>
      <vt:lpstr>Wingdings</vt:lpstr>
      <vt:lpstr>Office Theme</vt:lpstr>
      <vt:lpstr>Template-EN-2008</vt:lpstr>
      <vt:lpstr>2_Template-EN-2008</vt:lpstr>
      <vt:lpstr>عرض تقديمي في PowerPoint</vt:lpstr>
      <vt:lpstr>الأساليب الحديثة في مكافحة الآفات الحشرية</vt:lpstr>
      <vt:lpstr>الجاذبات  </vt:lpstr>
      <vt:lpstr>الجاذبات </vt:lpstr>
      <vt:lpstr>استخدام الطعوم السامة </vt:lpstr>
      <vt:lpstr>الجاذبات  </vt:lpstr>
      <vt:lpstr>الجاذبات  </vt:lpstr>
      <vt:lpstr>الجاذبات  </vt:lpstr>
      <vt:lpstr>الجاذبات </vt:lpstr>
      <vt:lpstr>أنواع الجاذبات</vt:lpstr>
      <vt:lpstr>إيجابيات - سلبيات</vt:lpstr>
      <vt:lpstr>منظمات نمو الحشرات</vt:lpstr>
      <vt:lpstr>منظمات نمو الحشرات</vt:lpstr>
      <vt:lpstr>منظمات نمو الحشرات</vt:lpstr>
      <vt:lpstr>منظمات نمو الحشرات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VIP</dc:creator>
  <cp:lastModifiedBy>Abdulrahman Aldawood</cp:lastModifiedBy>
  <cp:revision>459</cp:revision>
  <dcterms:created xsi:type="dcterms:W3CDTF">2011-10-17T04:56:00Z</dcterms:created>
  <dcterms:modified xsi:type="dcterms:W3CDTF">2025-01-19T11:38:27Z</dcterms:modified>
</cp:coreProperties>
</file>