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5" r:id="rId3"/>
    <p:sldId id="276" r:id="rId4"/>
    <p:sldId id="258" r:id="rId5"/>
    <p:sldId id="259" r:id="rId6"/>
    <p:sldId id="260" r:id="rId7"/>
    <p:sldId id="261" r:id="rId8"/>
    <p:sldId id="262" r:id="rId9"/>
    <p:sldId id="263" r:id="rId10"/>
    <p:sldId id="264" r:id="rId11"/>
    <p:sldId id="265" r:id="rId12"/>
    <p:sldId id="272" r:id="rId13"/>
    <p:sldId id="273" r:id="rId14"/>
    <p:sldId id="277" r:id="rId15"/>
  </p:sldIdLst>
  <p:sldSz cx="9144000" cy="6858000" type="screen4x3"/>
  <p:notesSz cx="6858000" cy="9144000"/>
  <p:defaultTextStyle>
    <a:defPPr>
      <a:defRPr lang="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4"/>
  </p:normalViewPr>
  <p:slideViewPr>
    <p:cSldViewPr>
      <p:cViewPr varScale="1">
        <p:scale>
          <a:sx n="105" d="100"/>
          <a:sy n="105" d="100"/>
        </p:scale>
        <p:origin x="118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B4D95-B35F-4D4E-B115-19091F91662E}" type="datetimeFigureOut">
              <a:rPr lang="en-US" smtClean="0"/>
              <a:t>1/13/2025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E60ED9-1AA3-4EF1-AEE4-4BECD9CE199F}" type="slidenum">
              <a:rPr lang="en-US" smtClean="0"/>
              <a:t>‹#›</a:t>
            </a:fld>
            <a:endParaRPr lang="en-US"/>
          </a:p>
        </p:txBody>
      </p:sp>
    </p:spTree>
    <p:extLst>
      <p:ext uri="{BB962C8B-B14F-4D97-AF65-F5344CB8AC3E}">
        <p14:creationId xmlns:p14="http://schemas.microsoft.com/office/powerpoint/2010/main" val="20639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4</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13</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5</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6</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7</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8</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9</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10</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11</a:t>
            </a:fld>
            <a:endParaRPr lang="en-US"/>
          </a:p>
        </p:txBody>
      </p:sp>
    </p:spTree>
    <p:extLst>
      <p:ext uri="{BB962C8B-B14F-4D97-AF65-F5344CB8AC3E}">
        <p14:creationId xmlns:p14="http://schemas.microsoft.com/office/powerpoint/2010/main" val="702196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12</a:t>
            </a:fld>
            <a:endParaRPr lang="en-US"/>
          </a:p>
        </p:txBody>
      </p:sp>
    </p:spTree>
    <p:extLst>
      <p:ext uri="{BB962C8B-B14F-4D97-AF65-F5344CB8AC3E}">
        <p14:creationId xmlns:p14="http://schemas.microsoft.com/office/powerpoint/2010/main" val="702196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E1FBFE-7C7F-4F8A-90F6-917F51F20831}"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2716225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1FBFE-7C7F-4F8A-90F6-917F51F20831}"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80345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1FBFE-7C7F-4F8A-90F6-917F51F20831}"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197573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1FBFE-7C7F-4F8A-90F6-917F51F20831}"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2347077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E1FBFE-7C7F-4F8A-90F6-917F51F20831}"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153313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E1FBFE-7C7F-4F8A-90F6-917F51F20831}"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799703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E1FBFE-7C7F-4F8A-90F6-917F51F20831}" type="datetimeFigureOut">
              <a:rPr lang="en-US" smtClean="0"/>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95915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E1FBFE-7C7F-4F8A-90F6-917F51F20831}"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14617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1FBFE-7C7F-4F8A-90F6-917F51F20831}" type="datetimeFigureOut">
              <a:rPr lang="en-US" smtClean="0"/>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220530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1FBFE-7C7F-4F8A-90F6-917F51F20831}"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3760291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E1FBFE-7C7F-4F8A-90F6-917F51F20831}"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B8E88-1B48-4B74-9642-0B581E405579}" type="slidenum">
              <a:rPr lang="en-US" smtClean="0"/>
              <a:t>‹#›</a:t>
            </a:fld>
            <a:endParaRPr lang="en-US"/>
          </a:p>
        </p:txBody>
      </p:sp>
    </p:spTree>
    <p:extLst>
      <p:ext uri="{BB962C8B-B14F-4D97-AF65-F5344CB8AC3E}">
        <p14:creationId xmlns:p14="http://schemas.microsoft.com/office/powerpoint/2010/main" val="386068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1FBFE-7C7F-4F8A-90F6-917F51F20831}" type="datetimeFigureOut">
              <a:rPr lang="en-US" smtClean="0"/>
              <a:t>1/13/2025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B8E88-1B48-4B74-9642-0B581E405579}" type="slidenum">
              <a:rPr lang="en-US" smtClean="0"/>
              <a:t>‹#›</a:t>
            </a:fld>
            <a:endParaRPr lang="en-US"/>
          </a:p>
        </p:txBody>
      </p:sp>
    </p:spTree>
    <p:extLst>
      <p:ext uri="{BB962C8B-B14F-4D97-AF65-F5344CB8AC3E}">
        <p14:creationId xmlns:p14="http://schemas.microsoft.com/office/powerpoint/2010/main" val="4038705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aldawood@ksu.edu.s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Plant P logo"/>
          <p:cNvPicPr>
            <a:picLocks noChangeAspect="1" noChangeArrowheads="1"/>
          </p:cNvPicPr>
          <p:nvPr/>
        </p:nvPicPr>
        <p:blipFill>
          <a:blip r:embed="rId2">
            <a:clrChange>
              <a:clrFrom>
                <a:srgbClr val="FFFFFF"/>
              </a:clrFrom>
              <a:clrTo>
                <a:srgbClr val="FFFFFF">
                  <a:alpha val="0"/>
                </a:srgbClr>
              </a:clrTo>
            </a:clrChange>
            <a:lum bright="58000" contrast="-56000"/>
            <a:extLst>
              <a:ext uri="{28A0092B-C50C-407E-A947-70E740481C1C}">
                <a14:useLocalDpi xmlns:a14="http://schemas.microsoft.com/office/drawing/2010/main" val="0"/>
              </a:ext>
            </a:extLst>
          </a:blip>
          <a:srcRect/>
          <a:stretch>
            <a:fillRect/>
          </a:stretch>
        </p:blipFill>
        <p:spPr bwMode="auto">
          <a:xfrm>
            <a:off x="2667000" y="1981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981200" y="1398588"/>
            <a:ext cx="48768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FontTx/>
              <a:buNone/>
            </a:pPr>
            <a:r>
              <a:rPr lang="ar-SA" altLang="en-US" sz="1800" b="1" dirty="0">
                <a:solidFill>
                  <a:srgbClr val="0033CC"/>
                </a:solidFill>
              </a:rPr>
              <a:t>المملكة العربية السعودية</a:t>
            </a:r>
          </a:p>
          <a:p>
            <a:pPr algn="ctr" rtl="1" eaLnBrk="1" hangingPunct="1">
              <a:spcBef>
                <a:spcPct val="50000"/>
              </a:spcBef>
              <a:buFontTx/>
              <a:buNone/>
            </a:pPr>
            <a:r>
              <a:rPr lang="ar-SA" altLang="en-US" sz="1800" b="1" dirty="0">
                <a:solidFill>
                  <a:srgbClr val="0033CC"/>
                </a:solidFill>
              </a:rPr>
              <a:t>وزارة التعليم ـ جامعة الملك سعود</a:t>
            </a:r>
          </a:p>
          <a:p>
            <a:pPr algn="ctr" rtl="1" eaLnBrk="1" hangingPunct="1">
              <a:spcBef>
                <a:spcPct val="50000"/>
              </a:spcBef>
              <a:buFontTx/>
              <a:buNone/>
            </a:pPr>
            <a:r>
              <a:rPr lang="ar-SA" altLang="en-US" sz="1800" b="1" dirty="0">
                <a:solidFill>
                  <a:srgbClr val="0033CC"/>
                </a:solidFill>
              </a:rPr>
              <a:t>كلية علوم الأغذية والزراعة ـ قسم وقاية النبات</a:t>
            </a:r>
            <a:endParaRPr lang="en-US" altLang="en-US" sz="1800" b="1" dirty="0">
              <a:solidFill>
                <a:srgbClr val="0033CC"/>
              </a:solidFill>
            </a:endParaRPr>
          </a:p>
        </p:txBody>
      </p:sp>
      <p:sp>
        <p:nvSpPr>
          <p:cNvPr id="4102" name="Text Box 8"/>
          <p:cNvSpPr txBox="1">
            <a:spLocks noChangeArrowheads="1"/>
          </p:cNvSpPr>
          <p:nvPr/>
        </p:nvSpPr>
        <p:spPr bwMode="auto">
          <a:xfrm>
            <a:off x="1698770" y="2819400"/>
            <a:ext cx="5464029" cy="1300356"/>
          </a:xfrm>
          <a:prstGeom prst="rect">
            <a:avLst/>
          </a:prstGeom>
          <a:solidFill>
            <a:schemeClr val="accent1">
              <a:alpha val="43137"/>
            </a:schemeClr>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None/>
            </a:pPr>
            <a:r>
              <a:rPr lang="ar-SA" altLang="en-US" sz="2000" b="1" dirty="0"/>
              <a:t>المحاضرات النظرية لمقرر 510 وقن</a:t>
            </a:r>
          </a:p>
          <a:p>
            <a:pPr algn="ctr" rtl="1" eaLnBrk="1" hangingPunct="1">
              <a:spcBef>
                <a:spcPct val="50000"/>
              </a:spcBef>
              <a:buNone/>
            </a:pPr>
            <a:r>
              <a:rPr lang="ar-SA" altLang="en-US" sz="1100" b="1" dirty="0"/>
              <a:t> </a:t>
            </a:r>
            <a:endParaRPr lang="en-US" altLang="en-US" sz="800" b="1" dirty="0"/>
          </a:p>
          <a:p>
            <a:pPr algn="ctr" rtl="1" eaLnBrk="1" hangingPunct="1">
              <a:spcBef>
                <a:spcPct val="50000"/>
              </a:spcBef>
              <a:buFontTx/>
              <a:buNone/>
            </a:pPr>
            <a:r>
              <a:rPr lang="ar" sz="2800" b="1" dirty="0">
                <a:latin typeface="Times New Roman" panose="02020603050405020304" pitchFamily="18" charset="0"/>
                <a:cs typeface="Times New Roman" panose="02020603050405020304" pitchFamily="18" charset="0"/>
              </a:rPr>
              <a:t>الأساليب الحديثة في مكافحة الآفات الحشرية</a:t>
            </a:r>
            <a:endParaRPr lang="ar-SA" altLang="en-US" sz="2800" b="1" dirty="0"/>
          </a:p>
        </p:txBody>
      </p:sp>
      <p:sp>
        <p:nvSpPr>
          <p:cNvPr id="4104" name="Text Box 10" descr="Parchment"/>
          <p:cNvSpPr txBox="1">
            <a:spLocks noChangeArrowheads="1"/>
          </p:cNvSpPr>
          <p:nvPr/>
        </p:nvSpPr>
        <p:spPr bwMode="auto">
          <a:xfrm>
            <a:off x="1698771" y="4182576"/>
            <a:ext cx="5464029" cy="2215991"/>
          </a:xfrm>
          <a:prstGeom prst="rect">
            <a:avLst/>
          </a:prstGeom>
          <a:blipFill dpi="0" rotWithShape="1">
            <a:blip r:embed="rId3">
              <a:alphaModFix amt="32000"/>
            </a:blip>
            <a:srcRect/>
            <a:tile tx="0" ty="0" sx="100000" sy="100000" flip="none" algn="tl"/>
          </a:blip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50000"/>
              </a:spcBef>
              <a:defRPr/>
            </a:pPr>
            <a:r>
              <a:rPr lang="ar-SA" altLang="en-US" b="1" dirty="0"/>
              <a:t>أستاذ المادة </a:t>
            </a:r>
          </a:p>
          <a:p>
            <a:pPr algn="ctr" rtl="1" eaLnBrk="1" hangingPunct="1">
              <a:spcBef>
                <a:spcPct val="50000"/>
              </a:spcBef>
              <a:defRPr/>
            </a:pPr>
            <a:r>
              <a:rPr lang="ar-SA" altLang="en-US" sz="2400" b="1" dirty="0" err="1">
                <a:solidFill>
                  <a:srgbClr val="0033CC"/>
                </a:solidFill>
              </a:rPr>
              <a:t>أ.د</a:t>
            </a:r>
            <a:r>
              <a:rPr lang="ar-SA" altLang="en-US" sz="2400" b="1" dirty="0">
                <a:solidFill>
                  <a:srgbClr val="0033CC"/>
                </a:solidFill>
              </a:rPr>
              <a:t>. عبدالرحمن بن سعد الداود</a:t>
            </a:r>
          </a:p>
          <a:p>
            <a:pPr algn="ctr" eaLnBrk="1" hangingPunct="1">
              <a:spcBef>
                <a:spcPct val="50000"/>
              </a:spcBef>
              <a:defRPr/>
            </a:pPr>
            <a:r>
              <a:rPr lang="en-US" altLang="en-US" sz="1200" b="1" dirty="0">
                <a:solidFill>
                  <a:srgbClr val="0033CC"/>
                </a:solidFill>
                <a:latin typeface="Times New Roman" panose="02020603050405020304" pitchFamily="18" charset="0"/>
                <a:cs typeface="Times New Roman" panose="02020603050405020304" pitchFamily="18" charset="0"/>
              </a:rPr>
              <a:t>Email: 	</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hlinkClick r:id="rId4"/>
              </a:rPr>
              <a:t>aldawood@ksu.edu.sa</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1200" b="1" dirty="0">
                <a:solidFill>
                  <a:srgbClr val="0033CC"/>
                </a:solidFill>
                <a:latin typeface="Times New Roman" panose="02020603050405020304" pitchFamily="18" charset="0"/>
                <a:cs typeface="Times New Roman" panose="02020603050405020304" pitchFamily="18" charset="0"/>
              </a:rPr>
              <a:t>Tel: 467- 8246</a:t>
            </a:r>
          </a:p>
          <a:p>
            <a:pPr algn="ctr" rtl="1"/>
            <a:endParaRPr lang="ar-SA" sz="1200" b="1" dirty="0">
              <a:latin typeface="Times New Roman" panose="02020603050405020304" pitchFamily="18" charset="0"/>
              <a:cs typeface="Times New Roman" panose="02020603050405020304" pitchFamily="18" charset="0"/>
            </a:endParaRPr>
          </a:p>
          <a:p>
            <a:pPr algn="ctr" rtl="1"/>
            <a:r>
              <a:rPr lang="ar" b="1" dirty="0">
                <a:solidFill>
                  <a:srgbClr val="0033CC"/>
                </a:solidFill>
              </a:rPr>
              <a:t>وحدة أبحاث علم الحشرات الاقتصادية (EERU)</a:t>
            </a:r>
          </a:p>
          <a:p>
            <a:pPr algn="ctr" rtl="1"/>
            <a:r>
              <a:rPr lang="ar" b="1" dirty="0">
                <a:solidFill>
                  <a:srgbClr val="0033CC"/>
                </a:solidFill>
              </a:rPr>
              <a:t>قسم وقاية النبات، كلية علوم الأغذية والزراعة ، جامعة الملك سعود، الرياض، المملكة العربية السعودية</a:t>
            </a:r>
            <a:endParaRPr lang="ar-SA" altLang="en-US" b="1" dirty="0">
              <a:solidFill>
                <a:srgbClr val="0033CC"/>
              </a:solidFill>
            </a:endParaRPr>
          </a:p>
        </p:txBody>
      </p:sp>
      <p:pic>
        <p:nvPicPr>
          <p:cNvPr id="4105" name="Picture 14" descr="Basmalla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228600"/>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6">
            <a:extLst>
              <a:ext uri="{FF2B5EF4-FFF2-40B4-BE49-F238E27FC236}">
                <a16:creationId xmlns:a16="http://schemas.microsoft.com/office/drawing/2014/main" id="{CE8DCEC6-9474-4F22-9492-6A55F938FFDA}"/>
              </a:ext>
            </a:extLst>
          </p:cNvPr>
          <p:cNvGrpSpPr/>
          <p:nvPr/>
        </p:nvGrpSpPr>
        <p:grpSpPr>
          <a:xfrm>
            <a:off x="280256" y="228600"/>
            <a:ext cx="8583488" cy="942235"/>
            <a:chOff x="381000" y="0"/>
            <a:chExt cx="8583488" cy="942235"/>
          </a:xfrm>
        </p:grpSpPr>
        <p:pic>
          <p:nvPicPr>
            <p:cNvPr id="11" name="Picture 8">
              <a:extLst>
                <a:ext uri="{FF2B5EF4-FFF2-40B4-BE49-F238E27FC236}">
                  <a16:creationId xmlns:a16="http://schemas.microsoft.com/office/drawing/2014/main" id="{0D6FD7BC-7E0F-486C-A39F-FAFFCC671AF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2" name="Picture 6" descr="http://t0.gstatic.com/images?q=tbn:ANd9GcTh_SinKdwBK5K8nHIfaaRtmFMceXBYppdX5iKn61cBKOA24hddcg">
              <a:extLst>
                <a:ext uri="{FF2B5EF4-FFF2-40B4-BE49-F238E27FC236}">
                  <a16:creationId xmlns:a16="http://schemas.microsoft.com/office/drawing/2014/main" id="{D6495F29-3D1A-4BD3-B671-89EDA7B31369}"/>
                </a:ext>
              </a:extLst>
            </p:cNvPr>
            <p:cNvPicPr>
              <a:picLocks noChangeAspect="1" noChangeArrowheads="1"/>
            </p:cNvPicPr>
            <p:nvPr/>
          </p:nvPicPr>
          <p:blipFill>
            <a:blip r:embed="rId7" cstate="print"/>
            <a:srcRect/>
            <a:stretch>
              <a:fillRect/>
            </a:stretch>
          </p:blipFill>
          <p:spPr bwMode="auto">
            <a:xfrm>
              <a:off x="381000" y="0"/>
              <a:ext cx="861801" cy="88212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075316"/>
            <a:ext cx="8863744" cy="4047262"/>
          </a:xfrm>
          <a:prstGeom prst="rect">
            <a:avLst/>
          </a:prstGeom>
        </p:spPr>
        <p:txBody>
          <a:bodyPr wrap="square">
            <a:spAutoFit/>
          </a:bodyPr>
          <a:lstStyle/>
          <a:p>
            <a:pPr algn="just"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lvl="0" algn="r" rtl="1"/>
            <a:r>
              <a:rPr lang="ar" sz="2400" dirty="0">
                <a:solidFill>
                  <a:srgbClr val="FF0000"/>
                </a:solidFill>
                <a:latin typeface="Arial Black" panose="020B0A04020102020204" pitchFamily="34" charset="0"/>
              </a:rPr>
              <a:t> </a:t>
            </a:r>
          </a:p>
          <a:p>
            <a:pPr algn="r" rtl="1"/>
            <a:r>
              <a:rPr lang="ar" sz="2400" dirty="0">
                <a:solidFill>
                  <a:srgbClr val="FF0000"/>
                </a:solidFill>
                <a:latin typeface="Arial Black" panose="020B0A04020102020204" pitchFamily="34" charset="0"/>
              </a:rPr>
              <a:t>رتب الحشرات المنتجة للفيرومونات الجنسية</a:t>
            </a:r>
          </a:p>
          <a:p>
            <a:pPr algn="r" rtl="1"/>
            <a:r>
              <a:rPr lang="ar" sz="2000" dirty="0">
                <a:latin typeface="Arial Black" panose="020B0A04020102020204" pitchFamily="34" charset="0"/>
              </a:rPr>
              <a:t> </a:t>
            </a:r>
            <a:endParaRPr lang="en-US" sz="2000" dirty="0">
              <a:latin typeface="Arial Black" panose="020B0A04020102020204" pitchFamily="34" charset="0"/>
            </a:endParaRPr>
          </a:p>
          <a:p>
            <a:pPr algn="just" rtl="1">
              <a:lnSpc>
                <a:spcPct val="150000"/>
              </a:lnSpc>
            </a:pPr>
            <a:r>
              <a:rPr lang="ar" sz="2000" dirty="0">
                <a:latin typeface="Arial Black" panose="020B0A04020102020204" pitchFamily="34" charset="0"/>
              </a:rPr>
              <a:t>Lepidoptera، </a:t>
            </a:r>
            <a:r>
              <a:rPr lang="ar" sz="2000" dirty="0" err="1">
                <a:latin typeface="Arial Black" panose="020B0A04020102020204" pitchFamily="34" charset="0"/>
              </a:rPr>
              <a:t>Orthoptera </a:t>
            </a:r>
            <a:r>
              <a:rPr lang="ar" sz="2000" dirty="0">
                <a:latin typeface="Arial Black" panose="020B0A04020102020204" pitchFamily="34" charset="0"/>
              </a:rPr>
              <a:t>، </a:t>
            </a:r>
            <a:r>
              <a:rPr lang="ar" sz="2000" dirty="0" err="1">
                <a:latin typeface="Arial Black" panose="020B0A04020102020204" pitchFamily="34" charset="0"/>
              </a:rPr>
              <a:t>Dictyoptera </a:t>
            </a:r>
            <a:r>
              <a:rPr lang="ar" sz="2000" dirty="0">
                <a:latin typeface="Arial Black" panose="020B0A04020102020204" pitchFamily="34" charset="0"/>
              </a:rPr>
              <a:t>، </a:t>
            </a:r>
            <a:r>
              <a:rPr lang="ar" sz="2000" dirty="0" err="1">
                <a:latin typeface="Arial Black" panose="020B0A04020102020204" pitchFamily="34" charset="0"/>
              </a:rPr>
              <a:t>Diptera </a:t>
            </a:r>
            <a:r>
              <a:rPr lang="ar" sz="2000" dirty="0">
                <a:latin typeface="Arial Black" panose="020B0A04020102020204" pitchFamily="34" charset="0"/>
              </a:rPr>
              <a:t>، </a:t>
            </a:r>
            <a:r>
              <a:rPr lang="ar" sz="2000" dirty="0" err="1">
                <a:latin typeface="Arial Black" panose="020B0A04020102020204" pitchFamily="34" charset="0"/>
              </a:rPr>
              <a:t>Coleoptera </a:t>
            </a:r>
            <a:r>
              <a:rPr lang="ar" sz="2000" dirty="0">
                <a:latin typeface="Arial Black" panose="020B0A04020102020204" pitchFamily="34" charset="0"/>
              </a:rPr>
              <a:t>، Hymenoptera، Hemiptera، </a:t>
            </a:r>
            <a:r>
              <a:rPr lang="ar" sz="2000" dirty="0" err="1">
                <a:latin typeface="Arial Black" panose="020B0A04020102020204" pitchFamily="34" charset="0"/>
              </a:rPr>
              <a:t>Neuroptera </a:t>
            </a:r>
            <a:r>
              <a:rPr lang="ar" sz="2000" dirty="0">
                <a:latin typeface="Arial Black" panose="020B0A04020102020204" pitchFamily="34" charset="0"/>
              </a:rPr>
              <a:t>و </a:t>
            </a:r>
            <a:r>
              <a:rPr lang="ar" sz="2000" dirty="0" err="1">
                <a:latin typeface="Arial Black" panose="020B0A04020102020204" pitchFamily="34" charset="0"/>
              </a:rPr>
              <a:t>mecoptera </a:t>
            </a:r>
            <a:r>
              <a:rPr lang="ar" sz="2000" dirty="0">
                <a:latin typeface="Arial Black" panose="020B0A04020102020204" pitchFamily="34" charset="0"/>
              </a:rPr>
              <a:t>.</a:t>
            </a:r>
            <a:endParaRPr lang="en-US" sz="2000" dirty="0">
              <a:latin typeface="Arial Black" panose="020B0A04020102020204" pitchFamily="34" charset="0"/>
            </a:endParaRPr>
          </a:p>
          <a:p>
            <a:pPr algn="just" rtl="1">
              <a:lnSpc>
                <a:spcPct val="150000"/>
              </a:lnSpc>
            </a:pPr>
            <a:r>
              <a:rPr lang="ar" sz="2000" dirty="0">
                <a:latin typeface="Arial Black" panose="020B0A04020102020204" pitchFamily="34" charset="0"/>
              </a:rPr>
              <a:t>في Lepidoptera، يتطور النظام </a:t>
            </a:r>
            <a:r>
              <a:rPr lang="ar" sz="2000" dirty="0" err="1">
                <a:latin typeface="Arial Black" panose="020B0A04020102020204" pitchFamily="34" charset="0"/>
              </a:rPr>
              <a:t>الفرموني الجنسي بشكل كبير.</a:t>
            </a:r>
          </a:p>
          <a:p>
            <a:pPr lvl="0" algn="r" rtl="1"/>
            <a:endParaRPr lang="en-US" sz="2400" dirty="0">
              <a:solidFill>
                <a:srgbClr val="FF0000"/>
              </a:solidFill>
              <a:latin typeface="Arial Black" panose="020B0A04020102020204" pitchFamily="34" charset="0"/>
            </a:endParaRPr>
          </a:p>
          <a:p>
            <a:pPr marL="746125" indent="-400050" algn="just" rtl="1">
              <a:spcAft>
                <a:spcPts val="1200"/>
              </a:spcAft>
              <a:buFont typeface="Arial" panose="020B0604020202020204" pitchFamily="34" charset="0"/>
              <a:buChar char="•"/>
            </a:pPr>
            <a:endParaRPr lang="en-US" sz="2000" dirty="0">
              <a:latin typeface="Arial Black" panose="020B0A04020102020204" pitchFamily="34" charset="0"/>
            </a:endParaRPr>
          </a:p>
          <a:p>
            <a:pPr marL="342900" indent="-342900" algn="just" rtl="1">
              <a:spcBef>
                <a:spcPts val="1200"/>
              </a:spcBef>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08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075316"/>
            <a:ext cx="8863744" cy="2769989"/>
          </a:xfrm>
          <a:prstGeom prst="rect">
            <a:avLst/>
          </a:prstGeom>
        </p:spPr>
        <p:txBody>
          <a:bodyPr wrap="square">
            <a:spAutoFit/>
          </a:bodyPr>
          <a:lstStyle/>
          <a:p>
            <a:pPr algn="just"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algn="r" rtl="1"/>
            <a:r>
              <a:rPr lang="ar" sz="2400" dirty="0">
                <a:solidFill>
                  <a:srgbClr val="FF0000"/>
                </a:solidFill>
                <a:latin typeface="Arial Black" panose="020B0A04020102020204" pitchFamily="34" charset="0"/>
              </a:rPr>
              <a:t> الغدد المنتجة للفيرومونات :</a:t>
            </a:r>
          </a:p>
          <a:p>
            <a:pPr algn="r" rtl="1"/>
            <a:r>
              <a:rPr lang="ar" sz="2400" dirty="0"/>
              <a:t> </a:t>
            </a:r>
            <a:endParaRPr lang="en-US" sz="2400" dirty="0"/>
          </a:p>
          <a:p>
            <a:pPr marL="342900" indent="-342900" algn="r" rtl="1">
              <a:spcAft>
                <a:spcPts val="600"/>
              </a:spcAft>
              <a:buFont typeface="Wingdings" panose="05000000000000000000" pitchFamily="2" charset="2"/>
              <a:buChar char="§"/>
            </a:pPr>
            <a:r>
              <a:rPr lang="ar" sz="2000" dirty="0">
                <a:latin typeface="Arial Black" panose="020B0A04020102020204" pitchFamily="34" charset="0"/>
              </a:rPr>
              <a:t>في Lepidoptera يتم إنتاجها عن طريق غدد قابلة للقلب عند طرف البطن عند الإناث.</a:t>
            </a:r>
            <a:endParaRPr lang="en-US" sz="2000" dirty="0">
              <a:latin typeface="Arial Black" panose="020B0A04020102020204" pitchFamily="34" charset="0"/>
            </a:endParaRPr>
          </a:p>
          <a:p>
            <a:pPr marL="342900" indent="-342900" algn="r" rtl="1">
              <a:spcAft>
                <a:spcPts val="600"/>
              </a:spcAft>
              <a:buFont typeface="Wingdings" panose="05000000000000000000" pitchFamily="2" charset="2"/>
              <a:buChar char="§"/>
            </a:pPr>
            <a:r>
              <a:rPr lang="ar" sz="2000" dirty="0">
                <a:latin typeface="Arial Black" panose="020B0A04020102020204" pitchFamily="34" charset="0"/>
              </a:rPr>
              <a:t>الوضعية التي تظهر أثناء إطلاق الفيرومون اسم "وضعية الاتصال".</a:t>
            </a:r>
            <a:endParaRPr lang="en-US" sz="2000" dirty="0">
              <a:latin typeface="Arial Black" panose="020B0A04020102020204" pitchFamily="34" charset="0"/>
            </a:endParaRPr>
          </a:p>
          <a:p>
            <a:pPr marL="342900" indent="-342900" algn="r" rtl="1">
              <a:spcAft>
                <a:spcPts val="600"/>
              </a:spcAft>
              <a:buFont typeface="Wingdings" panose="05000000000000000000" pitchFamily="2" charset="2"/>
              <a:buChar char="§"/>
            </a:pPr>
            <a:r>
              <a:rPr lang="ar" sz="2000" dirty="0">
                <a:latin typeface="Arial Black" panose="020B0A04020102020204" pitchFamily="34" charset="0"/>
              </a:rPr>
              <a:t>المثيرة للشهوة الجنسية لدى ذكور الحشرات على شكل فرش رائحة (أو أقلام شعر) عند طرف البطن ( </a:t>
            </a:r>
            <a:r>
              <a:rPr lang="ar" sz="2000" dirty="0" err="1">
                <a:latin typeface="Arial Black" panose="020B0A04020102020204" pitchFamily="34" charset="0"/>
              </a:rPr>
              <a:t>على سبيل المثال </a:t>
            </a:r>
            <a:r>
              <a:rPr lang="ar" sz="2000" dirty="0">
                <a:latin typeface="Arial Black" panose="020B0A04020102020204" pitchFamily="34" charset="0"/>
              </a:rPr>
              <a:t>، ذكر فراشة </a:t>
            </a:r>
            <a:r>
              <a:rPr lang="ar" sz="2000" dirty="0" err="1">
                <a:latin typeface="Arial Black" panose="020B0A04020102020204" pitchFamily="34" charset="0"/>
              </a:rPr>
              <a:t>Danaus </a:t>
            </a:r>
            <a:r>
              <a:rPr lang="ar" sz="2000" dirty="0">
                <a:latin typeface="Arial Black" panose="020B0A04020102020204" pitchFamily="34" charset="0"/>
              </a:rPr>
              <a:t>sp.).</a:t>
            </a:r>
            <a:endParaRPr lang="en-US" sz="2000" dirty="0">
              <a:latin typeface="Arial Black" panose="020B0A04020102020204" pitchFamily="34" charset="0"/>
            </a:endParaRPr>
          </a:p>
          <a:p>
            <a:pPr marL="342900" indent="-342900" algn="r" rtl="1">
              <a:spcAft>
                <a:spcPts val="600"/>
              </a:spcAft>
              <a:buFont typeface="Wingdings" panose="05000000000000000000" pitchFamily="2" charset="2"/>
              <a:buChar char="§"/>
            </a:pPr>
            <a:r>
              <a:rPr lang="ar" sz="2000" dirty="0" err="1">
                <a:latin typeface="Arial Black" panose="020B0A04020102020204" pitchFamily="34" charset="0"/>
              </a:rPr>
              <a:t>أندراكونيا</a:t>
            </a:r>
            <a:r>
              <a:rPr lang="ar" sz="2000" dirty="0">
                <a:latin typeface="Arial Black" panose="020B0A04020102020204" pitchFamily="34" charset="0"/>
              </a:rPr>
              <a:t> هي قشور غدية على أجنحة ذكور العث تنتج مثيرات للشهوة الجنسية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1196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فرمون</a:t>
            </a:r>
            <a:endParaRPr lang="en-US" sz="40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254428" y="2044984"/>
            <a:ext cx="8635144" cy="4493538"/>
          </a:xfrm>
          <a:prstGeom prst="rect">
            <a:avLst/>
          </a:prstGeom>
        </p:spPr>
        <p:txBody>
          <a:bodyPr wrap="square">
            <a:spAutoFit/>
          </a:bodyPr>
          <a:lstStyle/>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مثير للشهوة الجنسية</a:t>
            </a:r>
          </a:p>
          <a:p>
            <a:pPr algn="r" rtl="1">
              <a:spcBef>
                <a:spcPts val="1200"/>
              </a:spcBef>
            </a:pPr>
            <a:r>
              <a:rPr lang="ar" sz="2400" dirty="0">
                <a:latin typeface="Times New Roman" panose="02020603050405020304" pitchFamily="18" charset="0"/>
                <a:cs typeface="Times New Roman" panose="02020603050405020304" pitchFamily="18" charset="0"/>
              </a:rPr>
              <a:t>وهي مواد تساعد في مغازلة الحشرات بعد التقريب بين الجنسين. في كثير من الحالات، يقوم الذكور بإنتاج المنشطات الجنسية.</a:t>
            </a:r>
          </a:p>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موقف الدعوة</a:t>
            </a:r>
          </a:p>
          <a:p>
            <a:pPr algn="r" rtl="1">
              <a:spcBef>
                <a:spcPts val="1200"/>
              </a:spcBef>
            </a:pPr>
            <a:r>
              <a:rPr lang="ar" sz="2400" dirty="0">
                <a:latin typeface="Times New Roman" panose="02020603050405020304" pitchFamily="18" charset="0"/>
                <a:cs typeface="Times New Roman" panose="02020603050405020304" pitchFamily="18" charset="0"/>
              </a:rPr>
              <a:t>الوضعية التي تظهرها الأنثى أثناء إطلاق الفرمون .</a:t>
            </a:r>
          </a:p>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نظام فرمون أحادي المكون</a:t>
            </a:r>
          </a:p>
          <a:p>
            <a:pPr algn="r" rtl="1">
              <a:spcBef>
                <a:spcPts val="1200"/>
              </a:spcBef>
            </a:pPr>
            <a:r>
              <a:rPr lang="ar" sz="2400" dirty="0">
                <a:latin typeface="Times New Roman" panose="02020603050405020304" pitchFamily="18" charset="0"/>
                <a:cs typeface="Times New Roman" panose="02020603050405020304" pitchFamily="18" charset="0"/>
              </a:rPr>
              <a:t>إذا كان الفرمون يتكون من مركب كيميائي واحد فقط.</a:t>
            </a:r>
            <a:endParaRPr lang="en-US" sz="2400" dirty="0">
              <a:latin typeface="Times New Roman" panose="02020603050405020304" pitchFamily="18" charset="0"/>
              <a:cs typeface="Times New Roman" panose="02020603050405020304" pitchFamily="18" charset="0"/>
            </a:endParaRPr>
          </a:p>
          <a:p>
            <a:pPr algn="r" rtl="1">
              <a:spcBef>
                <a:spcPts val="1200"/>
              </a:spcBef>
            </a:pPr>
            <a:r>
              <a:rPr lang="ar" sz="2400" b="1" dirty="0">
                <a:solidFill>
                  <a:srgbClr val="FF0000"/>
                </a:solidFill>
                <a:latin typeface="Times New Roman" panose="02020603050405020304" pitchFamily="18" charset="0"/>
                <a:cs typeface="Times New Roman" panose="02020603050405020304" pitchFamily="18" charset="0"/>
              </a:rPr>
              <a:t>نظام فرمون متعدد المكونات</a:t>
            </a:r>
          </a:p>
          <a:p>
            <a:pPr algn="r" rtl="1">
              <a:spcBef>
                <a:spcPts val="1200"/>
              </a:spcBef>
            </a:pPr>
            <a:r>
              <a:rPr lang="ar" sz="2400" dirty="0">
                <a:latin typeface="Times New Roman" panose="02020603050405020304" pitchFamily="18" charset="0"/>
                <a:cs typeface="Times New Roman" panose="02020603050405020304" pitchFamily="18" charset="0"/>
              </a:rPr>
              <a:t>إذا كان الفرمون يتكون من أكثر من مركب كيميائي واحد</a:t>
            </a:r>
          </a:p>
        </p:txBody>
      </p:sp>
    </p:spTree>
    <p:extLst>
      <p:ext uri="{BB962C8B-B14F-4D97-AF65-F5344CB8AC3E}">
        <p14:creationId xmlns:p14="http://schemas.microsoft.com/office/powerpoint/2010/main" val="704944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فرمون</a:t>
            </a:r>
            <a:endParaRPr lang="en-US" sz="40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967335"/>
            <a:ext cx="8330344" cy="2031325"/>
          </a:xfrm>
          <a:prstGeom prst="rect">
            <a:avLst/>
          </a:prstGeom>
        </p:spPr>
        <p:txBody>
          <a:bodyPr wrap="square">
            <a:spAutoFit/>
          </a:bodyPr>
          <a:lstStyle/>
          <a:p>
            <a:pPr algn="r" rtl="1"/>
            <a:r>
              <a:rPr lang="ar" sz="2400" b="1" dirty="0">
                <a:solidFill>
                  <a:srgbClr val="FF0000"/>
                </a:solidFill>
                <a:latin typeface="Times New Roman" panose="02020603050405020304" pitchFamily="18" charset="0"/>
                <a:cs typeface="Times New Roman" panose="02020603050405020304" pitchFamily="18" charset="0"/>
              </a:rPr>
              <a:t>استخدام الفيرومونات الجنسية في مكافحة الآفات</a:t>
            </a:r>
          </a:p>
          <a:p>
            <a:pPr marL="342900" indent="-342900" algn="r" rtl="1">
              <a:spcBef>
                <a:spcPts val="1200"/>
              </a:spcBef>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يراقب</a:t>
            </a:r>
          </a:p>
          <a:p>
            <a:pPr marL="342900" indent="-342900" algn="r" rtl="1">
              <a:spcBef>
                <a:spcPts val="1200"/>
              </a:spcBef>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الاصطياد الجماعي</a:t>
            </a:r>
          </a:p>
          <a:p>
            <a:pPr marL="342900" indent="-342900" algn="r" rtl="1">
              <a:spcBef>
                <a:spcPts val="1200"/>
              </a:spcBef>
              <a:buFont typeface="Wingdings" panose="05000000000000000000" pitchFamily="2" charset="2"/>
              <a:buChar char="§"/>
            </a:pPr>
            <a:r>
              <a:rPr lang="ar" sz="2400">
                <a:latin typeface="Times New Roman" panose="02020603050405020304" pitchFamily="18" charset="0"/>
                <a:cs typeface="Times New Roman" panose="02020603050405020304" pitchFamily="18" charset="0"/>
              </a:rPr>
              <a:t>طريقة الارباك او الخداع</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497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799126F-D06F-AEBF-6CE3-772EEF1823D8}"/>
              </a:ext>
            </a:extLst>
          </p:cNvPr>
          <p:cNvSpPr>
            <a:spLocks noGrp="1"/>
          </p:cNvSpPr>
          <p:nvPr>
            <p:ph type="title"/>
          </p:nvPr>
        </p:nvSpPr>
        <p:spPr/>
        <p:txBody>
          <a:bodyPr/>
          <a:lstStyle/>
          <a:p>
            <a:r>
              <a:rPr lang="ar-SA" dirty="0">
                <a:solidFill>
                  <a:srgbClr val="FF0000"/>
                </a:solidFill>
              </a:rPr>
              <a:t>تقنية النانو</a:t>
            </a:r>
          </a:p>
        </p:txBody>
      </p:sp>
      <p:sp>
        <p:nvSpPr>
          <p:cNvPr id="3" name="عنصر نائب للمحتوى 2">
            <a:extLst>
              <a:ext uri="{FF2B5EF4-FFF2-40B4-BE49-F238E27FC236}">
                <a16:creationId xmlns:a16="http://schemas.microsoft.com/office/drawing/2014/main" id="{CA0A9729-1E8E-31D7-0D04-8E9D0ABF87C9}"/>
              </a:ext>
            </a:extLst>
          </p:cNvPr>
          <p:cNvSpPr>
            <a:spLocks noGrp="1"/>
          </p:cNvSpPr>
          <p:nvPr>
            <p:ph idx="1"/>
          </p:nvPr>
        </p:nvSpPr>
        <p:spPr/>
        <p:txBody>
          <a:bodyPr/>
          <a:lstStyle/>
          <a:p>
            <a:pPr algn="r" rtl="1"/>
            <a:r>
              <a:rPr lang="ar-SA" sz="1800" kern="100" dirty="0">
                <a:effectLst/>
                <a:latin typeface="Aptos" panose="020B0004020202020204" pitchFamily="34" charset="0"/>
                <a:ea typeface="Aptos" panose="020B0004020202020204" pitchFamily="34" charset="0"/>
                <a:cs typeface="Arial" panose="020B0604020202020204" pitchFamily="34" charset="0"/>
              </a:rPr>
              <a:t>هو تطوير مبيدات نانوية فعالة لمكافحة </a:t>
            </a:r>
            <a:r>
              <a:rPr lang="ar-SA" sz="1800" kern="100" dirty="0" err="1">
                <a:effectLst/>
                <a:latin typeface="Aptos" panose="020B0004020202020204" pitchFamily="34" charset="0"/>
                <a:ea typeface="Aptos" panose="020B0004020202020204" pitchFamily="34" charset="0"/>
                <a:cs typeface="Arial" panose="020B0604020202020204" pitchFamily="34" charset="0"/>
              </a:rPr>
              <a:t>الافات</a:t>
            </a:r>
            <a:r>
              <a:rPr lang="ar-SA" sz="1800" kern="100" dirty="0">
                <a:effectLst/>
                <a:latin typeface="Aptos" panose="020B0004020202020204" pitchFamily="34" charset="0"/>
                <a:ea typeface="Aptos" panose="020B0004020202020204" pitchFamily="34" charset="0"/>
                <a:cs typeface="Arial" panose="020B0604020202020204" pitchFamily="34" charset="0"/>
              </a:rPr>
              <a:t> الزراعية حيث تعمل الجسيمات النانوية على تحسين توزيع المكونات الفعالة الى </a:t>
            </a:r>
            <a:r>
              <a:rPr lang="ar-SA" sz="1800" kern="100" dirty="0" err="1">
                <a:effectLst/>
                <a:latin typeface="Aptos" panose="020B0004020202020204" pitchFamily="34" charset="0"/>
                <a:ea typeface="Aptos" panose="020B0004020202020204" pitchFamily="34" charset="0"/>
                <a:cs typeface="Arial" panose="020B0604020202020204" pitchFamily="34" charset="0"/>
              </a:rPr>
              <a:t>الافات</a:t>
            </a:r>
            <a:r>
              <a:rPr lang="ar-SA" sz="1800" kern="100" dirty="0">
                <a:effectLst/>
                <a:latin typeface="Aptos" panose="020B0004020202020204" pitchFamily="34" charset="0"/>
                <a:ea typeface="Aptos" panose="020B0004020202020204" pitchFamily="34" charset="0"/>
                <a:cs typeface="Arial" panose="020B0604020202020204" pitchFamily="34" charset="0"/>
              </a:rPr>
              <a:t> على نحو فعال .</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r>
              <a:rPr lang="ar-SA" dirty="0"/>
              <a:t>شروط نجاحها :</a:t>
            </a:r>
          </a:p>
          <a:p>
            <a:pPr algn="r" rtl="1">
              <a:lnSpc>
                <a:spcPct val="115000"/>
              </a:lnSpc>
              <a:spcAft>
                <a:spcPts val="800"/>
              </a:spcAft>
            </a:pPr>
            <a:r>
              <a:rPr lang="en-US" sz="1800" kern="100" dirty="0">
                <a:effectLst/>
                <a:latin typeface="Arial" panose="020B0604020202020204" pitchFamily="34" charset="0"/>
                <a:ea typeface="Aptos" panose="020B0004020202020204" pitchFamily="34" charset="0"/>
                <a:cs typeface="Arial" panose="020B0604020202020204" pitchFamily="34" charset="0"/>
              </a:rPr>
              <a:t>١</a:t>
            </a:r>
            <a:r>
              <a:rPr lang="ar-SA" sz="1800" kern="100" dirty="0">
                <a:effectLst/>
                <a:latin typeface="Aptos" panose="020B0004020202020204" pitchFamily="34" charset="0"/>
                <a:ea typeface="Aptos" panose="020B0004020202020204" pitchFamily="34" charset="0"/>
                <a:cs typeface="Arial" panose="020B0604020202020204" pitchFamily="34" charset="0"/>
              </a:rPr>
              <a:t>أنواع الآفات المستهدفة وسلوكها: تحديد أنواع الآفات المحددة المستهدفة إدارة اعدادها وفهم </a:t>
            </a:r>
            <a:r>
              <a:rPr lang="ar-SA" sz="1800" kern="100" dirty="0" err="1">
                <a:effectLst/>
                <a:latin typeface="Aptos" panose="020B0004020202020204" pitchFamily="34" charset="0"/>
                <a:ea typeface="Aptos" panose="020B0004020202020204" pitchFamily="34" charset="0"/>
                <a:cs typeface="Arial" panose="020B0604020202020204" pitchFamily="34" charset="0"/>
              </a:rPr>
              <a:t>بيولوجيتها</a:t>
            </a:r>
            <a:r>
              <a:rPr lang="ar-SA" sz="1800" kern="100" dirty="0">
                <a:effectLst/>
                <a:latin typeface="Aptos" panose="020B0004020202020204" pitchFamily="34" charset="0"/>
                <a:ea typeface="Aptos" panose="020B0004020202020204" pitchFamily="34" charset="0"/>
                <a:cs typeface="Arial" panose="020B0604020202020204" pitchFamily="34" charset="0"/>
              </a:rPr>
              <a:t> وسلوكها وبيئتها.</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٢اختيار المواد النانوية وتوصيفها: اختيار المواد النانوية المناسبة بناءً على خصائصها الفيزيائية والكيميائية وسميتها وتوافقها مع أهداف إدارة اعداد الآفات.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٣طرق التطبيق: طرق التطبيق التي تسهل الترسيب المستهدف، وإطلاق، وتفاعل المواد النانوية مع الآفات أو موطن الآفات.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٤المصير بيئي. تقييم المصير البيئي، والثبات، والآثار البيئية المحتملة للمواد النانوية المستخدمة في إدارة اعداد الآفات.</a:t>
            </a:r>
            <a:endParaRPr lang="en-US" sz="1800" kern="10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endParaRPr lang="ar-SA" b="1"/>
          </a:p>
        </p:txBody>
      </p:sp>
    </p:spTree>
    <p:extLst>
      <p:ext uri="{BB962C8B-B14F-4D97-AF65-F5344CB8AC3E}">
        <p14:creationId xmlns:p14="http://schemas.microsoft.com/office/powerpoint/2010/main" val="138456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a:solidFill>
                  <a:srgbClr val="FF0000"/>
                </a:solidFill>
                <a:latin typeface="Arial Black" panose="020B0A04020102020204" pitchFamily="34" charset="0"/>
                <a:cs typeface="Times New Roman" panose="02020603050405020304" pitchFamily="18" charset="0"/>
              </a:rPr>
              <a:t>الأساليب الحديثة في مكافحة الآفات الحشرية</a:t>
            </a:r>
            <a:endParaRPr lang="en-US" sz="2800" b="1" dirty="0">
              <a:solidFill>
                <a:srgbClr val="FF0000"/>
              </a:solidFill>
              <a:latin typeface="Arial Black" panose="020B0A04020102020204" pitchFamily="34" charset="0"/>
              <a:ea typeface="+mn-ea"/>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495706" y="2209800"/>
            <a:ext cx="8152588" cy="4093428"/>
          </a:xfrm>
          <a:prstGeom prst="rect">
            <a:avLst/>
          </a:prstGeom>
          <a:noFill/>
        </p:spPr>
        <p:txBody>
          <a:bodyPr wrap="square" rtlCol="0">
            <a:spAutoFit/>
          </a:bodyPr>
          <a:lstStyle/>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الفيرومونات</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الجاذب</a:t>
            </a:r>
            <a:r>
              <a:rPr lang="ar-SA" sz="2000" b="1" dirty="0">
                <a:latin typeface="Arial Black" panose="020B0A04020102020204" pitchFamily="34" charset="0"/>
                <a:cs typeface="Times New Roman" panose="02020603050405020304" pitchFamily="18" charset="0"/>
              </a:rPr>
              <a:t>ات</a:t>
            </a:r>
            <a:endParaRPr lang="ar" sz="2000" b="1"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منظمات النمو</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مضادات</a:t>
            </a:r>
            <a:r>
              <a:rPr lang="ar-SA" sz="2000" b="1" dirty="0">
                <a:latin typeface="Arial Black" panose="020B0A04020102020204" pitchFamily="34" charset="0"/>
                <a:cs typeface="Times New Roman" panose="02020603050405020304" pitchFamily="18" charset="0"/>
              </a:rPr>
              <a:t> </a:t>
            </a:r>
            <a:r>
              <a:rPr lang="ar" sz="2000" b="1" dirty="0">
                <a:latin typeface="Arial Black" panose="020B0A04020102020204" pitchFamily="34" charset="0"/>
                <a:cs typeface="Times New Roman" panose="02020603050405020304" pitchFamily="18" charset="0"/>
              </a:rPr>
              <a:t>التغذية</a:t>
            </a:r>
            <a:endParaRPr lang="en-US" sz="2000" b="1"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تدخل الحمض النووي الريبي (RNAi)</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استخدام تقنيات التشعيع في مكافحة الآفات</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مكافحة الحشرات باستخدام درجة الحرارة</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استخدام مسببات الأمراض (البكتيريا، الديدان الخيطية، الفيروسات)</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تأثير الممارسات الزراعية على أعداد الحشرات</a:t>
            </a:r>
          </a:p>
        </p:txBody>
      </p:sp>
    </p:spTree>
    <p:extLst>
      <p:ext uri="{BB962C8B-B14F-4D97-AF65-F5344CB8AC3E}">
        <p14:creationId xmlns:p14="http://schemas.microsoft.com/office/powerpoint/2010/main" val="2401115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D2773FC-1D2B-ADEB-97CE-AD4DF03D1859}"/>
              </a:ext>
            </a:extLst>
          </p:cNvPr>
          <p:cNvSpPr>
            <a:spLocks noGrp="1"/>
          </p:cNvSpPr>
          <p:nvPr>
            <p:ph type="title"/>
          </p:nvPr>
        </p:nvSpPr>
        <p:spPr/>
        <p:txBody>
          <a:bodyPr/>
          <a:lstStyle/>
          <a:p>
            <a:r>
              <a:rPr lang="ar-SA" dirty="0"/>
              <a:t>مصيدة </a:t>
            </a:r>
            <a:r>
              <a:rPr lang="ar-SA" dirty="0" err="1"/>
              <a:t>الفرمون</a:t>
            </a:r>
            <a:endParaRPr lang="ar-SA" dirty="0"/>
          </a:p>
        </p:txBody>
      </p:sp>
      <p:sp>
        <p:nvSpPr>
          <p:cNvPr id="3" name="عنصر نائب للمحتوى 2">
            <a:extLst>
              <a:ext uri="{FF2B5EF4-FFF2-40B4-BE49-F238E27FC236}">
                <a16:creationId xmlns:a16="http://schemas.microsoft.com/office/drawing/2014/main" id="{45547CE7-65E0-9EDE-70D0-EFE9A828D05C}"/>
              </a:ext>
            </a:extLst>
          </p:cNvPr>
          <p:cNvSpPr>
            <a:spLocks noGrp="1"/>
          </p:cNvSpPr>
          <p:nvPr>
            <p:ph idx="1"/>
          </p:nvPr>
        </p:nvSpPr>
        <p:spPr/>
        <p:txBody>
          <a:bodyPr>
            <a:normAutofit fontScale="92500" lnSpcReduction="10000"/>
          </a:bodyPr>
          <a:lstStyle/>
          <a:p>
            <a:pPr marL="342900" indent="-342900" algn="r" defTabSz="914400" rtl="1" eaLnBrk="1" latinLnBrk="0" hangingPunct="1">
              <a:spcBef>
                <a:spcPct val="20000"/>
              </a:spcBef>
              <a:buFont typeface="Arial" panose="020B0604020202020204" pitchFamily="34" charset="0"/>
              <a:buChar char="•"/>
            </a:pPr>
            <a:r>
              <a:rPr lang="ar-SA" sz="1800" b="1"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هي اداة أو آلية تستخدم في علم الحشرات والتحكم فيها للسيطرة على آفات الحشرات بشكل فعال. يعتمد هذا النوع من الفخاخ او المصائد على استخدام </a:t>
            </a:r>
            <a:r>
              <a:rPr lang="ar-SA" sz="1800" b="1" dirty="0" err="1">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الفيرمونات</a:t>
            </a:r>
            <a:r>
              <a:rPr lang="ar-SA" sz="1800" b="1"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 وهي المواد الكيميائية التي يفرزها الحشرات للتواصل مع بعضها البعض، سواء للتزاوج أو للعثور على طعام أو مواطن جديدة للعيش </a:t>
            </a:r>
            <a:r>
              <a:rPr lang="ar-SA" sz="1800" b="1" dirty="0" err="1">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والكيرمون</a:t>
            </a:r>
            <a:r>
              <a:rPr lang="ar-SA" sz="1800" b="1"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 هو رائحة الغذاء. تعتمد فكرة مصيدة </a:t>
            </a:r>
            <a:r>
              <a:rPr lang="ar-SA" sz="1800" b="1" dirty="0" err="1">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الفرمون</a:t>
            </a:r>
            <a:r>
              <a:rPr lang="ar-SA" sz="1800" b="1"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 على جذب الحشرات المستهدفة بواسطة </a:t>
            </a:r>
            <a:r>
              <a:rPr lang="ar-SA" sz="1800" b="1" dirty="0" err="1">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الفيرمونات</a:t>
            </a:r>
            <a:r>
              <a:rPr lang="ar-SA" sz="1800" b="1"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 التي تفرزها الأنثى الموجودة في الفخ، مما يؤدي إلى جذب الذكور والإناث الأخرى إلى المصيدة وبالتالي تقليل أو ابادة الآفات الحشرية بشكل فعال دون الحاجة إلى استخدام المبيدات الكيميائية الضارة</a:t>
            </a:r>
            <a:r>
              <a:rPr lang="ar-SA" sz="1800" b="1" dirty="0">
                <a:effectLst/>
                <a:latin typeface="Aptos" panose="020B0004020202020204" pitchFamily="34" charset="0"/>
                <a:ea typeface="Aptos" panose="020B0004020202020204" pitchFamily="34" charset="0"/>
                <a:cs typeface="Arial" panose="020B0604020202020204" pitchFamily="34" charset="0"/>
              </a:rPr>
              <a:t> </a:t>
            </a:r>
            <a:r>
              <a:rPr lang="ar-SA" sz="1800" b="1" dirty="0" err="1">
                <a:effectLst/>
                <a:latin typeface="Aptos" panose="020B0004020202020204" pitchFamily="34" charset="0"/>
                <a:ea typeface="Aptos" panose="020B0004020202020204" pitchFamily="34" charset="0"/>
                <a:cs typeface="Arial" panose="020B0604020202020204" pitchFamily="34" charset="0"/>
              </a:rPr>
              <a:t>فيرمونات</a:t>
            </a:r>
            <a:r>
              <a:rPr lang="ar-SA" sz="1800" b="1" dirty="0">
                <a:effectLst/>
                <a:latin typeface="Aptos" panose="020B0004020202020204" pitchFamily="34" charset="0"/>
                <a:ea typeface="Aptos" panose="020B0004020202020204" pitchFamily="34" charset="0"/>
                <a:cs typeface="Arial" panose="020B0604020202020204" pitchFamily="34" charset="0"/>
              </a:rPr>
              <a:t> التجمع تجذب الذكور والاناث .</a:t>
            </a:r>
          </a:p>
          <a:p>
            <a:pPr marL="0" indent="0" algn="r" defTabSz="914400" rtl="1" eaLnBrk="1" latinLnBrk="0" hangingPunct="1">
              <a:spcBef>
                <a:spcPct val="20000"/>
              </a:spcBef>
              <a:buNone/>
            </a:pPr>
            <a:r>
              <a:rPr lang="ar-SA" sz="1800" b="1" dirty="0">
                <a:latin typeface="Aptos" panose="020B0004020202020204" pitchFamily="34" charset="0"/>
                <a:cs typeface="Arial" panose="020B0604020202020204" pitchFamily="34" charset="0"/>
              </a:rPr>
              <a:t>شروط تطبيقها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١موقع المصيدة .</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٢درجة الحرارة المحيطة المناسبة .</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٣درجة تخمر ثمار التمر.</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٤وفرة في عدد المصائد </a:t>
            </a:r>
            <a:r>
              <a:rPr lang="ar-SA" sz="1800" kern="100" dirty="0" err="1">
                <a:effectLst/>
                <a:latin typeface="Aptos" panose="020B0004020202020204" pitchFamily="34" charset="0"/>
                <a:ea typeface="Aptos" panose="020B0004020202020204" pitchFamily="34" charset="0"/>
                <a:cs typeface="Arial" panose="020B0604020202020204" pitchFamily="34" charset="0"/>
              </a:rPr>
              <a:t>الفرمونية</a:t>
            </a:r>
            <a:r>
              <a:rPr lang="ar-SA" sz="1800" kern="100" dirty="0">
                <a:effectLst/>
                <a:latin typeface="Aptos" panose="020B0004020202020204" pitchFamily="34" charset="0"/>
                <a:ea typeface="Aptos" panose="020B0004020202020204" pitchFamily="34" charset="0"/>
                <a:cs typeface="Arial" panose="020B0604020202020204" pitchFamily="34" charset="0"/>
              </a:rPr>
              <a:t> حسب الغرض </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والاغراض هي </a:t>
            </a:r>
            <a:r>
              <a:rPr lang="ar-SA" sz="1800" kern="100" dirty="0" err="1">
                <a:effectLst/>
                <a:latin typeface="Aptos" panose="020B0004020202020204" pitchFamily="34" charset="0"/>
                <a:ea typeface="Aptos" panose="020B0004020202020204" pitchFamily="34" charset="0"/>
                <a:cs typeface="Arial" panose="020B0604020202020204" pitchFamily="34" charset="0"/>
              </a:rPr>
              <a:t>لآستكشاف</a:t>
            </a:r>
            <a:r>
              <a:rPr lang="ar-SA" sz="1800" kern="100" dirty="0">
                <a:effectLst/>
                <a:latin typeface="Aptos" panose="020B0004020202020204" pitchFamily="34" charset="0"/>
                <a:ea typeface="Aptos" panose="020B0004020202020204" pitchFamily="34" charset="0"/>
                <a:cs typeface="Arial" panose="020B0604020202020204" pitchFamily="34" charset="0"/>
              </a:rPr>
              <a:t> وجود </a:t>
            </a:r>
            <a:r>
              <a:rPr lang="ar-SA" sz="1800" kern="100" dirty="0" err="1">
                <a:effectLst/>
                <a:latin typeface="Aptos" panose="020B0004020202020204" pitchFamily="34" charset="0"/>
                <a:ea typeface="Aptos" panose="020B0004020202020204" pitchFamily="34" charset="0"/>
                <a:cs typeface="Arial" panose="020B0604020202020204" pitchFamily="34" charset="0"/>
              </a:rPr>
              <a:t>الافاة</a:t>
            </a:r>
            <a:r>
              <a:rPr lang="ar-SA" sz="1800" kern="100" dirty="0">
                <a:effectLst/>
                <a:latin typeface="Aptos" panose="020B0004020202020204" pitchFamily="34" charset="0"/>
                <a:ea typeface="Aptos" panose="020B0004020202020204" pitchFamily="34" charset="0"/>
                <a:cs typeface="Arial" panose="020B0604020202020204" pitchFamily="34" charset="0"/>
              </a:rPr>
              <a:t> ونوعها او استخدام عدة مصائد لغرض تقلقل عدد الافة </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buNone/>
            </a:pPr>
            <a:r>
              <a:rPr lang="ar-SA" sz="1800" dirty="0">
                <a:effectLst/>
                <a:latin typeface="Aptos" panose="020B0004020202020204" pitchFamily="34" charset="0"/>
                <a:ea typeface="Aptos" panose="020B0004020202020204" pitchFamily="34" charset="0"/>
                <a:cs typeface="Arial" panose="020B0604020202020204" pitchFamily="34" charset="0"/>
              </a:rPr>
              <a:t>لتشتيت عملية التزاوج </a:t>
            </a:r>
            <a:r>
              <a:rPr lang="ar-SA" sz="1800" dirty="0" err="1">
                <a:effectLst/>
                <a:latin typeface="Aptos" panose="020B0004020202020204" pitchFamily="34" charset="0"/>
                <a:ea typeface="Aptos" panose="020B0004020202020204" pitchFamily="34" charset="0"/>
                <a:cs typeface="Arial" panose="020B0604020202020204" pitchFamily="34" charset="0"/>
              </a:rPr>
              <a:t>وتسخدم</a:t>
            </a:r>
            <a:r>
              <a:rPr lang="ar-SA" sz="1800" dirty="0">
                <a:effectLst/>
                <a:latin typeface="Aptos" panose="020B0004020202020204" pitchFamily="34" charset="0"/>
                <a:ea typeface="Aptos" panose="020B0004020202020204" pitchFamily="34" charset="0"/>
                <a:cs typeface="Arial" panose="020B0604020202020204" pitchFamily="34" charset="0"/>
              </a:rPr>
              <a:t> في الفراشات وذلك باستعمال قطع ورق او قطع حديد يكون مشبع </a:t>
            </a:r>
            <a:r>
              <a:rPr lang="ar-SA" sz="1800" dirty="0" err="1">
                <a:effectLst/>
                <a:latin typeface="Aptos" panose="020B0004020202020204" pitchFamily="34" charset="0"/>
                <a:ea typeface="Aptos" panose="020B0004020202020204" pitchFamily="34" charset="0"/>
                <a:cs typeface="Arial" panose="020B0604020202020204" pitchFamily="34" charset="0"/>
              </a:rPr>
              <a:t>بالفيرمون</a:t>
            </a:r>
            <a:r>
              <a:rPr lang="ar-SA" sz="1800" dirty="0">
                <a:effectLst/>
                <a:latin typeface="Aptos" panose="020B0004020202020204" pitchFamily="34" charset="0"/>
                <a:ea typeface="Aptos" panose="020B0004020202020204" pitchFamily="34" charset="0"/>
                <a:cs typeface="Arial" panose="020B0604020202020204" pitchFamily="34" charset="0"/>
              </a:rPr>
              <a:t> الجنسي .</a:t>
            </a:r>
            <a:r>
              <a:rPr lang="en-US" dirty="0">
                <a:effectLst/>
              </a:rPr>
              <a:t> </a:t>
            </a:r>
            <a:endParaRPr lang="ar-SA" dirty="0"/>
          </a:p>
        </p:txBody>
      </p:sp>
    </p:spTree>
    <p:extLst>
      <p:ext uri="{BB962C8B-B14F-4D97-AF65-F5344CB8AC3E}">
        <p14:creationId xmlns:p14="http://schemas.microsoft.com/office/powerpoint/2010/main" val="2749585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76200" y="2286000"/>
            <a:ext cx="9048135" cy="2800767"/>
          </a:xfrm>
          <a:prstGeom prst="rect">
            <a:avLst/>
          </a:prstGeom>
        </p:spPr>
        <p:txBody>
          <a:bodyPr wrap="square">
            <a:spAutoFit/>
          </a:bodyPr>
          <a:lstStyle/>
          <a:p>
            <a:pPr algn="r" rtl="1">
              <a:spcBef>
                <a:spcPts val="1200"/>
              </a:spcBef>
            </a:pPr>
            <a:r>
              <a:rPr lang="ar" b="1" dirty="0" err="1">
                <a:solidFill>
                  <a:srgbClr val="FF0000"/>
                </a:solidFill>
                <a:latin typeface="Arial Black" panose="020B0A04020102020204" pitchFamily="34" charset="0"/>
                <a:cs typeface="Times New Roman" panose="02020603050405020304" pitchFamily="18" charset="0"/>
              </a:rPr>
              <a:t>المواد الكيميائية شبه الكيميائية</a:t>
            </a:r>
            <a:endParaRPr lang="en-US" b="1" dirty="0">
              <a:solidFill>
                <a:srgbClr val="FF0000"/>
              </a:solidFill>
              <a:latin typeface="Arial Black" panose="020B0A04020102020204" pitchFamily="34" charset="0"/>
              <a:cs typeface="Times New Roman" panose="02020603050405020304" pitchFamily="18" charset="0"/>
            </a:endParaRPr>
          </a:p>
          <a:p>
            <a:pPr marL="342900" indent="-342900" algn="r" rtl="1">
              <a:spcBef>
                <a:spcPts val="1200"/>
              </a:spcBef>
              <a:buFont typeface="Wingdings" panose="05000000000000000000" pitchFamily="2" charset="2"/>
              <a:buChar char="§"/>
            </a:pPr>
            <a:r>
              <a:rPr lang="ar" dirty="0" err="1">
                <a:latin typeface="Arial Black" panose="020B0A04020102020204" pitchFamily="34" charset="0"/>
              </a:rPr>
              <a:t>المواد الكيميائية شبه الكيميائية</a:t>
            </a:r>
            <a:r>
              <a:rPr lang="ar" dirty="0">
                <a:latin typeface="Arial Black" panose="020B0A04020102020204" pitchFamily="34" charset="0"/>
              </a:rPr>
              <a:t> هي مواد كيميائية تعمل على التواصل بين الكائنات الحية.</a:t>
            </a:r>
            <a:endParaRPr lang="en-US" dirty="0">
              <a:latin typeface="Arial Black" panose="020B0A04020102020204" pitchFamily="34" charset="0"/>
            </a:endParaRPr>
          </a:p>
          <a:p>
            <a:pPr marL="342900" indent="-342900" algn="r" rtl="1">
              <a:spcBef>
                <a:spcPts val="1200"/>
              </a:spcBef>
              <a:buFont typeface="Wingdings" panose="05000000000000000000" pitchFamily="2" charset="2"/>
              <a:buChar char="§"/>
            </a:pPr>
            <a:r>
              <a:rPr lang="ar" dirty="0" err="1">
                <a:latin typeface="Arial Black" panose="020B0A04020102020204" pitchFamily="34" charset="0"/>
              </a:rPr>
              <a:t>المواد الكيميائية شبه الكيميائية</a:t>
            </a:r>
            <a:r>
              <a:rPr lang="ar" dirty="0">
                <a:latin typeface="Arial Black" panose="020B0A04020102020204" pitchFamily="34" charset="0"/>
              </a:rPr>
              <a:t> ربما يتم تصنيفها إلى الفيرومونات ( </a:t>
            </a:r>
            <a:r>
              <a:rPr lang="ar" dirty="0" err="1">
                <a:latin typeface="Arial Black" panose="020B0A04020102020204" pitchFamily="34" charset="0"/>
              </a:rPr>
              <a:t>المواد الكيميائية شبه النوعية </a:t>
            </a:r>
            <a:r>
              <a:rPr lang="ar" dirty="0">
                <a:latin typeface="Arial Black" panose="020B0A04020102020204" pitchFamily="34" charset="0"/>
              </a:rPr>
              <a:t>) والكيمياء </a:t>
            </a:r>
            <a:r>
              <a:rPr lang="ar" dirty="0" err="1">
                <a:latin typeface="Arial Black" panose="020B0A04020102020204" pitchFamily="34" charset="0"/>
              </a:rPr>
              <a:t>Allelochemics </a:t>
            </a:r>
            <a:r>
              <a:rPr lang="ar" dirty="0">
                <a:latin typeface="Arial Black" panose="020B0A04020102020204" pitchFamily="34" charset="0"/>
              </a:rPr>
              <a:t>( </a:t>
            </a:r>
            <a:r>
              <a:rPr lang="ar" dirty="0" err="1">
                <a:latin typeface="Arial Black" panose="020B0A04020102020204" pitchFamily="34" charset="0"/>
              </a:rPr>
              <a:t>المواد الكيميائية شبه الكيميائية بين الأنواع </a:t>
            </a:r>
            <a:r>
              <a:rPr lang="ar" dirty="0">
                <a:latin typeface="Arial Black" panose="020B0A04020102020204" pitchFamily="34" charset="0"/>
              </a:rPr>
              <a:t>).</a:t>
            </a:r>
          </a:p>
          <a:p>
            <a:pPr marL="342900" indent="-342900" algn="r" rtl="1">
              <a:spcBef>
                <a:spcPts val="1200"/>
              </a:spcBef>
              <a:buFont typeface="Wingdings" panose="05000000000000000000" pitchFamily="2" charset="2"/>
              <a:buChar char="§"/>
            </a:pPr>
            <a:r>
              <a:rPr lang="ar" dirty="0">
                <a:latin typeface="Arial Black" panose="020B0A04020102020204" pitchFamily="34" charset="0"/>
              </a:rPr>
              <a:t>الفيرومونات هي مواد كيميائية يفرزها الحيوان في البيئة الخارجية وتثير تفاعلاً محددًا لدى فرد متلقي من نفس النوع .</a:t>
            </a:r>
          </a:p>
          <a:p>
            <a:pPr marL="342900" indent="-342900" algn="r" rtl="1">
              <a:spcBef>
                <a:spcPts val="1200"/>
              </a:spcBef>
              <a:buFont typeface="Wingdings" panose="05000000000000000000" pitchFamily="2" charset="2"/>
              <a:buChar char="§"/>
            </a:pPr>
            <a:r>
              <a:rPr lang="ar" dirty="0">
                <a:latin typeface="Arial Black" panose="020B0A04020102020204" pitchFamily="34" charset="0"/>
                <a:cs typeface="Times New Roman" panose="02020603050405020304" pitchFamily="18" charset="0"/>
              </a:rPr>
              <a:t>فرمون (باليونانية: " </a:t>
            </a:r>
            <a:r>
              <a:rPr lang="ar" dirty="0" err="1">
                <a:latin typeface="Arial Black" panose="020B0A04020102020204" pitchFamily="34" charset="0"/>
                <a:cs typeface="Times New Roman" panose="02020603050405020304" pitchFamily="18" charset="0"/>
              </a:rPr>
              <a:t>pherein </a:t>
            </a:r>
            <a:r>
              <a:rPr lang="ar" dirty="0">
                <a:latin typeface="Arial Black" panose="020B0A04020102020204" pitchFamily="34" charset="0"/>
                <a:cs typeface="Times New Roman" panose="02020603050405020304" pitchFamily="18" charset="0"/>
              </a:rPr>
              <a:t>" للحمل و" </a:t>
            </a:r>
            <a:r>
              <a:rPr lang="ar" dirty="0" err="1">
                <a:latin typeface="Arial Black" panose="020B0A04020102020204" pitchFamily="34" charset="0"/>
                <a:cs typeface="Times New Roman" panose="02020603050405020304" pitchFamily="18" charset="0"/>
              </a:rPr>
              <a:t>horman </a:t>
            </a:r>
            <a:r>
              <a:rPr lang="ar" dirty="0">
                <a:latin typeface="Arial Black" panose="020B0A04020102020204" pitchFamily="34" charset="0"/>
                <a:cs typeface="Times New Roman" panose="02020603050405020304" pitchFamily="18" charset="0"/>
              </a:rPr>
              <a:t>" للتحفيز أو الإثارة).</a:t>
            </a:r>
            <a:r>
              <a:rPr lang="ar" dirty="0">
                <a:latin typeface="Arial Black" panose="020B0A04020102020204" pitchFamily="34" charset="0"/>
              </a:rPr>
              <a:t> </a:t>
            </a:r>
          </a:p>
          <a:p>
            <a:pPr marL="342900" indent="-342900" algn="r" rtl="1">
              <a:spcBef>
                <a:spcPts val="1200"/>
              </a:spcBef>
              <a:buFont typeface="Wingdings" panose="05000000000000000000" pitchFamily="2" charset="2"/>
              <a:buChar char="§"/>
            </a:pPr>
            <a:r>
              <a:rPr lang="ar" dirty="0">
                <a:latin typeface="Arial Black" panose="020B0A04020102020204" pitchFamily="34" charset="0"/>
              </a:rPr>
              <a:t>والفيرمونات متطايرة بطبيعتها وتساعد في التواصل بين الحشرات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429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428932" y="2414016"/>
            <a:ext cx="8286135" cy="3093154"/>
          </a:xfrm>
          <a:prstGeom prst="rect">
            <a:avLst/>
          </a:prstGeom>
        </p:spPr>
        <p:txBody>
          <a:bodyPr wrap="square">
            <a:spAutoFit/>
          </a:bodyPr>
          <a:lstStyle/>
          <a:p>
            <a:pPr algn="r"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marL="342900" indent="-342900" algn="just" rtl="1">
              <a:spcAft>
                <a:spcPts val="1200"/>
              </a:spcAft>
              <a:buFont typeface="Wingdings" panose="05000000000000000000" pitchFamily="2" charset="2"/>
              <a:buChar char="§"/>
            </a:pPr>
            <a:r>
              <a:rPr lang="ar" sz="2000" dirty="0">
                <a:latin typeface="Arial Black" panose="020B0A04020102020204" pitchFamily="34" charset="0"/>
              </a:rPr>
              <a:t>الفيرومونات هي من أصل خارجي (أي تفرز خارج الجسم). ومن ثم تسمى أيضًا بالهرمونات الخارجية.</a:t>
            </a:r>
            <a:endParaRPr lang="en-US" sz="2000" dirty="0">
              <a:latin typeface="Arial Black" panose="020B0A04020102020204" pitchFamily="34" charset="0"/>
            </a:endParaRPr>
          </a:p>
          <a:p>
            <a:pPr marL="342900" indent="-342900" algn="just" rtl="1">
              <a:spcAft>
                <a:spcPts val="1200"/>
              </a:spcAft>
              <a:buFont typeface="Wingdings" panose="05000000000000000000" pitchFamily="2" charset="2"/>
              <a:buChar char="§"/>
            </a:pPr>
            <a:r>
              <a:rPr lang="ar" sz="2000" dirty="0">
                <a:latin typeface="Arial Black" panose="020B0A04020102020204" pitchFamily="34" charset="0"/>
              </a:rPr>
              <a:t>في عام 1959، عزل الكيميائيان الألمانيان </a:t>
            </a:r>
            <a:r>
              <a:rPr lang="ar" sz="2000" dirty="0" err="1">
                <a:latin typeface="Arial Black" panose="020B0A04020102020204" pitchFamily="34" charset="0"/>
              </a:rPr>
              <a:t>كارلسون </a:t>
            </a:r>
            <a:r>
              <a:rPr lang="ar" sz="2000" dirty="0">
                <a:latin typeface="Arial Black" panose="020B0A04020102020204" pitchFamily="34" charset="0"/>
              </a:rPr>
              <a:t>وبوتناندت وتعرفوا على أول فرمون، وهو عامل جذب جنسي من فراشات دودة القز. اقترحوا مصطلح فرمون.</a:t>
            </a:r>
            <a:endParaRPr lang="en-US" sz="2000" dirty="0">
              <a:latin typeface="Arial Black" panose="020B0A04020102020204" pitchFamily="34" charset="0"/>
            </a:endParaRPr>
          </a:p>
          <a:p>
            <a:pPr marL="342900" indent="-342900" algn="just" rtl="1">
              <a:spcAft>
                <a:spcPts val="1200"/>
              </a:spcAft>
              <a:buFont typeface="Wingdings" panose="05000000000000000000" pitchFamily="2" charset="2"/>
              <a:buChar char="§"/>
            </a:pPr>
            <a:r>
              <a:rPr lang="ar" sz="2000" dirty="0">
                <a:latin typeface="Arial Black" panose="020B0A04020102020204" pitchFamily="34" charset="0"/>
              </a:rPr>
              <a:t>منذ هذا التقرير الأول، تم التعرف على مئات الفيرومونات في العديد من الكائنات الحية. ساعد التقدم المحرز في الكيمياء التحليلية في أبحاث الفيرومونات.</a:t>
            </a:r>
          </a:p>
          <a:p>
            <a:pPr marL="342900" indent="-342900" algn="just" rtl="1">
              <a:spcBef>
                <a:spcPts val="1200"/>
              </a:spcBef>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871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60591" y="2286000"/>
            <a:ext cx="8863744" cy="3093154"/>
          </a:xfrm>
          <a:prstGeom prst="rect">
            <a:avLst/>
          </a:prstGeom>
        </p:spPr>
        <p:txBody>
          <a:bodyPr wrap="square">
            <a:spAutoFit/>
          </a:bodyPr>
          <a:lstStyle/>
          <a:p>
            <a:pPr algn="just"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algn="just" rtl="1"/>
            <a:r>
              <a:rPr lang="ar" sz="2000" dirty="0">
                <a:latin typeface="Arial Black" panose="020B0A04020102020204" pitchFamily="34" charset="0"/>
              </a:rPr>
              <a:t>بناءً على الاستجابات، يمكن تصنيف الفيرومونات المثارة إلى مجموعتين</a:t>
            </a:r>
            <a:endParaRPr lang="en-US" sz="2000" dirty="0">
              <a:latin typeface="Arial Black" panose="020B0A04020102020204" pitchFamily="34" charset="0"/>
            </a:endParaRPr>
          </a:p>
          <a:p>
            <a:pPr algn="just" rtl="1"/>
            <a:endParaRPr lang="en-US" sz="2000" dirty="0">
              <a:latin typeface="Arial Black" panose="020B0A04020102020204" pitchFamily="34" charset="0"/>
            </a:endParaRPr>
          </a:p>
          <a:p>
            <a:pPr marL="342900" indent="-342900" algn="just" rtl="1">
              <a:spcAft>
                <a:spcPts val="1200"/>
              </a:spcAft>
              <a:buFont typeface="Wingdings" panose="05000000000000000000" pitchFamily="2" charset="2"/>
              <a:buChar char="§"/>
            </a:pPr>
            <a:r>
              <a:rPr lang="ar" sz="2000" dirty="0">
                <a:solidFill>
                  <a:srgbClr val="FF0000"/>
                </a:solidFill>
                <a:latin typeface="Arial Black" panose="020B0A04020102020204" pitchFamily="34" charset="0"/>
              </a:rPr>
              <a:t>التمهيدية : </a:t>
            </a:r>
            <a:r>
              <a:rPr lang="ar" sz="2000" dirty="0">
                <a:latin typeface="Arial Black" panose="020B0A04020102020204" pitchFamily="34" charset="0"/>
              </a:rPr>
              <a:t>تؤدي إلى سلسلة من التغيرات الفسيولوجية لدى المتلقي دون أي تغيير فوري في </a:t>
            </a:r>
            <a:r>
              <a:rPr lang="ar" sz="2000" dirty="0" err="1">
                <a:latin typeface="Arial Black" panose="020B0A04020102020204" pitchFamily="34" charset="0"/>
              </a:rPr>
              <a:t>السلوك </a:t>
            </a:r>
            <a:r>
              <a:rPr lang="ar" sz="2000" dirty="0">
                <a:latin typeface="Arial Black" panose="020B0A04020102020204" pitchFamily="34" charset="0"/>
              </a:rPr>
              <a:t>.</a:t>
            </a:r>
            <a:endParaRPr lang="en-US" sz="2000" dirty="0">
              <a:latin typeface="Arial Black" panose="020B0A04020102020204" pitchFamily="34" charset="0"/>
            </a:endParaRPr>
          </a:p>
          <a:p>
            <a:pPr marL="342900" indent="-342900" algn="just" rtl="1">
              <a:spcAft>
                <a:spcPts val="1200"/>
              </a:spcAft>
              <a:buFont typeface="Wingdings" panose="05000000000000000000" pitchFamily="2" charset="2"/>
              <a:buChar char="§"/>
            </a:pPr>
            <a:r>
              <a:rPr lang="ar" sz="2000" dirty="0">
                <a:latin typeface="Arial Black" panose="020B0A04020102020204" pitchFamily="34" charset="0"/>
              </a:rPr>
              <a:t>يتصرفون من خلال </a:t>
            </a:r>
            <a:r>
              <a:rPr lang="ar" sz="2000" dirty="0" err="1">
                <a:latin typeface="Arial Black" panose="020B0A04020102020204" pitchFamily="34" charset="0"/>
              </a:rPr>
              <a:t>حاسة </a:t>
            </a:r>
            <a:r>
              <a:rPr lang="ar" sz="2000" dirty="0">
                <a:latin typeface="Arial Black" panose="020B0A04020102020204" pitchFamily="34" charset="0"/>
              </a:rPr>
              <a:t>التذوق . ( </a:t>
            </a:r>
            <a:r>
              <a:rPr lang="ar" sz="2000" dirty="0" err="1">
                <a:latin typeface="Arial Black" panose="020B0A04020102020204" pitchFamily="34" charset="0"/>
              </a:rPr>
              <a:t>على سبيل المثال </a:t>
            </a:r>
            <a:r>
              <a:rPr lang="ar" sz="2000" dirty="0">
                <a:latin typeface="Arial Black" panose="020B0A04020102020204" pitchFamily="34" charset="0"/>
              </a:rPr>
              <a:t>.) تحديد الطبقة والتكاثر في الحشرات الاجتماعية مثل النمل والنحل والدبابير والنمل الأبيض يتم بوساطة الفيرومونات التمهيدية.</a:t>
            </a:r>
            <a:endParaRPr lang="en-US" sz="2000" dirty="0">
              <a:latin typeface="Arial Black" panose="020B0A04020102020204" pitchFamily="34" charset="0"/>
            </a:endParaRPr>
          </a:p>
          <a:p>
            <a:pPr marL="342900" indent="-342900" algn="just" rtl="1">
              <a:spcAft>
                <a:spcPts val="1200"/>
              </a:spcAft>
              <a:buFont typeface="Wingdings" panose="05000000000000000000" pitchFamily="2" charset="2"/>
              <a:buChar char="§"/>
            </a:pPr>
            <a:r>
              <a:rPr lang="ar" sz="2000" dirty="0">
                <a:latin typeface="Arial Black" panose="020B0A04020102020204" pitchFamily="34" charset="0"/>
              </a:rPr>
              <a:t>هذه الفيرومونات ليست ذات قيمة عملية كبيرة في المكافحة المتكاملة للآفات.</a:t>
            </a:r>
          </a:p>
          <a:p>
            <a:pPr marL="342900" indent="-342900" algn="just" rtl="1">
              <a:spcBef>
                <a:spcPts val="1200"/>
              </a:spcBef>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39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075316"/>
            <a:ext cx="8863744" cy="4632037"/>
          </a:xfrm>
          <a:prstGeom prst="rect">
            <a:avLst/>
          </a:prstGeom>
        </p:spPr>
        <p:txBody>
          <a:bodyPr wrap="square">
            <a:spAutoFit/>
          </a:bodyPr>
          <a:lstStyle/>
          <a:p>
            <a:pPr algn="just"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marL="342900" indent="-342900" algn="just" rtl="1">
              <a:spcAft>
                <a:spcPts val="1200"/>
              </a:spcAft>
              <a:buFont typeface="Wingdings" panose="05000000000000000000" pitchFamily="2" charset="2"/>
              <a:buChar char="§"/>
            </a:pPr>
            <a:r>
              <a:rPr lang="ar" sz="2000" dirty="0">
                <a:solidFill>
                  <a:srgbClr val="FF0000"/>
                </a:solidFill>
                <a:latin typeface="Arial Black" panose="020B0A04020102020204" pitchFamily="34" charset="0"/>
              </a:rPr>
              <a:t>المحررة : </a:t>
            </a:r>
            <a:r>
              <a:rPr lang="ar" sz="2000" dirty="0">
                <a:latin typeface="Arial Black" panose="020B0A04020102020204" pitchFamily="34" charset="0"/>
              </a:rPr>
              <a:t>تنتج هذه الفيرومونات تغييرًا فوريًا في </a:t>
            </a:r>
            <a:r>
              <a:rPr lang="ar" sz="2000" dirty="0" err="1">
                <a:latin typeface="Arial Black" panose="020B0A04020102020204" pitchFamily="34" charset="0"/>
              </a:rPr>
              <a:t>سلوك </a:t>
            </a:r>
            <a:r>
              <a:rPr lang="ar" sz="2000" dirty="0">
                <a:latin typeface="Arial Black" panose="020B0A04020102020204" pitchFamily="34" charset="0"/>
              </a:rPr>
              <a:t>المتلقي. يمكن تقسيم الفيرومونات المُحررة أيضًا بناءً على نشاطها البيولوجي إلى</a:t>
            </a:r>
          </a:p>
          <a:p>
            <a:pPr marL="746125" indent="-400050" algn="just" rtl="1">
              <a:spcAft>
                <a:spcPts val="1200"/>
              </a:spcAft>
              <a:buFont typeface="Arial" panose="020B0604020202020204" pitchFamily="34" charset="0"/>
              <a:buChar char="•"/>
            </a:pPr>
            <a:r>
              <a:rPr lang="ar" sz="2000" dirty="0">
                <a:latin typeface="Arial Black" panose="020B0A04020102020204" pitchFamily="34" charset="0"/>
              </a:rPr>
              <a:t>الفيرومونات الجنسية</a:t>
            </a:r>
          </a:p>
          <a:p>
            <a:pPr marL="746125" indent="-400050" algn="just" rtl="1">
              <a:spcAft>
                <a:spcPts val="1200"/>
              </a:spcAft>
              <a:buFont typeface="Arial" panose="020B0604020202020204" pitchFamily="34" charset="0"/>
              <a:buChar char="•"/>
            </a:pPr>
            <a:r>
              <a:rPr lang="ar" sz="2000" dirty="0">
                <a:latin typeface="Arial Black" panose="020B0A04020102020204" pitchFamily="34" charset="0"/>
              </a:rPr>
              <a:t>الفيرومونات التجميعية</a:t>
            </a:r>
          </a:p>
          <a:p>
            <a:pPr marL="746125" indent="-400050" algn="just" rtl="1">
              <a:spcAft>
                <a:spcPts val="1200"/>
              </a:spcAft>
              <a:buFont typeface="Arial" panose="020B0604020202020204" pitchFamily="34" charset="0"/>
              <a:buChar char="•"/>
            </a:pPr>
            <a:r>
              <a:rPr lang="ar" sz="2000" dirty="0">
                <a:latin typeface="Arial Black" panose="020B0A04020102020204" pitchFamily="34" charset="0"/>
              </a:rPr>
              <a:t>الفيرمونات التنبيهية</a:t>
            </a:r>
          </a:p>
          <a:p>
            <a:pPr marL="746125" indent="-400050" algn="just" rtl="1">
              <a:spcAft>
                <a:spcPts val="1200"/>
              </a:spcAft>
              <a:buFont typeface="Arial" panose="020B0604020202020204" pitchFamily="34" charset="0"/>
              <a:buChar char="•"/>
            </a:pPr>
            <a:r>
              <a:rPr lang="ar" sz="2000" dirty="0">
                <a:latin typeface="Arial Black" panose="020B0A04020102020204" pitchFamily="34" charset="0"/>
              </a:rPr>
              <a:t>الفيرمونات درب</a:t>
            </a:r>
            <a:endParaRPr lang="en-US" sz="2000" dirty="0">
              <a:latin typeface="Arial Black" panose="020B0A04020102020204" pitchFamily="34" charset="0"/>
            </a:endParaRPr>
          </a:p>
          <a:p>
            <a:pPr algn="just" rtl="1">
              <a:spcAft>
                <a:spcPts val="1200"/>
              </a:spcAft>
            </a:pPr>
            <a:r>
              <a:rPr lang="ar" sz="2000" dirty="0" err="1">
                <a:latin typeface="Arial Black" panose="020B0A04020102020204" pitchFamily="34" charset="0"/>
              </a:rPr>
              <a:t>حاسة </a:t>
            </a:r>
            <a:r>
              <a:rPr lang="ar" sz="2000" dirty="0">
                <a:latin typeface="Arial Black" panose="020B0A04020102020204" pitchFamily="34" charset="0"/>
              </a:rPr>
              <a:t>الشم (الشم) وتعمل بشكل مباشر على الجهاز العصبي المركزي للمتلقي وتعديل </a:t>
            </a:r>
            <a:r>
              <a:rPr lang="ar" sz="2000" dirty="0" err="1">
                <a:latin typeface="Arial Black" panose="020B0A04020102020204" pitchFamily="34" charset="0"/>
              </a:rPr>
              <a:t>سلوكه </a:t>
            </a:r>
            <a:r>
              <a:rPr lang="ar" sz="2000" dirty="0">
                <a:latin typeface="Arial Black" panose="020B0A04020102020204" pitchFamily="34" charset="0"/>
              </a:rPr>
              <a:t>. ويمكن استخدامها بنجاح في </a:t>
            </a:r>
            <a:r>
              <a:rPr lang="ar" sz="2000" dirty="0" err="1">
                <a:latin typeface="Arial Black" panose="020B0A04020102020204" pitchFamily="34" charset="0"/>
              </a:rPr>
              <a:t>برامج مكافحة الآفات </a:t>
            </a:r>
            <a:r>
              <a:rPr lang="ar" sz="2000" dirty="0">
                <a:latin typeface="Arial Black" panose="020B0A04020102020204" pitchFamily="34" charset="0"/>
              </a:rPr>
              <a:t>.</a:t>
            </a:r>
          </a:p>
          <a:p>
            <a:pPr marL="746125" indent="-400050" algn="just" rtl="1">
              <a:spcAft>
                <a:spcPts val="1200"/>
              </a:spcAft>
              <a:buFont typeface="Arial" panose="020B0604020202020204" pitchFamily="34" charset="0"/>
              <a:buChar char="•"/>
            </a:pPr>
            <a:endParaRPr lang="en-US" sz="2000" dirty="0">
              <a:latin typeface="Arial Black" panose="020B0A04020102020204" pitchFamily="34" charset="0"/>
            </a:endParaRPr>
          </a:p>
          <a:p>
            <a:pPr marL="342900" indent="-342900" algn="just" rtl="1">
              <a:spcBef>
                <a:spcPts val="1200"/>
              </a:spcBef>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0752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075316"/>
            <a:ext cx="8863744" cy="3462486"/>
          </a:xfrm>
          <a:prstGeom prst="rect">
            <a:avLst/>
          </a:prstGeom>
        </p:spPr>
        <p:txBody>
          <a:bodyPr wrap="square">
            <a:spAutoFit/>
          </a:bodyPr>
          <a:lstStyle/>
          <a:p>
            <a:pPr algn="just" rtl="1">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lvl="0" algn="r" rtl="1"/>
            <a:r>
              <a:rPr lang="ar" sz="2400" dirty="0">
                <a:solidFill>
                  <a:srgbClr val="FF0000"/>
                </a:solidFill>
                <a:latin typeface="Arial Black" panose="020B0A04020102020204" pitchFamily="34" charset="0"/>
              </a:rPr>
              <a:t>الفيرومونات الجنسية</a:t>
            </a:r>
          </a:p>
          <a:p>
            <a:pPr lvl="0" algn="r" rtl="1"/>
            <a:r>
              <a:rPr lang="ar" sz="2400" dirty="0">
                <a:solidFill>
                  <a:srgbClr val="FF0000"/>
                </a:solidFill>
                <a:latin typeface="Arial Black" panose="020B0A04020102020204" pitchFamily="34" charset="0"/>
              </a:rPr>
              <a:t> </a:t>
            </a:r>
          </a:p>
          <a:p>
            <a:pPr marL="342900" lvl="0" indent="-342900" algn="just" rtl="1">
              <a:buFont typeface="Wingdings" panose="05000000000000000000" pitchFamily="2" charset="2"/>
              <a:buChar char="§"/>
            </a:pPr>
            <a:r>
              <a:rPr lang="ar" sz="2000" dirty="0">
                <a:latin typeface="Arial Black" panose="020B0A04020102020204" pitchFamily="34" charset="0"/>
              </a:rPr>
              <a:t>يتم إطلاقها من قبل جنس واحد فقط وتؤدي إلى أنماط </a:t>
            </a:r>
            <a:r>
              <a:rPr lang="ar" sz="2000" dirty="0" err="1">
                <a:latin typeface="Arial Black" panose="020B0A04020102020204" pitchFamily="34" charset="0"/>
              </a:rPr>
              <a:t>سلوكية </a:t>
            </a:r>
            <a:r>
              <a:rPr lang="ar" sz="2000" dirty="0">
                <a:latin typeface="Arial Black" panose="020B0A04020102020204" pitchFamily="34" charset="0"/>
              </a:rPr>
              <a:t>لدى الجنس الآخر مما يسهل عملية التزاوج .</a:t>
            </a:r>
          </a:p>
          <a:p>
            <a:pPr marL="342900" lvl="0" indent="-342900" algn="just" rtl="1">
              <a:buFont typeface="Wingdings" panose="05000000000000000000" pitchFamily="2" charset="2"/>
              <a:buChar char="§"/>
            </a:pPr>
            <a:endParaRPr lang="en-US" sz="2000" dirty="0">
              <a:latin typeface="Arial Black" panose="020B0A04020102020204" pitchFamily="34" charset="0"/>
            </a:endParaRPr>
          </a:p>
          <a:p>
            <a:pPr marL="342900" lvl="0" indent="-342900" algn="just" rtl="1">
              <a:buFont typeface="Wingdings" panose="05000000000000000000" pitchFamily="2" charset="2"/>
              <a:buChar char="§"/>
            </a:pPr>
            <a:r>
              <a:rPr lang="ar" sz="2000" dirty="0">
                <a:latin typeface="Arial Black" panose="020B0A04020102020204" pitchFamily="34" charset="0"/>
              </a:rPr>
              <a:t>إطلاقها بشكل شائع من قبل الإناث ولكن قد يتم إطلاقها من قبل الذكور أيضًا. في أكثر من 150 نوعًا من الحشرات، وُجد أن الإناث تفرز الفيرمونات الجنسية وينتج حوالي 50 نوعًا من الذكور .</a:t>
            </a:r>
          </a:p>
          <a:p>
            <a:pPr marL="342900" lvl="0" indent="-342900" algn="just" rtl="1">
              <a:buFont typeface="Wingdings" panose="05000000000000000000" pitchFamily="2" charset="2"/>
              <a:buChar char="§"/>
            </a:pPr>
            <a:endParaRPr lang="en-US" sz="2000" dirty="0">
              <a:latin typeface="Arial Black" panose="020B0A04020102020204" pitchFamily="34" charset="0"/>
            </a:endParaRPr>
          </a:p>
          <a:p>
            <a:pPr marL="342900" indent="-342900" algn="just" rtl="1">
              <a:buFont typeface="Wingdings" panose="05000000000000000000" pitchFamily="2" charset="2"/>
              <a:buChar char="§"/>
            </a:pPr>
            <a:r>
              <a:rPr lang="ar" sz="2000" dirty="0">
                <a:latin typeface="Arial Black" panose="020B0A04020102020204" pitchFamily="34" charset="0"/>
              </a:rPr>
              <a:t>المنشطات الجنسية هي مواد تساعد في مغازلة الحشرات بعد الجمع بين الجنسين. في كثير من الحالات يقوم الذكور بإنتاج المنشطات الجنسية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95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ar" sz="4000" b="1" dirty="0">
                <a:solidFill>
                  <a:srgbClr val="FF0000"/>
                </a:solidFill>
                <a:latin typeface="Times New Roman" panose="02020603050405020304" pitchFamily="18" charset="0"/>
                <a:cs typeface="Times New Roman" panose="02020603050405020304" pitchFamily="18" charset="0"/>
              </a:rPr>
              <a:t>الفيرومونات</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3" name="Rectangle 2"/>
          <p:cNvSpPr/>
          <p:nvPr/>
        </p:nvSpPr>
        <p:spPr>
          <a:xfrm>
            <a:off x="280256" y="2075316"/>
            <a:ext cx="8863744" cy="1985159"/>
          </a:xfrm>
          <a:prstGeom prst="rect">
            <a:avLst/>
          </a:prstGeom>
        </p:spPr>
        <p:txBody>
          <a:bodyPr wrap="square">
            <a:spAutoFit/>
          </a:bodyPr>
          <a:lstStyle/>
          <a:p>
            <a:pPr algn="just">
              <a:spcBef>
                <a:spcPts val="1200"/>
              </a:spcBef>
            </a:pPr>
            <a:endParaRPr lang="en-US" sz="1100" b="1" dirty="0">
              <a:solidFill>
                <a:srgbClr val="FF0000"/>
              </a:solidFill>
              <a:latin typeface="Arial Black" panose="020B0A04020102020204" pitchFamily="34" charset="0"/>
              <a:cs typeface="Times New Roman" panose="02020603050405020304" pitchFamily="18" charset="0"/>
            </a:endParaRPr>
          </a:p>
          <a:p>
            <a:pPr lvl="0"/>
            <a:r>
              <a:rPr lang="ar" sz="2400" dirty="0">
                <a:solidFill>
                  <a:srgbClr val="FF0000"/>
                </a:solidFill>
                <a:latin typeface="Arial Black" panose="020B0A04020102020204" pitchFamily="34" charset="0"/>
              </a:rPr>
              <a:t>الفيرومونات الجنسية</a:t>
            </a:r>
          </a:p>
          <a:p>
            <a:pPr lvl="0"/>
            <a:r>
              <a:rPr lang="ar" sz="2400" dirty="0">
                <a:solidFill>
                  <a:srgbClr val="FF0000"/>
                </a:solidFill>
                <a:latin typeface="Arial Black" panose="020B0A04020102020204" pitchFamily="34" charset="0"/>
              </a:rPr>
              <a:t> </a:t>
            </a:r>
          </a:p>
          <a:p>
            <a:pPr marL="746125" indent="-400050" algn="just">
              <a:spcAft>
                <a:spcPts val="1200"/>
              </a:spcAft>
              <a:buFont typeface="Arial" panose="020B0604020202020204" pitchFamily="34" charset="0"/>
              <a:buChar char="•"/>
            </a:pPr>
            <a:endParaRPr lang="en-US" sz="2000" dirty="0">
              <a:latin typeface="Arial Black" panose="020B0A04020102020204" pitchFamily="34" charset="0"/>
            </a:endParaRPr>
          </a:p>
          <a:p>
            <a:pPr marL="342900" indent="-342900" algn="just">
              <a:spcBef>
                <a:spcPts val="1200"/>
              </a:spcBef>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610" y="2746024"/>
            <a:ext cx="8134346" cy="3959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9483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9089</TotalTime>
  <Words>961</Words>
  <Application>Microsoft Office PowerPoint</Application>
  <PresentationFormat>عرض على الشاشة (4:3)</PresentationFormat>
  <Paragraphs>118</Paragraphs>
  <Slides>14</Slides>
  <Notes>10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14</vt:i4>
      </vt:variant>
    </vt:vector>
  </HeadingPairs>
  <TitlesOfParts>
    <vt:vector size="22" baseType="lpstr">
      <vt:lpstr>Aptos</vt:lpstr>
      <vt:lpstr>Arial</vt:lpstr>
      <vt:lpstr>Arial Black</vt:lpstr>
      <vt:lpstr>Calibri</vt:lpstr>
      <vt:lpstr>Segoe UI</vt:lpstr>
      <vt:lpstr>Times New Roman</vt:lpstr>
      <vt:lpstr>Wingdings</vt:lpstr>
      <vt:lpstr>Office Theme</vt:lpstr>
      <vt:lpstr>عرض تقديمي في PowerPoint</vt:lpstr>
      <vt:lpstr>الأساليب الحديثة في مكافحة الآفات الحشرية</vt:lpstr>
      <vt:lpstr>مصيدة الفرمون</vt:lpstr>
      <vt:lpstr>الفيرومونات</vt:lpstr>
      <vt:lpstr>الفيرومونات</vt:lpstr>
      <vt:lpstr>الفيرومونات</vt:lpstr>
      <vt:lpstr>الفيرومونات</vt:lpstr>
      <vt:lpstr>الفيرومونات</vt:lpstr>
      <vt:lpstr>الفيرومونات</vt:lpstr>
      <vt:lpstr>الفيرومونات</vt:lpstr>
      <vt:lpstr>الفيرومونات</vt:lpstr>
      <vt:lpstr>فرمون</vt:lpstr>
      <vt:lpstr>فرمون</vt:lpstr>
      <vt:lpstr>تقنية النانو</vt:lpstr>
    </vt:vector>
  </TitlesOfParts>
  <Company>King Saud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Approaches in Insect Pest Control PLPT 510</dc:title>
  <dc:creator>User</dc:creator>
  <cp:lastModifiedBy>Abdulrahman Aldawood</cp:lastModifiedBy>
  <cp:revision>18</cp:revision>
  <dcterms:created xsi:type="dcterms:W3CDTF">2021-04-01T08:42:49Z</dcterms:created>
  <dcterms:modified xsi:type="dcterms:W3CDTF">2025-01-19T11:26:45Z</dcterms:modified>
</cp:coreProperties>
</file>