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63"/>
  </p:notesMasterIdLst>
  <p:handoutMasterIdLst>
    <p:handoutMasterId r:id="rId64"/>
  </p:handoutMasterIdLst>
  <p:sldIdLst>
    <p:sldId id="359" r:id="rId2"/>
    <p:sldId id="360" r:id="rId3"/>
    <p:sldId id="35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61"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33" autoAdjust="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102298-6856-F0A9-1395-6304EBB119B4}"/>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D799CB85-53CE-D604-B867-4BFFBFAD1C15}"/>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smtClean="0"/>
            </a:lvl1pPr>
          </a:lstStyle>
          <a:p>
            <a:pPr>
              <a:defRPr/>
            </a:pPr>
            <a:fld id="{8A5F1CD6-15C9-4B39-9C2E-52A986C7ECE9}" type="datetimeFigureOut">
              <a:rPr lang="en-US"/>
              <a:pPr>
                <a:defRPr/>
              </a:pPr>
              <a:t>4/12/26</a:t>
            </a:fld>
            <a:endParaRPr lang="en-US"/>
          </a:p>
        </p:txBody>
      </p:sp>
      <p:sp>
        <p:nvSpPr>
          <p:cNvPr id="4" name="Footer Placeholder 3">
            <a:extLst>
              <a:ext uri="{FF2B5EF4-FFF2-40B4-BE49-F238E27FC236}">
                <a16:creationId xmlns:a16="http://schemas.microsoft.com/office/drawing/2014/main" id="{5DEBA84B-6868-B5DE-160A-BC6A15D2ACD3}"/>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a:extLst>
              <a:ext uri="{FF2B5EF4-FFF2-40B4-BE49-F238E27FC236}">
                <a16:creationId xmlns:a16="http://schemas.microsoft.com/office/drawing/2014/main" id="{4E65C411-47C7-F550-54A6-E817FFC3CC19}"/>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CC09821-06BD-4CF7-8CF1-4A141C6FA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588323-5841-C3D8-F408-F65E7958D3CF}"/>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16C8B92-7AC2-9357-532B-A65F9ADB04AB}"/>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007D6808-774A-4867-B333-D4701EA2B0D2}" type="datetimeFigureOut">
              <a:rPr lang="en-US"/>
              <a:pPr>
                <a:defRPr/>
              </a:pPr>
              <a:t>4/12/26</a:t>
            </a:fld>
            <a:endParaRPr lang="en-US"/>
          </a:p>
        </p:txBody>
      </p:sp>
      <p:sp>
        <p:nvSpPr>
          <p:cNvPr id="4" name="Slide Image Placeholder 3">
            <a:extLst>
              <a:ext uri="{FF2B5EF4-FFF2-40B4-BE49-F238E27FC236}">
                <a16:creationId xmlns:a16="http://schemas.microsoft.com/office/drawing/2014/main" id="{A0C44391-2A1C-D059-15CA-17237F0EEE05}"/>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2006172-E257-F217-7013-BABAB878C7C1}"/>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549A1CB-9DB2-3633-8908-B07E0694A379}"/>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1402B31-CCD4-15AE-1937-858339148FE0}"/>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AC7956E-16E9-47C8-B09B-8B3925D10F3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EE88A6D-A234-29E3-C834-5D5059600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528D31F-04F9-FD19-382B-66AE266CC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9886C51E-0667-F174-EF41-258EF9EA2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72CDB-B103-4D19-92E4-A2E317BC7680}"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C6A2D75F-E53B-4F3C-C064-AA736A59A123}"/>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4">
            <a:extLst>
              <a:ext uri="{FF2B5EF4-FFF2-40B4-BE49-F238E27FC236}">
                <a16:creationId xmlns:a16="http://schemas.microsoft.com/office/drawing/2014/main" id="{1CE5F9EC-8B23-5BB0-FD23-5F5D27C38FD3}"/>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left edge border">
            <a:extLst>
              <a:ext uri="{FF2B5EF4-FFF2-40B4-BE49-F238E27FC236}">
                <a16:creationId xmlns:a16="http://schemas.microsoft.com/office/drawing/2014/main" id="{A6EFB976-8F25-D09C-B14A-A92DEF1C9115}"/>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F7E7948E-831C-1749-B200-8940520BDCF2}"/>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en-US" altLang="en-US"/>
          </a:p>
        </p:txBody>
      </p:sp>
      <p:sp>
        <p:nvSpPr>
          <p:cNvPr id="8" name="Footer Placeholder 4">
            <a:extLst>
              <a:ext uri="{FF2B5EF4-FFF2-40B4-BE49-F238E27FC236}">
                <a16:creationId xmlns:a16="http://schemas.microsoft.com/office/drawing/2014/main" id="{89895703-ACA0-F14E-4F2C-9C15E9BCED33}"/>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en-US" altLang="en-US"/>
          </a:p>
        </p:txBody>
      </p:sp>
      <p:sp>
        <p:nvSpPr>
          <p:cNvPr id="9" name="Slide Number Placeholder 5">
            <a:extLst>
              <a:ext uri="{FF2B5EF4-FFF2-40B4-BE49-F238E27FC236}">
                <a16:creationId xmlns:a16="http://schemas.microsoft.com/office/drawing/2014/main" id="{51F37ECD-6A57-DB26-7D48-0B43BA874E4C}"/>
              </a:ext>
            </a:extLst>
          </p:cNvPr>
          <p:cNvSpPr>
            <a:spLocks noGrp="1"/>
          </p:cNvSpPr>
          <p:nvPr>
            <p:ph type="sldNum" sz="quarter" idx="12"/>
          </p:nvPr>
        </p:nvSpPr>
        <p:spPr>
          <a:xfrm>
            <a:off x="6800850" y="6375400"/>
            <a:ext cx="1746250" cy="346075"/>
          </a:xfrm>
        </p:spPr>
        <p:txBody>
          <a:bodyPr/>
          <a:lstStyle>
            <a:lvl1pPr>
              <a:defRPr>
                <a:solidFill>
                  <a:srgbClr val="895E04"/>
                </a:solidFill>
              </a:defRPr>
            </a:lvl1pPr>
          </a:lstStyle>
          <a:p>
            <a:fld id="{C6B9B6C9-4F4C-4C11-B888-DD7B781FF605}" type="slidenum">
              <a:rPr lang="en-US" altLang="en-US"/>
              <a:pPr/>
              <a:t>‹#›</a:t>
            </a:fld>
            <a:endParaRPr lang="en-US" altLang="en-US"/>
          </a:p>
        </p:txBody>
      </p:sp>
    </p:spTree>
    <p:extLst>
      <p:ext uri="{BB962C8B-B14F-4D97-AF65-F5344CB8AC3E}">
        <p14:creationId xmlns:p14="http://schemas.microsoft.com/office/powerpoint/2010/main" val="39184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1D1915-F7EA-2903-2BE0-97FFAE9D5F2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7867B6B-ABD9-97AB-96D9-C2F8DD8CAC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EE8A371-E4EC-F048-7648-E1AEF894EA8A}"/>
              </a:ext>
            </a:extLst>
          </p:cNvPr>
          <p:cNvSpPr>
            <a:spLocks noGrp="1"/>
          </p:cNvSpPr>
          <p:nvPr>
            <p:ph type="sldNum" sz="quarter" idx="12"/>
          </p:nvPr>
        </p:nvSpPr>
        <p:spPr/>
        <p:txBody>
          <a:bodyPr/>
          <a:lstStyle>
            <a:lvl1pPr>
              <a:defRPr/>
            </a:lvl1pPr>
          </a:lstStyle>
          <a:p>
            <a:fld id="{F00CD5E0-4F1E-41EF-82A9-F7B6AFCB6D8B}" type="slidenum">
              <a:rPr lang="en-US" altLang="en-US"/>
              <a:pPr/>
              <a:t>‹#›</a:t>
            </a:fld>
            <a:endParaRPr lang="en-US" altLang="en-US"/>
          </a:p>
        </p:txBody>
      </p:sp>
    </p:spTree>
    <p:extLst>
      <p:ext uri="{BB962C8B-B14F-4D97-AF65-F5344CB8AC3E}">
        <p14:creationId xmlns:p14="http://schemas.microsoft.com/office/powerpoint/2010/main" val="228528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60496A-0F91-A1D4-C458-7863CCF85FF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42C41F3-DE2A-3964-6E0A-AE8B295CBD3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0ADAB9B-6284-4AF0-969D-D9910AD8FABF}"/>
              </a:ext>
            </a:extLst>
          </p:cNvPr>
          <p:cNvSpPr>
            <a:spLocks noGrp="1"/>
          </p:cNvSpPr>
          <p:nvPr>
            <p:ph type="sldNum" sz="quarter" idx="12"/>
          </p:nvPr>
        </p:nvSpPr>
        <p:spPr/>
        <p:txBody>
          <a:bodyPr/>
          <a:lstStyle>
            <a:lvl1pPr>
              <a:defRPr/>
            </a:lvl1pPr>
          </a:lstStyle>
          <a:p>
            <a:fld id="{10DD2C38-2398-4F9D-9398-FFE827E4651C}" type="slidenum">
              <a:rPr lang="en-US" altLang="en-US"/>
              <a:pPr/>
              <a:t>‹#›</a:t>
            </a:fld>
            <a:endParaRPr lang="en-US" altLang="en-US"/>
          </a:p>
        </p:txBody>
      </p:sp>
    </p:spTree>
    <p:extLst>
      <p:ext uri="{BB962C8B-B14F-4D97-AF65-F5344CB8AC3E}">
        <p14:creationId xmlns:p14="http://schemas.microsoft.com/office/powerpoint/2010/main" val="197239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21950-3782-5597-EDCC-349690F71DF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DE5B420-9B6C-9300-9A26-75CC724DBD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EF31C48-22CB-9AB4-CA31-E71885457ACF}"/>
              </a:ext>
            </a:extLst>
          </p:cNvPr>
          <p:cNvSpPr>
            <a:spLocks noGrp="1"/>
          </p:cNvSpPr>
          <p:nvPr>
            <p:ph type="sldNum" sz="quarter" idx="12"/>
          </p:nvPr>
        </p:nvSpPr>
        <p:spPr/>
        <p:txBody>
          <a:bodyPr/>
          <a:lstStyle>
            <a:lvl1pPr>
              <a:defRPr/>
            </a:lvl1pPr>
          </a:lstStyle>
          <a:p>
            <a:fld id="{9FAD970A-C49E-40CD-9BE6-F4E5984918AA}" type="slidenum">
              <a:rPr lang="en-US" altLang="en-US"/>
              <a:pPr/>
              <a:t>‹#›</a:t>
            </a:fld>
            <a:endParaRPr lang="en-US" altLang="en-US"/>
          </a:p>
        </p:txBody>
      </p:sp>
    </p:spTree>
    <p:extLst>
      <p:ext uri="{BB962C8B-B14F-4D97-AF65-F5344CB8AC3E}">
        <p14:creationId xmlns:p14="http://schemas.microsoft.com/office/powerpoint/2010/main" val="27701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19E61C1C-714A-C211-8AAA-2F4FA525922C}"/>
              </a:ext>
            </a:extLst>
          </p:cNvPr>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1">
            <a:extLst>
              <a:ext uri="{FF2B5EF4-FFF2-40B4-BE49-F238E27FC236}">
                <a16:creationId xmlns:a16="http://schemas.microsoft.com/office/drawing/2014/main" id="{3C41949F-EDC3-D0D6-6A3B-193A3488B8B8}"/>
              </a:ext>
            </a:extLst>
          </p:cNvPr>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 name="Group 14">
            <a:extLst>
              <a:ext uri="{FF2B5EF4-FFF2-40B4-BE49-F238E27FC236}">
                <a16:creationId xmlns:a16="http://schemas.microsoft.com/office/drawing/2014/main" id="{1293D0F1-6697-4B46-B717-7A42CE21E54E}"/>
              </a:ext>
            </a:extLst>
          </p:cNvPr>
          <p:cNvGrpSpPr>
            <a:grpSpLocks/>
          </p:cNvGrpSpPr>
          <p:nvPr/>
        </p:nvGrpSpPr>
        <p:grpSpPr bwMode="auto">
          <a:xfrm>
            <a:off x="0" y="0"/>
            <a:ext cx="2111375" cy="6858000"/>
            <a:chOff x="0" y="0"/>
            <a:chExt cx="2110979" cy="6858000"/>
          </a:xfrm>
        </p:grpSpPr>
        <p:sp>
          <p:nvSpPr>
            <p:cNvPr id="7" name="Freeform 14" title="left scallop shape">
              <a:extLst>
                <a:ext uri="{FF2B5EF4-FFF2-40B4-BE49-F238E27FC236}">
                  <a16:creationId xmlns:a16="http://schemas.microsoft.com/office/drawing/2014/main" id="{97EA6679-A13F-9F95-034B-AFEB440EE9A2}"/>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C0700D05-2FB5-C812-F16E-A977DFBE3F40}"/>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F1705F5-FB72-B301-619D-F6231D594E92}"/>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en-US" altLang="en-US"/>
          </a:p>
        </p:txBody>
      </p:sp>
      <p:sp>
        <p:nvSpPr>
          <p:cNvPr id="10" name="Footer Placeholder 4">
            <a:extLst>
              <a:ext uri="{FF2B5EF4-FFF2-40B4-BE49-F238E27FC236}">
                <a16:creationId xmlns:a16="http://schemas.microsoft.com/office/drawing/2014/main" id="{4A47FFE7-8965-C7A4-D437-AE094B3C76E0}"/>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en-US" altLang="en-US"/>
          </a:p>
        </p:txBody>
      </p:sp>
      <p:sp>
        <p:nvSpPr>
          <p:cNvPr id="11" name="Slide Number Placeholder 5">
            <a:extLst>
              <a:ext uri="{FF2B5EF4-FFF2-40B4-BE49-F238E27FC236}">
                <a16:creationId xmlns:a16="http://schemas.microsoft.com/office/drawing/2014/main" id="{B6F80F0D-E33F-D1BC-37E9-2DBCDB7FFA41}"/>
              </a:ext>
            </a:extLst>
          </p:cNvPr>
          <p:cNvSpPr>
            <a:spLocks noGrp="1"/>
          </p:cNvSpPr>
          <p:nvPr>
            <p:ph type="sldNum" sz="quarter" idx="12"/>
          </p:nvPr>
        </p:nvSpPr>
        <p:spPr>
          <a:xfrm>
            <a:off x="7456488" y="6375400"/>
            <a:ext cx="1116012" cy="346075"/>
          </a:xfrm>
        </p:spPr>
        <p:txBody>
          <a:bodyPr/>
          <a:lstStyle>
            <a:lvl1pPr>
              <a:defRPr>
                <a:solidFill>
                  <a:schemeClr val="tx2"/>
                </a:solidFill>
              </a:defRPr>
            </a:lvl1pPr>
          </a:lstStyle>
          <a:p>
            <a:fld id="{D33031C9-A788-4E7B-B6C2-4E4D04B6BBB6}" type="slidenum">
              <a:rPr lang="en-US" altLang="en-US"/>
              <a:pPr/>
              <a:t>‹#›</a:t>
            </a:fld>
            <a:endParaRPr lang="en-US" altLang="en-US"/>
          </a:p>
        </p:txBody>
      </p:sp>
    </p:spTree>
    <p:extLst>
      <p:ext uri="{BB962C8B-B14F-4D97-AF65-F5344CB8AC3E}">
        <p14:creationId xmlns:p14="http://schemas.microsoft.com/office/powerpoint/2010/main" val="17848280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87EB68-CAF5-7BB0-721B-5F414993E0A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D4A5542-BDF1-4F98-1E54-0F0A7C46DCD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61AFD6-911C-649A-10A5-B1513D7DDDDD}"/>
              </a:ext>
            </a:extLst>
          </p:cNvPr>
          <p:cNvSpPr>
            <a:spLocks noGrp="1"/>
          </p:cNvSpPr>
          <p:nvPr>
            <p:ph type="sldNum" sz="quarter" idx="12"/>
          </p:nvPr>
        </p:nvSpPr>
        <p:spPr/>
        <p:txBody>
          <a:bodyPr/>
          <a:lstStyle>
            <a:lvl1pPr>
              <a:defRPr/>
            </a:lvl1pPr>
          </a:lstStyle>
          <a:p>
            <a:fld id="{E3834113-6DF4-47BE-92AE-82AA9ABD024C}" type="slidenum">
              <a:rPr lang="en-US" altLang="en-US"/>
              <a:pPr/>
              <a:t>‹#›</a:t>
            </a:fld>
            <a:endParaRPr lang="en-US" altLang="en-US"/>
          </a:p>
        </p:txBody>
      </p:sp>
    </p:spTree>
    <p:extLst>
      <p:ext uri="{BB962C8B-B14F-4D97-AF65-F5344CB8AC3E}">
        <p14:creationId xmlns:p14="http://schemas.microsoft.com/office/powerpoint/2010/main" val="38933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FAD5235-C19E-E475-8876-51BBF011C9B6}"/>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D58059C-8F87-100B-6F1E-785D106ECA5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D75CAC8-9565-2751-0C81-B034B0090478}"/>
              </a:ext>
            </a:extLst>
          </p:cNvPr>
          <p:cNvSpPr>
            <a:spLocks noGrp="1"/>
          </p:cNvSpPr>
          <p:nvPr>
            <p:ph type="sldNum" sz="quarter" idx="12"/>
          </p:nvPr>
        </p:nvSpPr>
        <p:spPr/>
        <p:txBody>
          <a:bodyPr/>
          <a:lstStyle>
            <a:lvl1pPr>
              <a:defRPr/>
            </a:lvl1pPr>
          </a:lstStyle>
          <a:p>
            <a:fld id="{207A2FFD-4EC3-4376-93E8-772AF4BF656E}" type="slidenum">
              <a:rPr lang="en-US" altLang="en-US"/>
              <a:pPr/>
              <a:t>‹#›</a:t>
            </a:fld>
            <a:endParaRPr lang="en-US" altLang="en-US"/>
          </a:p>
        </p:txBody>
      </p:sp>
    </p:spTree>
    <p:extLst>
      <p:ext uri="{BB962C8B-B14F-4D97-AF65-F5344CB8AC3E}">
        <p14:creationId xmlns:p14="http://schemas.microsoft.com/office/powerpoint/2010/main" val="97030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2E26D01-B7FA-2B9A-F7FC-6DD45076AAC7}"/>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2E447F5B-B5AF-E52C-8E9B-1E1D9EC2FA3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CA2B972-EC4A-CB72-37C7-173A9EFEF18D}"/>
              </a:ext>
            </a:extLst>
          </p:cNvPr>
          <p:cNvSpPr>
            <a:spLocks noGrp="1"/>
          </p:cNvSpPr>
          <p:nvPr>
            <p:ph type="sldNum" sz="quarter" idx="12"/>
          </p:nvPr>
        </p:nvSpPr>
        <p:spPr/>
        <p:txBody>
          <a:bodyPr/>
          <a:lstStyle>
            <a:lvl1pPr>
              <a:defRPr/>
            </a:lvl1pPr>
          </a:lstStyle>
          <a:p>
            <a:fld id="{60A74676-EA96-42FD-85D4-01A85579C3D8}" type="slidenum">
              <a:rPr lang="en-US" altLang="en-US"/>
              <a:pPr/>
              <a:t>‹#›</a:t>
            </a:fld>
            <a:endParaRPr lang="en-US" altLang="en-US"/>
          </a:p>
        </p:txBody>
      </p:sp>
    </p:spTree>
    <p:extLst>
      <p:ext uri="{BB962C8B-B14F-4D97-AF65-F5344CB8AC3E}">
        <p14:creationId xmlns:p14="http://schemas.microsoft.com/office/powerpoint/2010/main" val="149457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FEB03D-1CDB-BA78-9AD4-D06A48DAFB8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88108A1C-06BB-A56F-E72B-790D0178046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287034B-1F54-59DD-EACB-7D26F7C2DB23}"/>
              </a:ext>
            </a:extLst>
          </p:cNvPr>
          <p:cNvSpPr>
            <a:spLocks noGrp="1"/>
          </p:cNvSpPr>
          <p:nvPr>
            <p:ph type="sldNum" sz="quarter" idx="12"/>
          </p:nvPr>
        </p:nvSpPr>
        <p:spPr/>
        <p:txBody>
          <a:bodyPr/>
          <a:lstStyle>
            <a:lvl1pPr>
              <a:defRPr/>
            </a:lvl1pPr>
          </a:lstStyle>
          <a:p>
            <a:fld id="{AA930E9F-CF41-4923-85C3-372D9B50A4CD}" type="slidenum">
              <a:rPr lang="en-US" altLang="en-US"/>
              <a:pPr/>
              <a:t>‹#›</a:t>
            </a:fld>
            <a:endParaRPr lang="en-US" altLang="en-US"/>
          </a:p>
        </p:txBody>
      </p:sp>
    </p:spTree>
    <p:extLst>
      <p:ext uri="{BB962C8B-B14F-4D97-AF65-F5344CB8AC3E}">
        <p14:creationId xmlns:p14="http://schemas.microsoft.com/office/powerpoint/2010/main" val="380542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896FFE04-22B7-463E-C956-AB52C11AE62D}"/>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CF87FB9E-DBF0-E845-7B5F-7E8749F8F59B}"/>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5F764C34-5A37-B038-6388-164CFEFF5276}"/>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a:extLst>
              <a:ext uri="{FF2B5EF4-FFF2-40B4-BE49-F238E27FC236}">
                <a16:creationId xmlns:a16="http://schemas.microsoft.com/office/drawing/2014/main" id="{C5674AB8-2AEF-A124-FBD1-6BFD6817785E}"/>
              </a:ext>
            </a:extLst>
          </p:cNvPr>
          <p:cNvSpPr>
            <a:spLocks noGrp="1"/>
          </p:cNvSpPr>
          <p:nvPr>
            <p:ph type="dt" sz="half" idx="10"/>
          </p:nvPr>
        </p:nvSpPr>
        <p:spPr>
          <a:xfrm>
            <a:off x="573088" y="6375400"/>
            <a:ext cx="925512" cy="349250"/>
          </a:xfrm>
        </p:spPr>
        <p:txBody>
          <a:bodyPr/>
          <a:lstStyle>
            <a:lvl1pPr>
              <a:defRPr/>
            </a:lvl1pPr>
          </a:lstStyle>
          <a:p>
            <a:pPr>
              <a:defRPr/>
            </a:pPr>
            <a:endParaRPr lang="en-US" altLang="en-US"/>
          </a:p>
        </p:txBody>
      </p:sp>
      <p:sp>
        <p:nvSpPr>
          <p:cNvPr id="9" name="Footer Placeholder 5">
            <a:extLst>
              <a:ext uri="{FF2B5EF4-FFF2-40B4-BE49-F238E27FC236}">
                <a16:creationId xmlns:a16="http://schemas.microsoft.com/office/drawing/2014/main" id="{16B8A2DB-AADB-E79C-44A2-6E8DDD45E0BB}"/>
              </a:ext>
            </a:extLst>
          </p:cNvPr>
          <p:cNvSpPr>
            <a:spLocks noGrp="1"/>
          </p:cNvSpPr>
          <p:nvPr>
            <p:ph type="ftr" sz="quarter" idx="11"/>
          </p:nvPr>
        </p:nvSpPr>
        <p:spPr>
          <a:xfrm>
            <a:off x="1577975" y="6375400"/>
            <a:ext cx="2611438" cy="346075"/>
          </a:xfrm>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A0F8B292-A243-285C-57A7-00C7DF967106}"/>
              </a:ext>
            </a:extLst>
          </p:cNvPr>
          <p:cNvSpPr>
            <a:spLocks noGrp="1"/>
          </p:cNvSpPr>
          <p:nvPr>
            <p:ph type="sldNum" sz="quarter" idx="12"/>
          </p:nvPr>
        </p:nvSpPr>
        <p:spPr>
          <a:xfrm>
            <a:off x="4268788" y="6375400"/>
            <a:ext cx="923925" cy="346075"/>
          </a:xfrm>
        </p:spPr>
        <p:txBody>
          <a:bodyPr/>
          <a:lstStyle>
            <a:lvl1pPr>
              <a:defRPr/>
            </a:lvl1pPr>
          </a:lstStyle>
          <a:p>
            <a:fld id="{AC4A2D7B-0072-43AD-AE46-DC0620C19264}" type="slidenum">
              <a:rPr lang="en-US" altLang="en-US"/>
              <a:pPr/>
              <a:t>‹#›</a:t>
            </a:fld>
            <a:endParaRPr lang="en-US" altLang="en-US"/>
          </a:p>
        </p:txBody>
      </p:sp>
    </p:spTree>
    <p:extLst>
      <p:ext uri="{BB962C8B-B14F-4D97-AF65-F5344CB8AC3E}">
        <p14:creationId xmlns:p14="http://schemas.microsoft.com/office/powerpoint/2010/main" val="225087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5B62D5D9-AFDA-9472-FF5C-7995F2237D0E}"/>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2E7CFDBE-BF45-C3A2-17AC-50E7EF5A6718}"/>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8FD20DE4-9169-E98E-F9B9-A16A767F5E58}"/>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a:extLst>
              <a:ext uri="{FF2B5EF4-FFF2-40B4-BE49-F238E27FC236}">
                <a16:creationId xmlns:a16="http://schemas.microsoft.com/office/drawing/2014/main" id="{FCFAD508-2F40-F138-9A0A-63FF6D4F69E9}"/>
              </a:ext>
            </a:extLst>
          </p:cNvPr>
          <p:cNvSpPr>
            <a:spLocks noGrp="1"/>
          </p:cNvSpPr>
          <p:nvPr>
            <p:ph type="dt" sz="half" idx="10"/>
          </p:nvPr>
        </p:nvSpPr>
        <p:spPr>
          <a:xfrm>
            <a:off x="574675" y="6375400"/>
            <a:ext cx="923925" cy="349250"/>
          </a:xfrm>
        </p:spPr>
        <p:txBody>
          <a:bodyPr/>
          <a:lstStyle>
            <a:lvl1pPr>
              <a:defRPr/>
            </a:lvl1pPr>
          </a:lstStyle>
          <a:p>
            <a:pPr>
              <a:defRPr/>
            </a:pPr>
            <a:endParaRPr lang="en-US" altLang="en-US"/>
          </a:p>
        </p:txBody>
      </p:sp>
      <p:sp>
        <p:nvSpPr>
          <p:cNvPr id="9" name="Footer Placeholder 5">
            <a:extLst>
              <a:ext uri="{FF2B5EF4-FFF2-40B4-BE49-F238E27FC236}">
                <a16:creationId xmlns:a16="http://schemas.microsoft.com/office/drawing/2014/main" id="{1E8F4CF2-0E24-9735-6ECD-1221B76390A8}"/>
              </a:ext>
            </a:extLst>
          </p:cNvPr>
          <p:cNvSpPr>
            <a:spLocks noGrp="1"/>
          </p:cNvSpPr>
          <p:nvPr>
            <p:ph type="ftr" sz="quarter" idx="11"/>
          </p:nvPr>
        </p:nvSpPr>
        <p:spPr>
          <a:xfrm>
            <a:off x="1577975" y="6375400"/>
            <a:ext cx="2611438" cy="346075"/>
          </a:xfrm>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068FDC6C-F8D3-5474-EE56-DD910CD12EC1}"/>
              </a:ext>
            </a:extLst>
          </p:cNvPr>
          <p:cNvSpPr>
            <a:spLocks noGrp="1"/>
          </p:cNvSpPr>
          <p:nvPr>
            <p:ph type="sldNum" sz="quarter" idx="12"/>
          </p:nvPr>
        </p:nvSpPr>
        <p:spPr>
          <a:xfrm>
            <a:off x="4256088" y="6375400"/>
            <a:ext cx="947737" cy="346075"/>
          </a:xfrm>
        </p:spPr>
        <p:txBody>
          <a:bodyPr/>
          <a:lstStyle>
            <a:lvl1pPr>
              <a:defRPr/>
            </a:lvl1pPr>
          </a:lstStyle>
          <a:p>
            <a:fld id="{862C0219-DE6D-474C-90B3-28A2E8053C7B}" type="slidenum">
              <a:rPr lang="en-US" altLang="en-US"/>
              <a:pPr/>
              <a:t>‹#›</a:t>
            </a:fld>
            <a:endParaRPr lang="en-US" altLang="en-US"/>
          </a:p>
        </p:txBody>
      </p:sp>
    </p:spTree>
    <p:extLst>
      <p:ext uri="{BB962C8B-B14F-4D97-AF65-F5344CB8AC3E}">
        <p14:creationId xmlns:p14="http://schemas.microsoft.com/office/powerpoint/2010/main" val="6556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09931-9C31-CD8A-27CD-53673478C463}"/>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4B88AA70-5A12-5FBD-6B23-AE75CA8387CD}"/>
              </a:ext>
            </a:extLst>
          </p:cNvPr>
          <p:cNvSpPr>
            <a:spLocks noGrp="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1458E2-C036-A9AE-265A-AD65D7A06666}"/>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70982BB1-D52E-5F91-57D1-604E72E6E1F8}"/>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E75195E3-4F7C-6F26-A001-14AC89999C7B}"/>
              </a:ext>
            </a:extLst>
          </p:cNvPr>
          <p:cNvSpPr>
            <a:spLocks noGrp="1"/>
          </p:cNvSpPr>
          <p:nvPr>
            <p:ph type="sldNum" sz="quarter" idx="4"/>
          </p:nvPr>
        </p:nvSpPr>
        <p:spPr>
          <a:xfrm>
            <a:off x="6457950" y="6375400"/>
            <a:ext cx="2114550" cy="3460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82FC87E7-6FFD-48F7-8D0E-4452E852C386}" type="slidenum">
              <a:rPr lang="en-US" altLang="en-US"/>
              <a:pPr/>
              <a:t>‹#›</a:t>
            </a:fld>
            <a:endParaRPr lang="en-US" altLang="en-US"/>
          </a:p>
        </p:txBody>
      </p:sp>
      <p:sp>
        <p:nvSpPr>
          <p:cNvPr id="12" name="Rectangle 11">
            <a:extLst>
              <a:ext uri="{FF2B5EF4-FFF2-40B4-BE49-F238E27FC236}">
                <a16:creationId xmlns:a16="http://schemas.microsoft.com/office/drawing/2014/main" id="{142D20F1-12D5-4BA9-2537-94CA21CE87D5}"/>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245CC0DB-AB62-105B-4E93-A183262D11F5}"/>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FB313A08-246B-7598-1AF0-BDAC4916CCE4}"/>
              </a:ext>
            </a:extLst>
          </p:cNvPr>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02" r:id="rId1"/>
    <p:sldLayoutId id="2147483995" r:id="rId2"/>
    <p:sldLayoutId id="2147484003" r:id="rId3"/>
    <p:sldLayoutId id="2147483996" r:id="rId4"/>
    <p:sldLayoutId id="2147483997" r:id="rId5"/>
    <p:sldLayoutId id="2147483998" r:id="rId6"/>
    <p:sldLayoutId id="2147483999" r:id="rId7"/>
    <p:sldLayoutId id="2147484004" r:id="rId8"/>
    <p:sldLayoutId id="2147484005" r:id="rId9"/>
    <p:sldLayoutId id="2147484000" r:id="rId10"/>
    <p:sldLayoutId id="2147484001" r:id="rId11"/>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D24D40-8F39-4BAA-991D-BDCA56AAAD01}"/>
              </a:ext>
            </a:extLst>
          </p:cNvPr>
          <p:cNvSpPr>
            <a:spLocks noGrp="1"/>
          </p:cNvSpPr>
          <p:nvPr>
            <p:ph type="title"/>
          </p:nvPr>
        </p:nvSpPr>
        <p:spPr>
          <a:xfrm>
            <a:off x="2057400" y="152400"/>
            <a:ext cx="6934200" cy="3962400"/>
          </a:xfrm>
        </p:spPr>
        <p:txBody>
          <a:bodyPr>
            <a:noAutofit/>
          </a:bodyPr>
          <a:lstStyle/>
          <a:p>
            <a:pPr>
              <a:defRPr/>
            </a:pPr>
            <a:r>
              <a:rPr lang="en-US" sz="4000" b="1" dirty="0">
                <a:solidFill>
                  <a:srgbClr val="FF0000"/>
                </a:solidFill>
              </a:rPr>
              <a:t>COMPARING VARIABLES OF ORDINAL OR DICHOTOMOUS SCALES: </a:t>
            </a:r>
            <a:br>
              <a:rPr lang="ar-SA" sz="4000" b="1" dirty="0">
                <a:solidFill>
                  <a:srgbClr val="FF0000"/>
                </a:solidFill>
              </a:rPr>
            </a:br>
            <a:br>
              <a:rPr lang="ar-SA" sz="4000" b="1" dirty="0">
                <a:solidFill>
                  <a:srgbClr val="FF0000"/>
                </a:solidFill>
              </a:rPr>
            </a:br>
            <a:r>
              <a:rPr lang="en-US" sz="4000" b="1" dirty="0">
                <a:solidFill>
                  <a:srgbClr val="FF0000"/>
                </a:solidFill>
              </a:rPr>
              <a:t>SPEARMAN RANK- ORDER, POINT-BISERIAL, AND BISERIAL CORRELATIONS</a:t>
            </a:r>
          </a:p>
        </p:txBody>
      </p:sp>
      <p:sp>
        <p:nvSpPr>
          <p:cNvPr id="8195" name="Slide Number Placeholder 1">
            <a:extLst>
              <a:ext uri="{FF2B5EF4-FFF2-40B4-BE49-F238E27FC236}">
                <a16:creationId xmlns:a16="http://schemas.microsoft.com/office/drawing/2014/main" id="{D672B9D9-0F94-6F58-3D2C-4545FABBD9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E854E-5F5E-4599-BD8B-A51118B55F98}" type="slidenum">
              <a:rPr lang="en-US" altLang="en-US">
                <a:solidFill>
                  <a:schemeClr val="tx2"/>
                </a:solidFill>
              </a:rPr>
              <a:pPr/>
              <a:t>1</a:t>
            </a:fld>
            <a:endParaRPr lang="en-US" altLang="en-US">
              <a:solidFill>
                <a:schemeClr val="tx2"/>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E48900FC-18B1-6FDD-8C1F-564AF56717F0}"/>
              </a:ext>
            </a:extLst>
          </p:cNvPr>
          <p:cNvSpPr>
            <a:spLocks noChangeArrowheads="1"/>
          </p:cNvSpPr>
          <p:nvPr/>
        </p:nvSpPr>
        <p:spPr bwMode="auto">
          <a:xfrm>
            <a:off x="609600" y="0"/>
            <a:ext cx="80772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lvl="1">
              <a:lnSpc>
                <a:spcPct val="103000"/>
              </a:lnSpc>
              <a:spcBef>
                <a:spcPct val="0"/>
              </a:spcBef>
              <a:buClrTx/>
              <a:buSzPts val="1200"/>
              <a:buFontTx/>
              <a:buNone/>
            </a:pPr>
            <a:r>
              <a:rPr lang="en-US" altLang="en-US" sz="2400" b="1">
                <a:solidFill>
                  <a:srgbClr val="002060"/>
                </a:solidFill>
                <a:latin typeface="Times New Roman" panose="02020603050405020304" pitchFamily="18" charset="0"/>
                <a:cs typeface="Times New Roman" panose="02020603050405020304" pitchFamily="18" charset="0"/>
              </a:rPr>
              <a:t>COMPUTING THE SPEARMAN RANK-ORDER CORRELATION COEFFICIENT</a:t>
            </a:r>
          </a:p>
          <a:p>
            <a:pPr algn="just">
              <a:lnSpc>
                <a:spcPct val="103000"/>
              </a:lnSpc>
              <a:spcBef>
                <a:spcPct val="0"/>
              </a:spcBef>
              <a:buClrTx/>
              <a:buFontTx/>
              <a:buNone/>
            </a:pPr>
            <a:r>
              <a:rPr lang="en-US" altLang="en-US" sz="2800" b="1">
                <a:solidFill>
                  <a:schemeClr val="tx1"/>
                </a:solidFill>
                <a:latin typeface="Times New Roman" panose="02020603050405020304" pitchFamily="18" charset="0"/>
                <a:cs typeface="Times New Roman" panose="02020603050405020304" pitchFamily="18" charset="0"/>
              </a:rPr>
              <a:t> </a:t>
            </a: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The Spearman rank-order correlation is a statistical procedure that is designed to measure the relationship between two variables on an ordinal scale of measurement if the sample size is n ≥ 4. Use Formula 1 to determine a Spearman rank-order correlation coefficient r</a:t>
            </a:r>
            <a:r>
              <a:rPr lang="en-US" altLang="en-US" sz="2800" baseline="-25000">
                <a:solidFill>
                  <a:schemeClr val="tx1"/>
                </a:solidFill>
                <a:latin typeface="Times New Roman" panose="02020603050405020304" pitchFamily="18" charset="0"/>
                <a:cs typeface="Times New Roman" panose="02020603050405020304" pitchFamily="18" charset="0"/>
              </a:rPr>
              <a:t>s</a:t>
            </a:r>
            <a:r>
              <a:rPr lang="en-US" altLang="en-US" sz="2800">
                <a:solidFill>
                  <a:schemeClr val="tx1"/>
                </a:solidFill>
                <a:latin typeface="Times New Roman" panose="02020603050405020304" pitchFamily="18" charset="0"/>
                <a:cs typeface="Times New Roman" panose="02020603050405020304" pitchFamily="18" charset="0"/>
              </a:rPr>
              <a:t> if none of the ranked values are ties. Sometimes, the symbol r</a:t>
            </a:r>
            <a:r>
              <a:rPr lang="en-US" altLang="en-US" sz="2800" baseline="-25000">
                <a:solidFill>
                  <a:schemeClr val="tx1"/>
                </a:solidFill>
                <a:latin typeface="Times New Roman" panose="02020603050405020304" pitchFamily="18" charset="0"/>
                <a:cs typeface="Times New Roman" panose="02020603050405020304" pitchFamily="18" charset="0"/>
              </a:rPr>
              <a:t>s</a:t>
            </a:r>
            <a:r>
              <a:rPr lang="en-US" altLang="en-US" sz="2800">
                <a:solidFill>
                  <a:schemeClr val="tx1"/>
                </a:solidFill>
                <a:latin typeface="Times New Roman" panose="02020603050405020304" pitchFamily="18" charset="0"/>
                <a:cs typeface="Times New Roman" panose="02020603050405020304" pitchFamily="18" charset="0"/>
              </a:rPr>
              <a:t> is represented by the Greek symbol rho, or ρ:</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p:txBody>
      </p:sp>
      <p:pic>
        <p:nvPicPr>
          <p:cNvPr id="18435" name="Picture 2">
            <a:extLst>
              <a:ext uri="{FF2B5EF4-FFF2-40B4-BE49-F238E27FC236}">
                <a16:creationId xmlns:a16="http://schemas.microsoft.com/office/drawing/2014/main" id="{C66271AF-ED7D-3C1C-0877-C12F307C7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006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a:extLst>
              <a:ext uri="{FF2B5EF4-FFF2-40B4-BE49-F238E27FC236}">
                <a16:creationId xmlns:a16="http://schemas.microsoft.com/office/drawing/2014/main" id="{F7D2F09B-92A4-BAD6-CA6F-06AF55CB134A}"/>
              </a:ext>
            </a:extLst>
          </p:cNvPr>
          <p:cNvSpPr>
            <a:spLocks noChangeArrowheads="1"/>
          </p:cNvSpPr>
          <p:nvPr/>
        </p:nvSpPr>
        <p:spPr bwMode="auto">
          <a:xfrm>
            <a:off x="685800" y="6019800"/>
            <a:ext cx="8305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where n is the number of rank pairs and D</a:t>
            </a:r>
            <a:r>
              <a:rPr lang="en-US" altLang="en-US" sz="2800" baseline="-25000">
                <a:solidFill>
                  <a:schemeClr val="tx1"/>
                </a:solidFill>
                <a:latin typeface="Times New Roman" panose="02020603050405020304" pitchFamily="18" charset="0"/>
                <a:cs typeface="Times New Roman" panose="02020603050405020304" pitchFamily="18" charset="0"/>
              </a:rPr>
              <a:t>i</a:t>
            </a:r>
            <a:r>
              <a:rPr lang="en-US" altLang="en-US" sz="2800">
                <a:solidFill>
                  <a:schemeClr val="tx1"/>
                </a:solidFill>
                <a:latin typeface="Times New Roman" panose="02020603050405020304" pitchFamily="18" charset="0"/>
                <a:cs typeface="Times New Roman" panose="02020603050405020304" pitchFamily="18" charset="0"/>
              </a:rPr>
              <a:t> is the difference between a ranked pair.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51BE77C9-3E6A-459C-A54E-6F4EDFC6F877}"/>
              </a:ext>
            </a:extLst>
          </p:cNvPr>
          <p:cNvSpPr>
            <a:spLocks noChangeArrowheads="1"/>
          </p:cNvSpPr>
          <p:nvPr/>
        </p:nvSpPr>
        <p:spPr bwMode="auto">
          <a:xfrm>
            <a:off x="685800" y="76200"/>
            <a:ext cx="8153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3048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If ties are present in the values, use Formula 2, Formula 3, and Formula 4 to determine r</a:t>
            </a:r>
            <a:r>
              <a:rPr lang="en-US" altLang="en-US" sz="2800" baseline="-25000">
                <a:solidFill>
                  <a:schemeClr val="tx1"/>
                </a:solidFill>
                <a:latin typeface="Times New Roman" panose="02020603050405020304" pitchFamily="18" charset="0"/>
                <a:cs typeface="Times New Roman" panose="02020603050405020304" pitchFamily="18" charset="0"/>
              </a:rPr>
              <a:t>s</a:t>
            </a:r>
            <a:r>
              <a:rPr lang="en-US" altLang="en-US" sz="2800">
                <a:solidFill>
                  <a:schemeClr val="tx1"/>
                </a:solidFill>
                <a:latin typeface="Times New Roman" panose="02020603050405020304" pitchFamily="18" charset="0"/>
                <a:cs typeface="Times New Roman" panose="02020603050405020304" pitchFamily="18" charset="0"/>
              </a:rPr>
              <a:t>:</a:t>
            </a:r>
          </a:p>
        </p:txBody>
      </p:sp>
      <p:pic>
        <p:nvPicPr>
          <p:cNvPr id="19459" name="Picture 2">
            <a:extLst>
              <a:ext uri="{FF2B5EF4-FFF2-40B4-BE49-F238E27FC236}">
                <a16:creationId xmlns:a16="http://schemas.microsoft.com/office/drawing/2014/main" id="{AAB9A8BF-46F6-E124-51A0-A713F35B95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65238"/>
            <a:ext cx="80772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40BDF1E4-AFB5-735F-DFA5-DBA5E93F0627}"/>
              </a:ext>
            </a:extLst>
          </p:cNvPr>
          <p:cNvSpPr>
            <a:spLocks noChangeArrowheads="1"/>
          </p:cNvSpPr>
          <p:nvPr/>
        </p:nvSpPr>
        <p:spPr bwMode="auto">
          <a:xfrm>
            <a:off x="685800" y="6019800"/>
            <a:ext cx="6399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If there are no ties in a variable, then T = 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7EE4E6-919C-01BC-1AA5-01BF98324425}"/>
              </a:ext>
            </a:extLst>
          </p:cNvPr>
          <p:cNvSpPr/>
          <p:nvPr/>
        </p:nvSpPr>
        <p:spPr>
          <a:xfrm>
            <a:off x="838200" y="228600"/>
            <a:ext cx="8001000" cy="1866900"/>
          </a:xfrm>
          <a:prstGeom prst="rect">
            <a:avLst/>
          </a:prstGeom>
        </p:spPr>
        <p:txBody>
          <a:bodyPr>
            <a:spAutoFit/>
          </a:bodyPr>
          <a:lstStyle/>
          <a:p>
            <a:pPr marL="444500" algn="just">
              <a:lnSpc>
                <a:spcPct val="103000"/>
              </a:lnSpc>
              <a:tabLst>
                <a:tab pos="493713" algn="l"/>
                <a:tab pos="495300" algn="l"/>
              </a:tabLst>
              <a:defRPr/>
            </a:pPr>
            <a:r>
              <a:rPr lang="en-US" sz="2800" dirty="0">
                <a:latin typeface="Times New Roman" panose="02020603050405020304" pitchFamily="18" charset="0"/>
                <a:cs typeface="Times New Roman" panose="02020603050405020304" pitchFamily="18" charset="0"/>
              </a:rPr>
              <a:t>Use Formula 5 to determine the degrees of freedom for the correlation:</a:t>
            </a:r>
          </a:p>
          <a:p>
            <a:pPr marL="2010410" algn="just">
              <a:lnSpc>
                <a:spcPct val="103000"/>
              </a:lnSpc>
              <a:tabLst>
                <a:tab pos="493713" algn="l"/>
                <a:tab pos="495300" algn="l"/>
              </a:tabLst>
              <a:defRPr/>
            </a:pPr>
            <a:r>
              <a:rPr lang="en-US" sz="2800" b="1" dirty="0" err="1">
                <a:solidFill>
                  <a:srgbClr val="FF0000"/>
                </a:solidFill>
                <a:latin typeface="Times New Roman" panose="02020603050405020304" pitchFamily="18" charset="0"/>
                <a:cs typeface="Times New Roman" panose="02020603050405020304" pitchFamily="18" charset="0"/>
              </a:rPr>
              <a:t>df</a:t>
            </a:r>
            <a:r>
              <a:rPr lang="en-US" sz="2800" b="1" dirty="0">
                <a:solidFill>
                  <a:srgbClr val="FF0000"/>
                </a:solidFill>
                <a:latin typeface="Times New Roman" panose="02020603050405020304" pitchFamily="18" charset="0"/>
                <a:cs typeface="Times New Roman" panose="02020603050405020304" pitchFamily="18" charset="0"/>
              </a:rPr>
              <a:t> = n − 2</a:t>
            </a:r>
            <a:r>
              <a:rPr lang="en-US" sz="2800" dirty="0">
                <a:latin typeface="Times New Roman" panose="02020603050405020304" pitchFamily="18" charset="0"/>
                <a:cs typeface="Times New Roman" panose="02020603050405020304" pitchFamily="18" charset="0"/>
              </a:rPr>
              <a:t>	                                      (5)</a:t>
            </a:r>
          </a:p>
          <a:p>
            <a:pPr marL="139700" algn="just">
              <a:lnSpc>
                <a:spcPct val="103000"/>
              </a:lnSpc>
              <a:tabLst>
                <a:tab pos="493713" algn="l"/>
                <a:tab pos="495300" algn="l"/>
              </a:tabLst>
              <a:defRPr/>
            </a:pPr>
            <a:r>
              <a:rPr lang="en-US" sz="2800" dirty="0">
                <a:latin typeface="Times New Roman" panose="02020603050405020304" pitchFamily="18" charset="0"/>
                <a:cs typeface="Times New Roman" panose="02020603050405020304" pitchFamily="18" charset="0"/>
              </a:rPr>
              <a:t>where n is the number of paired values.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6CC6A255-B8D7-0B6C-0D01-1AF6CD8BAD02}"/>
              </a:ext>
            </a:extLst>
          </p:cNvPr>
          <p:cNvSpPr>
            <a:spLocks noChangeArrowheads="1"/>
          </p:cNvSpPr>
          <p:nvPr/>
        </p:nvSpPr>
        <p:spPr bwMode="auto">
          <a:xfrm>
            <a:off x="838200" y="76200"/>
            <a:ext cx="80010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After r</a:t>
            </a:r>
            <a:r>
              <a:rPr lang="en-US" altLang="en-US" sz="2800" baseline="-25000">
                <a:solidFill>
                  <a:schemeClr val="tx1"/>
                </a:solidFill>
                <a:latin typeface="Times New Roman" panose="02020603050405020304" pitchFamily="18" charset="0"/>
                <a:cs typeface="Times New Roman" panose="02020603050405020304" pitchFamily="18" charset="0"/>
              </a:rPr>
              <a:t>s</a:t>
            </a:r>
            <a:r>
              <a:rPr lang="en-US" altLang="en-US" sz="2800">
                <a:solidFill>
                  <a:schemeClr val="tx1"/>
                </a:solidFill>
                <a:latin typeface="Times New Roman" panose="02020603050405020304" pitchFamily="18" charset="0"/>
                <a:cs typeface="Times New Roman" panose="02020603050405020304" pitchFamily="18" charset="0"/>
              </a:rPr>
              <a:t> is determined, it must be examined for significance. Small samples allow one to reference a table of critical values, such as (Table B.7).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However, if the sample size n exceeds those available from the table, then a large sample approximation may be performed.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BF81BEC-8B29-BA68-38FC-06AD5899D5D6}"/>
              </a:ext>
            </a:extLst>
          </p:cNvPr>
          <p:cNvSpPr>
            <a:spLocks noChangeArrowheads="1"/>
          </p:cNvSpPr>
          <p:nvPr/>
        </p:nvSpPr>
        <p:spPr bwMode="auto">
          <a:xfrm>
            <a:off x="838200" y="228600"/>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Example</a:t>
            </a:r>
            <a:r>
              <a:rPr lang="en-US" altLang="en-US" sz="1800">
                <a:solidFill>
                  <a:schemeClr val="tx1"/>
                </a:solidFill>
                <a:latin typeface="OptimaLTStd-Black"/>
              </a:rPr>
              <a:t> </a:t>
            </a:r>
          </a:p>
          <a:p>
            <a:pPr>
              <a:lnSpc>
                <a:spcPct val="100000"/>
              </a:lnSpc>
              <a:spcBef>
                <a:spcPct val="0"/>
              </a:spcBef>
              <a:buClrTx/>
              <a:buFontTx/>
              <a:buNone/>
            </a:pPr>
            <a:endParaRPr lang="en-US" altLang="en-US" sz="1800">
              <a:solidFill>
                <a:schemeClr val="tx1"/>
              </a:solidFill>
              <a:latin typeface="OptimaLTStd-Black"/>
            </a:endParaRPr>
          </a:p>
          <a:p>
            <a:pPr algn="ctr">
              <a:lnSpc>
                <a:spcPct val="100000"/>
              </a:lnSpc>
              <a:spcBef>
                <a:spcPct val="0"/>
              </a:spcBef>
              <a:buClrTx/>
              <a:buFontTx/>
              <a:buNone/>
            </a:pPr>
            <a:r>
              <a:rPr lang="en-US" altLang="en-US" sz="1800" b="1">
                <a:solidFill>
                  <a:schemeClr val="tx1"/>
                </a:solidFill>
                <a:latin typeface="OptimaLTStd-Black"/>
              </a:rPr>
              <a:t>Spearman Rank-Order Correlation (Small Data Samples without Ties)</a:t>
            </a:r>
          </a:p>
        </p:txBody>
      </p:sp>
      <p:sp>
        <p:nvSpPr>
          <p:cNvPr id="22531" name="Rectangle 2">
            <a:extLst>
              <a:ext uri="{FF2B5EF4-FFF2-40B4-BE49-F238E27FC236}">
                <a16:creationId xmlns:a16="http://schemas.microsoft.com/office/drawing/2014/main" id="{6DE2422E-728D-9BD3-A274-1956596E74C8}"/>
              </a:ext>
            </a:extLst>
          </p:cNvPr>
          <p:cNvSpPr>
            <a:spLocks noChangeArrowheads="1"/>
          </p:cNvSpPr>
          <p:nvPr/>
        </p:nvSpPr>
        <p:spPr bwMode="auto">
          <a:xfrm>
            <a:off x="838200" y="172085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Eight men were involved in a study to examine the resting heart rate regarding frequency of visits to the gym. The assumption is that the person who visits the gym more frequently for a workout will have a slower heart rate.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Table 2 shows the number of visits each participant made to the gym during the month the study was conducted. It also provides the mean heart rate measured at the end of the week during the final 3 weeks of the month.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281E669B-E3A8-A8C4-D3EB-E3BAF5A5E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357313"/>
            <a:ext cx="68389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D491541A-8E86-CFB2-2570-471728DADE49}"/>
              </a:ext>
            </a:extLst>
          </p:cNvPr>
          <p:cNvSpPr>
            <a:spLocks noChangeArrowheads="1"/>
          </p:cNvSpPr>
          <p:nvPr/>
        </p:nvSpPr>
        <p:spPr bwMode="auto">
          <a:xfrm>
            <a:off x="838200" y="3048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The values in this study do not possess characteristics of a strong interval scale.</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For instance, the number of visits to the gym does not necessarily communicate duration and intensity of physical activity. In addition, heart rate has several factors that can result in differences from one person to another. Ordinal measures offer a clearer relationship to compare these values from one individual to the next.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Therefore, we will convert these values to ranks and use a Spearman rank-order correlation.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39B39736-0523-FD13-A82B-5CC40D54C7EA}"/>
              </a:ext>
            </a:extLst>
          </p:cNvPr>
          <p:cNvSpPr>
            <a:spLocks noChangeArrowheads="1"/>
          </p:cNvSpPr>
          <p:nvPr/>
        </p:nvSpPr>
        <p:spPr bwMode="auto">
          <a:xfrm>
            <a:off x="762000" y="76200"/>
            <a:ext cx="8077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1. State the Null and Research Hypothesis </a:t>
            </a:r>
          </a:p>
          <a:p>
            <a:pPr>
              <a:lnSpc>
                <a:spcPct val="100000"/>
              </a:lnSpc>
              <a:spcBef>
                <a:spcPct val="0"/>
              </a:spcBef>
              <a:buClrTx/>
              <a:buFontTx/>
              <a:buNone/>
            </a:pPr>
            <a:endParaRPr lang="en-US" altLang="en-US" sz="1800" i="1">
              <a:solidFill>
                <a:schemeClr val="tx1"/>
              </a:solidFill>
              <a:latin typeface="OptimaLTStd-BlackItalic"/>
            </a:endParaRPr>
          </a:p>
          <a:p>
            <a:pPr algn="just">
              <a:lnSpc>
                <a:spcPct val="100000"/>
              </a:lnSpc>
              <a:spcBef>
                <a:spcPct val="0"/>
              </a:spcBef>
              <a:buClrTx/>
              <a:buFontTx/>
              <a:buNone/>
            </a:pPr>
            <a:r>
              <a:rPr lang="en-US" altLang="en-US" sz="2400">
                <a:solidFill>
                  <a:schemeClr val="tx1"/>
                </a:solidFill>
                <a:latin typeface="OptimaLTStd-Black"/>
              </a:rPr>
              <a:t>The null hypothesis states that there is no correlation between number of visits to the gym in a month and mean resting heart rate. The research hypothesis states that there is a correlation between the number of visits to the gym and the mean resting heart rate.</a:t>
            </a:r>
          </a:p>
        </p:txBody>
      </p:sp>
      <p:pic>
        <p:nvPicPr>
          <p:cNvPr id="25603" name="Picture 2">
            <a:extLst>
              <a:ext uri="{FF2B5EF4-FFF2-40B4-BE49-F238E27FC236}">
                <a16:creationId xmlns:a16="http://schemas.microsoft.com/office/drawing/2014/main" id="{C4386E3A-5A6A-BD1E-DC35-895670E1AE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3371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AF252-1043-8808-B56F-39B24092D99A}"/>
              </a:ext>
            </a:extLst>
          </p:cNvPr>
          <p:cNvSpPr>
            <a:spLocks noRot="1" noChangeAspect="1" noMove="1" noResize="1" noEditPoints="1" noAdjustHandles="1" noChangeArrowheads="1" noChangeShapeType="1" noTextEdit="1"/>
          </p:cNvSpPr>
          <p:nvPr/>
        </p:nvSpPr>
        <p:spPr>
          <a:xfrm>
            <a:off x="838200" y="76200"/>
            <a:ext cx="8001000" cy="2677656"/>
          </a:xfrm>
          <a:prstGeom prst="rect">
            <a:avLst/>
          </a:prstGeom>
          <a:blipFill rotWithShape="0">
            <a:blip r:embed="rId2"/>
            <a:stretch>
              <a:fillRect l="-1220" t="-1595" r="-1143" b="-4328"/>
            </a:stretch>
          </a:blipFill>
        </p:spPr>
        <p:txBody>
          <a:bodyPr/>
          <a:lstStyle/>
          <a:p>
            <a:pPr>
              <a:defRPr/>
            </a:pPr>
            <a:r>
              <a:rPr lang="en-US">
                <a:no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F4B6EE9F-EFE7-5EC8-180F-0A134C6CBFA6}"/>
              </a:ext>
            </a:extLst>
          </p:cNvPr>
          <p:cNvSpPr>
            <a:spLocks noChangeArrowheads="1"/>
          </p:cNvSpPr>
          <p:nvPr/>
        </p:nvSpPr>
        <p:spPr bwMode="auto">
          <a:xfrm>
            <a:off x="685800" y="1524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3. Choose the Appropriate Test Statistic</a:t>
            </a:r>
          </a:p>
          <a:p>
            <a:pPr>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As stated earlier, we decided to analyze the variables using an ordinal, or rank, procedure. Therefore, we will convert the values in each variable to ordinal data. In addition, we will be comparing the two variables, the number of visits to the gym in a month and the mean resting heart rate. Since we are comparing two variables in which one or both are measured on an ordinal scale, we will use the Spearman rank-order correlation.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114A315-1D12-DC8A-E30D-10A3A0EC6111}"/>
              </a:ext>
            </a:extLst>
          </p:cNvPr>
          <p:cNvSpPr>
            <a:spLocks noGrp="1"/>
          </p:cNvSpPr>
          <p:nvPr>
            <p:ph idx="1"/>
          </p:nvPr>
        </p:nvSpPr>
        <p:spPr>
          <a:xfrm>
            <a:off x="838200" y="1295400"/>
            <a:ext cx="7634288" cy="3048000"/>
          </a:xfrm>
        </p:spPr>
        <p:txBody>
          <a:bodyPr/>
          <a:lstStyle/>
          <a:p>
            <a:pPr marL="0" indent="0" algn="just" eaLnBrk="1" hangingPunct="1">
              <a:buFont typeface="Arial" panose="020B0604020202020204" pitchFamily="34" charset="0"/>
              <a:buNone/>
              <a:defRPr/>
            </a:pPr>
            <a:r>
              <a:rPr lang="en-US" sz="2800" dirty="0">
                <a:solidFill>
                  <a:srgbClr val="002060"/>
                </a:solidFill>
              </a:rPr>
              <a:t>In this lecture, you will learn the following items:</a:t>
            </a:r>
            <a:endParaRPr lang="ar-SA" sz="2800" dirty="0">
              <a:solidFill>
                <a:srgbClr val="002060"/>
              </a:solidFill>
            </a:endParaRPr>
          </a:p>
          <a:p>
            <a:pPr marL="0" indent="0" algn="just" eaLnBrk="1" hangingPunct="1">
              <a:buFont typeface="Arial" panose="020B0604020202020204" pitchFamily="34" charset="0"/>
              <a:buNone/>
              <a:defRPr/>
            </a:pPr>
            <a:endParaRPr lang="ar-SA" sz="2800" dirty="0">
              <a:solidFill>
                <a:srgbClr val="002060"/>
              </a:solidFill>
            </a:endParaRPr>
          </a:p>
          <a:p>
            <a:pPr algn="just" eaLnBrk="1" hangingPunct="1">
              <a:defRPr/>
            </a:pPr>
            <a:r>
              <a:rPr lang="en-US" sz="2400" dirty="0">
                <a:solidFill>
                  <a:srgbClr val="002060"/>
                </a:solidFill>
              </a:rPr>
              <a:t>How to compute the Spearman rank-order correlation coefficient.</a:t>
            </a:r>
            <a:endParaRPr lang="ar-SA" sz="2400" dirty="0">
              <a:solidFill>
                <a:srgbClr val="002060"/>
              </a:solidFill>
            </a:endParaRPr>
          </a:p>
          <a:p>
            <a:pPr marL="0" indent="0" algn="just" eaLnBrk="1" hangingPunct="1">
              <a:buFont typeface="Arial" panose="020B0604020202020204" pitchFamily="34" charset="0"/>
              <a:buNone/>
              <a:defRPr/>
            </a:pPr>
            <a:endParaRPr lang="ar-SA" sz="2400" dirty="0"/>
          </a:p>
          <a:p>
            <a:pPr algn="just" eaLnBrk="1" hangingPunct="1">
              <a:defRPr/>
            </a:pPr>
            <a:r>
              <a:rPr lang="en-US" sz="2400" dirty="0">
                <a:solidFill>
                  <a:srgbClr val="002060"/>
                </a:solidFill>
              </a:rPr>
              <a:t>How to compute the point-</a:t>
            </a:r>
            <a:r>
              <a:rPr lang="en-US" sz="2400" dirty="0" err="1">
                <a:solidFill>
                  <a:srgbClr val="002060"/>
                </a:solidFill>
              </a:rPr>
              <a:t>biserial</a:t>
            </a:r>
            <a:r>
              <a:rPr lang="en-US" sz="2400" dirty="0">
                <a:solidFill>
                  <a:srgbClr val="002060"/>
                </a:solidFill>
              </a:rPr>
              <a:t> correlation coefficient.</a:t>
            </a:r>
            <a:endParaRPr lang="en-US" sz="3200" dirty="0">
              <a:solidFill>
                <a:srgbClr val="002060"/>
              </a:solidFill>
            </a:endParaRPr>
          </a:p>
        </p:txBody>
      </p:sp>
      <p:sp>
        <p:nvSpPr>
          <p:cNvPr id="4" name="Rectangle 2">
            <a:extLst>
              <a:ext uri="{FF2B5EF4-FFF2-40B4-BE49-F238E27FC236}">
                <a16:creationId xmlns:a16="http://schemas.microsoft.com/office/drawing/2014/main" id="{C5FF9155-C4FB-1698-510C-8E388559E7AC}"/>
              </a:ext>
            </a:extLst>
          </p:cNvPr>
          <p:cNvSpPr>
            <a:spLocks noGrp="1" noChangeArrowheads="1"/>
          </p:cNvSpPr>
          <p:nvPr>
            <p:ph type="title"/>
          </p:nvPr>
        </p:nvSpPr>
        <p:spPr>
          <a:xfrm>
            <a:off x="914400" y="152400"/>
            <a:ext cx="7634288" cy="912813"/>
          </a:xfrm>
        </p:spPr>
        <p:txBody>
          <a:bodyPr/>
          <a:lstStyle/>
          <a:p>
            <a:pPr eaLnBrk="1" fontAlgn="auto" hangingPunct="1">
              <a:spcAft>
                <a:spcPts val="0"/>
              </a:spcAft>
              <a:defRPr/>
            </a:pPr>
            <a:r>
              <a:rPr lang="en-GB" altLang="en-US" sz="3600" dirty="0"/>
              <a:t>OBJECTIVE</a:t>
            </a:r>
            <a:r>
              <a:rPr lang="en-US" alt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B2E8C359-3291-7AC2-52CE-2AD9FB2A9974}"/>
              </a:ext>
            </a:extLst>
          </p:cNvPr>
          <p:cNvSpPr>
            <a:spLocks noChangeArrowheads="1"/>
          </p:cNvSpPr>
          <p:nvPr/>
        </p:nvSpPr>
        <p:spPr bwMode="auto">
          <a:xfrm>
            <a:off x="990600" y="1524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4. Compute the Test Statistic </a:t>
            </a:r>
          </a:p>
          <a:p>
            <a:pPr>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First, rank the scores for each variable separately as shown in Table 3. Rank them from the lowest score to the highest score to form an ordinal distribution for each variable.</a:t>
            </a:r>
          </a:p>
        </p:txBody>
      </p:sp>
      <p:pic>
        <p:nvPicPr>
          <p:cNvPr id="28675" name="Picture 2">
            <a:extLst>
              <a:ext uri="{FF2B5EF4-FFF2-40B4-BE49-F238E27FC236}">
                <a16:creationId xmlns:a16="http://schemas.microsoft.com/office/drawing/2014/main" id="{2F35F268-0C52-BD05-4B1A-CDB6069B69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09850"/>
            <a:ext cx="8001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7640929D-A094-1206-0B0F-235EE8007983}"/>
              </a:ext>
            </a:extLst>
          </p:cNvPr>
          <p:cNvSpPr>
            <a:spLocks noChangeArrowheads="1"/>
          </p:cNvSpPr>
          <p:nvPr/>
        </p:nvSpPr>
        <p:spPr bwMode="auto">
          <a:xfrm>
            <a:off x="762000" y="0"/>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To calculate the Spearman rank-order correlation coefficient, we need to calculate the differences between rank pairs and their subsequent squares where D = rank (mean heart rate) − rank (number of visits).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It is helpful to organize the data to manage the summation in the formula (Table 4).</a:t>
            </a:r>
          </a:p>
        </p:txBody>
      </p:sp>
      <p:pic>
        <p:nvPicPr>
          <p:cNvPr id="29699" name="Picture 2">
            <a:extLst>
              <a:ext uri="{FF2B5EF4-FFF2-40B4-BE49-F238E27FC236}">
                <a16:creationId xmlns:a16="http://schemas.microsoft.com/office/drawing/2014/main" id="{F3217276-3890-3824-9B04-52D405A364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176024A8-7290-70B6-1C6E-B4BB22D1CC49}"/>
              </a:ext>
            </a:extLst>
          </p:cNvPr>
          <p:cNvSpPr>
            <a:spLocks noChangeArrowheads="1"/>
          </p:cNvSpPr>
          <p:nvPr/>
        </p:nvSpPr>
        <p:spPr bwMode="auto">
          <a:xfrm>
            <a:off x="914400" y="2286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Next, compute the Spearman rank-order correlation coefficient:</a:t>
            </a:r>
          </a:p>
        </p:txBody>
      </p:sp>
      <p:pic>
        <p:nvPicPr>
          <p:cNvPr id="30723" name="Picture 2">
            <a:extLst>
              <a:ext uri="{FF2B5EF4-FFF2-40B4-BE49-F238E27FC236}">
                <a16:creationId xmlns:a16="http://schemas.microsoft.com/office/drawing/2014/main" id="{339897A0-2560-65FB-7B64-600FC9209A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41529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1A031-0B77-0E1D-7E9A-8BA4952322D2}"/>
              </a:ext>
            </a:extLst>
          </p:cNvPr>
          <p:cNvSpPr>
            <a:spLocks noRot="1" noChangeAspect="1" noMove="1" noResize="1" noEditPoints="1" noAdjustHandles="1" noChangeArrowheads="1" noChangeShapeType="1" noTextEdit="1"/>
          </p:cNvSpPr>
          <p:nvPr/>
        </p:nvSpPr>
        <p:spPr>
          <a:xfrm>
            <a:off x="914400" y="76200"/>
            <a:ext cx="7924800" cy="6370975"/>
          </a:xfrm>
          <a:prstGeom prst="rect">
            <a:avLst/>
          </a:prstGeom>
          <a:blipFill rotWithShape="0">
            <a:blip r:embed="rId2"/>
            <a:stretch>
              <a:fillRect l="-1154" t="-670" r="-1154" b="-1244"/>
            </a:stretch>
          </a:blipFill>
        </p:spPr>
        <p:txBody>
          <a:bodyPr/>
          <a:lstStyle/>
          <a:p>
            <a:pPr>
              <a:defRPr/>
            </a:pPr>
            <a:r>
              <a:rPr lang="en-US">
                <a:no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68172752-FFE0-CBAF-DC51-EB29ED803F55}"/>
              </a:ext>
            </a:extLst>
          </p:cNvPr>
          <p:cNvSpPr>
            <a:spLocks noChangeArrowheads="1"/>
          </p:cNvSpPr>
          <p:nvPr/>
        </p:nvSpPr>
        <p:spPr bwMode="auto">
          <a:xfrm>
            <a:off x="838200" y="152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6. Compare the Obtained Value with the Critical Value </a:t>
            </a:r>
          </a:p>
          <a:p>
            <a:pPr>
              <a:lnSpc>
                <a:spcPct val="100000"/>
              </a:lnSpc>
              <a:spcBef>
                <a:spcPct val="0"/>
              </a:spcBef>
              <a:buClrTx/>
              <a:buFontTx/>
              <a:buNone/>
            </a:pPr>
            <a:endParaRPr lang="en-US" altLang="en-US" sz="2400">
              <a:solidFill>
                <a:schemeClr val="tx1"/>
              </a:solidFill>
              <a:latin typeface="OptimaLTStd-Black"/>
            </a:endParaRPr>
          </a:p>
          <a:p>
            <a:pPr>
              <a:lnSpc>
                <a:spcPct val="100000"/>
              </a:lnSpc>
              <a:spcBef>
                <a:spcPct val="0"/>
              </a:spcBef>
              <a:buClrTx/>
              <a:buFontTx/>
              <a:buNone/>
            </a:pPr>
            <a:endParaRPr lang="en-US" altLang="en-US" sz="2400">
              <a:solidFill>
                <a:schemeClr val="tx1"/>
              </a:solidFill>
              <a:latin typeface="OptimaLTStd-Black"/>
            </a:endParaRPr>
          </a:p>
          <a:p>
            <a:pPr>
              <a:lnSpc>
                <a:spcPct val="100000"/>
              </a:lnSpc>
              <a:spcBef>
                <a:spcPct val="0"/>
              </a:spcBef>
              <a:buClrTx/>
              <a:buFontTx/>
              <a:buNone/>
            </a:pPr>
            <a:r>
              <a:rPr lang="en-US" altLang="en-US" sz="2400">
                <a:solidFill>
                  <a:schemeClr val="tx1"/>
                </a:solidFill>
                <a:latin typeface="OptimaLTStd-Black"/>
              </a:rPr>
              <a:t>The critical value for rejecting the null hypothesis is 0.738 and the obtained value is |r</a:t>
            </a:r>
            <a:r>
              <a:rPr lang="en-US" altLang="en-US" sz="2400" baseline="-25000">
                <a:solidFill>
                  <a:schemeClr val="tx1"/>
                </a:solidFill>
                <a:latin typeface="OptimaLTStd-Black"/>
              </a:rPr>
              <a:t>s</a:t>
            </a:r>
            <a:r>
              <a:rPr lang="en-US" altLang="en-US" sz="2400">
                <a:solidFill>
                  <a:schemeClr val="tx1"/>
                </a:solidFill>
                <a:latin typeface="OptimaLTStd-Black"/>
              </a:rPr>
              <a:t>| = 0.619.</a:t>
            </a:r>
          </a:p>
          <a:p>
            <a:pPr>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If the critical value is less than or equal to the obtained value, we must reject the null hypothesis. If instead, the critical value is greater than the obtained value, we must not reject the null hypothesis. Since the critical value exceeds the absolute value of the obtained value, we do not reject the null hypothesis.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7B46D4E2-195A-A31E-0E50-63ED89D26AEB}"/>
              </a:ext>
            </a:extLst>
          </p:cNvPr>
          <p:cNvSpPr>
            <a:spLocks noChangeArrowheads="1"/>
          </p:cNvSpPr>
          <p:nvPr/>
        </p:nvSpPr>
        <p:spPr bwMode="auto">
          <a:xfrm>
            <a:off x="838200" y="1524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7. Interpret the Results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We did not reject the null hypothesis, suggesting that there is no significant correlation between the number of visits the males made to the gym in a month and their mean resting heart rates.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D3A96D2A-9444-B3F7-6EAB-5415B6EC5331}"/>
              </a:ext>
            </a:extLst>
          </p:cNvPr>
          <p:cNvSpPr>
            <a:spLocks noChangeArrowheads="1"/>
          </p:cNvSpPr>
          <p:nvPr/>
        </p:nvSpPr>
        <p:spPr bwMode="auto">
          <a:xfrm>
            <a:off x="685800" y="0"/>
            <a:ext cx="8229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8. Reporting the Results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reporting of results for the Spearman rank order correlation should include such information as the number of participants (n), two variables that are being correlated, correlation coefficient (r</a:t>
            </a:r>
            <a:r>
              <a:rPr lang="en-US" altLang="en-US" sz="2400" baseline="-25000">
                <a:solidFill>
                  <a:schemeClr val="tx1"/>
                </a:solidFill>
                <a:latin typeface="OptimaLTStd-Black"/>
              </a:rPr>
              <a:t>s</a:t>
            </a:r>
            <a:r>
              <a:rPr lang="en-US" altLang="en-US" sz="2400">
                <a:solidFill>
                  <a:schemeClr val="tx1"/>
                </a:solidFill>
                <a:latin typeface="OptimaLTStd-Black"/>
              </a:rPr>
              <a:t>), degrees of freedom (df), and p-value’s relation to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For this example, eight men (n = 8) were observed for 1 month. Their number of visits to the gym was documented (variable 1) and their mean resting heart rate was recorded during the last 3 weeks of the month (variable 2). These data were put in ordinal form for purposes of the analysis. The Spearman rank-order correlation coefficient was not significant (r</a:t>
            </a:r>
            <a:r>
              <a:rPr lang="en-US" altLang="en-US" sz="2400" baseline="-25000">
                <a:solidFill>
                  <a:schemeClr val="tx1"/>
                </a:solidFill>
                <a:latin typeface="OptimaLTStd-Black"/>
              </a:rPr>
              <a:t>s(6)</a:t>
            </a:r>
            <a:r>
              <a:rPr lang="en-US" altLang="en-US" sz="2400">
                <a:solidFill>
                  <a:schemeClr val="tx1"/>
                </a:solidFill>
                <a:latin typeface="OptimaLTStd-Black"/>
              </a:rPr>
              <a:t> = −0.619, p &gt; 0.05). Based on this data, we can state that there is no clear relationship between adult male resting heart rate and the frequency of visits to the gym.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8C5B2BD2-4FAE-55C8-8CFB-394F0EA7EB3D}"/>
              </a:ext>
            </a:extLst>
          </p:cNvPr>
          <p:cNvSpPr>
            <a:spLocks noChangeArrowheads="1"/>
          </p:cNvSpPr>
          <p:nvPr/>
        </p:nvSpPr>
        <p:spPr bwMode="auto">
          <a:xfrm>
            <a:off x="838200" y="152400"/>
            <a:ext cx="8077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rgbClr val="FF0000"/>
                </a:solidFill>
                <a:latin typeface="OptimaLTStd-Black"/>
              </a:rPr>
              <a:t>Example:</a:t>
            </a:r>
          </a:p>
          <a:p>
            <a:pPr>
              <a:lnSpc>
                <a:spcPct val="100000"/>
              </a:lnSpc>
              <a:spcBef>
                <a:spcPct val="0"/>
              </a:spcBef>
              <a:buClrTx/>
              <a:buFontTx/>
              <a:buNone/>
            </a:pPr>
            <a:endParaRPr lang="en-US" altLang="en-US" sz="2400">
              <a:solidFill>
                <a:schemeClr val="tx1"/>
              </a:solidFill>
              <a:latin typeface="OptimaLTStd-Black"/>
            </a:endParaRPr>
          </a:p>
          <a:p>
            <a:pPr algn="ctr">
              <a:lnSpc>
                <a:spcPct val="100000"/>
              </a:lnSpc>
              <a:spcBef>
                <a:spcPct val="0"/>
              </a:spcBef>
              <a:buClrTx/>
              <a:buFontTx/>
              <a:buNone/>
            </a:pPr>
            <a:r>
              <a:rPr lang="en-US" altLang="en-US" sz="2400">
                <a:solidFill>
                  <a:schemeClr val="tx1"/>
                </a:solidFill>
                <a:latin typeface="OptimaLTStd-Black"/>
              </a:rPr>
              <a:t>Sample Spearman Rank-Order Correlation </a:t>
            </a:r>
          </a:p>
          <a:p>
            <a:pPr algn="ctr">
              <a:lnSpc>
                <a:spcPct val="100000"/>
              </a:lnSpc>
              <a:spcBef>
                <a:spcPct val="0"/>
              </a:spcBef>
              <a:buClrTx/>
              <a:buFontTx/>
              <a:buNone/>
            </a:pPr>
            <a:r>
              <a:rPr lang="en-US" altLang="en-US" sz="2400">
                <a:solidFill>
                  <a:schemeClr val="tx1"/>
                </a:solidFill>
                <a:latin typeface="OptimaLTStd-Black"/>
              </a:rPr>
              <a:t>(Small Data Samples </a:t>
            </a:r>
            <a:r>
              <a:rPr lang="en-US" altLang="en-US" sz="2400" u="sng">
                <a:solidFill>
                  <a:srgbClr val="FF0000"/>
                </a:solidFill>
                <a:latin typeface="OptimaLTStd-Black"/>
              </a:rPr>
              <a:t>with Ties</a:t>
            </a:r>
            <a:r>
              <a:rPr lang="en-US" altLang="en-US" sz="2400">
                <a:solidFill>
                  <a:schemeClr val="tx1"/>
                </a:solidFill>
                <a:latin typeface="OptimaLTStd-Black"/>
              </a:rPr>
              <a:t>)</a:t>
            </a:r>
          </a:p>
          <a:p>
            <a:pPr>
              <a:lnSpc>
                <a:spcPct val="100000"/>
              </a:lnSpc>
              <a:spcBef>
                <a:spcPct val="0"/>
              </a:spcBef>
              <a:buClrTx/>
              <a:buFontTx/>
              <a:buNone/>
            </a:pPr>
            <a:endParaRPr lang="en-US" altLang="en-US" sz="1800">
              <a:solidFill>
                <a:schemeClr val="tx1"/>
              </a:solidFill>
              <a:latin typeface="TimesLTStd-Roman"/>
            </a:endParaRPr>
          </a:p>
          <a:p>
            <a:pPr>
              <a:lnSpc>
                <a:spcPct val="100000"/>
              </a:lnSpc>
              <a:spcBef>
                <a:spcPct val="0"/>
              </a:spcBef>
              <a:buClrTx/>
              <a:buFontTx/>
              <a:buNone/>
            </a:pPr>
            <a:endParaRPr lang="en-US" altLang="en-US" sz="1800">
              <a:solidFill>
                <a:schemeClr val="tx1"/>
              </a:solidFill>
              <a:latin typeface="TimesLTStd-Roman"/>
            </a:endParaRPr>
          </a:p>
          <a:p>
            <a:pPr algn="just">
              <a:lnSpc>
                <a:spcPct val="100000"/>
              </a:lnSpc>
              <a:spcBef>
                <a:spcPct val="0"/>
              </a:spcBef>
              <a:buClrTx/>
              <a:buFontTx/>
              <a:buNone/>
            </a:pPr>
            <a:r>
              <a:rPr lang="en-US" altLang="en-US" sz="2400">
                <a:solidFill>
                  <a:schemeClr val="tx1"/>
                </a:solidFill>
                <a:latin typeface="OptimaLTStd-Black"/>
              </a:rPr>
              <a:t>The researcher repeated the experiment in the previous example using females. Table 5 shows the number of visits each participant made to the gym during the month</a:t>
            </a:r>
          </a:p>
          <a:p>
            <a:pPr>
              <a:lnSpc>
                <a:spcPct val="100000"/>
              </a:lnSpc>
              <a:spcBef>
                <a:spcPct val="0"/>
              </a:spcBef>
              <a:buClrTx/>
              <a:buFontTx/>
              <a:buNone/>
            </a:pPr>
            <a:r>
              <a:rPr lang="en-US" altLang="en-US" sz="2400">
                <a:solidFill>
                  <a:schemeClr val="tx1"/>
                </a:solidFill>
                <a:latin typeface="OptimaLTStd-Black"/>
              </a:rPr>
              <a:t>of the study and their subsequent mean heart rates.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45350D14-F81F-25E4-FD3F-1B3E19F65C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533400"/>
            <a:ext cx="68008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4B0AE8AA-DD90-2B0B-C27C-ED16BD827CCC}"/>
              </a:ext>
            </a:extLst>
          </p:cNvPr>
          <p:cNvSpPr>
            <a:spLocks noChangeArrowheads="1"/>
          </p:cNvSpPr>
          <p:nvPr/>
        </p:nvSpPr>
        <p:spPr bwMode="auto">
          <a:xfrm>
            <a:off x="990600" y="152400"/>
            <a:ext cx="792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As with the previous example, the values in this study do not possess characteristics of a strong interval scale, so we will use ordinal measures.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We will convert these values to ranks and use a Spearman rank-order correlation.</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Steps 1–3 are the same as the previous example. Therefore, we will begin with step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48667C52-EF7C-885D-87C3-496C67CF43EF}"/>
              </a:ext>
            </a:extLst>
          </p:cNvPr>
          <p:cNvSpPr>
            <a:spLocks noChangeArrowheads="1"/>
          </p:cNvSpPr>
          <p:nvPr/>
        </p:nvSpPr>
        <p:spPr bwMode="auto">
          <a:xfrm>
            <a:off x="685800" y="228600"/>
            <a:ext cx="81534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lvl="1">
              <a:lnSpc>
                <a:spcPct val="100000"/>
              </a:lnSpc>
              <a:spcBef>
                <a:spcPts val="950"/>
              </a:spcBef>
              <a:buClrTx/>
              <a:buSzPts val="1200"/>
              <a:buFontTx/>
              <a:buNone/>
            </a:pPr>
            <a:r>
              <a:rPr lang="en-US" altLang="en-US" sz="2800" b="1">
                <a:solidFill>
                  <a:srgbClr val="002060"/>
                </a:solidFill>
                <a:latin typeface="Arial" panose="020B0604020202020204" pitchFamily="34" charset="0"/>
                <a:cs typeface="Arial" panose="020B0604020202020204" pitchFamily="34" charset="0"/>
              </a:rPr>
              <a:t>INTRODUCTION</a:t>
            </a:r>
          </a:p>
          <a:p>
            <a:pPr algn="just">
              <a:lnSpc>
                <a:spcPct val="103000"/>
              </a:lnSpc>
              <a:spcBef>
                <a:spcPct val="0"/>
              </a:spcBef>
              <a:buClrTx/>
              <a:buFontTx/>
              <a:buNone/>
            </a:pPr>
            <a:endParaRPr lang="ar-SA"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 The statistical procedures in this chapter are quite different from those in the last several chapters. Unlike this chapter, we had compared samples of data. This lecture, however, examines the relationship between two variables.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In other words, this lecture will address how one variable changes with respect to another.</a:t>
            </a:r>
          </a:p>
          <a:p>
            <a:pPr>
              <a:lnSpc>
                <a:spcPct val="100000"/>
              </a:lnSpc>
              <a:spcBef>
                <a:spcPct val="0"/>
              </a:spcBef>
              <a:buClrTx/>
              <a:buFontTx/>
              <a:buNone/>
            </a:pPr>
            <a:endParaRPr lang="en-US" altLang="en-US" sz="1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FF6881D2-2149-AAD9-0935-54D27B705E9C}"/>
              </a:ext>
            </a:extLst>
          </p:cNvPr>
          <p:cNvSpPr>
            <a:spLocks noChangeArrowheads="1"/>
          </p:cNvSpPr>
          <p:nvPr/>
        </p:nvSpPr>
        <p:spPr bwMode="auto">
          <a:xfrm>
            <a:off x="762000" y="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4. Compute the Test Statistic</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 First, rank the scores for each variable as shown in Table 6. Rank the scores from the lowest score to the highest score to form an ordinal distribution for each variable.</a:t>
            </a:r>
          </a:p>
        </p:txBody>
      </p:sp>
      <p:pic>
        <p:nvPicPr>
          <p:cNvPr id="38915" name="Picture 2">
            <a:extLst>
              <a:ext uri="{FF2B5EF4-FFF2-40B4-BE49-F238E27FC236}">
                <a16:creationId xmlns:a16="http://schemas.microsoft.com/office/drawing/2014/main" id="{46603A81-B51C-42EC-C8E8-423A62AD54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696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9878136A-A861-655F-5746-6E6E1C951428}"/>
              </a:ext>
            </a:extLst>
          </p:cNvPr>
          <p:cNvSpPr>
            <a:spLocks noChangeArrowheads="1"/>
          </p:cNvSpPr>
          <p:nvPr/>
        </p:nvSpPr>
        <p:spPr bwMode="auto">
          <a:xfrm>
            <a:off x="762000" y="152400"/>
            <a:ext cx="7848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To calculate the Spearman rank-order correlation coefficient, we need to calculate the differences between rank pairs and their subsequent squares where D = rank (mean heart rate) − rank (number of visits). It is helpful to organize the data to manage the summation in the formula (Table 7).</a:t>
            </a:r>
          </a:p>
          <a:p>
            <a:pPr algn="just">
              <a:lnSpc>
                <a:spcPct val="100000"/>
              </a:lnSpc>
              <a:spcBef>
                <a:spcPct val="0"/>
              </a:spcBef>
              <a:buClrTx/>
              <a:buFontTx/>
              <a:buNone/>
            </a:pPr>
            <a:endParaRPr lang="en-US" altLang="en-US" sz="2400">
              <a:solidFill>
                <a:schemeClr val="tx1"/>
              </a:solidFill>
              <a:latin typeface="OptimaLTStd-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95BADBB7-5C80-17A5-18CB-55E4DDE72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0513"/>
            <a:ext cx="76962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1A2E8E42-08B8-29C6-97EC-E8FA18CF8DCA}"/>
              </a:ext>
            </a:extLst>
          </p:cNvPr>
          <p:cNvSpPr>
            <a:spLocks noChangeArrowheads="1"/>
          </p:cNvSpPr>
          <p:nvPr/>
        </p:nvSpPr>
        <p:spPr bwMode="auto">
          <a:xfrm>
            <a:off x="914400" y="1524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Next, compute the Spearman rank-order correlation coefficient.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Since there are ties present in the ranks, we will use formulas that account for the ties. First, use Formula 3 and Formula 4. For the number of visits, there are two groups of ties. </a:t>
            </a:r>
          </a:p>
          <a:p>
            <a:pPr algn="just">
              <a:lnSpc>
                <a:spcPct val="100000"/>
              </a:lnSpc>
              <a:spcBef>
                <a:spcPct val="0"/>
              </a:spcBef>
              <a:buClrTx/>
              <a:buFontTx/>
              <a:buNone/>
            </a:pPr>
            <a:r>
              <a:rPr lang="en-US" altLang="en-US" sz="2400">
                <a:solidFill>
                  <a:schemeClr val="tx1"/>
                </a:solidFill>
                <a:latin typeface="OptimaLTStd-Black"/>
              </a:rPr>
              <a:t>The first group has two tied values (rank = 4.5 and t = 2) and the second group has</a:t>
            </a:r>
          </a:p>
          <a:p>
            <a:pPr algn="just">
              <a:lnSpc>
                <a:spcPct val="100000"/>
              </a:lnSpc>
              <a:spcBef>
                <a:spcPct val="0"/>
              </a:spcBef>
              <a:buClrTx/>
              <a:buFontTx/>
              <a:buNone/>
            </a:pPr>
            <a:r>
              <a:rPr lang="en-US" altLang="en-US" sz="2400">
                <a:solidFill>
                  <a:schemeClr val="tx1"/>
                </a:solidFill>
                <a:latin typeface="OptimaLTStd-Black"/>
              </a:rPr>
              <a:t>three tied values (rank = 8 and t = 3):</a:t>
            </a:r>
          </a:p>
        </p:txBody>
      </p:sp>
      <p:pic>
        <p:nvPicPr>
          <p:cNvPr id="41987" name="Picture 2">
            <a:extLst>
              <a:ext uri="{FF2B5EF4-FFF2-40B4-BE49-F238E27FC236}">
                <a16:creationId xmlns:a16="http://schemas.microsoft.com/office/drawing/2014/main" id="{5763C2BC-ACFE-E31D-D5B3-8EF1AD6B9C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14800"/>
            <a:ext cx="5372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5B052B6D-334C-0C51-3905-C9B669B2CE38}"/>
              </a:ext>
            </a:extLst>
          </p:cNvPr>
          <p:cNvSpPr>
            <a:spLocks noChangeArrowheads="1"/>
          </p:cNvSpPr>
          <p:nvPr/>
        </p:nvSpPr>
        <p:spPr bwMode="auto">
          <a:xfrm>
            <a:off x="990600" y="3048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For the mean resting heart rate, there are no ties. Therefore, Ty = 0.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Now, calculate the Spearman rank-order correlation coefficient using Formula 2:</a:t>
            </a:r>
          </a:p>
        </p:txBody>
      </p:sp>
      <p:pic>
        <p:nvPicPr>
          <p:cNvPr id="43011" name="Picture 2">
            <a:extLst>
              <a:ext uri="{FF2B5EF4-FFF2-40B4-BE49-F238E27FC236}">
                <a16:creationId xmlns:a16="http://schemas.microsoft.com/office/drawing/2014/main" id="{494E0765-E747-DFCC-28A3-FF85B60D8C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57626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4BDE9-A68D-B322-5F82-8FFB02BD8C55}"/>
              </a:ext>
            </a:extLst>
          </p:cNvPr>
          <p:cNvSpPr>
            <a:spLocks noRot="1" noChangeAspect="1" noMove="1" noResize="1" noEditPoints="1" noAdjustHandles="1" noChangeArrowheads="1" noChangeShapeType="1" noTextEdit="1"/>
          </p:cNvSpPr>
          <p:nvPr/>
        </p:nvSpPr>
        <p:spPr>
          <a:xfrm>
            <a:off x="838200" y="76200"/>
            <a:ext cx="8001000" cy="4524315"/>
          </a:xfrm>
          <a:prstGeom prst="rect">
            <a:avLst/>
          </a:prstGeom>
          <a:blipFill rotWithShape="0">
            <a:blip r:embed="rId2"/>
            <a:stretch>
              <a:fillRect l="-1220" t="-943" r="-1143" b="-2156"/>
            </a:stretch>
          </a:blipFill>
        </p:spPr>
        <p:txBody>
          <a:bodyPr/>
          <a:lstStyle/>
          <a:p>
            <a:pPr>
              <a:defRPr/>
            </a:pPr>
            <a:r>
              <a:rPr lang="en-US">
                <a:no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E6DF68E5-1B8C-F828-3043-F26D53C879C0}"/>
              </a:ext>
            </a:extLst>
          </p:cNvPr>
          <p:cNvSpPr>
            <a:spLocks noChangeArrowheads="1"/>
          </p:cNvSpPr>
          <p:nvPr/>
        </p:nvSpPr>
        <p:spPr bwMode="auto">
          <a:xfrm>
            <a:off x="838200" y="152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6. Compare the Obtained Value with the Critical Value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critical value for rejecting the null hypothesis is 0.560 and the obtained value is |r</a:t>
            </a:r>
            <a:r>
              <a:rPr lang="en-US" altLang="en-US" sz="2400" baseline="-25000">
                <a:solidFill>
                  <a:schemeClr val="tx1"/>
                </a:solidFill>
                <a:latin typeface="OptimaLTStd-Black"/>
              </a:rPr>
              <a:t>s</a:t>
            </a:r>
            <a:r>
              <a:rPr lang="en-US" altLang="en-US" sz="2400">
                <a:solidFill>
                  <a:schemeClr val="tx1"/>
                </a:solidFill>
                <a:latin typeface="OptimaLTStd-Black"/>
              </a:rPr>
              <a:t>| = 0.860.</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If the critical value is less than or equal to the obtained value, we must reject the null hypothesis. If instead, the critical value is greater than the obtained value, we must not reject the null hypothesis. Since the critical value is less than the absolute value of the obtained value, we reject the null hypothesis.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673BAF00-F4F6-C8A4-7EE4-F56D0DDEA4FF}"/>
              </a:ext>
            </a:extLst>
          </p:cNvPr>
          <p:cNvSpPr>
            <a:spLocks noChangeArrowheads="1"/>
          </p:cNvSpPr>
          <p:nvPr/>
        </p:nvSpPr>
        <p:spPr bwMode="auto">
          <a:xfrm>
            <a:off x="762000" y="1524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7. Interpret the Results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We rejected the null hypothesis, suggesting that there is a significant correlation between the number of visits the females made to the gym in a month and their mean resting heart rates.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F5E687-0215-913B-F10F-DCCAE1F8027F}"/>
              </a:ext>
            </a:extLst>
          </p:cNvPr>
          <p:cNvSpPr>
            <a:spLocks noRot="1" noChangeAspect="1" noMove="1" noResize="1" noEditPoints="1" noAdjustHandles="1" noChangeArrowheads="1" noChangeShapeType="1" noTextEdit="1"/>
          </p:cNvSpPr>
          <p:nvPr/>
        </p:nvSpPr>
        <p:spPr>
          <a:xfrm>
            <a:off x="685800" y="152400"/>
            <a:ext cx="8153400" cy="6740307"/>
          </a:xfrm>
          <a:prstGeom prst="rect">
            <a:avLst/>
          </a:prstGeom>
          <a:blipFill rotWithShape="0">
            <a:blip r:embed="rId2"/>
            <a:stretch>
              <a:fillRect l="-1197" t="-633" r="-1122" b="-1175"/>
            </a:stretch>
          </a:blipFill>
        </p:spPr>
        <p:txBody>
          <a:bodyPr/>
          <a:lstStyle/>
          <a:p>
            <a:pPr>
              <a:defRPr/>
            </a:pPr>
            <a:r>
              <a:rPr lang="en-US">
                <a:no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C8C28E94-E794-BB64-12CB-B6BDDBB11B29}"/>
              </a:ext>
            </a:extLst>
          </p:cNvPr>
          <p:cNvSpPr>
            <a:spLocks noChangeArrowheads="1"/>
          </p:cNvSpPr>
          <p:nvPr/>
        </p:nvSpPr>
        <p:spPr bwMode="auto">
          <a:xfrm>
            <a:off x="685800" y="41275"/>
            <a:ext cx="8153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COMPUTING THE POINT-BISERIAL AND BISERIAL CORRELATION COEFFICIENTS</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point-biserial and biserial correlations are statistical procedures for use with dichotomous variables. A dichotomous variable is simply a measure of two conditions.</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A dichotomous variable is either discrete or continuous. A discrete dichotomous variable has no particular order and might include such examples as gender (male vs. female) or a coin toss (heads vs. tails). A continuous dichotomous variable has some type of order to the two conditions and might include measurements such as pass/fail or young/old. Finally, since the point-biserial and biserial correlations each involves an interval scale analysis, they are special cases of the Pearson product-moment correlation.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BBE53969-18CD-E2B4-C9BA-D9EF4FA31DDE}"/>
              </a:ext>
            </a:extLst>
          </p:cNvPr>
          <p:cNvSpPr>
            <a:spLocks noChangeArrowheads="1"/>
          </p:cNvSpPr>
          <p:nvPr/>
        </p:nvSpPr>
        <p:spPr bwMode="auto">
          <a:xfrm>
            <a:off x="685800" y="76200"/>
            <a:ext cx="81534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9700" indent="3048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The relationship between two variables can be compared with a correlation analysis. If any of the variables are ordinal or dichotomous, we can use a nonparametric correlation.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The Spearman rank-order correlation, also called the Spearman’s ρ, is used to compare the relationship between ordinal, or rank-ordered, variables.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The point-biserial and biserial correlations are used to compare the relationship between two variables if one of the variables is dichotomous. The parametric equivalent to these correlations is the Pearson product-moment correlation.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977D3567-9A69-064F-E5D8-70E45B7ED067}"/>
              </a:ext>
            </a:extLst>
          </p:cNvPr>
          <p:cNvSpPr>
            <a:spLocks noChangeArrowheads="1"/>
          </p:cNvSpPr>
          <p:nvPr/>
        </p:nvSpPr>
        <p:spPr bwMode="auto">
          <a:xfrm>
            <a:off x="914400" y="76200"/>
            <a:ext cx="800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Correlation of a Dichotomous Variable and an Interval</a:t>
            </a:r>
          </a:p>
          <a:p>
            <a:pPr>
              <a:lnSpc>
                <a:spcPct val="100000"/>
              </a:lnSpc>
              <a:spcBef>
                <a:spcPct val="0"/>
              </a:spcBef>
              <a:buClrTx/>
              <a:buFontTx/>
              <a:buNone/>
            </a:pPr>
            <a:r>
              <a:rPr lang="en-US" altLang="en-US" sz="2400" b="1">
                <a:solidFill>
                  <a:schemeClr val="tx1"/>
                </a:solidFill>
                <a:latin typeface="OptimaLTStd-Black"/>
              </a:rPr>
              <a:t>Scale Variable</a:t>
            </a:r>
          </a:p>
          <a:p>
            <a:pPr>
              <a:lnSpc>
                <a:spcPct val="100000"/>
              </a:lnSpc>
              <a:spcBef>
                <a:spcPct val="0"/>
              </a:spcBef>
              <a:buClrTx/>
              <a:buFontTx/>
              <a:buNone/>
            </a:pPr>
            <a:endParaRPr lang="en-US" altLang="en-US" sz="1800">
              <a:solidFill>
                <a:schemeClr val="tx1"/>
              </a:solidFill>
              <a:latin typeface="TimesLTStd-Roman"/>
            </a:endParaRPr>
          </a:p>
          <a:p>
            <a:pPr>
              <a:lnSpc>
                <a:spcPct val="100000"/>
              </a:lnSpc>
              <a:spcBef>
                <a:spcPct val="0"/>
              </a:spcBef>
              <a:buClrTx/>
              <a:buFontTx/>
              <a:buNone/>
            </a:pPr>
            <a:endParaRPr lang="en-US" altLang="en-US" sz="1800">
              <a:solidFill>
                <a:schemeClr val="tx1"/>
              </a:solidFill>
              <a:latin typeface="TimesLTStd-Roman"/>
            </a:endParaRPr>
          </a:p>
          <a:p>
            <a:pPr algn="just">
              <a:lnSpc>
                <a:spcPct val="100000"/>
              </a:lnSpc>
              <a:spcBef>
                <a:spcPct val="0"/>
              </a:spcBef>
              <a:buClrTx/>
              <a:buFontTx/>
              <a:buNone/>
            </a:pPr>
            <a:r>
              <a:rPr lang="en-US" altLang="en-US" sz="2400">
                <a:solidFill>
                  <a:schemeClr val="tx1"/>
                </a:solidFill>
                <a:latin typeface="OptimaLTStd-Black"/>
              </a:rPr>
              <a:t>The point-biserial correlation is a statistical procedure to measure the relationship between a discrete dichotomous variable and an interval scale variable. Use Formula 8 to determine the point-biserial correlation coefficient r</a:t>
            </a:r>
            <a:r>
              <a:rPr lang="en-US" altLang="en-US" sz="2400" baseline="-25000">
                <a:solidFill>
                  <a:schemeClr val="tx1"/>
                </a:solidFill>
                <a:latin typeface="OptimaLTStd-Black"/>
              </a:rPr>
              <a:t>pb</a:t>
            </a:r>
            <a:r>
              <a:rPr lang="en-US" altLang="en-US" sz="2400">
                <a:solidFill>
                  <a:schemeClr val="tx1"/>
                </a:solidFill>
                <a:latin typeface="OptimaLTStd-Black"/>
              </a:rPr>
              <a:t>:</a:t>
            </a:r>
          </a:p>
        </p:txBody>
      </p:sp>
      <p:pic>
        <p:nvPicPr>
          <p:cNvPr id="49155" name="Picture 2">
            <a:extLst>
              <a:ext uri="{FF2B5EF4-FFF2-40B4-BE49-F238E27FC236}">
                <a16:creationId xmlns:a16="http://schemas.microsoft.com/office/drawing/2014/main" id="{CA1AD92E-F8C4-3EFD-676F-B9E54F7957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3043238"/>
            <a:ext cx="6162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a:extLst>
              <a:ext uri="{FF2B5EF4-FFF2-40B4-BE49-F238E27FC236}">
                <a16:creationId xmlns:a16="http://schemas.microsoft.com/office/drawing/2014/main" id="{B22EB51A-9709-013B-91A1-AE2E4C7C45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8229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F9220011-69A7-9BBE-5714-DAE24B99ADDD}"/>
              </a:ext>
            </a:extLst>
          </p:cNvPr>
          <p:cNvSpPr>
            <a:spLocks noChangeArrowheads="1"/>
          </p:cNvSpPr>
          <p:nvPr/>
        </p:nvSpPr>
        <p:spPr bwMode="auto">
          <a:xfrm>
            <a:off x="685800" y="1524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The biserial correlation is a statistical procedure to measure the relationship between a continuous dichotomous variable and an interval scale variable. Use Formula 11 to determine the biserial correlation coefficient r</a:t>
            </a:r>
            <a:r>
              <a:rPr lang="en-US" altLang="en-US" sz="2400" baseline="-25000">
                <a:solidFill>
                  <a:schemeClr val="tx1"/>
                </a:solidFill>
                <a:latin typeface="OptimaLTStd-Black"/>
              </a:rPr>
              <a:t>b</a:t>
            </a:r>
            <a:r>
              <a:rPr lang="en-US" altLang="en-US" sz="2400">
                <a:solidFill>
                  <a:schemeClr val="tx1"/>
                </a:solidFill>
                <a:latin typeface="OptimaLTStd-Black"/>
              </a:rPr>
              <a:t>:</a:t>
            </a:r>
          </a:p>
        </p:txBody>
      </p:sp>
      <p:pic>
        <p:nvPicPr>
          <p:cNvPr id="50179" name="Picture 2">
            <a:extLst>
              <a:ext uri="{FF2B5EF4-FFF2-40B4-BE49-F238E27FC236}">
                <a16:creationId xmlns:a16="http://schemas.microsoft.com/office/drawing/2014/main" id="{6E96E652-420A-E6CB-2E71-173428039E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0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a:extLst>
              <a:ext uri="{FF2B5EF4-FFF2-40B4-BE49-F238E27FC236}">
                <a16:creationId xmlns:a16="http://schemas.microsoft.com/office/drawing/2014/main" id="{DF3A15AD-853F-7916-090B-268EE4359B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80010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a:extLst>
              <a:ext uri="{FF2B5EF4-FFF2-40B4-BE49-F238E27FC236}">
                <a16:creationId xmlns:a16="http://schemas.microsoft.com/office/drawing/2014/main" id="{576509E0-B5E4-3705-6A0B-4282CF8BB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857375"/>
            <a:ext cx="5867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637E60BE-D1E9-7365-E9E4-4CA9AD0CADAD}"/>
              </a:ext>
            </a:extLst>
          </p:cNvPr>
          <p:cNvSpPr>
            <a:spLocks noChangeArrowheads="1"/>
          </p:cNvSpPr>
          <p:nvPr/>
        </p:nvSpPr>
        <p:spPr bwMode="auto">
          <a:xfrm>
            <a:off x="762000" y="2286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You may use Table B.1 or Formula 2 to find the height of</a:t>
            </a:r>
          </a:p>
          <a:p>
            <a:pPr>
              <a:lnSpc>
                <a:spcPct val="100000"/>
              </a:lnSpc>
              <a:spcBef>
                <a:spcPct val="0"/>
              </a:spcBef>
              <a:buClrTx/>
              <a:buFontTx/>
              <a:buNone/>
            </a:pPr>
            <a:r>
              <a:rPr lang="en-US" altLang="en-US" sz="2400">
                <a:solidFill>
                  <a:schemeClr val="tx1"/>
                </a:solidFill>
                <a:latin typeface="OptimaLTStd-Black"/>
              </a:rPr>
              <a:t>the unit normal curve ordinate, y:</a:t>
            </a:r>
          </a:p>
        </p:txBody>
      </p:sp>
      <p:pic>
        <p:nvPicPr>
          <p:cNvPr id="52227" name="Picture 2">
            <a:extLst>
              <a:ext uri="{FF2B5EF4-FFF2-40B4-BE49-F238E27FC236}">
                <a16:creationId xmlns:a16="http://schemas.microsoft.com/office/drawing/2014/main" id="{5C844FE2-7C73-BCC1-0042-169E11D6CE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620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a:extLst>
              <a:ext uri="{FF2B5EF4-FFF2-40B4-BE49-F238E27FC236}">
                <a16:creationId xmlns:a16="http://schemas.microsoft.com/office/drawing/2014/main" id="{E583502E-3E25-BAE3-3673-D932D3D05BED}"/>
              </a:ext>
            </a:extLst>
          </p:cNvPr>
          <p:cNvSpPr>
            <a:spLocks noChangeArrowheads="1"/>
          </p:cNvSpPr>
          <p:nvPr/>
        </p:nvSpPr>
        <p:spPr bwMode="auto">
          <a:xfrm>
            <a:off x="838200" y="3429000"/>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dirty="0">
                <a:solidFill>
                  <a:schemeClr val="tx1"/>
                </a:solidFill>
                <a:latin typeface="OptimaLTStd-Black"/>
              </a:rPr>
              <a:t>Formula 13 is the relationship between the point-biserial and the biserial correlation coefficients:</a:t>
            </a:r>
          </a:p>
        </p:txBody>
      </p:sp>
      <p:pic>
        <p:nvPicPr>
          <p:cNvPr id="52229" name="Picture 4">
            <a:extLst>
              <a:ext uri="{FF2B5EF4-FFF2-40B4-BE49-F238E27FC236}">
                <a16:creationId xmlns:a16="http://schemas.microsoft.com/office/drawing/2014/main" id="{D00E7EE9-C8EC-BD1C-79A9-5ABF19A4E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0"/>
            <a:ext cx="5867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70F1C552-CBB4-6549-3FD4-293D8E65878E}"/>
              </a:ext>
            </a:extLst>
          </p:cNvPr>
          <p:cNvSpPr>
            <a:spLocks noChangeArrowheads="1"/>
          </p:cNvSpPr>
          <p:nvPr/>
        </p:nvSpPr>
        <p:spPr bwMode="auto">
          <a:xfrm>
            <a:off x="762000" y="1524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After the correlation coefficient is determined, it must be examined for significance.</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Small samples allow one to reference a table of critical values, such as Table B.8.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However, if the sample size n exceeds those available from the table, then a large sample approximation may be performed.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855FE832-038B-D72C-E11A-67330C01FA47}"/>
              </a:ext>
            </a:extLst>
          </p:cNvPr>
          <p:cNvSpPr>
            <a:spLocks noChangeArrowheads="1"/>
          </p:cNvSpPr>
          <p:nvPr/>
        </p:nvSpPr>
        <p:spPr bwMode="auto">
          <a:xfrm>
            <a:off x="762000" y="58738"/>
            <a:ext cx="80772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Correlation of a Dichotomous Variable and</a:t>
            </a:r>
          </a:p>
          <a:p>
            <a:pPr>
              <a:lnSpc>
                <a:spcPct val="100000"/>
              </a:lnSpc>
              <a:spcBef>
                <a:spcPct val="0"/>
              </a:spcBef>
              <a:buClrTx/>
              <a:buFontTx/>
              <a:buNone/>
            </a:pPr>
            <a:r>
              <a:rPr lang="en-US" altLang="en-US" sz="2400" b="1">
                <a:solidFill>
                  <a:schemeClr val="tx1"/>
                </a:solidFill>
                <a:latin typeface="OptimaLTStd-Black"/>
              </a:rPr>
              <a:t>a Rank-Order Variable</a:t>
            </a:r>
          </a:p>
          <a:p>
            <a:pPr>
              <a:lnSpc>
                <a:spcPct val="100000"/>
              </a:lnSpc>
              <a:spcBef>
                <a:spcPct val="0"/>
              </a:spcBef>
              <a:buClrTx/>
              <a:buFontTx/>
              <a:buNone/>
            </a:pPr>
            <a:endParaRPr lang="en-US" altLang="en-US" sz="1800">
              <a:solidFill>
                <a:schemeClr val="tx1"/>
              </a:solidFill>
              <a:latin typeface="TimesLTStd-Roman"/>
            </a:endParaRPr>
          </a:p>
          <a:p>
            <a:pPr>
              <a:lnSpc>
                <a:spcPct val="100000"/>
              </a:lnSpc>
              <a:spcBef>
                <a:spcPct val="0"/>
              </a:spcBef>
              <a:buClrTx/>
              <a:buFontTx/>
              <a:buNone/>
            </a:pPr>
            <a:endParaRPr lang="en-US" altLang="en-US" sz="1800">
              <a:solidFill>
                <a:schemeClr val="tx1"/>
              </a:solidFill>
              <a:latin typeface="TimesLTStd-Roman"/>
            </a:endParaRPr>
          </a:p>
          <a:p>
            <a:pPr algn="just">
              <a:lnSpc>
                <a:spcPct val="100000"/>
              </a:lnSpc>
              <a:spcBef>
                <a:spcPct val="0"/>
              </a:spcBef>
              <a:buClrTx/>
              <a:buFontTx/>
              <a:buNone/>
            </a:pPr>
            <a:r>
              <a:rPr lang="en-US" altLang="en-US" sz="2400">
                <a:solidFill>
                  <a:schemeClr val="tx1"/>
                </a:solidFill>
                <a:latin typeface="OptimaLTStd-Black"/>
              </a:rPr>
              <a:t>As explained earlier, the point-biserial and biserial correlation procedures earlier involve a dichotomous variable and an interval scale variable. If the correlation was a dichotomous variable and a rank-order variable, a slightly different approach is needed.</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To find the point-biserial correlation coefficient for a discrete dichotomous variable and a rank-order variable, simply use the Spearman rank-order described earlier and assign arbitrary values to the dichotomous variable such as 0 and 1. </a:t>
            </a:r>
          </a:p>
          <a:p>
            <a:pPr algn="just">
              <a:lnSpc>
                <a:spcPct val="100000"/>
              </a:lnSpc>
              <a:spcBef>
                <a:spcPct val="0"/>
              </a:spcBef>
              <a:buClrTx/>
              <a:buFontTx/>
              <a:buNone/>
            </a:pPr>
            <a:r>
              <a:rPr lang="en-US" altLang="en-US" sz="2400">
                <a:solidFill>
                  <a:schemeClr val="tx1"/>
                </a:solidFill>
                <a:latin typeface="OptimaLTStd-Black"/>
              </a:rPr>
              <a:t>To find the biserial correlation coefficient for a continuous dichotomous variable and a rank-order variable, use the same procedure and then apply Formula 13 given earlier.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8288C8FE-4B49-2F7D-D605-20B696ED73CA}"/>
              </a:ext>
            </a:extLst>
          </p:cNvPr>
          <p:cNvSpPr>
            <a:spLocks noChangeArrowheads="1"/>
          </p:cNvSpPr>
          <p:nvPr/>
        </p:nvSpPr>
        <p:spPr bwMode="auto">
          <a:xfrm>
            <a:off x="838200" y="152400"/>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rgbClr val="FF0000"/>
                </a:solidFill>
                <a:latin typeface="OptimaLTStd-Black"/>
              </a:rPr>
              <a:t>Example </a:t>
            </a:r>
          </a:p>
          <a:p>
            <a:pPr algn="ctr">
              <a:lnSpc>
                <a:spcPct val="100000"/>
              </a:lnSpc>
              <a:spcBef>
                <a:spcPct val="0"/>
              </a:spcBef>
              <a:buClrTx/>
              <a:buFontTx/>
              <a:buNone/>
            </a:pPr>
            <a:r>
              <a:rPr lang="en-US" altLang="en-US" sz="2400">
                <a:solidFill>
                  <a:schemeClr val="tx1"/>
                </a:solidFill>
                <a:latin typeface="OptimaLTStd-Black"/>
              </a:rPr>
              <a:t>Point-Biserial Correlation (Small Data Samples)</a:t>
            </a:r>
          </a:p>
          <a:p>
            <a:pPr>
              <a:lnSpc>
                <a:spcPct val="100000"/>
              </a:lnSpc>
              <a:spcBef>
                <a:spcPct val="0"/>
              </a:spcBef>
              <a:buClrTx/>
              <a:buFontTx/>
              <a:buNone/>
            </a:pPr>
            <a:endParaRPr lang="en-US" altLang="en-US" sz="1800">
              <a:solidFill>
                <a:schemeClr val="tx1"/>
              </a:solidFill>
              <a:latin typeface="TimesLTStd-Roman"/>
            </a:endParaRPr>
          </a:p>
          <a:p>
            <a:pPr algn="just">
              <a:lnSpc>
                <a:spcPct val="100000"/>
              </a:lnSpc>
              <a:spcBef>
                <a:spcPct val="0"/>
              </a:spcBef>
              <a:buClrTx/>
              <a:buFontTx/>
              <a:buNone/>
            </a:pPr>
            <a:r>
              <a:rPr lang="en-US" altLang="en-US" sz="2400">
                <a:solidFill>
                  <a:schemeClr val="tx1"/>
                </a:solidFill>
                <a:latin typeface="OptimaLTStd-Black"/>
              </a:rPr>
              <a:t>A researcher in a psychological lab investigated gender differences. She wished to compare male and female ability to recognize and remember visual details. She used</a:t>
            </a:r>
          </a:p>
          <a:p>
            <a:pPr algn="just">
              <a:lnSpc>
                <a:spcPct val="100000"/>
              </a:lnSpc>
              <a:spcBef>
                <a:spcPct val="0"/>
              </a:spcBef>
              <a:buClrTx/>
              <a:buFontTx/>
              <a:buNone/>
            </a:pPr>
            <a:r>
              <a:rPr lang="en-US" altLang="en-US" sz="2400">
                <a:solidFill>
                  <a:schemeClr val="tx1"/>
                </a:solidFill>
                <a:latin typeface="OptimaLTStd-Black"/>
              </a:rPr>
              <a:t>17 participants (8 males and 9 females) who were initially unaware of the actual experiment.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First, she placed each one of them alone in a room with various objects and asked them to wait. After 10 min, she asked each of the participants to complete a 30 question posttest relating to several details in the room.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Table 8 shows the participants’ genders and posttest scores.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7F149841-0DE8-7C17-1AA3-421A6FD330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4357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CFDF03A3-80F8-5EBF-5965-12395786D6E4}"/>
              </a:ext>
            </a:extLst>
          </p:cNvPr>
          <p:cNvSpPr>
            <a:spLocks noChangeArrowheads="1"/>
          </p:cNvSpPr>
          <p:nvPr/>
        </p:nvSpPr>
        <p:spPr bwMode="auto">
          <a:xfrm>
            <a:off x="838200" y="76200"/>
            <a:ext cx="792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The researcher wishes to determine if a relationship exists between the two variables and the relative strength of the relationship.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Gender is a discrete dichotomous variable and visual detail recognition is an interval scale variable. Therefore, we will use a point-biserial correlation.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CB5FDE67-48F6-C692-88E7-CFE384356E37}"/>
              </a:ext>
            </a:extLst>
          </p:cNvPr>
          <p:cNvSpPr>
            <a:spLocks noChangeArrowheads="1"/>
          </p:cNvSpPr>
          <p:nvPr/>
        </p:nvSpPr>
        <p:spPr bwMode="auto">
          <a:xfrm>
            <a:off x="838200" y="228600"/>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1. State the Null and Research Hypothesis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null hypothesis states that there is no correlation between gender and visual detail recognition. The research hypothesis states that there is a correlation between gender and visual detail recognition.</a:t>
            </a:r>
          </a:p>
        </p:txBody>
      </p:sp>
      <p:pic>
        <p:nvPicPr>
          <p:cNvPr id="58371" name="Picture 2">
            <a:extLst>
              <a:ext uri="{FF2B5EF4-FFF2-40B4-BE49-F238E27FC236}">
                <a16:creationId xmlns:a16="http://schemas.microsoft.com/office/drawing/2014/main" id="{E8B68B49-8D8E-2702-EC0D-AE5DA52B8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95600"/>
            <a:ext cx="32956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846B683F-317D-5520-E260-CEE2DE37B860}"/>
              </a:ext>
            </a:extLst>
          </p:cNvPr>
          <p:cNvSpPr>
            <a:spLocks noChangeArrowheads="1"/>
          </p:cNvSpPr>
          <p:nvPr/>
        </p:nvSpPr>
        <p:spPr bwMode="auto">
          <a:xfrm>
            <a:off x="685800" y="228600"/>
            <a:ext cx="8153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3048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In this lecture, we will describe how to perform and interpret a Spearman rank-order, point-biserial, and biserial correlations.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B1562-0748-5041-360C-C333BC830FB8}"/>
              </a:ext>
            </a:extLst>
          </p:cNvPr>
          <p:cNvSpPr>
            <a:spLocks noRot="1" noChangeAspect="1" noMove="1" noResize="1" noEditPoints="1" noAdjustHandles="1" noChangeArrowheads="1" noChangeShapeType="1" noTextEdit="1"/>
          </p:cNvSpPr>
          <p:nvPr/>
        </p:nvSpPr>
        <p:spPr>
          <a:xfrm>
            <a:off x="838200" y="152400"/>
            <a:ext cx="8001000" cy="2677656"/>
          </a:xfrm>
          <a:prstGeom prst="rect">
            <a:avLst/>
          </a:prstGeom>
          <a:blipFill rotWithShape="0">
            <a:blip r:embed="rId2"/>
            <a:stretch>
              <a:fillRect l="-1220" t="-1595" r="-1143" b="-4556"/>
            </a:stretch>
          </a:blipFill>
        </p:spPr>
        <p:txBody>
          <a:bodyPr/>
          <a:lstStyle/>
          <a:p>
            <a:pPr>
              <a:defRPr/>
            </a:pPr>
            <a:r>
              <a:rPr lang="en-US">
                <a:no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4C3853C0-CE7A-E5D6-AB13-C2B0FD483757}"/>
              </a:ext>
            </a:extLst>
          </p:cNvPr>
          <p:cNvSpPr>
            <a:spLocks noChangeArrowheads="1"/>
          </p:cNvSpPr>
          <p:nvPr/>
        </p:nvSpPr>
        <p:spPr bwMode="auto">
          <a:xfrm>
            <a:off x="762000" y="152400"/>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b="1">
                <a:solidFill>
                  <a:schemeClr val="tx1"/>
                </a:solidFill>
                <a:latin typeface="OptimaLTStd-Black"/>
              </a:rPr>
              <a:t>3. Choose the Appropriate Test Statistic </a:t>
            </a:r>
          </a:p>
          <a:p>
            <a:pPr>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As stated earlier, we decided to analyze the relationship between the two variables. A correlation will provide the relative strength of the relationship between the two variables. Gender is a discrete dichotomous variable and visual detail recognition is an interval scale variable. </a:t>
            </a:r>
          </a:p>
          <a:p>
            <a:pPr>
              <a:lnSpc>
                <a:spcPct val="100000"/>
              </a:lnSpc>
              <a:spcBef>
                <a:spcPct val="0"/>
              </a:spcBef>
              <a:buClrTx/>
              <a:buFontTx/>
              <a:buNone/>
            </a:pPr>
            <a:endParaRPr lang="en-US" altLang="en-US" sz="2400">
              <a:solidFill>
                <a:schemeClr val="tx1"/>
              </a:solidFill>
              <a:latin typeface="OptimaLTStd-Black"/>
            </a:endParaRPr>
          </a:p>
          <a:p>
            <a:pPr>
              <a:lnSpc>
                <a:spcPct val="100000"/>
              </a:lnSpc>
              <a:spcBef>
                <a:spcPct val="0"/>
              </a:spcBef>
              <a:buClrTx/>
              <a:buFontTx/>
              <a:buNone/>
            </a:pPr>
            <a:r>
              <a:rPr lang="en-US" altLang="en-US" sz="2400">
                <a:solidFill>
                  <a:schemeClr val="tx1"/>
                </a:solidFill>
                <a:latin typeface="OptimaLTStd-Black"/>
              </a:rPr>
              <a:t>Therefore, we will use a point-biserial correlation.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D399CF2D-2B2B-7902-2435-81B879BB0500}"/>
              </a:ext>
            </a:extLst>
          </p:cNvPr>
          <p:cNvSpPr>
            <a:spLocks noChangeArrowheads="1"/>
          </p:cNvSpPr>
          <p:nvPr/>
        </p:nvSpPr>
        <p:spPr bwMode="auto">
          <a:xfrm>
            <a:off x="914400" y="228600"/>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4. Compute the Test Statistic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First, compute the standard deviation of all values from the interval scale data. It is helpful to organize the data as shown in Table 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a:extLst>
              <a:ext uri="{FF2B5EF4-FFF2-40B4-BE49-F238E27FC236}">
                <a16:creationId xmlns:a16="http://schemas.microsoft.com/office/drawing/2014/main" id="{C1BEDA7A-BFD4-CB2A-18DA-53091EF34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8191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9B2A371F-1978-1A9F-906C-203720B06C87}"/>
              </a:ext>
            </a:extLst>
          </p:cNvPr>
          <p:cNvSpPr>
            <a:spLocks noChangeArrowheads="1"/>
          </p:cNvSpPr>
          <p:nvPr/>
        </p:nvSpPr>
        <p:spPr bwMode="auto">
          <a:xfrm>
            <a:off x="685800" y="1524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Using the summations from Table 9, calculate the mean and the standard deviation for the interval data:</a:t>
            </a:r>
          </a:p>
        </p:txBody>
      </p:sp>
      <p:pic>
        <p:nvPicPr>
          <p:cNvPr id="63491" name="Picture 2">
            <a:extLst>
              <a:ext uri="{FF2B5EF4-FFF2-40B4-BE49-F238E27FC236}">
                <a16:creationId xmlns:a16="http://schemas.microsoft.com/office/drawing/2014/main" id="{1F0E08F0-99F0-D28B-E691-58BC7EA7EA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172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a:extLst>
              <a:ext uri="{FF2B5EF4-FFF2-40B4-BE49-F238E27FC236}">
                <a16:creationId xmlns:a16="http://schemas.microsoft.com/office/drawing/2014/main" id="{2392A143-6844-6122-167C-7AC483B3E810}"/>
              </a:ext>
            </a:extLst>
          </p:cNvPr>
          <p:cNvSpPr>
            <a:spLocks noChangeArrowheads="1"/>
          </p:cNvSpPr>
          <p:nvPr/>
        </p:nvSpPr>
        <p:spPr bwMode="auto">
          <a:xfrm>
            <a:off x="838200" y="35052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Next, compute the means and proportions of the values associated with each item from the dichotomous variable. The mean males’ posttest score was</a:t>
            </a:r>
          </a:p>
        </p:txBody>
      </p:sp>
      <p:pic>
        <p:nvPicPr>
          <p:cNvPr id="63493" name="Picture 4">
            <a:extLst>
              <a:ext uri="{FF2B5EF4-FFF2-40B4-BE49-F238E27FC236}">
                <a16:creationId xmlns:a16="http://schemas.microsoft.com/office/drawing/2014/main" id="{CE9EE850-1723-3FB8-AADC-BB24EAAB77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53000"/>
            <a:ext cx="556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8E4E6BCB-9055-9855-6164-4445749532AD}"/>
              </a:ext>
            </a:extLst>
          </p:cNvPr>
          <p:cNvSpPr>
            <a:spLocks noChangeArrowheads="1"/>
          </p:cNvSpPr>
          <p:nvPr/>
        </p:nvSpPr>
        <p:spPr bwMode="auto">
          <a:xfrm>
            <a:off x="1066800" y="304800"/>
            <a:ext cx="542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The mean females’ posttest score was</a:t>
            </a:r>
          </a:p>
        </p:txBody>
      </p:sp>
      <p:pic>
        <p:nvPicPr>
          <p:cNvPr id="64515" name="Picture 2">
            <a:extLst>
              <a:ext uri="{FF2B5EF4-FFF2-40B4-BE49-F238E27FC236}">
                <a16:creationId xmlns:a16="http://schemas.microsoft.com/office/drawing/2014/main" id="{714391B5-5736-EA4B-625B-D9800DD369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5913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3">
            <a:extLst>
              <a:ext uri="{FF2B5EF4-FFF2-40B4-BE49-F238E27FC236}">
                <a16:creationId xmlns:a16="http://schemas.microsoft.com/office/drawing/2014/main" id="{577AECAA-0593-F926-178D-CBF9FE06055E}"/>
              </a:ext>
            </a:extLst>
          </p:cNvPr>
          <p:cNvSpPr>
            <a:spLocks noChangeArrowheads="1"/>
          </p:cNvSpPr>
          <p:nvPr/>
        </p:nvSpPr>
        <p:spPr bwMode="auto">
          <a:xfrm>
            <a:off x="1066800" y="2819400"/>
            <a:ext cx="378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The males’ proportion was</a:t>
            </a:r>
          </a:p>
        </p:txBody>
      </p:sp>
      <p:pic>
        <p:nvPicPr>
          <p:cNvPr id="64517" name="Picture 4">
            <a:extLst>
              <a:ext uri="{FF2B5EF4-FFF2-40B4-BE49-F238E27FC236}">
                <a16:creationId xmlns:a16="http://schemas.microsoft.com/office/drawing/2014/main" id="{E6ECAB1E-DDB5-6DEA-B2E1-D8E653BB32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5200"/>
            <a:ext cx="1714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5">
            <a:extLst>
              <a:ext uri="{FF2B5EF4-FFF2-40B4-BE49-F238E27FC236}">
                <a16:creationId xmlns:a16="http://schemas.microsoft.com/office/drawing/2014/main" id="{EDE1041E-4CE9-035C-4C94-116C7336904F}"/>
              </a:ext>
            </a:extLst>
          </p:cNvPr>
          <p:cNvSpPr>
            <a:spLocks noChangeArrowheads="1"/>
          </p:cNvSpPr>
          <p:nvPr/>
        </p:nvSpPr>
        <p:spPr bwMode="auto">
          <a:xfrm>
            <a:off x="1066800" y="4800600"/>
            <a:ext cx="404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The females’ proportion was</a:t>
            </a:r>
          </a:p>
        </p:txBody>
      </p:sp>
      <p:pic>
        <p:nvPicPr>
          <p:cNvPr id="64519" name="Picture 6">
            <a:extLst>
              <a:ext uri="{FF2B5EF4-FFF2-40B4-BE49-F238E27FC236}">
                <a16:creationId xmlns:a16="http://schemas.microsoft.com/office/drawing/2014/main" id="{0880E357-10EA-61B4-C3E2-5E6631C0B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86400"/>
            <a:ext cx="1609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EA0E7356-33EC-06FB-D620-3DF9D961C417}"/>
              </a:ext>
            </a:extLst>
          </p:cNvPr>
          <p:cNvSpPr>
            <a:spLocks noChangeArrowheads="1"/>
          </p:cNvSpPr>
          <p:nvPr/>
        </p:nvSpPr>
        <p:spPr bwMode="auto">
          <a:xfrm>
            <a:off x="990600" y="762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r>
              <a:rPr lang="en-US" altLang="en-US" sz="2400">
                <a:solidFill>
                  <a:schemeClr val="tx1"/>
                </a:solidFill>
                <a:latin typeface="OptimaLTStd-Black"/>
              </a:rPr>
              <a:t>Now, compute the point-biserial correlation coefficient using the values computed earlier:</a:t>
            </a:r>
          </a:p>
        </p:txBody>
      </p:sp>
      <p:pic>
        <p:nvPicPr>
          <p:cNvPr id="65539" name="Picture 2">
            <a:extLst>
              <a:ext uri="{FF2B5EF4-FFF2-40B4-BE49-F238E27FC236}">
                <a16:creationId xmlns:a16="http://schemas.microsoft.com/office/drawing/2014/main" id="{47F6BD56-8DEE-E460-4B8F-EB573BA91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44577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3">
            <a:extLst>
              <a:ext uri="{FF2B5EF4-FFF2-40B4-BE49-F238E27FC236}">
                <a16:creationId xmlns:a16="http://schemas.microsoft.com/office/drawing/2014/main" id="{69546053-2378-9ACB-5A1E-57BE76FA5C78}"/>
              </a:ext>
            </a:extLst>
          </p:cNvPr>
          <p:cNvSpPr>
            <a:spLocks noChangeArrowheads="1"/>
          </p:cNvSpPr>
          <p:nvPr/>
        </p:nvSpPr>
        <p:spPr bwMode="auto">
          <a:xfrm>
            <a:off x="762000" y="4114800"/>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a:solidFill>
                  <a:schemeClr val="tx1"/>
                </a:solidFill>
                <a:latin typeface="OptimaLTStd-Black"/>
              </a:rPr>
              <a:t>The sign on the correlation coefficient is dependent on the order we managed our dichotomous variable. Since that was arbitrary, the sign is irrelevant. Therefore, we use the absolute value of the point-biserial correlation coefficient:</a:t>
            </a:r>
          </a:p>
        </p:txBody>
      </p:sp>
      <p:pic>
        <p:nvPicPr>
          <p:cNvPr id="65541" name="Picture 4">
            <a:extLst>
              <a:ext uri="{FF2B5EF4-FFF2-40B4-BE49-F238E27FC236}">
                <a16:creationId xmlns:a16="http://schemas.microsoft.com/office/drawing/2014/main" id="{B2FEC4BB-36D7-BF5C-EDF5-FCB2F92F77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943600"/>
            <a:ext cx="14192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031F40-0C56-DE08-ADD6-0AC660D44938}"/>
              </a:ext>
            </a:extLst>
          </p:cNvPr>
          <p:cNvSpPr>
            <a:spLocks noRot="1" noChangeAspect="1" noMove="1" noResize="1" noEditPoints="1" noAdjustHandles="1" noChangeArrowheads="1" noChangeShapeType="1" noTextEdit="1"/>
          </p:cNvSpPr>
          <p:nvPr/>
        </p:nvSpPr>
        <p:spPr>
          <a:xfrm>
            <a:off x="990600" y="304800"/>
            <a:ext cx="7848600" cy="4893647"/>
          </a:xfrm>
          <a:prstGeom prst="rect">
            <a:avLst/>
          </a:prstGeom>
          <a:blipFill rotWithShape="0">
            <a:blip r:embed="rId2"/>
            <a:stretch>
              <a:fillRect l="-1243" t="-872" r="-1166" b="-1993"/>
            </a:stretch>
          </a:blipFill>
        </p:spPr>
        <p:txBody>
          <a:bodyPr/>
          <a:lstStyle/>
          <a:p>
            <a:pPr>
              <a:defRPr/>
            </a:pPr>
            <a:r>
              <a:rPr lang="en-US">
                <a:noFill/>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7BC1FF3B-254D-289C-D2CB-2E7D57173EF2}"/>
              </a:ext>
            </a:extLst>
          </p:cNvPr>
          <p:cNvSpPr>
            <a:spLocks noChangeArrowheads="1"/>
          </p:cNvSpPr>
          <p:nvPr/>
        </p:nvSpPr>
        <p:spPr bwMode="auto">
          <a:xfrm>
            <a:off x="838200" y="2286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6. Compare the Obtained Value with the Critical Value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critical value for rejecting the null hypothesis is 0.482 and the obtained value is |r</a:t>
            </a:r>
            <a:r>
              <a:rPr lang="en-US" altLang="en-US" sz="2400" baseline="-25000">
                <a:solidFill>
                  <a:schemeClr val="tx1"/>
                </a:solidFill>
                <a:latin typeface="OptimaLTStd-Black"/>
              </a:rPr>
              <a:t>pb</a:t>
            </a:r>
            <a:r>
              <a:rPr lang="en-US" altLang="en-US" sz="2400">
                <a:solidFill>
                  <a:schemeClr val="tx1"/>
                </a:solidFill>
                <a:latin typeface="OptimaLTStd-Black"/>
              </a:rPr>
              <a:t>| = 0.637.</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If the critical value is less than or equal to the obtained value, we must reject the null hypothesis. If instead, the critical value is greater than the obtained value, we must not reject the null hypothesis. Since the critical value is less than the absolute value of the obtained value, we reject the null hypothesis.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2EEC088D-A760-C615-B4ED-403172E8B857}"/>
              </a:ext>
            </a:extLst>
          </p:cNvPr>
          <p:cNvSpPr>
            <a:spLocks noChangeArrowheads="1"/>
          </p:cNvSpPr>
          <p:nvPr/>
        </p:nvSpPr>
        <p:spPr bwMode="auto">
          <a:xfrm>
            <a:off x="914400" y="228600"/>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7. Interpret the Results </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We rejected the null hypothesis, suggesting that there is a significant and moderately strong correlation between gender and visual detail recognition.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22E2BD2-D13D-8EC9-8A8C-3F52CBBEF2BB}"/>
              </a:ext>
            </a:extLst>
          </p:cNvPr>
          <p:cNvSpPr>
            <a:spLocks noChangeArrowheads="1"/>
          </p:cNvSpPr>
          <p:nvPr/>
        </p:nvSpPr>
        <p:spPr bwMode="auto">
          <a:xfrm>
            <a:off x="685800" y="304800"/>
            <a:ext cx="84582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lvl="1" algn="just">
              <a:lnSpc>
                <a:spcPct val="103000"/>
              </a:lnSpc>
              <a:spcBef>
                <a:spcPct val="0"/>
              </a:spcBef>
              <a:buClrTx/>
              <a:buSzPts val="1200"/>
              <a:buFontTx/>
              <a:buNone/>
            </a:pPr>
            <a:r>
              <a:rPr lang="en-US" altLang="en-US" sz="2800" b="1">
                <a:solidFill>
                  <a:schemeClr val="tx1"/>
                </a:solidFill>
                <a:latin typeface="Times New Roman" panose="02020603050405020304" pitchFamily="18" charset="0"/>
                <a:cs typeface="Times New Roman" panose="02020603050405020304" pitchFamily="18" charset="0"/>
              </a:rPr>
              <a:t>THE CORRELATION COEFFICIENT</a:t>
            </a: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 </a:t>
            </a: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When comparing two variables, we use an obtained value called a correlation coefficient. A population’s correlation coefficient is represented by the Greek letter rho, ρ. A sample’s correlation coefficient is represented by the letter r.</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Arial" panose="020B0604020202020204" pitchFamily="34" charset="0"/>
              </a:rPr>
              <a:t>We will describe two types of relationships between variables. A direct relationship is a positive correlation with an obtained value ranging from 0 to 1.0. </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CACC7-C03B-DC89-3350-9CD5838F248E}"/>
              </a:ext>
            </a:extLst>
          </p:cNvPr>
          <p:cNvSpPr>
            <a:spLocks noRot="1" noChangeAspect="1" noMove="1" noResize="1" noEditPoints="1" noAdjustHandles="1" noChangeArrowheads="1" noChangeShapeType="1" noTextEdit="1"/>
          </p:cNvSpPr>
          <p:nvPr/>
        </p:nvSpPr>
        <p:spPr>
          <a:xfrm>
            <a:off x="914400" y="228600"/>
            <a:ext cx="7924800" cy="2954655"/>
          </a:xfrm>
          <a:prstGeom prst="rect">
            <a:avLst/>
          </a:prstGeom>
          <a:blipFill rotWithShape="0">
            <a:blip r:embed="rId2"/>
            <a:stretch>
              <a:fillRect l="-1154" t="-1446" r="-1154" b="-3926"/>
            </a:stretch>
          </a:blipFill>
        </p:spPr>
        <p:txBody>
          <a:bodyPr/>
          <a:lstStyle/>
          <a:p>
            <a:pPr>
              <a:defRPr/>
            </a:pPr>
            <a:r>
              <a:rPr lang="en-US">
                <a:noFill/>
              </a:rPr>
              <a:t> </a:t>
            </a:r>
          </a:p>
        </p:txBody>
      </p:sp>
      <p:pic>
        <p:nvPicPr>
          <p:cNvPr id="69635" name="Picture 2">
            <a:extLst>
              <a:ext uri="{FF2B5EF4-FFF2-40B4-BE49-F238E27FC236}">
                <a16:creationId xmlns:a16="http://schemas.microsoft.com/office/drawing/2014/main" id="{C2715808-D9D9-39B4-A822-ECD0FB0FE8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8001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B1E392E1-258A-21B6-F5B9-3C84CC3BF38E}"/>
              </a:ext>
            </a:extLst>
          </p:cNvPr>
          <p:cNvSpPr>
            <a:spLocks noChangeArrowheads="1"/>
          </p:cNvSpPr>
          <p:nvPr/>
        </p:nvSpPr>
        <p:spPr bwMode="auto">
          <a:xfrm>
            <a:off x="762000" y="0"/>
            <a:ext cx="8153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gn="just">
              <a:lnSpc>
                <a:spcPct val="100000"/>
              </a:lnSpc>
              <a:spcBef>
                <a:spcPct val="0"/>
              </a:spcBef>
              <a:buClrTx/>
              <a:buFontTx/>
              <a:buNone/>
            </a:pPr>
            <a:r>
              <a:rPr lang="en-US" altLang="en-US" sz="2400" b="1">
                <a:solidFill>
                  <a:schemeClr val="tx1"/>
                </a:solidFill>
                <a:latin typeface="OptimaLTStd-Black"/>
              </a:rPr>
              <a:t>SUMMARY</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The relationship between two variables can be compared with a correlation analysis.</a:t>
            </a:r>
          </a:p>
          <a:p>
            <a:pPr algn="just">
              <a:lnSpc>
                <a:spcPct val="100000"/>
              </a:lnSpc>
              <a:spcBef>
                <a:spcPct val="0"/>
              </a:spcBef>
              <a:buClrTx/>
              <a:buFontTx/>
              <a:buNone/>
            </a:pPr>
            <a:r>
              <a:rPr lang="en-US" altLang="en-US" sz="2400">
                <a:solidFill>
                  <a:schemeClr val="tx1"/>
                </a:solidFill>
                <a:latin typeface="OptimaLTStd-Black"/>
              </a:rPr>
              <a:t>If any of the variables are ordinal or dichotomous, a nonparametric correlation is useful. The Spearman rank-order correlation, also called the Spearman’s , is used</a:t>
            </a:r>
          </a:p>
          <a:p>
            <a:pPr algn="just">
              <a:lnSpc>
                <a:spcPct val="100000"/>
              </a:lnSpc>
              <a:spcBef>
                <a:spcPct val="0"/>
              </a:spcBef>
              <a:buClrTx/>
              <a:buFontTx/>
              <a:buNone/>
            </a:pPr>
            <a:r>
              <a:rPr lang="en-US" altLang="en-US" sz="2400">
                <a:solidFill>
                  <a:schemeClr val="tx1"/>
                </a:solidFill>
                <a:latin typeface="OptimaLTStd-Black"/>
              </a:rPr>
              <a:t>to compare the relationship involving ordinal, or rank-ordered, variables. The point biserial and biserial correlations are used to compare the relationship between two variables if one of the variables is dichotomous. The parametric equivalent to these correlations is the Pearson product-moment correlation.</a:t>
            </a:r>
          </a:p>
          <a:p>
            <a:pPr algn="just">
              <a:lnSpc>
                <a:spcPct val="100000"/>
              </a:lnSpc>
              <a:spcBef>
                <a:spcPct val="0"/>
              </a:spcBef>
              <a:buClrTx/>
              <a:buFontTx/>
              <a:buNone/>
            </a:pPr>
            <a:endParaRPr lang="en-US" altLang="en-US" sz="2400">
              <a:solidFill>
                <a:schemeClr val="tx1"/>
              </a:solidFill>
              <a:latin typeface="OptimaLTStd-Black"/>
            </a:endParaRPr>
          </a:p>
          <a:p>
            <a:pPr algn="just">
              <a:lnSpc>
                <a:spcPct val="100000"/>
              </a:lnSpc>
              <a:spcBef>
                <a:spcPct val="0"/>
              </a:spcBef>
              <a:buClrTx/>
              <a:buFontTx/>
              <a:buNone/>
            </a:pPr>
            <a:r>
              <a:rPr lang="en-US" altLang="en-US" sz="2400">
                <a:solidFill>
                  <a:schemeClr val="tx1"/>
                </a:solidFill>
                <a:latin typeface="OptimaLTStd-Black"/>
              </a:rPr>
              <a:t>In this lecture, we described how to perform and interpret a Spearman rank order, point-biserial, and biserial correlations.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B3B54382-B5E9-D082-6C7F-71055117D9B5}"/>
              </a:ext>
            </a:extLst>
          </p:cNvPr>
          <p:cNvSpPr>
            <a:spLocks noChangeArrowheads="1"/>
          </p:cNvSpPr>
          <p:nvPr/>
        </p:nvSpPr>
        <p:spPr bwMode="auto">
          <a:xfrm>
            <a:off x="685800" y="152400"/>
            <a:ext cx="82296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As one variable increases, the other variable also increases. An indirect, or inverse, relationship is a negative correlation with an obtained value ranging from 0 to −1.0. In this case, one variable increases as the other variable decreases.</a:t>
            </a:r>
          </a:p>
        </p:txBody>
      </p:sp>
      <p:sp>
        <p:nvSpPr>
          <p:cNvPr id="15363" name="Rectangle 2">
            <a:extLst>
              <a:ext uri="{FF2B5EF4-FFF2-40B4-BE49-F238E27FC236}">
                <a16:creationId xmlns:a16="http://schemas.microsoft.com/office/drawing/2014/main" id="{8F4FAF30-9E41-1390-FDDC-E96D24F8E930}"/>
              </a:ext>
            </a:extLst>
          </p:cNvPr>
          <p:cNvSpPr>
            <a:spLocks noChangeArrowheads="1"/>
          </p:cNvSpPr>
          <p:nvPr/>
        </p:nvSpPr>
        <p:spPr bwMode="auto">
          <a:xfrm>
            <a:off x="685800" y="2514600"/>
            <a:ext cx="81534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0013" indent="3048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In general, a significant correlation coefficient also communicates the relative strength of a relationship between the two variables. A value close to 1.0 or −1.0 indicates a nearly perfect relationship, while a value close to 0 indicates an especially weak or trivial relationship. A more detailed description of a correlation coefficient’s relative strength is presented.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758FD054-FF4D-B740-B9BD-AFD39CD099C1}"/>
              </a:ext>
            </a:extLst>
          </p:cNvPr>
          <p:cNvSpPr>
            <a:spLocks noChangeArrowheads="1"/>
          </p:cNvSpPr>
          <p:nvPr/>
        </p:nvSpPr>
        <p:spPr bwMode="auto">
          <a:xfrm>
            <a:off x="838200" y="152400"/>
            <a:ext cx="49101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Table 1 summarizes his findings.</a:t>
            </a:r>
          </a:p>
        </p:txBody>
      </p:sp>
      <p:pic>
        <p:nvPicPr>
          <p:cNvPr id="16387" name="Picture 2">
            <a:extLst>
              <a:ext uri="{FF2B5EF4-FFF2-40B4-BE49-F238E27FC236}">
                <a16:creationId xmlns:a16="http://schemas.microsoft.com/office/drawing/2014/main" id="{9D359807-0412-DB41-84E5-19DE59DE03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80772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CAC7598E-E1B2-3428-783A-2C32B30E21C3}"/>
              </a:ext>
            </a:extLst>
          </p:cNvPr>
          <p:cNvSpPr>
            <a:spLocks noChangeArrowheads="1"/>
          </p:cNvSpPr>
          <p:nvPr/>
        </p:nvSpPr>
        <p:spPr bwMode="auto">
          <a:xfrm>
            <a:off x="685800" y="76200"/>
            <a:ext cx="83058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304800">
              <a:lnSpc>
                <a:spcPct val="110000"/>
              </a:lnSpc>
              <a:spcBef>
                <a:spcPts val="700"/>
              </a:spcBef>
              <a:buClr>
                <a:schemeClr val="tx2"/>
              </a:buClr>
              <a:buFont typeface="Arial" panose="020B0604020202020204" pitchFamily="34" charset="0"/>
              <a:buChar char="•"/>
              <a:tabLst>
                <a:tab pos="493713" algn="l"/>
                <a:tab pos="495300" algn="l"/>
              </a:tabLst>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tabLst>
                <a:tab pos="493713" algn="l"/>
                <a:tab pos="495300" algn="l"/>
              </a:tabLst>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tabLst>
                <a:tab pos="493713" algn="l"/>
                <a:tab pos="495300" algn="l"/>
              </a:tabLst>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tabLst>
                <a:tab pos="493713" algn="l"/>
                <a:tab pos="495300" algn="l"/>
              </a:tabLst>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tabLst>
                <a:tab pos="493713" algn="l"/>
                <a:tab pos="495300" algn="l"/>
              </a:tabLst>
              <a:defRPr sz="1400">
                <a:solidFill>
                  <a:srgbClr val="595959"/>
                </a:solidFill>
                <a:latin typeface="Gill Sans MT" panose="020B0502020104020203" pitchFamily="34" charset="0"/>
              </a:defRPr>
            </a:lvl9pPr>
          </a:lstStyle>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There are three important caveats to consider when assigning relative strength to correlation coefficients, however.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First, Cohen’s work was largely based on behavioral science research. Therefore, these values may be inappropriate in fields such as engineering or the natural sciences.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Second, the correlation strength assignments vary for different types of statistical tests. </a:t>
            </a:r>
          </a:p>
          <a:p>
            <a:pPr algn="just">
              <a:lnSpc>
                <a:spcPct val="103000"/>
              </a:lnSpc>
              <a:spcBef>
                <a:spcPct val="0"/>
              </a:spcBef>
              <a:buClrTx/>
              <a:buFontTx/>
              <a:buNone/>
            </a:pPr>
            <a:endParaRPr lang="en-US" altLang="en-US" sz="2800">
              <a:solidFill>
                <a:schemeClr val="tx1"/>
              </a:solidFill>
              <a:latin typeface="Times New Roman" panose="02020603050405020304" pitchFamily="18" charset="0"/>
              <a:cs typeface="Times New Roman" panose="02020603050405020304" pitchFamily="18" charset="0"/>
            </a:endParaRPr>
          </a:p>
          <a:p>
            <a:pPr algn="just">
              <a:lnSpc>
                <a:spcPct val="103000"/>
              </a:lnSpc>
              <a:spcBef>
                <a:spcPct val="0"/>
              </a:spcBef>
              <a:buClrTx/>
              <a:buFontTx/>
              <a:buNone/>
            </a:pPr>
            <a:r>
              <a:rPr lang="en-US" altLang="en-US" sz="2800">
                <a:solidFill>
                  <a:schemeClr val="tx1"/>
                </a:solidFill>
                <a:latin typeface="Times New Roman" panose="02020603050405020304" pitchFamily="18" charset="0"/>
                <a:cs typeface="Times New Roman" panose="02020603050405020304" pitchFamily="18" charset="0"/>
              </a:rPr>
              <a:t>Third, r-values are not based on a linear scale. For example, r = 0.6 is not twice as strong as r = 0.3.</a:t>
            </a:r>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TM10001106[[fn=Badge]]</Template>
  <TotalTime>942</TotalTime>
  <Words>2733</Words>
  <Application>Microsoft Office PowerPoint</Application>
  <PresentationFormat>On-screen Show (4:3)</PresentationFormat>
  <Paragraphs>198</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Badge</vt:lpstr>
      <vt:lpstr>COMPARING VARIABLES OF ORDINAL OR DICHOTOMOUS SCALES:   SPEARMAN RANK- ORDER, POINT-BISERIAL, AND BISERIAL CORRELATIONS</vt:lpstr>
      <vt:lpstr>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One-Way ANOVA</dc:title>
  <dc:creator>James Jones</dc:creator>
  <cp:lastModifiedBy>Munirah .</cp:lastModifiedBy>
  <cp:revision>191</cp:revision>
  <cp:lastPrinted>2019-11-12T04:06:44Z</cp:lastPrinted>
  <dcterms:created xsi:type="dcterms:W3CDTF">2004-08-09T00:59:19Z</dcterms:created>
  <dcterms:modified xsi:type="dcterms:W3CDTF">2026-04-12T06:16:05Z</dcterms:modified>
</cp:coreProperties>
</file>