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42"/>
  </p:notesMasterIdLst>
  <p:handoutMasterIdLst>
    <p:handoutMasterId r:id="rId43"/>
  </p:handoutMasterIdLst>
  <p:sldIdLst>
    <p:sldId id="381" r:id="rId2"/>
    <p:sldId id="385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431" r:id="rId14"/>
    <p:sldId id="432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405" r:id="rId24"/>
    <p:sldId id="406" r:id="rId25"/>
    <p:sldId id="407" r:id="rId26"/>
    <p:sldId id="408" r:id="rId27"/>
    <p:sldId id="409" r:id="rId28"/>
    <p:sldId id="410" r:id="rId29"/>
    <p:sldId id="411" r:id="rId30"/>
    <p:sldId id="412" r:id="rId31"/>
    <p:sldId id="413" r:id="rId32"/>
    <p:sldId id="414" r:id="rId33"/>
    <p:sldId id="415" r:id="rId34"/>
    <p:sldId id="416" r:id="rId35"/>
    <p:sldId id="417" r:id="rId36"/>
    <p:sldId id="418" r:id="rId37"/>
    <p:sldId id="419" r:id="rId38"/>
    <p:sldId id="420" r:id="rId39"/>
    <p:sldId id="421" r:id="rId40"/>
    <p:sldId id="422" r:id="rId41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3AD"/>
    <a:srgbClr val="253D8B"/>
    <a:srgbClr val="4767CF"/>
    <a:srgbClr val="FC1A5B"/>
    <a:srgbClr val="9D4DC9"/>
    <a:srgbClr val="C0C0C0"/>
    <a:srgbClr val="969696"/>
    <a:srgbClr val="A40C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49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D582-9CB7-4FB8-A1D1-D3AE4E38F8ED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64F24-BF82-4DA4-9F53-9EC99A904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3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658AB1-AC73-4B1D-8BA3-CEFD0AA1ED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8671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0" descr="blu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1"/>
          <p:cNvSpPr>
            <a:spLocks noChangeArrowheads="1"/>
          </p:cNvSpPr>
          <p:nvPr userDrawn="1"/>
        </p:nvSpPr>
        <p:spPr bwMode="auto">
          <a:xfrm>
            <a:off x="0" y="2286000"/>
            <a:ext cx="9144000" cy="4581525"/>
          </a:xfrm>
          <a:prstGeom prst="rect">
            <a:avLst/>
          </a:prstGeom>
          <a:gradFill rotWithShape="1">
            <a:gsLst>
              <a:gs pos="0">
                <a:srgbClr val="3B3B3B">
                  <a:alpha val="0"/>
                </a:srgbClr>
              </a:gs>
              <a:gs pos="100000">
                <a:srgbClr val="8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752475" y="0"/>
            <a:ext cx="7346950" cy="6880225"/>
            <a:chOff x="474" y="0"/>
            <a:chExt cx="4628" cy="4334"/>
          </a:xfrm>
        </p:grpSpPr>
        <p:sp>
          <p:nvSpPr>
            <p:cNvPr id="5" name="Line 53"/>
            <p:cNvSpPr>
              <a:spLocks noChangeShapeType="1"/>
            </p:cNvSpPr>
            <p:nvPr/>
          </p:nvSpPr>
          <p:spPr bwMode="auto">
            <a:xfrm>
              <a:off x="474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" name="Line 54"/>
            <p:cNvSpPr>
              <a:spLocks noChangeShapeType="1"/>
            </p:cNvSpPr>
            <p:nvPr/>
          </p:nvSpPr>
          <p:spPr bwMode="auto">
            <a:xfrm>
              <a:off x="1066" y="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Line 55"/>
            <p:cNvSpPr>
              <a:spLocks noChangeShapeType="1"/>
            </p:cNvSpPr>
            <p:nvPr/>
          </p:nvSpPr>
          <p:spPr bwMode="auto">
            <a:xfrm>
              <a:off x="4094" y="8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Line 56"/>
            <p:cNvSpPr>
              <a:spLocks noChangeShapeType="1"/>
            </p:cNvSpPr>
            <p:nvPr/>
          </p:nvSpPr>
          <p:spPr bwMode="auto">
            <a:xfrm>
              <a:off x="4338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Line 57"/>
            <p:cNvSpPr>
              <a:spLocks noChangeShapeType="1"/>
            </p:cNvSpPr>
            <p:nvPr/>
          </p:nvSpPr>
          <p:spPr bwMode="auto">
            <a:xfrm>
              <a:off x="4546" y="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Line 58"/>
            <p:cNvSpPr>
              <a:spLocks noChangeShapeType="1"/>
            </p:cNvSpPr>
            <p:nvPr/>
          </p:nvSpPr>
          <p:spPr bwMode="auto">
            <a:xfrm>
              <a:off x="5102" y="1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" name="Rectangle 59"/>
          <p:cNvSpPr>
            <a:spLocks noChangeArrowheads="1"/>
          </p:cNvSpPr>
          <p:nvPr userDrawn="1"/>
        </p:nvSpPr>
        <p:spPr bwMode="auto">
          <a:xfrm>
            <a:off x="0" y="2349500"/>
            <a:ext cx="9144000" cy="1366838"/>
          </a:xfrm>
          <a:prstGeom prst="rect">
            <a:avLst/>
          </a:prstGeom>
          <a:solidFill>
            <a:srgbClr val="000000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60" descr="좁은 수평선"/>
          <p:cNvSpPr>
            <a:spLocks noChangeArrowheads="1"/>
          </p:cNvSpPr>
          <p:nvPr userDrawn="1"/>
        </p:nvSpPr>
        <p:spPr bwMode="auto">
          <a:xfrm>
            <a:off x="0" y="2349500"/>
            <a:ext cx="9144000" cy="250825"/>
          </a:xfrm>
          <a:prstGeom prst="rect">
            <a:avLst/>
          </a:prstGeom>
          <a:pattFill prst="narHorz">
            <a:fgClr>
              <a:srgbClr val="FFFFFF">
                <a:alpha val="50195"/>
              </a:srgbClr>
            </a:fgClr>
            <a:bgClr>
              <a:srgbClr val="969696">
                <a:alpha val="50195"/>
              </a:srgbClr>
            </a:bgClr>
          </a:patt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61" descr="어두운 상향 대각선"/>
          <p:cNvSpPr>
            <a:spLocks noChangeArrowheads="1"/>
          </p:cNvSpPr>
          <p:nvPr userDrawn="1"/>
        </p:nvSpPr>
        <p:spPr bwMode="auto">
          <a:xfrm>
            <a:off x="0" y="3744913"/>
            <a:ext cx="9144000" cy="476250"/>
          </a:xfrm>
          <a:prstGeom prst="rect">
            <a:avLst/>
          </a:prstGeom>
          <a:pattFill prst="dkUpDiag">
            <a:fgClr>
              <a:srgbClr val="000000">
                <a:alpha val="30196"/>
              </a:srgbClr>
            </a:fgClr>
            <a:bgClr>
              <a:srgbClr val="969696">
                <a:alpha val="30196"/>
              </a:srgbClr>
            </a:bgClr>
          </a:patt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4" name="Group 62"/>
          <p:cNvGrpSpPr>
            <a:grpSpLocks/>
          </p:cNvGrpSpPr>
          <p:nvPr userDrawn="1"/>
        </p:nvGrpSpPr>
        <p:grpSpPr bwMode="auto">
          <a:xfrm>
            <a:off x="755650" y="1123950"/>
            <a:ext cx="2508250" cy="1657350"/>
            <a:chOff x="748" y="1657"/>
            <a:chExt cx="1580" cy="1044"/>
          </a:xfrm>
        </p:grpSpPr>
        <p:sp>
          <p:nvSpPr>
            <p:cNvPr id="15" name="AutoShape 63"/>
            <p:cNvSpPr>
              <a:spLocks noChangeArrowheads="1"/>
            </p:cNvSpPr>
            <p:nvPr/>
          </p:nvSpPr>
          <p:spPr bwMode="auto">
            <a:xfrm>
              <a:off x="1494" y="1657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AutoShape 64"/>
            <p:cNvSpPr>
              <a:spLocks noChangeArrowheads="1"/>
            </p:cNvSpPr>
            <p:nvPr/>
          </p:nvSpPr>
          <p:spPr bwMode="auto">
            <a:xfrm>
              <a:off x="1864" y="1871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AutoShape 65"/>
            <p:cNvSpPr>
              <a:spLocks noChangeArrowheads="1"/>
            </p:cNvSpPr>
            <p:nvPr/>
          </p:nvSpPr>
          <p:spPr bwMode="auto">
            <a:xfrm>
              <a:off x="1496" y="2085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AutoShape 66"/>
            <p:cNvSpPr>
              <a:spLocks noChangeArrowheads="1"/>
            </p:cNvSpPr>
            <p:nvPr/>
          </p:nvSpPr>
          <p:spPr bwMode="auto">
            <a:xfrm>
              <a:off x="1122" y="1873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AutoShape 67"/>
            <p:cNvSpPr>
              <a:spLocks noChangeArrowheads="1"/>
            </p:cNvSpPr>
            <p:nvPr/>
          </p:nvSpPr>
          <p:spPr bwMode="auto">
            <a:xfrm>
              <a:off x="748" y="1661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AutoShape 68"/>
            <p:cNvSpPr>
              <a:spLocks noChangeArrowheads="1"/>
            </p:cNvSpPr>
            <p:nvPr/>
          </p:nvSpPr>
          <p:spPr bwMode="auto">
            <a:xfrm>
              <a:off x="758" y="2091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AutoShape 69"/>
            <p:cNvSpPr>
              <a:spLocks noChangeArrowheads="1"/>
            </p:cNvSpPr>
            <p:nvPr/>
          </p:nvSpPr>
          <p:spPr bwMode="auto">
            <a:xfrm>
              <a:off x="1128" y="2305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AutoShape 70"/>
            <p:cNvSpPr>
              <a:spLocks noChangeArrowheads="1"/>
            </p:cNvSpPr>
            <p:nvPr/>
          </p:nvSpPr>
          <p:spPr bwMode="auto">
            <a:xfrm>
              <a:off x="1870" y="2297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Group 71"/>
          <p:cNvGrpSpPr>
            <a:grpSpLocks/>
          </p:cNvGrpSpPr>
          <p:nvPr userDrawn="1"/>
        </p:nvGrpSpPr>
        <p:grpSpPr bwMode="auto">
          <a:xfrm>
            <a:off x="6875463" y="3500438"/>
            <a:ext cx="2268537" cy="504825"/>
            <a:chOff x="3833" y="2010"/>
            <a:chExt cx="1860" cy="422"/>
          </a:xfrm>
        </p:grpSpPr>
        <p:sp>
          <p:nvSpPr>
            <p:cNvPr id="24" name="AutoShape 72"/>
            <p:cNvSpPr>
              <a:spLocks noChangeArrowheads="1"/>
            </p:cNvSpPr>
            <p:nvPr/>
          </p:nvSpPr>
          <p:spPr bwMode="auto">
            <a:xfrm>
              <a:off x="3833" y="2017"/>
              <a:ext cx="288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" name="AutoShape 73"/>
            <p:cNvSpPr>
              <a:spLocks noChangeArrowheads="1"/>
            </p:cNvSpPr>
            <p:nvPr/>
          </p:nvSpPr>
          <p:spPr bwMode="auto">
            <a:xfrm>
              <a:off x="4095" y="2014"/>
              <a:ext cx="289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" name="AutoShape 74"/>
            <p:cNvSpPr>
              <a:spLocks noChangeArrowheads="1"/>
            </p:cNvSpPr>
            <p:nvPr/>
          </p:nvSpPr>
          <p:spPr bwMode="auto">
            <a:xfrm>
              <a:off x="4358" y="2018"/>
              <a:ext cx="289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AutoShape 75"/>
            <p:cNvSpPr>
              <a:spLocks noChangeArrowheads="1"/>
            </p:cNvSpPr>
            <p:nvPr/>
          </p:nvSpPr>
          <p:spPr bwMode="auto">
            <a:xfrm>
              <a:off x="4619" y="2017"/>
              <a:ext cx="288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AutoShape 76"/>
            <p:cNvSpPr>
              <a:spLocks noChangeArrowheads="1"/>
            </p:cNvSpPr>
            <p:nvPr/>
          </p:nvSpPr>
          <p:spPr bwMode="auto">
            <a:xfrm>
              <a:off x="4881" y="2014"/>
              <a:ext cx="288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AutoShape 77"/>
            <p:cNvSpPr>
              <a:spLocks noChangeArrowheads="1"/>
            </p:cNvSpPr>
            <p:nvPr/>
          </p:nvSpPr>
          <p:spPr bwMode="auto">
            <a:xfrm>
              <a:off x="5142" y="2013"/>
              <a:ext cx="289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AutoShape 78"/>
            <p:cNvSpPr>
              <a:spLocks noChangeArrowheads="1"/>
            </p:cNvSpPr>
            <p:nvPr/>
          </p:nvSpPr>
          <p:spPr bwMode="auto">
            <a:xfrm>
              <a:off x="5405" y="2010"/>
              <a:ext cx="288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Group 79"/>
          <p:cNvGrpSpPr>
            <a:grpSpLocks/>
          </p:cNvGrpSpPr>
          <p:nvPr userDrawn="1"/>
        </p:nvGrpSpPr>
        <p:grpSpPr bwMode="auto">
          <a:xfrm>
            <a:off x="250825" y="3575050"/>
            <a:ext cx="1441450" cy="285750"/>
            <a:chOff x="612" y="2353"/>
            <a:chExt cx="1361" cy="311"/>
          </a:xfrm>
        </p:grpSpPr>
        <p:sp>
          <p:nvSpPr>
            <p:cNvPr id="32" name="AutoShape 80"/>
            <p:cNvSpPr>
              <a:spLocks noChangeArrowheads="1"/>
            </p:cNvSpPr>
            <p:nvPr/>
          </p:nvSpPr>
          <p:spPr bwMode="auto">
            <a:xfrm>
              <a:off x="612" y="2362"/>
              <a:ext cx="211" cy="302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" name="AutoShape 81"/>
            <p:cNvSpPr>
              <a:spLocks noChangeArrowheads="1"/>
            </p:cNvSpPr>
            <p:nvPr/>
          </p:nvSpPr>
          <p:spPr bwMode="auto">
            <a:xfrm>
              <a:off x="804" y="2356"/>
              <a:ext cx="210" cy="302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AutoShape 82"/>
            <p:cNvSpPr>
              <a:spLocks noChangeArrowheads="1"/>
            </p:cNvSpPr>
            <p:nvPr/>
          </p:nvSpPr>
          <p:spPr bwMode="auto">
            <a:xfrm>
              <a:off x="996" y="2358"/>
              <a:ext cx="210" cy="304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AutoShape 83"/>
            <p:cNvSpPr>
              <a:spLocks noChangeArrowheads="1"/>
            </p:cNvSpPr>
            <p:nvPr/>
          </p:nvSpPr>
          <p:spPr bwMode="auto">
            <a:xfrm>
              <a:off x="1188" y="2358"/>
              <a:ext cx="210" cy="302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AutoShape 84"/>
            <p:cNvSpPr>
              <a:spLocks noChangeArrowheads="1"/>
            </p:cNvSpPr>
            <p:nvPr/>
          </p:nvSpPr>
          <p:spPr bwMode="auto">
            <a:xfrm>
              <a:off x="1379" y="2356"/>
              <a:ext cx="210" cy="302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AutoShape 85"/>
            <p:cNvSpPr>
              <a:spLocks noChangeArrowheads="1"/>
            </p:cNvSpPr>
            <p:nvPr/>
          </p:nvSpPr>
          <p:spPr bwMode="auto">
            <a:xfrm>
              <a:off x="1571" y="2355"/>
              <a:ext cx="210" cy="304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8" name="AutoShape 86"/>
            <p:cNvSpPr>
              <a:spLocks noChangeArrowheads="1"/>
            </p:cNvSpPr>
            <p:nvPr/>
          </p:nvSpPr>
          <p:spPr bwMode="auto">
            <a:xfrm>
              <a:off x="1762" y="2353"/>
              <a:ext cx="211" cy="302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39" name="Picture 87" descr="방사형 패턴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65151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" name="Group 88"/>
          <p:cNvGrpSpPr>
            <a:grpSpLocks/>
          </p:cNvGrpSpPr>
          <p:nvPr userDrawn="1"/>
        </p:nvGrpSpPr>
        <p:grpSpPr bwMode="auto">
          <a:xfrm>
            <a:off x="-12700" y="2047875"/>
            <a:ext cx="9166225" cy="3000375"/>
            <a:chOff x="-14" y="1278"/>
            <a:chExt cx="5774" cy="1890"/>
          </a:xfrm>
        </p:grpSpPr>
        <p:sp>
          <p:nvSpPr>
            <p:cNvPr id="41" name="Line 89"/>
            <p:cNvSpPr>
              <a:spLocks noChangeShapeType="1"/>
            </p:cNvSpPr>
            <p:nvPr/>
          </p:nvSpPr>
          <p:spPr bwMode="auto">
            <a:xfrm>
              <a:off x="0" y="3168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2" name="Line 90"/>
            <p:cNvSpPr>
              <a:spLocks noChangeShapeType="1"/>
            </p:cNvSpPr>
            <p:nvPr/>
          </p:nvSpPr>
          <p:spPr bwMode="auto">
            <a:xfrm>
              <a:off x="-14" y="2659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3" name="Line 91"/>
            <p:cNvSpPr>
              <a:spLocks noChangeShapeType="1"/>
            </p:cNvSpPr>
            <p:nvPr/>
          </p:nvSpPr>
          <p:spPr bwMode="auto">
            <a:xfrm>
              <a:off x="-10" y="2341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4" name="Line 92"/>
            <p:cNvSpPr>
              <a:spLocks noChangeShapeType="1"/>
            </p:cNvSpPr>
            <p:nvPr/>
          </p:nvSpPr>
          <p:spPr bwMode="auto">
            <a:xfrm>
              <a:off x="-10" y="1278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5" name="Line 93"/>
          <p:cNvSpPr>
            <a:spLocks noChangeShapeType="1"/>
          </p:cNvSpPr>
          <p:nvPr userDrawn="1"/>
        </p:nvSpPr>
        <p:spPr bwMode="auto">
          <a:xfrm>
            <a:off x="0" y="3254375"/>
            <a:ext cx="9144000" cy="0"/>
          </a:xfrm>
          <a:prstGeom prst="line">
            <a:avLst/>
          </a:prstGeom>
          <a:noFill/>
          <a:ln w="19050">
            <a:solidFill>
              <a:srgbClr val="FFFFFF">
                <a:alpha val="50195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46" name="Picture 94" descr="영문간지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833563"/>
            <a:ext cx="2879725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95" descr="영문간지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1557338"/>
            <a:ext cx="1835150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379913" y="6648450"/>
            <a:ext cx="685800" cy="214313"/>
          </a:xfrm>
        </p:spPr>
        <p:txBody>
          <a:bodyPr anchorCtr="0"/>
          <a:lstStyle>
            <a:lvl1pPr algn="l">
              <a:defRPr sz="800"/>
            </a:lvl1pPr>
          </a:lstStyle>
          <a:p>
            <a:pPr>
              <a:defRPr/>
            </a:pPr>
            <a:fld id="{1AF1A1DD-1254-4472-A90F-B9D900587D52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71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DDAF2-3610-4DF8-AAED-C0530D7FC112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46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07B2D-B7D0-4831-BE9C-19237A6EE01A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1999E-5BA2-4B98-9FF9-4F9AA5CB9707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25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A375F-037C-424F-ADA5-A6E415D44476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0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FF20B-A9CF-4BEA-8AD7-1CC5FFBC00E4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48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864A-301D-4FE2-8552-334CDFBA4059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89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2A260-FE9E-4790-8B43-FC39DB878463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3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3044B-AA01-4362-AFAA-2B64FFE1EDA2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6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AEA9-1742-4B16-8371-7A2F90947382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38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CA077-D84E-4FFC-A99D-33E51EDA8B62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15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4D65B-2E50-4A0E-A349-D0491063DB32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36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1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lue"/>
          <p:cNvPicPr>
            <a:picLocks noChangeAspect="1" noChangeArrowheads="1"/>
          </p:cNvPicPr>
          <p:nvPr userDrawn="1"/>
        </p:nvPicPr>
        <p:blipFill>
          <a:blip r:embed="rId15"/>
          <a:srcRect t="27328"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17"/>
          <p:cNvGrpSpPr>
            <a:grpSpLocks/>
          </p:cNvGrpSpPr>
          <p:nvPr userDrawn="1"/>
        </p:nvGrpSpPr>
        <p:grpSpPr bwMode="auto">
          <a:xfrm>
            <a:off x="752475" y="0"/>
            <a:ext cx="7346950" cy="6880225"/>
            <a:chOff x="474" y="0"/>
            <a:chExt cx="4628" cy="4334"/>
          </a:xfrm>
        </p:grpSpPr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474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1066" y="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4094" y="8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4338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4546" y="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5102" y="1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28" name="Rectangle 6"/>
          <p:cNvSpPr>
            <a:spLocks noChangeArrowheads="1"/>
          </p:cNvSpPr>
          <p:nvPr userDrawn="1"/>
        </p:nvSpPr>
        <p:spPr bwMode="auto">
          <a:xfrm>
            <a:off x="0" y="2286000"/>
            <a:ext cx="9144000" cy="4581525"/>
          </a:xfrm>
          <a:prstGeom prst="rect">
            <a:avLst/>
          </a:prstGeom>
          <a:gradFill rotWithShape="1">
            <a:gsLst>
              <a:gs pos="0">
                <a:srgbClr val="3B3B3B">
                  <a:alpha val="0"/>
                </a:srgbClr>
              </a:gs>
              <a:gs pos="100000">
                <a:srgbClr val="8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98925" y="6480175"/>
            <a:ext cx="982663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algn="ctr">
              <a:defRPr kumimoji="0"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FAA86D-C72D-4038-898C-12842BFCFD7E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1030" name="Rectangle 4"/>
          <p:cNvSpPr>
            <a:spLocks noChangeArrowheads="1"/>
          </p:cNvSpPr>
          <p:nvPr userDrawn="1"/>
        </p:nvSpPr>
        <p:spPr bwMode="auto">
          <a:xfrm>
            <a:off x="0" y="908050"/>
            <a:ext cx="9153525" cy="5614988"/>
          </a:xfrm>
          <a:prstGeom prst="rect">
            <a:avLst/>
          </a:prstGeom>
          <a:solidFill>
            <a:srgbClr val="EAEAEA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8" descr="영문간지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308850" y="115888"/>
            <a:ext cx="1835150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9"/>
          <p:cNvGrpSpPr>
            <a:grpSpLocks/>
          </p:cNvGrpSpPr>
          <p:nvPr userDrawn="1"/>
        </p:nvGrpSpPr>
        <p:grpSpPr bwMode="auto">
          <a:xfrm>
            <a:off x="4859338" y="333375"/>
            <a:ext cx="2268537" cy="504825"/>
            <a:chOff x="3833" y="2010"/>
            <a:chExt cx="1860" cy="422"/>
          </a:xfrm>
        </p:grpSpPr>
        <p:sp>
          <p:nvSpPr>
            <p:cNvPr id="1035" name="AutoShape 10"/>
            <p:cNvSpPr>
              <a:spLocks noChangeArrowheads="1"/>
            </p:cNvSpPr>
            <p:nvPr/>
          </p:nvSpPr>
          <p:spPr bwMode="auto">
            <a:xfrm>
              <a:off x="3833" y="2017"/>
              <a:ext cx="288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6" name="AutoShape 11"/>
            <p:cNvSpPr>
              <a:spLocks noChangeArrowheads="1"/>
            </p:cNvSpPr>
            <p:nvPr/>
          </p:nvSpPr>
          <p:spPr bwMode="auto">
            <a:xfrm>
              <a:off x="4095" y="2014"/>
              <a:ext cx="289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7" name="AutoShape 12"/>
            <p:cNvSpPr>
              <a:spLocks noChangeArrowheads="1"/>
            </p:cNvSpPr>
            <p:nvPr/>
          </p:nvSpPr>
          <p:spPr bwMode="auto">
            <a:xfrm>
              <a:off x="4358" y="2018"/>
              <a:ext cx="289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8" name="AutoShape 13"/>
            <p:cNvSpPr>
              <a:spLocks noChangeArrowheads="1"/>
            </p:cNvSpPr>
            <p:nvPr/>
          </p:nvSpPr>
          <p:spPr bwMode="auto">
            <a:xfrm>
              <a:off x="4619" y="2017"/>
              <a:ext cx="288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9" name="AutoShape 14"/>
            <p:cNvSpPr>
              <a:spLocks noChangeArrowheads="1"/>
            </p:cNvSpPr>
            <p:nvPr/>
          </p:nvSpPr>
          <p:spPr bwMode="auto">
            <a:xfrm>
              <a:off x="4881" y="2014"/>
              <a:ext cx="288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0" name="AutoShape 15"/>
            <p:cNvSpPr>
              <a:spLocks noChangeArrowheads="1"/>
            </p:cNvSpPr>
            <p:nvPr/>
          </p:nvSpPr>
          <p:spPr bwMode="auto">
            <a:xfrm>
              <a:off x="5142" y="2013"/>
              <a:ext cx="289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1" name="AutoShape 16"/>
            <p:cNvSpPr>
              <a:spLocks noChangeArrowheads="1"/>
            </p:cNvSpPr>
            <p:nvPr/>
          </p:nvSpPr>
          <p:spPr bwMode="auto">
            <a:xfrm>
              <a:off x="5405" y="2010"/>
              <a:ext cx="288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3" name="Rectangle 25" descr="어두운 상향 대각선"/>
          <p:cNvSpPr>
            <a:spLocks noChangeArrowheads="1"/>
          </p:cNvSpPr>
          <p:nvPr userDrawn="1"/>
        </p:nvSpPr>
        <p:spPr bwMode="auto">
          <a:xfrm>
            <a:off x="0" y="908050"/>
            <a:ext cx="9144000" cy="476250"/>
          </a:xfrm>
          <a:prstGeom prst="rect">
            <a:avLst/>
          </a:prstGeom>
          <a:pattFill prst="dkUpDiag">
            <a:fgClr>
              <a:srgbClr val="000000">
                <a:alpha val="20000"/>
              </a:srgbClr>
            </a:fgClr>
            <a:bgClr>
              <a:srgbClr val="969696">
                <a:alpha val="20000"/>
              </a:srgbClr>
            </a:bgClr>
          </a:patt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" name="Line 26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9050">
            <a:solidFill>
              <a:srgbClr val="FFFFFF">
                <a:alpha val="50195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3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hf hdr="0" ftr="0" dt="0"/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£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£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t-com.co.kr/online/ppt_gallery_1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CB7373AF-A275-48E4-ABEF-286F7E49F87F}" type="slidenum">
              <a:rPr lang="en-US" altLang="ko-KR" smtClean="0">
                <a:solidFill>
                  <a:srgbClr val="FFFFFF"/>
                </a:solidFill>
              </a:rPr>
              <a:pPr/>
              <a:t>1</a:t>
            </a:fld>
            <a:endParaRPr lang="en-US" altLang="ko-KR" smtClean="0">
              <a:solidFill>
                <a:srgbClr val="FFFFFF"/>
              </a:solidFill>
            </a:endParaRPr>
          </a:p>
        </p:txBody>
      </p:sp>
      <p:sp>
        <p:nvSpPr>
          <p:cNvPr id="3076" name="Rectangle 85"/>
          <p:cNvSpPr>
            <a:spLocks noChangeArrowheads="1"/>
          </p:cNvSpPr>
          <p:nvPr/>
        </p:nvSpPr>
        <p:spPr bwMode="auto">
          <a:xfrm rot="20302582">
            <a:off x="1403350" y="2276598"/>
            <a:ext cx="631031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altLang="ko-KR" sz="3600" dirty="0">
                <a:solidFill>
                  <a:srgbClr val="000000"/>
                </a:solidFill>
                <a:latin typeface="Arial Black" pitchFamily="34" charset="0"/>
              </a:rPr>
              <a:t>ARCH </a:t>
            </a:r>
            <a:r>
              <a:rPr lang="en-US" altLang="ko-KR" sz="3600" dirty="0" smtClean="0">
                <a:solidFill>
                  <a:srgbClr val="000000"/>
                </a:solidFill>
                <a:latin typeface="Arial Black" pitchFamily="34" charset="0"/>
              </a:rPr>
              <a:t>435</a:t>
            </a:r>
            <a:r>
              <a:rPr lang="en-US" altLang="ko-KR" sz="360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en-US" altLang="ko-KR" sz="360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altLang="ko-KR" sz="3600" dirty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en-US" altLang="ko-KR" sz="3200" dirty="0">
                <a:solidFill>
                  <a:srgbClr val="000000"/>
                </a:solidFill>
                <a:latin typeface="Arial Black" pitchFamily="34" charset="0"/>
              </a:rPr>
              <a:t>PROJECT MANAGEMENT</a:t>
            </a:r>
          </a:p>
        </p:txBody>
      </p:sp>
      <p:sp>
        <p:nvSpPr>
          <p:cNvPr id="5" name="Rectangle 81">
            <a:hlinkClick r:id="rId2"/>
          </p:cNvPr>
          <p:cNvSpPr>
            <a:spLocks noChangeArrowheads="1"/>
          </p:cNvSpPr>
          <p:nvPr/>
        </p:nvSpPr>
        <p:spPr bwMode="auto">
          <a:xfrm>
            <a:off x="1168400" y="4495800"/>
            <a:ext cx="7010400" cy="131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ko-KR" b="1" dirty="0">
                <a:solidFill>
                  <a:srgbClr val="000000"/>
                </a:solidFill>
                <a:latin typeface="Arial" charset="0"/>
              </a:rPr>
              <a:t>Lecture 3: Project Time Planning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(Arrow Diagramming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Technique)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latin typeface="Arial" charset="0"/>
              </a:rPr>
              <a:t>Activity on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Arrow (AOA)</a:t>
            </a:r>
            <a:endParaRPr lang="en-US" altLang="ko-KR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45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5801" cy="4114800"/>
          </a:xfrm>
          <a:noFill/>
          <a:ln>
            <a:noFill/>
          </a:ln>
          <a:effectLst/>
        </p:spPr>
        <p:txBody>
          <a:bodyPr/>
          <a:lstStyle/>
          <a:p>
            <a:pPr marL="457200" indent="-457200" algn="just">
              <a:buClr>
                <a:srgbClr val="CC3300"/>
              </a:buClr>
              <a:buSzPct val="100000"/>
              <a:buFontTx/>
              <a:buAutoNum type="arabicParenR" startAt="5"/>
              <a:defRPr/>
            </a:pPr>
            <a:r>
              <a:rPr lang="en-US" sz="2200" dirty="0" smtClean="0"/>
              <a:t>The network must be a logical representation of all the    activities. Dummy Activities are used, where </a:t>
            </a:r>
            <a:r>
              <a:rPr lang="en-US" sz="2200" dirty="0"/>
              <a:t>necessary</a:t>
            </a:r>
            <a:r>
              <a:rPr lang="en-US" sz="2200" dirty="0" smtClean="0"/>
              <a:t>     for:</a:t>
            </a:r>
          </a:p>
          <a:p>
            <a:pPr marL="1255713" lvl="1" indent="-363538" algn="just">
              <a:buClr>
                <a:srgbClr val="C00000"/>
              </a:buClr>
              <a:buSzTx/>
              <a:buFont typeface="Arial" pitchFamily="34" charset="0"/>
              <a:buChar char="•"/>
              <a:defRPr/>
            </a:pPr>
            <a:r>
              <a:rPr lang="en-US" sz="2200" dirty="0" smtClean="0"/>
              <a:t>Unique numbering, and</a:t>
            </a:r>
          </a:p>
          <a:p>
            <a:pPr marL="1255713" lvl="1" indent="-363538" algn="just">
              <a:buClr>
                <a:srgbClr val="C00000"/>
              </a:buClr>
              <a:buSzTx/>
              <a:buFont typeface="Arial" pitchFamily="34" charset="0"/>
              <a:buChar char="•"/>
              <a:defRPr/>
            </a:pPr>
            <a:r>
              <a:rPr lang="en-US" sz="2200" dirty="0" smtClean="0"/>
              <a:t>Logical sequencing.</a:t>
            </a:r>
          </a:p>
          <a:p>
            <a:pPr marL="700088" lvl="1" indent="-304800" algn="just">
              <a:buClr>
                <a:schemeClr val="accent2"/>
              </a:buClr>
              <a:buSzTx/>
              <a:buFontTx/>
              <a:buNone/>
              <a:defRPr/>
            </a:pPr>
            <a:endParaRPr lang="en-US" sz="2200" dirty="0" smtClean="0"/>
          </a:p>
          <a:p>
            <a:pPr marL="534988" lvl="1" indent="15875" algn="just">
              <a:buClr>
                <a:schemeClr val="accent2"/>
              </a:buClr>
              <a:buSzTx/>
              <a:buFontTx/>
              <a:buNone/>
              <a:defRPr/>
            </a:pPr>
            <a:r>
              <a:rPr lang="en-US" sz="2200" b="1" u="sng" dirty="0" smtClean="0"/>
              <a:t>Dummy activity</a:t>
            </a:r>
            <a:r>
              <a:rPr lang="en-US" sz="2200" b="1" dirty="0" smtClean="0"/>
              <a:t> </a:t>
            </a:r>
            <a:r>
              <a:rPr lang="en-US" sz="2200" dirty="0" smtClean="0"/>
              <a:t>is an arrow that represents merely          a dependency of one activity upon another. A dummy     activity has a </a:t>
            </a:r>
            <a:r>
              <a:rPr lang="en-US" sz="2200" b="1" dirty="0" smtClean="0"/>
              <a:t>zero</a:t>
            </a:r>
            <a:r>
              <a:rPr lang="en-US" sz="2200" dirty="0" smtClean="0"/>
              <a:t> time. It is also called </a:t>
            </a:r>
            <a:r>
              <a:rPr lang="en-US" sz="2200" b="1" dirty="0" smtClean="0"/>
              <a:t>dependency</a:t>
            </a: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r>
              <a:rPr lang="en-US" sz="2200" b="1" dirty="0" smtClean="0"/>
              <a:t>arrow</a:t>
            </a:r>
            <a:r>
              <a:rPr lang="en-US" sz="2200" dirty="0" smtClean="0"/>
              <a:t>.</a:t>
            </a:r>
          </a:p>
        </p:txBody>
      </p:sp>
      <p:sp>
        <p:nvSpPr>
          <p:cNvPr id="588803" name="Rectangle 3"/>
          <p:cNvSpPr>
            <a:spLocks noChangeArrowheads="1"/>
          </p:cNvSpPr>
          <p:nvPr/>
        </p:nvSpPr>
        <p:spPr bwMode="auto">
          <a:xfrm>
            <a:off x="685800" y="381000"/>
            <a:ext cx="5943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Rules of Making Arrow Diagram</a:t>
            </a:r>
            <a:r>
              <a:rPr lang="en-US" sz="2800" b="1" dirty="0"/>
              <a:t>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96958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762000" y="1066800"/>
            <a:ext cx="784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marL="452438" indent="-452438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b="1" dirty="0"/>
              <a:t>The following network shows </a:t>
            </a:r>
            <a:r>
              <a:rPr lang="en-US" sz="2000" b="1" dirty="0">
                <a:solidFill>
                  <a:srgbClr val="FF0000"/>
                </a:solidFill>
              </a:rPr>
              <a:t>incorrect  activity numbering</a:t>
            </a:r>
            <a:r>
              <a:rPr lang="en-US" sz="2000" b="1" dirty="0">
                <a:solidFill>
                  <a:schemeClr val="accent2"/>
                </a:solidFill>
              </a:rPr>
              <a:t>.</a:t>
            </a:r>
          </a:p>
        </p:txBody>
      </p:sp>
      <p:grpSp>
        <p:nvGrpSpPr>
          <p:cNvPr id="26629" name="Group 28"/>
          <p:cNvGrpSpPr>
            <a:grpSpLocks/>
          </p:cNvGrpSpPr>
          <p:nvPr/>
        </p:nvGrpSpPr>
        <p:grpSpPr bwMode="auto">
          <a:xfrm>
            <a:off x="990600" y="1752600"/>
            <a:ext cx="7620000" cy="3733800"/>
            <a:chOff x="838200" y="1676400"/>
            <a:chExt cx="7620000" cy="3733800"/>
          </a:xfrm>
        </p:grpSpPr>
        <p:sp>
          <p:nvSpPr>
            <p:cNvPr id="26633" name="Oval 2"/>
            <p:cNvSpPr>
              <a:spLocks noChangeArrowheads="1"/>
            </p:cNvSpPr>
            <p:nvPr/>
          </p:nvSpPr>
          <p:spPr bwMode="auto">
            <a:xfrm>
              <a:off x="7391400" y="16764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90</a:t>
              </a:r>
            </a:p>
          </p:txBody>
        </p:sp>
        <p:sp>
          <p:nvSpPr>
            <p:cNvPr id="26634" name="Oval 3"/>
            <p:cNvSpPr>
              <a:spLocks noChangeArrowheads="1"/>
            </p:cNvSpPr>
            <p:nvPr/>
          </p:nvSpPr>
          <p:spPr bwMode="auto">
            <a:xfrm>
              <a:off x="7391400" y="29718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100</a:t>
              </a:r>
            </a:p>
          </p:txBody>
        </p:sp>
        <p:sp>
          <p:nvSpPr>
            <p:cNvPr id="26635" name="Oval 4"/>
            <p:cNvSpPr>
              <a:spLocks noChangeArrowheads="1"/>
            </p:cNvSpPr>
            <p:nvPr/>
          </p:nvSpPr>
          <p:spPr bwMode="auto">
            <a:xfrm>
              <a:off x="7391400" y="42672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110</a:t>
              </a:r>
            </a:p>
          </p:txBody>
        </p:sp>
        <p:sp>
          <p:nvSpPr>
            <p:cNvPr id="26636" name="Oval 6"/>
            <p:cNvSpPr>
              <a:spLocks noChangeArrowheads="1"/>
            </p:cNvSpPr>
            <p:nvPr/>
          </p:nvSpPr>
          <p:spPr bwMode="auto">
            <a:xfrm>
              <a:off x="838200" y="29718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50</a:t>
              </a:r>
            </a:p>
          </p:txBody>
        </p:sp>
        <p:sp>
          <p:nvSpPr>
            <p:cNvPr id="26637" name="Oval 7"/>
            <p:cNvSpPr>
              <a:spLocks noChangeArrowheads="1"/>
            </p:cNvSpPr>
            <p:nvPr/>
          </p:nvSpPr>
          <p:spPr bwMode="auto">
            <a:xfrm>
              <a:off x="3048000" y="29718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70</a:t>
              </a:r>
            </a:p>
          </p:txBody>
        </p:sp>
        <p:sp>
          <p:nvSpPr>
            <p:cNvPr id="26638" name="Line 8"/>
            <p:cNvSpPr>
              <a:spLocks noChangeShapeType="1"/>
            </p:cNvSpPr>
            <p:nvPr/>
          </p:nvSpPr>
          <p:spPr bwMode="auto">
            <a:xfrm flipH="1">
              <a:off x="1905000" y="3505200"/>
              <a:ext cx="1143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39" name="Oval 9"/>
            <p:cNvSpPr>
              <a:spLocks noChangeArrowheads="1"/>
            </p:cNvSpPr>
            <p:nvPr/>
          </p:nvSpPr>
          <p:spPr bwMode="auto">
            <a:xfrm>
              <a:off x="838200" y="44196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60</a:t>
              </a:r>
            </a:p>
          </p:txBody>
        </p:sp>
        <p:sp>
          <p:nvSpPr>
            <p:cNvPr id="26641" name="Oval 11"/>
            <p:cNvSpPr>
              <a:spLocks noChangeArrowheads="1"/>
            </p:cNvSpPr>
            <p:nvPr/>
          </p:nvSpPr>
          <p:spPr bwMode="auto">
            <a:xfrm>
              <a:off x="5257800" y="29718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80</a:t>
              </a:r>
            </a:p>
          </p:txBody>
        </p:sp>
        <p:sp>
          <p:nvSpPr>
            <p:cNvPr id="26642" name="Line 12"/>
            <p:cNvSpPr>
              <a:spLocks noChangeShapeType="1"/>
            </p:cNvSpPr>
            <p:nvPr/>
          </p:nvSpPr>
          <p:spPr bwMode="auto">
            <a:xfrm flipH="1">
              <a:off x="6324600" y="3505200"/>
              <a:ext cx="1066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3" name="Line 13"/>
            <p:cNvSpPr>
              <a:spLocks noChangeShapeType="1"/>
            </p:cNvSpPr>
            <p:nvPr/>
          </p:nvSpPr>
          <p:spPr bwMode="auto">
            <a:xfrm flipH="1">
              <a:off x="6019800" y="2247900"/>
              <a:ext cx="1371600" cy="76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4" name="Line 14"/>
            <p:cNvSpPr>
              <a:spLocks noChangeShapeType="1"/>
            </p:cNvSpPr>
            <p:nvPr/>
          </p:nvSpPr>
          <p:spPr bwMode="auto">
            <a:xfrm flipH="1" flipV="1">
              <a:off x="6096000" y="3886200"/>
              <a:ext cx="1295400" cy="914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7" name="Line 17"/>
            <p:cNvSpPr>
              <a:spLocks noChangeShapeType="1"/>
            </p:cNvSpPr>
            <p:nvPr/>
          </p:nvSpPr>
          <p:spPr bwMode="auto">
            <a:xfrm flipV="1">
              <a:off x="1905000" y="3886200"/>
              <a:ext cx="1447800" cy="10287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8" name="Line 18"/>
            <p:cNvSpPr>
              <a:spLocks noChangeShapeType="1"/>
            </p:cNvSpPr>
            <p:nvPr/>
          </p:nvSpPr>
          <p:spPr bwMode="auto">
            <a:xfrm flipV="1">
              <a:off x="3886200" y="2514600"/>
              <a:ext cx="3810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9" name="Line 19"/>
            <p:cNvSpPr>
              <a:spLocks noChangeShapeType="1"/>
            </p:cNvSpPr>
            <p:nvPr/>
          </p:nvSpPr>
          <p:spPr bwMode="auto">
            <a:xfrm>
              <a:off x="4267200" y="2514600"/>
              <a:ext cx="76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0" name="Line 20"/>
            <p:cNvSpPr>
              <a:spLocks noChangeShapeType="1"/>
            </p:cNvSpPr>
            <p:nvPr/>
          </p:nvSpPr>
          <p:spPr bwMode="auto">
            <a:xfrm>
              <a:off x="5029200" y="2514600"/>
              <a:ext cx="38100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1" name="Line 21"/>
            <p:cNvSpPr>
              <a:spLocks noChangeShapeType="1"/>
            </p:cNvSpPr>
            <p:nvPr/>
          </p:nvSpPr>
          <p:spPr bwMode="auto">
            <a:xfrm>
              <a:off x="4267200" y="4419600"/>
              <a:ext cx="76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2" name="Line 22"/>
            <p:cNvSpPr>
              <a:spLocks noChangeShapeType="1"/>
            </p:cNvSpPr>
            <p:nvPr/>
          </p:nvSpPr>
          <p:spPr bwMode="auto">
            <a:xfrm flipH="1" flipV="1">
              <a:off x="3886200" y="3886200"/>
              <a:ext cx="3810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3" name="Line 23"/>
            <p:cNvSpPr>
              <a:spLocks noChangeShapeType="1"/>
            </p:cNvSpPr>
            <p:nvPr/>
          </p:nvSpPr>
          <p:spPr bwMode="auto">
            <a:xfrm flipV="1">
              <a:off x="5029200" y="3850480"/>
              <a:ext cx="419100" cy="5691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4" name="Text Box 24"/>
            <p:cNvSpPr txBox="1">
              <a:spLocks noChangeArrowheads="1"/>
            </p:cNvSpPr>
            <p:nvPr/>
          </p:nvSpPr>
          <p:spPr bwMode="auto">
            <a:xfrm>
              <a:off x="4343400" y="2087563"/>
              <a:ext cx="533400" cy="27463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 dirty="0"/>
                <a:t>A</a:t>
              </a:r>
            </a:p>
          </p:txBody>
        </p:sp>
        <p:sp>
          <p:nvSpPr>
            <p:cNvPr id="26655" name="Text Box 25"/>
            <p:cNvSpPr txBox="1">
              <a:spLocks noChangeArrowheads="1"/>
            </p:cNvSpPr>
            <p:nvPr/>
          </p:nvSpPr>
          <p:spPr bwMode="auto">
            <a:xfrm>
              <a:off x="4343400" y="3992563"/>
              <a:ext cx="609600" cy="27463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ko-KR"/>
              </a:defPPr>
              <a:lvl1pPr algn="ctr">
                <a:spcBef>
                  <a:spcPct val="50000"/>
                </a:spcBef>
                <a:defRPr sz="1800" b="1">
                  <a:latin typeface="Arial" charset="0"/>
                </a:defRPr>
              </a:lvl1pPr>
              <a:lvl2pPr marL="742950" indent="-285750">
                <a:defRPr sz="1100">
                  <a:latin typeface="Arial" charset="0"/>
                </a:defRPr>
              </a:lvl2pPr>
              <a:lvl3pPr marL="1143000" indent="-228600">
                <a:defRPr sz="1100">
                  <a:latin typeface="Arial" charset="0"/>
                </a:defRPr>
              </a:lvl3pPr>
              <a:lvl4pPr marL="1600200" indent="-228600">
                <a:defRPr sz="1100">
                  <a:latin typeface="Arial" charset="0"/>
                </a:defRPr>
              </a:lvl4pPr>
              <a:lvl5pPr marL="2057400" indent="-228600">
                <a:defRPr sz="1100"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9pPr>
            </a:lstStyle>
            <a:p>
              <a:r>
                <a:rPr lang="en-US"/>
                <a:t>B</a:t>
              </a:r>
            </a:p>
          </p:txBody>
        </p:sp>
      </p:grpSp>
      <p:sp>
        <p:nvSpPr>
          <p:cNvPr id="574490" name="Rectangle 26"/>
          <p:cNvSpPr>
            <a:spLocks noChangeArrowheads="1"/>
          </p:cNvSpPr>
          <p:nvPr/>
        </p:nvSpPr>
        <p:spPr bwMode="auto">
          <a:xfrm>
            <a:off x="685800" y="381000"/>
            <a:ext cx="3810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Dummy Activities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0583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914400" y="1143000"/>
            <a:ext cx="6324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 marL="452438" indent="-452438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b="1" dirty="0"/>
              <a:t>For unique numbering, use </a:t>
            </a:r>
            <a:r>
              <a:rPr lang="en-US" sz="2000" b="1" dirty="0" smtClean="0"/>
              <a:t>a dummy activity.</a:t>
            </a:r>
            <a:endParaRPr lang="en-US" sz="2000" b="1" dirty="0"/>
          </a:p>
        </p:txBody>
      </p:sp>
      <p:grpSp>
        <p:nvGrpSpPr>
          <p:cNvPr id="27653" name="Group 29"/>
          <p:cNvGrpSpPr>
            <a:grpSpLocks/>
          </p:cNvGrpSpPr>
          <p:nvPr/>
        </p:nvGrpSpPr>
        <p:grpSpPr bwMode="auto">
          <a:xfrm>
            <a:off x="990600" y="1600200"/>
            <a:ext cx="7620000" cy="3886200"/>
            <a:chOff x="838200" y="1524000"/>
            <a:chExt cx="7620000" cy="3886200"/>
          </a:xfrm>
        </p:grpSpPr>
        <p:sp>
          <p:nvSpPr>
            <p:cNvPr id="27657" name="Oval 3"/>
            <p:cNvSpPr>
              <a:spLocks noChangeArrowheads="1"/>
            </p:cNvSpPr>
            <p:nvPr/>
          </p:nvSpPr>
          <p:spPr bwMode="auto">
            <a:xfrm>
              <a:off x="7391400" y="16764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90</a:t>
              </a:r>
            </a:p>
          </p:txBody>
        </p:sp>
        <p:sp>
          <p:nvSpPr>
            <p:cNvPr id="27658" name="Oval 4"/>
            <p:cNvSpPr>
              <a:spLocks noChangeArrowheads="1"/>
            </p:cNvSpPr>
            <p:nvPr/>
          </p:nvSpPr>
          <p:spPr bwMode="auto">
            <a:xfrm>
              <a:off x="7391400" y="29718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100</a:t>
              </a:r>
            </a:p>
          </p:txBody>
        </p:sp>
        <p:sp>
          <p:nvSpPr>
            <p:cNvPr id="27659" name="Oval 5"/>
            <p:cNvSpPr>
              <a:spLocks noChangeArrowheads="1"/>
            </p:cNvSpPr>
            <p:nvPr/>
          </p:nvSpPr>
          <p:spPr bwMode="auto">
            <a:xfrm>
              <a:off x="7391400" y="42672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110</a:t>
              </a:r>
            </a:p>
          </p:txBody>
        </p:sp>
        <p:sp>
          <p:nvSpPr>
            <p:cNvPr id="27660" name="Oval 6"/>
            <p:cNvSpPr>
              <a:spLocks noChangeArrowheads="1"/>
            </p:cNvSpPr>
            <p:nvPr/>
          </p:nvSpPr>
          <p:spPr bwMode="auto">
            <a:xfrm>
              <a:off x="838200" y="29718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50</a:t>
              </a:r>
            </a:p>
          </p:txBody>
        </p:sp>
        <p:sp>
          <p:nvSpPr>
            <p:cNvPr id="27661" name="Oval 7"/>
            <p:cNvSpPr>
              <a:spLocks noChangeArrowheads="1"/>
            </p:cNvSpPr>
            <p:nvPr/>
          </p:nvSpPr>
          <p:spPr bwMode="auto">
            <a:xfrm>
              <a:off x="3048000" y="29718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70</a:t>
              </a:r>
            </a:p>
          </p:txBody>
        </p:sp>
        <p:sp>
          <p:nvSpPr>
            <p:cNvPr id="27662" name="Line 8"/>
            <p:cNvSpPr>
              <a:spLocks noChangeShapeType="1"/>
            </p:cNvSpPr>
            <p:nvPr/>
          </p:nvSpPr>
          <p:spPr bwMode="auto">
            <a:xfrm flipH="1">
              <a:off x="1905000" y="3505200"/>
              <a:ext cx="1143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663" name="Oval 9"/>
            <p:cNvSpPr>
              <a:spLocks noChangeArrowheads="1"/>
            </p:cNvSpPr>
            <p:nvPr/>
          </p:nvSpPr>
          <p:spPr bwMode="auto">
            <a:xfrm>
              <a:off x="838200" y="44196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60</a:t>
              </a:r>
            </a:p>
          </p:txBody>
        </p:sp>
        <p:sp>
          <p:nvSpPr>
            <p:cNvPr id="27665" name="Oval 11"/>
            <p:cNvSpPr>
              <a:spLocks noChangeArrowheads="1"/>
            </p:cNvSpPr>
            <p:nvPr/>
          </p:nvSpPr>
          <p:spPr bwMode="auto">
            <a:xfrm>
              <a:off x="5257800" y="29718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80</a:t>
              </a:r>
            </a:p>
          </p:txBody>
        </p:sp>
        <p:sp>
          <p:nvSpPr>
            <p:cNvPr id="27666" name="Line 12"/>
            <p:cNvSpPr>
              <a:spLocks noChangeShapeType="1"/>
            </p:cNvSpPr>
            <p:nvPr/>
          </p:nvSpPr>
          <p:spPr bwMode="auto">
            <a:xfrm flipH="1">
              <a:off x="6324600" y="3505200"/>
              <a:ext cx="1066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667" name="Line 13"/>
            <p:cNvSpPr>
              <a:spLocks noChangeShapeType="1"/>
            </p:cNvSpPr>
            <p:nvPr/>
          </p:nvSpPr>
          <p:spPr bwMode="auto">
            <a:xfrm flipH="1">
              <a:off x="6172200" y="2209800"/>
              <a:ext cx="1219200" cy="914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668" name="Line 14"/>
            <p:cNvSpPr>
              <a:spLocks noChangeShapeType="1"/>
            </p:cNvSpPr>
            <p:nvPr/>
          </p:nvSpPr>
          <p:spPr bwMode="auto">
            <a:xfrm flipH="1" flipV="1">
              <a:off x="6019800" y="3886200"/>
              <a:ext cx="1371600" cy="914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671" name="Line 17"/>
            <p:cNvSpPr>
              <a:spLocks noChangeShapeType="1"/>
            </p:cNvSpPr>
            <p:nvPr/>
          </p:nvSpPr>
          <p:spPr bwMode="auto">
            <a:xfrm flipV="1">
              <a:off x="1905000" y="3886200"/>
              <a:ext cx="1447800" cy="10287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2" name="Line 18"/>
            <p:cNvSpPr>
              <a:spLocks noChangeShapeType="1"/>
            </p:cNvSpPr>
            <p:nvPr/>
          </p:nvSpPr>
          <p:spPr bwMode="auto">
            <a:xfrm flipV="1">
              <a:off x="3733800" y="2438400"/>
              <a:ext cx="457200" cy="533400"/>
            </a:xfrm>
            <a:prstGeom prst="line">
              <a:avLst/>
            </a:prstGeom>
            <a:ln w="19050">
              <a:prstDash val="dash"/>
              <a:headEnd/>
              <a:tailEnd type="arrow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73" name="Line 20"/>
            <p:cNvSpPr>
              <a:spLocks noChangeShapeType="1"/>
            </p:cNvSpPr>
            <p:nvPr/>
          </p:nvSpPr>
          <p:spPr bwMode="auto">
            <a:xfrm>
              <a:off x="4572000" y="2438400"/>
              <a:ext cx="8382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676" name="Line 23"/>
            <p:cNvSpPr>
              <a:spLocks noChangeShapeType="1"/>
            </p:cNvSpPr>
            <p:nvPr/>
          </p:nvSpPr>
          <p:spPr bwMode="auto">
            <a:xfrm flipV="1">
              <a:off x="3886201" y="3657600"/>
              <a:ext cx="14478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677" name="Text Box 24"/>
            <p:cNvSpPr txBox="1">
              <a:spLocks noChangeArrowheads="1"/>
            </p:cNvSpPr>
            <p:nvPr/>
          </p:nvSpPr>
          <p:spPr bwMode="auto">
            <a:xfrm rot="2533625">
              <a:off x="4876801" y="2517488"/>
              <a:ext cx="609600" cy="2746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 dirty="0"/>
                <a:t>A</a:t>
              </a:r>
            </a:p>
          </p:txBody>
        </p:sp>
        <p:sp>
          <p:nvSpPr>
            <p:cNvPr id="27678" name="Text Box 25"/>
            <p:cNvSpPr txBox="1">
              <a:spLocks noChangeArrowheads="1"/>
            </p:cNvSpPr>
            <p:nvPr/>
          </p:nvSpPr>
          <p:spPr bwMode="auto">
            <a:xfrm rot="20991455">
              <a:off x="4445000" y="3825081"/>
              <a:ext cx="609600" cy="27463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ko-KR"/>
              </a:defPPr>
              <a:lvl1pPr algn="ctr">
                <a:spcBef>
                  <a:spcPct val="50000"/>
                </a:spcBef>
                <a:defRPr sz="1800" b="1">
                  <a:latin typeface="Arial" charset="0"/>
                </a:defRPr>
              </a:lvl1pPr>
              <a:lvl2pPr marL="742950" indent="-285750">
                <a:defRPr sz="1100">
                  <a:latin typeface="Arial" charset="0"/>
                </a:defRPr>
              </a:lvl2pPr>
              <a:lvl3pPr marL="1143000" indent="-228600">
                <a:defRPr sz="1100">
                  <a:latin typeface="Arial" charset="0"/>
                </a:defRPr>
              </a:lvl3pPr>
              <a:lvl4pPr marL="1600200" indent="-228600">
                <a:defRPr sz="1100">
                  <a:latin typeface="Arial" charset="0"/>
                </a:defRPr>
              </a:lvl4pPr>
              <a:lvl5pPr marL="2057400" indent="-228600">
                <a:defRPr sz="1100"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9pPr>
            </a:lstStyle>
            <a:p>
              <a:r>
                <a:rPr lang="en-US" dirty="0"/>
                <a:t>B</a:t>
              </a:r>
            </a:p>
          </p:txBody>
        </p:sp>
        <p:sp>
          <p:nvSpPr>
            <p:cNvPr id="27679" name="Oval 26"/>
            <p:cNvSpPr>
              <a:spLocks noChangeArrowheads="1"/>
            </p:cNvSpPr>
            <p:nvPr/>
          </p:nvSpPr>
          <p:spPr bwMode="auto">
            <a:xfrm>
              <a:off x="3930073" y="1524000"/>
              <a:ext cx="1066800" cy="990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75</a:t>
              </a:r>
            </a:p>
          </p:txBody>
        </p:sp>
      </p:grp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685800" y="381000"/>
            <a:ext cx="3810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Dummy Activities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58552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57365" y="1838834"/>
            <a:ext cx="4343847" cy="2504070"/>
            <a:chOff x="2520" y="7464"/>
            <a:chExt cx="4581" cy="2160"/>
          </a:xfrm>
          <a:solidFill>
            <a:schemeClr val="bg1"/>
          </a:solidFill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520" y="7464"/>
              <a:ext cx="4581" cy="1284"/>
              <a:chOff x="2520" y="7740"/>
              <a:chExt cx="4581" cy="1284"/>
            </a:xfrm>
            <a:grpFill/>
          </p:grpSpPr>
          <p:sp>
            <p:nvSpPr>
              <p:cNvPr id="26647" name="Oval 5"/>
              <p:cNvSpPr>
                <a:spLocks noChangeArrowheads="1"/>
              </p:cNvSpPr>
              <p:nvPr/>
            </p:nvSpPr>
            <p:spPr bwMode="auto">
              <a:xfrm>
                <a:off x="6327" y="7761"/>
                <a:ext cx="774" cy="540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Times New Roman" pitchFamily="18" charset="0"/>
                  </a:rPr>
                  <a:t>50</a:t>
                </a:r>
              </a:p>
            </p:txBody>
          </p:sp>
          <p:sp>
            <p:nvSpPr>
              <p:cNvPr id="26648" name="Oval 6"/>
              <p:cNvSpPr>
                <a:spLocks noChangeArrowheads="1"/>
              </p:cNvSpPr>
              <p:nvPr/>
            </p:nvSpPr>
            <p:spPr bwMode="auto">
              <a:xfrm>
                <a:off x="4375" y="8484"/>
                <a:ext cx="774" cy="540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Times New Roman" pitchFamily="18" charset="0"/>
                  </a:rPr>
                  <a:t>30</a:t>
                </a:r>
              </a:p>
            </p:txBody>
          </p:sp>
          <p:sp>
            <p:nvSpPr>
              <p:cNvPr id="26649" name="Oval 7"/>
              <p:cNvSpPr>
                <a:spLocks noChangeArrowheads="1"/>
              </p:cNvSpPr>
              <p:nvPr/>
            </p:nvSpPr>
            <p:spPr bwMode="auto">
              <a:xfrm>
                <a:off x="2520" y="7740"/>
                <a:ext cx="774" cy="540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26652" name="Line 10"/>
              <p:cNvSpPr>
                <a:spLocks noChangeShapeType="1"/>
              </p:cNvSpPr>
              <p:nvPr/>
            </p:nvSpPr>
            <p:spPr bwMode="auto">
              <a:xfrm>
                <a:off x="3294" y="8000"/>
                <a:ext cx="1155" cy="589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6653" name="Line 11"/>
              <p:cNvSpPr>
                <a:spLocks noChangeShapeType="1"/>
              </p:cNvSpPr>
              <p:nvPr/>
            </p:nvSpPr>
            <p:spPr bwMode="auto">
              <a:xfrm flipV="1">
                <a:off x="5027" y="8169"/>
                <a:ext cx="1446" cy="42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540" y="8680"/>
              <a:ext cx="4561" cy="944"/>
              <a:chOff x="2520" y="7336"/>
              <a:chExt cx="4561" cy="944"/>
            </a:xfrm>
            <a:grpFill/>
          </p:grpSpPr>
          <p:sp>
            <p:nvSpPr>
              <p:cNvPr id="26637" name="Oval 18"/>
              <p:cNvSpPr>
                <a:spLocks noChangeArrowheads="1"/>
              </p:cNvSpPr>
              <p:nvPr/>
            </p:nvSpPr>
            <p:spPr bwMode="auto">
              <a:xfrm>
                <a:off x="6307" y="7730"/>
                <a:ext cx="774" cy="540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Times New Roman" pitchFamily="18" charset="0"/>
                  </a:rPr>
                  <a:t>40</a:t>
                </a:r>
              </a:p>
            </p:txBody>
          </p:sp>
          <p:sp>
            <p:nvSpPr>
              <p:cNvPr id="26638" name="Oval 19"/>
              <p:cNvSpPr>
                <a:spLocks noChangeArrowheads="1"/>
              </p:cNvSpPr>
              <p:nvPr/>
            </p:nvSpPr>
            <p:spPr bwMode="auto">
              <a:xfrm>
                <a:off x="2520" y="7740"/>
                <a:ext cx="774" cy="540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Times New Roman" pitchFamily="18" charset="0"/>
                  </a:rPr>
                  <a:t>20</a:t>
                </a:r>
              </a:p>
            </p:txBody>
          </p:sp>
          <p:sp>
            <p:nvSpPr>
              <p:cNvPr id="26641" name="Line 22"/>
              <p:cNvSpPr>
                <a:spLocks noChangeShapeType="1"/>
              </p:cNvSpPr>
              <p:nvPr/>
            </p:nvSpPr>
            <p:spPr bwMode="auto">
              <a:xfrm flipV="1">
                <a:off x="3294" y="7336"/>
                <a:ext cx="1247" cy="664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6643" name="Line 24"/>
              <p:cNvSpPr>
                <a:spLocks noChangeShapeType="1"/>
              </p:cNvSpPr>
              <p:nvPr/>
            </p:nvSpPr>
            <p:spPr bwMode="auto">
              <a:xfrm>
                <a:off x="5007" y="7336"/>
                <a:ext cx="1288" cy="664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</p:grpSp>
      <p:sp>
        <p:nvSpPr>
          <p:cNvPr id="28680" name="Text Box 30"/>
          <p:cNvSpPr txBox="1">
            <a:spLocks noChangeArrowheads="1"/>
          </p:cNvSpPr>
          <p:nvPr/>
        </p:nvSpPr>
        <p:spPr bwMode="auto">
          <a:xfrm>
            <a:off x="525138" y="902352"/>
            <a:ext cx="4876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/>
              <a:t>For representing logical relationships</a:t>
            </a:r>
            <a:r>
              <a:rPr lang="en-US" sz="2000" b="1" dirty="0" smtClean="0"/>
              <a:t>,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/>
              <a:t> </a:t>
            </a:r>
            <a:r>
              <a:rPr lang="en-US" sz="2000" b="1" dirty="0"/>
              <a:t>you may need </a:t>
            </a:r>
            <a:r>
              <a:rPr lang="en-US" sz="2000" b="1" dirty="0" smtClean="0"/>
              <a:t>dummy activities.</a:t>
            </a:r>
            <a:endParaRPr lang="en-US" sz="2000" b="1" dirty="0"/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685800" y="381000"/>
            <a:ext cx="3810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Dummy Activities</a:t>
            </a:r>
            <a:endParaRPr lang="de-DE" sz="2800" b="1" dirty="0"/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 rot="1940857">
            <a:off x="3580561" y="2105426"/>
            <a:ext cx="609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/>
              <a:t>A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 rot="19723408">
            <a:off x="3303470" y="3326222"/>
            <a:ext cx="609600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defPPr>
              <a:defRPr lang="ko-KR"/>
            </a:defPPr>
            <a:lvl1pPr algn="ctr">
              <a:spcBef>
                <a:spcPct val="50000"/>
              </a:spcBef>
              <a:defRPr sz="1800" b="1">
                <a:latin typeface="Arial" charset="0"/>
              </a:defRPr>
            </a:lvl1pPr>
            <a:lvl2pPr marL="742950" indent="-285750">
              <a:defRPr sz="1100">
                <a:latin typeface="Arial" charset="0"/>
              </a:defRPr>
            </a:lvl2pPr>
            <a:lvl3pPr marL="1143000" indent="-228600">
              <a:defRPr sz="1100">
                <a:latin typeface="Arial" charset="0"/>
              </a:defRPr>
            </a:lvl3pPr>
            <a:lvl4pPr marL="1600200" indent="-228600">
              <a:defRPr sz="1100">
                <a:latin typeface="Arial" charset="0"/>
              </a:defRPr>
            </a:lvl4pPr>
            <a:lvl5pPr marL="2057400" indent="-228600">
              <a:defRPr sz="11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9pPr>
          </a:lstStyle>
          <a:p>
            <a:r>
              <a:rPr lang="en-US" dirty="0"/>
              <a:t>B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 rot="20254082">
            <a:off x="5097138" y="2217310"/>
            <a:ext cx="609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/>
              <a:t>C</a:t>
            </a: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 rot="1983464">
            <a:off x="5242143" y="3326223"/>
            <a:ext cx="609600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defPPr>
              <a:defRPr lang="ko-KR"/>
            </a:defPPr>
            <a:lvl1pPr algn="ctr">
              <a:spcBef>
                <a:spcPct val="50000"/>
              </a:spcBef>
              <a:defRPr sz="1800" b="1">
                <a:latin typeface="Arial" charset="0"/>
              </a:defRPr>
            </a:lvl1pPr>
            <a:lvl2pPr marL="742950" indent="-285750">
              <a:defRPr sz="1100">
                <a:latin typeface="Arial" charset="0"/>
              </a:defRPr>
            </a:lvl2pPr>
            <a:lvl3pPr marL="1143000" indent="-228600">
              <a:defRPr sz="1100">
                <a:latin typeface="Arial" charset="0"/>
              </a:defRPr>
            </a:lvl3pPr>
            <a:lvl4pPr marL="1600200" indent="-228600">
              <a:defRPr sz="1100">
                <a:latin typeface="Arial" charset="0"/>
              </a:defRPr>
            </a:lvl4pPr>
            <a:lvl5pPr marL="2057400" indent="-228600">
              <a:defRPr sz="11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9pPr>
          </a:lstStyle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381000" y="4488379"/>
            <a:ext cx="85344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In this diagram: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/>
              <a:t> Activity C depends on Activities A, B.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/>
              <a:t>Activity D depends on Activities A, B.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LETS SAY</a:t>
            </a:r>
            <a:r>
              <a:rPr lang="en-US" sz="2000" b="1" dirty="0" smtClean="0"/>
              <a:t>, Activity C depends on Activity A </a:t>
            </a:r>
            <a:r>
              <a:rPr lang="en-US" sz="2000" b="1" dirty="0" smtClean="0">
                <a:solidFill>
                  <a:srgbClr val="C00000"/>
                </a:solidFill>
              </a:rPr>
              <a:t>ONLY</a:t>
            </a:r>
            <a:r>
              <a:rPr lang="en-US" sz="2000" b="1" dirty="0" smtClean="0"/>
              <a:t>, and Activity D          depends on Activities A, B.  How can we represent this relationship?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1275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57365" y="1798258"/>
            <a:ext cx="4343847" cy="2544645"/>
            <a:chOff x="2520" y="7429"/>
            <a:chExt cx="4581" cy="2195"/>
          </a:xfrm>
          <a:solidFill>
            <a:schemeClr val="bg1"/>
          </a:solidFill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520" y="7429"/>
              <a:ext cx="4569" cy="575"/>
              <a:chOff x="2520" y="7705"/>
              <a:chExt cx="4569" cy="575"/>
            </a:xfrm>
            <a:grpFill/>
          </p:grpSpPr>
          <p:sp>
            <p:nvSpPr>
              <p:cNvPr id="26647" name="Oval 5"/>
              <p:cNvSpPr>
                <a:spLocks noChangeArrowheads="1"/>
              </p:cNvSpPr>
              <p:nvPr/>
            </p:nvSpPr>
            <p:spPr bwMode="auto">
              <a:xfrm>
                <a:off x="6315" y="7705"/>
                <a:ext cx="774" cy="540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Times New Roman" pitchFamily="18" charset="0"/>
                  </a:rPr>
                  <a:t>50</a:t>
                </a:r>
              </a:p>
            </p:txBody>
          </p:sp>
          <p:sp>
            <p:nvSpPr>
              <p:cNvPr id="26648" name="Oval 6"/>
              <p:cNvSpPr>
                <a:spLocks noChangeArrowheads="1"/>
              </p:cNvSpPr>
              <p:nvPr/>
            </p:nvSpPr>
            <p:spPr bwMode="auto">
              <a:xfrm>
                <a:off x="4375" y="7740"/>
                <a:ext cx="774" cy="540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Times New Roman" pitchFamily="18" charset="0"/>
                  </a:rPr>
                  <a:t>30</a:t>
                </a:r>
              </a:p>
            </p:txBody>
          </p:sp>
          <p:sp>
            <p:nvSpPr>
              <p:cNvPr id="26649" name="Oval 7"/>
              <p:cNvSpPr>
                <a:spLocks noChangeArrowheads="1"/>
              </p:cNvSpPr>
              <p:nvPr/>
            </p:nvSpPr>
            <p:spPr bwMode="auto">
              <a:xfrm>
                <a:off x="2520" y="7740"/>
                <a:ext cx="774" cy="540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26652" name="Line 10"/>
              <p:cNvSpPr>
                <a:spLocks noChangeShapeType="1"/>
              </p:cNvSpPr>
              <p:nvPr/>
            </p:nvSpPr>
            <p:spPr bwMode="auto">
              <a:xfrm>
                <a:off x="3294" y="8000"/>
                <a:ext cx="1103" cy="1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6653" name="Line 11"/>
              <p:cNvSpPr>
                <a:spLocks noChangeShapeType="1"/>
              </p:cNvSpPr>
              <p:nvPr/>
            </p:nvSpPr>
            <p:spPr bwMode="auto">
              <a:xfrm>
                <a:off x="5171" y="8010"/>
                <a:ext cx="1144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540" y="9074"/>
              <a:ext cx="4561" cy="550"/>
              <a:chOff x="2520" y="7730"/>
              <a:chExt cx="4561" cy="550"/>
            </a:xfrm>
            <a:grpFill/>
          </p:grpSpPr>
          <p:sp>
            <p:nvSpPr>
              <p:cNvPr id="26637" name="Oval 18"/>
              <p:cNvSpPr>
                <a:spLocks noChangeArrowheads="1"/>
              </p:cNvSpPr>
              <p:nvPr/>
            </p:nvSpPr>
            <p:spPr bwMode="auto">
              <a:xfrm>
                <a:off x="6307" y="7730"/>
                <a:ext cx="774" cy="540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Times New Roman" pitchFamily="18" charset="0"/>
                  </a:rPr>
                  <a:t>40</a:t>
                </a:r>
              </a:p>
            </p:txBody>
          </p:sp>
          <p:sp>
            <p:nvSpPr>
              <p:cNvPr id="26638" name="Oval 19"/>
              <p:cNvSpPr>
                <a:spLocks noChangeArrowheads="1"/>
              </p:cNvSpPr>
              <p:nvPr/>
            </p:nvSpPr>
            <p:spPr bwMode="auto">
              <a:xfrm>
                <a:off x="2520" y="7740"/>
                <a:ext cx="774" cy="540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Times New Roman" pitchFamily="18" charset="0"/>
                  </a:rPr>
                  <a:t>20</a:t>
                </a:r>
              </a:p>
            </p:txBody>
          </p:sp>
          <p:sp>
            <p:nvSpPr>
              <p:cNvPr id="26641" name="Line 22"/>
              <p:cNvSpPr>
                <a:spLocks noChangeShapeType="1"/>
              </p:cNvSpPr>
              <p:nvPr/>
            </p:nvSpPr>
            <p:spPr bwMode="auto">
              <a:xfrm>
                <a:off x="3294" y="8000"/>
                <a:ext cx="1083" cy="1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6643" name="Line 24"/>
              <p:cNvSpPr>
                <a:spLocks noChangeShapeType="1"/>
              </p:cNvSpPr>
              <p:nvPr/>
            </p:nvSpPr>
            <p:spPr bwMode="auto">
              <a:xfrm flipV="1">
                <a:off x="5151" y="8000"/>
                <a:ext cx="1144" cy="1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</p:grpSp>
      <p:sp>
        <p:nvSpPr>
          <p:cNvPr id="28680" name="Text Box 30"/>
          <p:cNvSpPr txBox="1">
            <a:spLocks noChangeArrowheads="1"/>
          </p:cNvSpPr>
          <p:nvPr/>
        </p:nvSpPr>
        <p:spPr bwMode="auto">
          <a:xfrm>
            <a:off x="304800" y="902352"/>
            <a:ext cx="8458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/>
              <a:t>In this case, use a dummy activity to indicate the correct relationship.</a:t>
            </a:r>
            <a:endParaRPr lang="en-US" sz="2000" b="1" dirty="0"/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685800" y="381000"/>
            <a:ext cx="3810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Dummy Activities</a:t>
            </a:r>
            <a:endParaRPr lang="de-DE" sz="2800" b="1" dirty="0"/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3418928" y="1827870"/>
            <a:ext cx="609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/>
              <a:t>A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3374934" y="3687284"/>
            <a:ext cx="609600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defPPr>
              <a:defRPr lang="ko-KR"/>
            </a:defPPr>
            <a:lvl1pPr algn="ctr">
              <a:spcBef>
                <a:spcPct val="50000"/>
              </a:spcBef>
              <a:defRPr sz="1800" b="1">
                <a:latin typeface="Arial" charset="0"/>
              </a:defRPr>
            </a:lvl1pPr>
            <a:lvl2pPr marL="742950" indent="-285750">
              <a:defRPr sz="1100">
                <a:latin typeface="Arial" charset="0"/>
              </a:defRPr>
            </a:lvl2pPr>
            <a:lvl3pPr marL="1143000" indent="-228600">
              <a:defRPr sz="1100">
                <a:latin typeface="Arial" charset="0"/>
              </a:defRPr>
            </a:lvl3pPr>
            <a:lvl4pPr marL="1600200" indent="-228600">
              <a:defRPr sz="1100">
                <a:latin typeface="Arial" charset="0"/>
              </a:defRPr>
            </a:lvl4pPr>
            <a:lvl5pPr marL="2057400" indent="-228600">
              <a:defRPr sz="11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9pPr>
          </a:lstStyle>
          <a:p>
            <a:r>
              <a:rPr lang="en-US" dirty="0"/>
              <a:t>B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5181942" y="1798258"/>
            <a:ext cx="609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/>
              <a:t>C</a:t>
            </a: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5208102" y="3687285"/>
            <a:ext cx="609600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defPPr>
              <a:defRPr lang="ko-KR"/>
            </a:defPPr>
            <a:lvl1pPr algn="ctr">
              <a:spcBef>
                <a:spcPct val="50000"/>
              </a:spcBef>
              <a:defRPr sz="1800" b="1">
                <a:latin typeface="Arial" charset="0"/>
              </a:defRPr>
            </a:lvl1pPr>
            <a:lvl2pPr marL="742950" indent="-285750">
              <a:defRPr sz="1100">
                <a:latin typeface="Arial" charset="0"/>
              </a:defRPr>
            </a:lvl2pPr>
            <a:lvl3pPr marL="1143000" indent="-228600">
              <a:defRPr sz="1100">
                <a:latin typeface="Arial" charset="0"/>
              </a:defRPr>
            </a:lvl3pPr>
            <a:lvl4pPr marL="1600200" indent="-228600">
              <a:defRPr sz="1100">
                <a:latin typeface="Arial" charset="0"/>
              </a:defRPr>
            </a:lvl4pPr>
            <a:lvl5pPr marL="2057400" indent="-228600">
              <a:defRPr sz="11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latin typeface="Arial" charset="0"/>
              </a:defRPr>
            </a:lvl9pPr>
          </a:lstStyle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381000" y="4488379"/>
            <a:ext cx="85344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Now, 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/>
              <a:t> Activity C depends on Activities A ONLY.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/>
              <a:t>Activity D depends on Activities A, B.</a:t>
            </a:r>
          </a:p>
        </p:txBody>
      </p:sp>
      <p:sp>
        <p:nvSpPr>
          <p:cNvPr id="21" name="Oval 6"/>
          <p:cNvSpPr>
            <a:spLocks noChangeArrowheads="1"/>
          </p:cNvSpPr>
          <p:nvPr/>
        </p:nvSpPr>
        <p:spPr bwMode="auto">
          <a:xfrm>
            <a:off x="4236869" y="3705294"/>
            <a:ext cx="733931" cy="626018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 b="1" dirty="0" smtClean="0">
                <a:latin typeface="Times New Roman" pitchFamily="18" charset="0"/>
              </a:rPr>
              <a:t>35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583299" y="2464851"/>
            <a:ext cx="20535" cy="1222434"/>
          </a:xfrm>
          <a:prstGeom prst="line">
            <a:avLst/>
          </a:prstGeom>
          <a:ln w="19050">
            <a:prstDash val="dash"/>
            <a:headEnd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lIns="0" tIns="0" rIns="0" bIns="0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0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169988"/>
            <a:ext cx="7696200" cy="1116012"/>
          </a:xfrm>
          <a:noFill/>
          <a:ln w="25400">
            <a:noFill/>
          </a:ln>
          <a:effectLst/>
        </p:spPr>
        <p:txBody>
          <a:bodyPr/>
          <a:lstStyle/>
          <a:p>
            <a:pPr marL="457200" indent="-457200" algn="just">
              <a:buClr>
                <a:srgbClr val="CC3300"/>
              </a:buClr>
              <a:buSzPct val="100000"/>
              <a:buFont typeface="+mj-lt"/>
              <a:buAutoNum type="arabicParenR" startAt="6"/>
              <a:defRPr/>
            </a:pPr>
            <a:r>
              <a:rPr lang="en-US" sz="2000" dirty="0" smtClean="0"/>
              <a:t>There must be no "looping" in the network. The loop is an  indication of faulty logic. The definition of one or more of  the dependency relationships is not valid.</a:t>
            </a:r>
          </a:p>
        </p:txBody>
      </p:sp>
      <p:sp>
        <p:nvSpPr>
          <p:cNvPr id="592899" name="Rectangle 3"/>
          <p:cNvSpPr>
            <a:spLocks noChangeArrowheads="1"/>
          </p:cNvSpPr>
          <p:nvPr/>
        </p:nvSpPr>
        <p:spPr bwMode="auto">
          <a:xfrm>
            <a:off x="685800" y="381000"/>
            <a:ext cx="5943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Rules of Making Arrow Diagram</a:t>
            </a:r>
            <a:r>
              <a:rPr lang="en-US" sz="2800" b="1" dirty="0"/>
              <a:t> </a:t>
            </a:r>
            <a:endParaRPr lang="de-DE" sz="2800" b="1" dirty="0"/>
          </a:p>
        </p:txBody>
      </p:sp>
      <p:grpSp>
        <p:nvGrpSpPr>
          <p:cNvPr id="29704" name="Group 4"/>
          <p:cNvGrpSpPr>
            <a:grpSpLocks/>
          </p:cNvGrpSpPr>
          <p:nvPr/>
        </p:nvGrpSpPr>
        <p:grpSpPr bwMode="auto">
          <a:xfrm>
            <a:off x="1143000" y="2590800"/>
            <a:ext cx="7239000" cy="3041650"/>
            <a:chOff x="3747" y="11160"/>
            <a:chExt cx="4713" cy="1980"/>
          </a:xfrm>
        </p:grpSpPr>
        <p:grpSp>
          <p:nvGrpSpPr>
            <p:cNvPr id="29705" name="Group 5"/>
            <p:cNvGrpSpPr>
              <a:grpSpLocks/>
            </p:cNvGrpSpPr>
            <p:nvPr/>
          </p:nvGrpSpPr>
          <p:grpSpPr bwMode="auto">
            <a:xfrm>
              <a:off x="3747" y="11160"/>
              <a:ext cx="4713" cy="1980"/>
              <a:chOff x="3747" y="11160"/>
              <a:chExt cx="4713" cy="1980"/>
            </a:xfrm>
          </p:grpSpPr>
          <p:grpSp>
            <p:nvGrpSpPr>
              <p:cNvPr id="29708" name="Group 6"/>
              <p:cNvGrpSpPr>
                <a:grpSpLocks/>
              </p:cNvGrpSpPr>
              <p:nvPr/>
            </p:nvGrpSpPr>
            <p:grpSpPr bwMode="auto">
              <a:xfrm>
                <a:off x="3747" y="11160"/>
                <a:ext cx="4713" cy="540"/>
                <a:chOff x="2520" y="10980"/>
                <a:chExt cx="4713" cy="540"/>
              </a:xfrm>
            </p:grpSpPr>
            <p:sp>
              <p:nvSpPr>
                <p:cNvPr id="29710" name="Oval 7"/>
                <p:cNvSpPr>
                  <a:spLocks noChangeArrowheads="1"/>
                </p:cNvSpPr>
                <p:nvPr/>
              </p:nvSpPr>
              <p:spPr bwMode="auto">
                <a:xfrm>
                  <a:off x="6459" y="10980"/>
                  <a:ext cx="774" cy="540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>
                      <a:latin typeface="Times New Roman" pitchFamily="18" charset="0"/>
                    </a:rPr>
                    <a:t>130</a:t>
                  </a:r>
                </a:p>
              </p:txBody>
            </p:sp>
            <p:sp>
              <p:nvSpPr>
                <p:cNvPr id="29711" name="Oval 8"/>
                <p:cNvSpPr>
                  <a:spLocks noChangeArrowheads="1"/>
                </p:cNvSpPr>
                <p:nvPr/>
              </p:nvSpPr>
              <p:spPr bwMode="auto">
                <a:xfrm>
                  <a:off x="5117" y="10980"/>
                  <a:ext cx="774" cy="540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>
                      <a:latin typeface="Times New Roman" pitchFamily="18" charset="0"/>
                    </a:rPr>
                    <a:t>120</a:t>
                  </a:r>
                </a:p>
              </p:txBody>
            </p:sp>
            <p:sp>
              <p:nvSpPr>
                <p:cNvPr id="29712" name="Oval 9"/>
                <p:cNvSpPr>
                  <a:spLocks noChangeArrowheads="1"/>
                </p:cNvSpPr>
                <p:nvPr/>
              </p:nvSpPr>
              <p:spPr bwMode="auto">
                <a:xfrm>
                  <a:off x="3810" y="10980"/>
                  <a:ext cx="774" cy="540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>
                      <a:latin typeface="Times New Roman" pitchFamily="18" charset="0"/>
                    </a:rPr>
                    <a:t>100</a:t>
                  </a:r>
                </a:p>
              </p:txBody>
            </p:sp>
            <p:sp>
              <p:nvSpPr>
                <p:cNvPr id="29713" name="Oval 10"/>
                <p:cNvSpPr>
                  <a:spLocks noChangeArrowheads="1"/>
                </p:cNvSpPr>
                <p:nvPr/>
              </p:nvSpPr>
              <p:spPr bwMode="auto">
                <a:xfrm>
                  <a:off x="2520" y="10980"/>
                  <a:ext cx="774" cy="540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>
                      <a:latin typeface="Times New Roman" pitchFamily="18" charset="0"/>
                    </a:rPr>
                    <a:t>90</a:t>
                  </a:r>
                </a:p>
              </p:txBody>
            </p:sp>
            <p:sp>
              <p:nvSpPr>
                <p:cNvPr id="29714" name="Line 11"/>
                <p:cNvSpPr>
                  <a:spLocks noChangeShapeType="1"/>
                </p:cNvSpPr>
                <p:nvPr/>
              </p:nvSpPr>
              <p:spPr bwMode="auto">
                <a:xfrm>
                  <a:off x="3290" y="11259"/>
                  <a:ext cx="516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5" name="Line 12"/>
                <p:cNvSpPr>
                  <a:spLocks noChangeShapeType="1"/>
                </p:cNvSpPr>
                <p:nvPr/>
              </p:nvSpPr>
              <p:spPr bwMode="auto">
                <a:xfrm>
                  <a:off x="4604" y="11259"/>
                  <a:ext cx="516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6" name="Line 13"/>
                <p:cNvSpPr>
                  <a:spLocks noChangeShapeType="1"/>
                </p:cNvSpPr>
                <p:nvPr/>
              </p:nvSpPr>
              <p:spPr bwMode="auto">
                <a:xfrm>
                  <a:off x="5934" y="11259"/>
                  <a:ext cx="516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09" name="Oval 14"/>
              <p:cNvSpPr>
                <a:spLocks noChangeArrowheads="1"/>
              </p:cNvSpPr>
              <p:nvPr/>
            </p:nvSpPr>
            <p:spPr bwMode="auto">
              <a:xfrm>
                <a:off x="5740" y="12600"/>
                <a:ext cx="774" cy="54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110</a:t>
                </a:r>
              </a:p>
            </p:txBody>
          </p:sp>
        </p:grpSp>
        <p:sp>
          <p:nvSpPr>
            <p:cNvPr id="29706" name="Line 15"/>
            <p:cNvSpPr>
              <a:spLocks noChangeShapeType="1"/>
            </p:cNvSpPr>
            <p:nvPr/>
          </p:nvSpPr>
          <p:spPr bwMode="auto">
            <a:xfrm flipH="1">
              <a:off x="6300" y="11720"/>
              <a:ext cx="360" cy="9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Line 16"/>
            <p:cNvSpPr>
              <a:spLocks noChangeShapeType="1"/>
            </p:cNvSpPr>
            <p:nvPr/>
          </p:nvSpPr>
          <p:spPr bwMode="auto">
            <a:xfrm flipH="1" flipV="1">
              <a:off x="5380" y="11700"/>
              <a:ext cx="550" cy="94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321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0315" y="1371600"/>
            <a:ext cx="8601332" cy="347663"/>
          </a:xfrm>
          <a:noFill/>
          <a:ln>
            <a:noFill/>
          </a:ln>
          <a:effectLst/>
        </p:spPr>
        <p:txBody>
          <a:bodyPr/>
          <a:lstStyle/>
          <a:p>
            <a:pPr marL="522288" indent="-457200" algn="just">
              <a:buClr>
                <a:srgbClr val="CC3300"/>
              </a:buClr>
              <a:buSzPct val="100000"/>
              <a:buFont typeface="+mj-lt"/>
              <a:buAutoNum type="arabicParenR" startAt="7"/>
              <a:defRPr/>
            </a:pPr>
            <a:r>
              <a:rPr lang="en-US" sz="2000" dirty="0" smtClean="0"/>
              <a:t>The network must be continuous (without unconnected activities).</a:t>
            </a:r>
            <a:endParaRPr lang="de-DE" sz="2000" dirty="0" smtClean="0"/>
          </a:p>
        </p:txBody>
      </p:sp>
      <p:grpSp>
        <p:nvGrpSpPr>
          <p:cNvPr id="30728" name="Group 58"/>
          <p:cNvGrpSpPr>
            <a:grpSpLocks/>
          </p:cNvGrpSpPr>
          <p:nvPr/>
        </p:nvGrpSpPr>
        <p:grpSpPr bwMode="auto">
          <a:xfrm>
            <a:off x="621533" y="2078409"/>
            <a:ext cx="7620000" cy="3977848"/>
            <a:chOff x="1066800" y="1752600"/>
            <a:chExt cx="7619535" cy="4267200"/>
          </a:xfrm>
        </p:grpSpPr>
        <p:grpSp>
          <p:nvGrpSpPr>
            <p:cNvPr id="30729" name="Group 4"/>
            <p:cNvGrpSpPr>
              <a:grpSpLocks/>
            </p:cNvGrpSpPr>
            <p:nvPr/>
          </p:nvGrpSpPr>
          <p:grpSpPr bwMode="auto">
            <a:xfrm>
              <a:off x="1066800" y="1752600"/>
              <a:ext cx="7619535" cy="4267200"/>
              <a:chOff x="768" y="816"/>
              <a:chExt cx="4232" cy="2721"/>
            </a:xfrm>
          </p:grpSpPr>
          <p:sp>
            <p:nvSpPr>
              <p:cNvPr id="30742" name="Oval 5"/>
              <p:cNvSpPr>
                <a:spLocks noChangeArrowheads="1"/>
              </p:cNvSpPr>
              <p:nvPr/>
            </p:nvSpPr>
            <p:spPr bwMode="auto">
              <a:xfrm>
                <a:off x="3100" y="3168"/>
                <a:ext cx="504" cy="369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80</a:t>
                </a:r>
              </a:p>
            </p:txBody>
          </p:sp>
          <p:sp>
            <p:nvSpPr>
              <p:cNvPr id="30743" name="Oval 7"/>
              <p:cNvSpPr>
                <a:spLocks noChangeArrowheads="1"/>
              </p:cNvSpPr>
              <p:nvPr/>
            </p:nvSpPr>
            <p:spPr bwMode="auto">
              <a:xfrm>
                <a:off x="3818" y="816"/>
                <a:ext cx="505" cy="368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100</a:t>
                </a:r>
              </a:p>
            </p:txBody>
          </p:sp>
          <p:sp>
            <p:nvSpPr>
              <p:cNvPr id="30744" name="Oval 8"/>
              <p:cNvSpPr>
                <a:spLocks noChangeArrowheads="1"/>
              </p:cNvSpPr>
              <p:nvPr/>
            </p:nvSpPr>
            <p:spPr bwMode="auto">
              <a:xfrm>
                <a:off x="2946" y="816"/>
                <a:ext cx="504" cy="36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60</a:t>
                </a:r>
              </a:p>
            </p:txBody>
          </p:sp>
          <p:sp>
            <p:nvSpPr>
              <p:cNvPr id="30745" name="Oval 9"/>
              <p:cNvSpPr>
                <a:spLocks noChangeArrowheads="1"/>
              </p:cNvSpPr>
              <p:nvPr/>
            </p:nvSpPr>
            <p:spPr bwMode="auto">
              <a:xfrm>
                <a:off x="2104" y="816"/>
                <a:ext cx="505" cy="36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30</a:t>
                </a:r>
              </a:p>
            </p:txBody>
          </p:sp>
          <p:sp>
            <p:nvSpPr>
              <p:cNvPr id="30746" name="Line 10"/>
              <p:cNvSpPr>
                <a:spLocks noChangeShapeType="1"/>
              </p:cNvSpPr>
              <p:nvPr/>
            </p:nvSpPr>
            <p:spPr bwMode="auto">
              <a:xfrm>
                <a:off x="2609" y="993"/>
                <a:ext cx="337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7" name="Oval 12"/>
              <p:cNvSpPr>
                <a:spLocks noChangeArrowheads="1"/>
              </p:cNvSpPr>
              <p:nvPr/>
            </p:nvSpPr>
            <p:spPr bwMode="auto">
              <a:xfrm>
                <a:off x="3337" y="1648"/>
                <a:ext cx="505" cy="36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90</a:t>
                </a:r>
              </a:p>
            </p:txBody>
          </p:sp>
          <p:sp>
            <p:nvSpPr>
              <p:cNvPr id="30748" name="Oval 13"/>
              <p:cNvSpPr>
                <a:spLocks noChangeArrowheads="1"/>
              </p:cNvSpPr>
              <p:nvPr/>
            </p:nvSpPr>
            <p:spPr bwMode="auto">
              <a:xfrm>
                <a:off x="2462" y="1648"/>
                <a:ext cx="505" cy="36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50</a:t>
                </a:r>
              </a:p>
            </p:txBody>
          </p:sp>
          <p:sp>
            <p:nvSpPr>
              <p:cNvPr id="30749" name="Oval 14"/>
              <p:cNvSpPr>
                <a:spLocks noChangeArrowheads="1"/>
              </p:cNvSpPr>
              <p:nvPr/>
            </p:nvSpPr>
            <p:spPr bwMode="auto">
              <a:xfrm>
                <a:off x="1533" y="1648"/>
                <a:ext cx="505" cy="36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20</a:t>
                </a:r>
              </a:p>
            </p:txBody>
          </p:sp>
          <p:sp>
            <p:nvSpPr>
              <p:cNvPr id="30750" name="Oval 15"/>
              <p:cNvSpPr>
                <a:spLocks noChangeArrowheads="1"/>
              </p:cNvSpPr>
              <p:nvPr/>
            </p:nvSpPr>
            <p:spPr bwMode="auto">
              <a:xfrm>
                <a:off x="768" y="1648"/>
                <a:ext cx="505" cy="369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30751" name="Oval 16"/>
              <p:cNvSpPr>
                <a:spLocks noChangeArrowheads="1"/>
              </p:cNvSpPr>
              <p:nvPr/>
            </p:nvSpPr>
            <p:spPr bwMode="auto">
              <a:xfrm>
                <a:off x="4495" y="1648"/>
                <a:ext cx="505" cy="369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120</a:t>
                </a:r>
              </a:p>
            </p:txBody>
          </p:sp>
          <p:sp>
            <p:nvSpPr>
              <p:cNvPr id="30752" name="Oval 21"/>
              <p:cNvSpPr>
                <a:spLocks noChangeArrowheads="1"/>
              </p:cNvSpPr>
              <p:nvPr/>
            </p:nvSpPr>
            <p:spPr bwMode="auto">
              <a:xfrm>
                <a:off x="3987" y="2577"/>
                <a:ext cx="505" cy="36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110</a:t>
                </a:r>
              </a:p>
            </p:txBody>
          </p:sp>
          <p:sp>
            <p:nvSpPr>
              <p:cNvPr id="30753" name="Oval 22"/>
              <p:cNvSpPr>
                <a:spLocks noChangeArrowheads="1"/>
              </p:cNvSpPr>
              <p:nvPr/>
            </p:nvSpPr>
            <p:spPr bwMode="auto">
              <a:xfrm>
                <a:off x="3100" y="2577"/>
                <a:ext cx="504" cy="36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70</a:t>
                </a:r>
              </a:p>
            </p:txBody>
          </p:sp>
          <p:sp>
            <p:nvSpPr>
              <p:cNvPr id="30754" name="Oval 23"/>
              <p:cNvSpPr>
                <a:spLocks noChangeArrowheads="1"/>
              </p:cNvSpPr>
              <p:nvPr/>
            </p:nvSpPr>
            <p:spPr bwMode="auto">
              <a:xfrm>
                <a:off x="2125" y="2577"/>
                <a:ext cx="505" cy="36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Times New Roman" pitchFamily="18" charset="0"/>
                  </a:rPr>
                  <a:t>40</a:t>
                </a:r>
              </a:p>
            </p:txBody>
          </p:sp>
        </p:grpSp>
        <p:cxnSp>
          <p:nvCxnSpPr>
            <p:cNvPr id="30730" name="Straight Arrow Connector 38"/>
            <p:cNvCxnSpPr>
              <a:cxnSpLocks noChangeShapeType="1"/>
              <a:stCxn id="30749" idx="7"/>
              <a:endCxn id="30745" idx="3"/>
            </p:cNvCxnSpPr>
            <p:nvPr/>
          </p:nvCxnSpPr>
          <p:spPr bwMode="auto">
            <a:xfrm rot="5400000" flipH="1" flipV="1">
              <a:off x="2964041" y="2500804"/>
              <a:ext cx="896928" cy="385719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1" name="Straight Arrow Connector 35"/>
            <p:cNvCxnSpPr>
              <a:cxnSpLocks noChangeShapeType="1"/>
              <a:stCxn id="30747" idx="6"/>
              <a:endCxn id="30751" idx="2"/>
            </p:cNvCxnSpPr>
            <p:nvPr/>
          </p:nvCxnSpPr>
          <p:spPr bwMode="auto">
            <a:xfrm>
              <a:off x="6601406" y="3346723"/>
              <a:ext cx="1176163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2" name="Straight Arrow Connector 37"/>
            <p:cNvCxnSpPr>
              <a:cxnSpLocks noChangeShapeType="1"/>
              <a:stCxn id="30749" idx="5"/>
              <a:endCxn id="30754" idx="1"/>
            </p:cNvCxnSpPr>
            <p:nvPr/>
          </p:nvCxnSpPr>
          <p:spPr bwMode="auto">
            <a:xfrm rot="16200000" flipH="1">
              <a:off x="2907844" y="3863119"/>
              <a:ext cx="1047481" cy="423877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3" name="Straight Arrow Connector 39"/>
            <p:cNvCxnSpPr>
              <a:cxnSpLocks noChangeShapeType="1"/>
              <a:stCxn id="30754" idx="5"/>
              <a:endCxn id="30742" idx="1"/>
            </p:cNvCxnSpPr>
            <p:nvPr/>
          </p:nvCxnSpPr>
          <p:spPr bwMode="auto">
            <a:xfrm rot="16200000" flipH="1">
              <a:off x="4582563" y="4710765"/>
              <a:ext cx="518981" cy="1111214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4" name="Straight Arrow Connector 41"/>
            <p:cNvCxnSpPr>
              <a:cxnSpLocks noChangeShapeType="1"/>
              <a:stCxn id="30752" idx="7"/>
              <a:endCxn id="30751" idx="3"/>
            </p:cNvCxnSpPr>
            <p:nvPr/>
          </p:nvCxnSpPr>
          <p:spPr bwMode="auto">
            <a:xfrm rot="5400000" flipH="1" flipV="1">
              <a:off x="7251244" y="3939321"/>
              <a:ext cx="1047481" cy="271477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5" name="Straight Arrow Connector 43"/>
            <p:cNvCxnSpPr>
              <a:cxnSpLocks noChangeShapeType="1"/>
              <a:stCxn id="30750" idx="6"/>
              <a:endCxn id="30749" idx="2"/>
            </p:cNvCxnSpPr>
            <p:nvPr/>
          </p:nvCxnSpPr>
          <p:spPr bwMode="auto">
            <a:xfrm>
              <a:off x="1976031" y="3346723"/>
              <a:ext cx="467538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6" name="Straight Arrow Connector 45"/>
            <p:cNvCxnSpPr>
              <a:cxnSpLocks noChangeShapeType="1"/>
              <a:stCxn id="30749" idx="6"/>
              <a:endCxn id="30748" idx="2"/>
            </p:cNvCxnSpPr>
            <p:nvPr/>
          </p:nvCxnSpPr>
          <p:spPr bwMode="auto">
            <a:xfrm>
              <a:off x="3352800" y="3346723"/>
              <a:ext cx="763975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7" name="Straight Arrow Connector 47"/>
            <p:cNvCxnSpPr>
              <a:cxnSpLocks noChangeShapeType="1"/>
              <a:stCxn id="30748" idx="6"/>
              <a:endCxn id="30747" idx="2"/>
            </p:cNvCxnSpPr>
            <p:nvPr/>
          </p:nvCxnSpPr>
          <p:spPr bwMode="auto">
            <a:xfrm>
              <a:off x="5026006" y="3346723"/>
              <a:ext cx="666169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8" name="Straight Arrow Connector 51"/>
            <p:cNvCxnSpPr>
              <a:cxnSpLocks noChangeShapeType="1"/>
              <a:stCxn id="30754" idx="6"/>
              <a:endCxn id="30753" idx="2"/>
            </p:cNvCxnSpPr>
            <p:nvPr/>
          </p:nvCxnSpPr>
          <p:spPr bwMode="auto">
            <a:xfrm>
              <a:off x="4419600" y="4802841"/>
              <a:ext cx="84517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9" name="Straight Arrow Connector 53"/>
            <p:cNvCxnSpPr>
              <a:cxnSpLocks noChangeShapeType="1"/>
              <a:stCxn id="30748" idx="5"/>
              <a:endCxn id="30753" idx="1"/>
            </p:cNvCxnSpPr>
            <p:nvPr/>
          </p:nvCxnSpPr>
          <p:spPr bwMode="auto">
            <a:xfrm rot="16200000" flipH="1">
              <a:off x="4621516" y="3822654"/>
              <a:ext cx="1047481" cy="50480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40" name="Straight Arrow Connector 55"/>
            <p:cNvCxnSpPr>
              <a:cxnSpLocks noChangeShapeType="1"/>
              <a:stCxn id="30753" idx="6"/>
              <a:endCxn id="30752" idx="2"/>
            </p:cNvCxnSpPr>
            <p:nvPr/>
          </p:nvCxnSpPr>
          <p:spPr bwMode="auto">
            <a:xfrm>
              <a:off x="6172200" y="4802841"/>
              <a:ext cx="690969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41" name="Straight Arrow Connector 57"/>
            <p:cNvCxnSpPr>
              <a:cxnSpLocks noChangeShapeType="1"/>
              <a:stCxn id="30744" idx="6"/>
              <a:endCxn id="30743" idx="2"/>
            </p:cNvCxnSpPr>
            <p:nvPr/>
          </p:nvCxnSpPr>
          <p:spPr bwMode="auto">
            <a:xfrm>
              <a:off x="5895626" y="2041158"/>
              <a:ext cx="662743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685800" y="381000"/>
            <a:ext cx="5943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Rules of Making Arrow Diagram</a:t>
            </a:r>
            <a:r>
              <a:rPr lang="en-US" sz="2800" b="1" dirty="0"/>
              <a:t>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86321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133475"/>
            <a:ext cx="8534400" cy="312738"/>
          </a:xfrm>
          <a:noFill/>
          <a:ln>
            <a:noFill/>
          </a:ln>
          <a:effectLst/>
        </p:spPr>
        <p:txBody>
          <a:bodyPr/>
          <a:lstStyle/>
          <a:p>
            <a:pPr marL="457200" indent="-457200" algn="just">
              <a:buClr>
                <a:srgbClr val="C00000"/>
              </a:buClr>
              <a:buSzPct val="100000"/>
              <a:buFont typeface="+mj-lt"/>
              <a:buAutoNum type="arabicParenR" startAt="8"/>
              <a:defRPr/>
            </a:pPr>
            <a:r>
              <a:rPr lang="en-US" sz="2000" dirty="0" smtClean="0"/>
              <a:t>Networks should have only one initial event and only one terminal event.</a:t>
            </a:r>
            <a:endParaRPr lang="de-DE" sz="2000" dirty="0" smtClean="0"/>
          </a:p>
        </p:txBody>
      </p:sp>
      <p:grpSp>
        <p:nvGrpSpPr>
          <p:cNvPr id="31752" name="Group 44"/>
          <p:cNvGrpSpPr>
            <a:grpSpLocks/>
          </p:cNvGrpSpPr>
          <p:nvPr/>
        </p:nvGrpSpPr>
        <p:grpSpPr bwMode="auto">
          <a:xfrm>
            <a:off x="875039" y="2144910"/>
            <a:ext cx="7620000" cy="3341490"/>
            <a:chOff x="914400" y="1600200"/>
            <a:chExt cx="7771935" cy="4038600"/>
          </a:xfrm>
        </p:grpSpPr>
        <p:sp>
          <p:nvSpPr>
            <p:cNvPr id="31753" name="Oval 8"/>
            <p:cNvSpPr>
              <a:spLocks noChangeArrowheads="1"/>
            </p:cNvSpPr>
            <p:nvPr/>
          </p:nvSpPr>
          <p:spPr bwMode="auto">
            <a:xfrm>
              <a:off x="4914229" y="1600200"/>
              <a:ext cx="925580" cy="69807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31754" name="Oval 9"/>
            <p:cNvSpPr>
              <a:spLocks noChangeArrowheads="1"/>
            </p:cNvSpPr>
            <p:nvPr/>
          </p:nvSpPr>
          <p:spPr bwMode="auto">
            <a:xfrm>
              <a:off x="3367922" y="1600200"/>
              <a:ext cx="927417" cy="69807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31755" name="Line 10"/>
            <p:cNvSpPr>
              <a:spLocks noChangeShapeType="1"/>
            </p:cNvSpPr>
            <p:nvPr/>
          </p:nvSpPr>
          <p:spPr bwMode="auto">
            <a:xfrm>
              <a:off x="4295339" y="1935960"/>
              <a:ext cx="61889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5632288" y="3178460"/>
              <a:ext cx="927417" cy="69997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90</a:t>
              </a:r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4025378" y="3178460"/>
              <a:ext cx="927417" cy="69997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>
              <a:off x="2319298" y="3178460"/>
              <a:ext cx="927417" cy="69997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914400" y="3178460"/>
              <a:ext cx="927417" cy="699973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7758918" y="3178460"/>
              <a:ext cx="927417" cy="699973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120</a:t>
              </a:r>
            </a:p>
          </p:txBody>
        </p:sp>
        <p:sp>
          <p:nvSpPr>
            <p:cNvPr id="31761" name="Oval 21"/>
            <p:cNvSpPr>
              <a:spLocks noChangeArrowheads="1"/>
            </p:cNvSpPr>
            <p:nvPr/>
          </p:nvSpPr>
          <p:spPr bwMode="auto">
            <a:xfrm>
              <a:off x="6825992" y="4940724"/>
              <a:ext cx="927417" cy="69807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110</a:t>
              </a:r>
            </a:p>
          </p:txBody>
        </p:sp>
        <p:sp>
          <p:nvSpPr>
            <p:cNvPr id="31762" name="Oval 22"/>
            <p:cNvSpPr>
              <a:spLocks noChangeArrowheads="1"/>
            </p:cNvSpPr>
            <p:nvPr/>
          </p:nvSpPr>
          <p:spPr bwMode="auto">
            <a:xfrm>
              <a:off x="5197045" y="4940724"/>
              <a:ext cx="925580" cy="69807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70</a:t>
              </a:r>
            </a:p>
          </p:txBody>
        </p:sp>
        <p:sp>
          <p:nvSpPr>
            <p:cNvPr id="31763" name="Oval 23"/>
            <p:cNvSpPr>
              <a:spLocks noChangeArrowheads="1"/>
            </p:cNvSpPr>
            <p:nvPr/>
          </p:nvSpPr>
          <p:spPr bwMode="auto">
            <a:xfrm>
              <a:off x="3406488" y="4940724"/>
              <a:ext cx="927417" cy="69807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40</a:t>
              </a:r>
            </a:p>
          </p:txBody>
        </p:sp>
        <p:cxnSp>
          <p:nvCxnSpPr>
            <p:cNvPr id="31764" name="Straight Arrow Connector 38"/>
            <p:cNvCxnSpPr>
              <a:cxnSpLocks noChangeShapeType="1"/>
              <a:stCxn id="31758" idx="7"/>
              <a:endCxn id="31754" idx="3"/>
            </p:cNvCxnSpPr>
            <p:nvPr/>
          </p:nvCxnSpPr>
          <p:spPr bwMode="auto">
            <a:xfrm rot="5400000" flipH="1" flipV="1">
              <a:off x="2764856" y="2542087"/>
              <a:ext cx="1084924" cy="392841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5" name="Straight Arrow Connector 35"/>
            <p:cNvCxnSpPr>
              <a:cxnSpLocks noChangeShapeType="1"/>
              <a:stCxn id="31756" idx="6"/>
              <a:endCxn id="31760" idx="2"/>
            </p:cNvCxnSpPr>
            <p:nvPr/>
          </p:nvCxnSpPr>
          <p:spPr bwMode="auto">
            <a:xfrm>
              <a:off x="6559705" y="3528447"/>
              <a:ext cx="1199213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6" name="Straight Arrow Connector 37"/>
            <p:cNvCxnSpPr>
              <a:cxnSpLocks noChangeShapeType="1"/>
              <a:stCxn id="31758" idx="5"/>
              <a:endCxn id="31763" idx="1"/>
            </p:cNvCxnSpPr>
            <p:nvPr/>
          </p:nvCxnSpPr>
          <p:spPr bwMode="auto">
            <a:xfrm rot="16200000" flipH="1">
              <a:off x="2693086" y="4193735"/>
              <a:ext cx="1267031" cy="431407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7" name="Straight Arrow Connector 41"/>
            <p:cNvCxnSpPr>
              <a:cxnSpLocks noChangeShapeType="1"/>
              <a:stCxn id="31761" idx="7"/>
              <a:endCxn id="31760" idx="3"/>
            </p:cNvCxnSpPr>
            <p:nvPr/>
          </p:nvCxnSpPr>
          <p:spPr bwMode="auto">
            <a:xfrm rot="5400000" flipH="1" flipV="1">
              <a:off x="7122648" y="4270869"/>
              <a:ext cx="1267031" cy="277143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8" name="Straight Arrow Connector 43"/>
            <p:cNvCxnSpPr>
              <a:cxnSpLocks noChangeShapeType="1"/>
              <a:stCxn id="31759" idx="6"/>
              <a:endCxn id="31758" idx="2"/>
            </p:cNvCxnSpPr>
            <p:nvPr/>
          </p:nvCxnSpPr>
          <p:spPr bwMode="auto">
            <a:xfrm>
              <a:off x="1841817" y="3528447"/>
              <a:ext cx="477481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9" name="Straight Arrow Connector 45"/>
            <p:cNvCxnSpPr>
              <a:cxnSpLocks noChangeShapeType="1"/>
              <a:stCxn id="31758" idx="6"/>
              <a:endCxn id="31757" idx="2"/>
            </p:cNvCxnSpPr>
            <p:nvPr/>
          </p:nvCxnSpPr>
          <p:spPr bwMode="auto">
            <a:xfrm>
              <a:off x="3246715" y="3528447"/>
              <a:ext cx="778663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0" name="Straight Arrow Connector 47"/>
            <p:cNvCxnSpPr>
              <a:cxnSpLocks noChangeShapeType="1"/>
              <a:stCxn id="31757" idx="6"/>
              <a:endCxn id="31756" idx="2"/>
            </p:cNvCxnSpPr>
            <p:nvPr/>
          </p:nvCxnSpPr>
          <p:spPr bwMode="auto">
            <a:xfrm>
              <a:off x="4952795" y="3528447"/>
              <a:ext cx="679493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1" name="Straight Arrow Connector 51"/>
            <p:cNvCxnSpPr>
              <a:cxnSpLocks noChangeShapeType="1"/>
              <a:stCxn id="31763" idx="6"/>
              <a:endCxn id="31762" idx="2"/>
            </p:cNvCxnSpPr>
            <p:nvPr/>
          </p:nvCxnSpPr>
          <p:spPr bwMode="auto">
            <a:xfrm>
              <a:off x="4333905" y="5289762"/>
              <a:ext cx="86314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2" name="Straight Arrow Connector 53"/>
            <p:cNvCxnSpPr>
              <a:cxnSpLocks noChangeShapeType="1"/>
              <a:stCxn id="31757" idx="5"/>
              <a:endCxn id="31762" idx="1"/>
            </p:cNvCxnSpPr>
            <p:nvPr/>
          </p:nvCxnSpPr>
          <p:spPr bwMode="auto">
            <a:xfrm rot="16200000" flipH="1">
              <a:off x="4441270" y="4151631"/>
              <a:ext cx="1267031" cy="515615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3" name="Straight Arrow Connector 55"/>
            <p:cNvCxnSpPr>
              <a:cxnSpLocks noChangeShapeType="1"/>
              <a:stCxn id="31762" idx="6"/>
              <a:endCxn id="31761" idx="2"/>
            </p:cNvCxnSpPr>
            <p:nvPr/>
          </p:nvCxnSpPr>
          <p:spPr bwMode="auto">
            <a:xfrm>
              <a:off x="6122625" y="5289762"/>
              <a:ext cx="703367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5" name="Straight Arrow Connector 42"/>
            <p:cNvCxnSpPr>
              <a:cxnSpLocks noChangeShapeType="1"/>
              <a:stCxn id="31753" idx="6"/>
              <a:endCxn id="31760" idx="1"/>
            </p:cNvCxnSpPr>
            <p:nvPr/>
          </p:nvCxnSpPr>
          <p:spPr bwMode="auto">
            <a:xfrm>
              <a:off x="5839809" y="1949238"/>
              <a:ext cx="2054926" cy="1331731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685800" y="381000"/>
            <a:ext cx="5943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Rules of Making Arrow Diagram</a:t>
            </a:r>
            <a:r>
              <a:rPr lang="en-US" sz="2800" b="1" dirty="0"/>
              <a:t>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62838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1616075"/>
          </a:xfrm>
          <a:noFill/>
          <a:ln>
            <a:noFill/>
          </a:ln>
          <a:effectLst/>
        </p:spPr>
        <p:txBody>
          <a:bodyPr/>
          <a:lstStyle/>
          <a:p>
            <a:pPr marL="457200" indent="-457200" algn="just">
              <a:buClr>
                <a:srgbClr val="C00000"/>
              </a:buClr>
              <a:buSzPct val="100000"/>
              <a:buFont typeface="+mj-lt"/>
              <a:buAutoNum type="arabicParenR" startAt="9"/>
              <a:defRPr/>
            </a:pPr>
            <a:r>
              <a:rPr lang="en-US" sz="2400" dirty="0" smtClean="0"/>
              <a:t>Before an activity may begin, all activities preceding it must be completed (the logical relationship         between activities is (</a:t>
            </a:r>
            <a:r>
              <a:rPr lang="en-US" sz="2400" b="1" dirty="0" smtClean="0"/>
              <a:t>finish to start</a:t>
            </a:r>
            <a:r>
              <a:rPr lang="en-US" sz="2400" dirty="0" smtClean="0"/>
              <a:t>).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5800" y="638969"/>
            <a:ext cx="5943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Rules of Making Arrow Diagram</a:t>
            </a:r>
            <a:r>
              <a:rPr lang="en-US" sz="2800" b="1" dirty="0"/>
              <a:t>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11588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2362200" y="5324475"/>
            <a:ext cx="4724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CC3300"/>
                </a:solidFill>
              </a:rPr>
              <a:t>Standard layout for recording data</a:t>
            </a:r>
          </a:p>
        </p:txBody>
      </p:sp>
      <p:sp>
        <p:nvSpPr>
          <p:cNvPr id="580624" name="Rectangle 16"/>
          <p:cNvSpPr>
            <a:spLocks noChangeArrowheads="1"/>
          </p:cNvSpPr>
          <p:nvPr/>
        </p:nvSpPr>
        <p:spPr bwMode="auto">
          <a:xfrm>
            <a:off x="685800" y="381000"/>
            <a:ext cx="6096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Network Analysis (Computation)</a:t>
            </a:r>
            <a:endParaRPr lang="de-DE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" y="1143000"/>
            <a:ext cx="8001000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n-US" sz="2400" b="1" dirty="0"/>
              <a:t>Occurrence times of Events = Early and late timings of event occurrence = Early and late event times</a:t>
            </a:r>
          </a:p>
        </p:txBody>
      </p:sp>
      <p:grpSp>
        <p:nvGrpSpPr>
          <p:cNvPr id="33801" name="Group 22"/>
          <p:cNvGrpSpPr>
            <a:grpSpLocks/>
          </p:cNvGrpSpPr>
          <p:nvPr/>
        </p:nvGrpSpPr>
        <p:grpSpPr bwMode="auto">
          <a:xfrm>
            <a:off x="1981200" y="2514600"/>
            <a:ext cx="5410200" cy="2590800"/>
            <a:chOff x="1981200" y="2514600"/>
            <a:chExt cx="5410200" cy="2590800"/>
          </a:xfrm>
        </p:grpSpPr>
        <p:grpSp>
          <p:nvGrpSpPr>
            <p:cNvPr id="33802" name="Group 17"/>
            <p:cNvGrpSpPr>
              <a:grpSpLocks/>
            </p:cNvGrpSpPr>
            <p:nvPr/>
          </p:nvGrpSpPr>
          <p:grpSpPr bwMode="auto">
            <a:xfrm>
              <a:off x="1981200" y="2514600"/>
              <a:ext cx="5410200" cy="2590800"/>
              <a:chOff x="1248" y="1200"/>
              <a:chExt cx="3408" cy="1632"/>
            </a:xfrm>
          </p:grpSpPr>
          <p:sp>
            <p:nvSpPr>
              <p:cNvPr id="33804" name="Oval 2"/>
              <p:cNvSpPr>
                <a:spLocks noChangeArrowheads="1"/>
              </p:cNvSpPr>
              <p:nvPr/>
            </p:nvSpPr>
            <p:spPr bwMode="auto">
              <a:xfrm>
                <a:off x="2064" y="1200"/>
                <a:ext cx="1776" cy="163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US" sz="2400" b="1"/>
              </a:p>
            </p:txBody>
          </p:sp>
          <p:sp>
            <p:nvSpPr>
              <p:cNvPr id="33805" name="Line 4"/>
              <p:cNvSpPr>
                <a:spLocks noChangeShapeType="1"/>
              </p:cNvSpPr>
              <p:nvPr/>
            </p:nvSpPr>
            <p:spPr bwMode="auto">
              <a:xfrm>
                <a:off x="2976" y="1200"/>
                <a:ext cx="0" cy="16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3806" name="Line 5"/>
              <p:cNvSpPr>
                <a:spLocks noChangeShapeType="1"/>
              </p:cNvSpPr>
              <p:nvPr/>
            </p:nvSpPr>
            <p:spPr bwMode="auto">
              <a:xfrm>
                <a:off x="2976" y="2016"/>
                <a:ext cx="16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3807" name="Text Box 6"/>
              <p:cNvSpPr txBox="1">
                <a:spLocks noChangeArrowheads="1"/>
              </p:cNvSpPr>
              <p:nvPr/>
            </p:nvSpPr>
            <p:spPr bwMode="auto">
              <a:xfrm>
                <a:off x="3024" y="1344"/>
                <a:ext cx="912" cy="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400" b="1"/>
                  <a:t>Earliest 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sz="1400" b="1"/>
                  <a:t>Event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sz="1400" b="1"/>
                  <a:t>Time</a:t>
                </a:r>
              </a:p>
            </p:txBody>
          </p:sp>
          <p:sp>
            <p:nvSpPr>
              <p:cNvPr id="33808" name="Text Box 7"/>
              <p:cNvSpPr txBox="1">
                <a:spLocks noChangeArrowheads="1"/>
              </p:cNvSpPr>
              <p:nvPr/>
            </p:nvSpPr>
            <p:spPr bwMode="auto">
              <a:xfrm>
                <a:off x="3024" y="2104"/>
                <a:ext cx="672" cy="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400" b="1"/>
                  <a:t>Latest 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sz="1400" b="1"/>
                  <a:t>Event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sz="1400" b="1"/>
                  <a:t>Time</a:t>
                </a:r>
              </a:p>
            </p:txBody>
          </p:sp>
          <p:sp>
            <p:nvSpPr>
              <p:cNvPr id="33809" name="Text Box 8"/>
              <p:cNvSpPr txBox="1">
                <a:spLocks noChangeArrowheads="1"/>
              </p:cNvSpPr>
              <p:nvPr/>
            </p:nvSpPr>
            <p:spPr bwMode="auto">
              <a:xfrm>
                <a:off x="2304" y="1873"/>
                <a:ext cx="672" cy="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400" b="1"/>
                  <a:t>Event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sz="1400" b="1"/>
                  <a:t>Label</a:t>
                </a:r>
              </a:p>
            </p:txBody>
          </p:sp>
          <p:sp>
            <p:nvSpPr>
              <p:cNvPr id="33810" name="Text Box 9"/>
              <p:cNvSpPr txBox="1">
                <a:spLocks noChangeArrowheads="1"/>
              </p:cNvSpPr>
              <p:nvPr/>
            </p:nvSpPr>
            <p:spPr bwMode="auto">
              <a:xfrm>
                <a:off x="3936" y="1776"/>
                <a:ext cx="67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400" b="1"/>
                  <a:t>Activity</a:t>
                </a:r>
              </a:p>
            </p:txBody>
          </p:sp>
          <p:sp>
            <p:nvSpPr>
              <p:cNvPr id="33811" name="Text Box 10"/>
              <p:cNvSpPr txBox="1">
                <a:spLocks noChangeArrowheads="1"/>
              </p:cNvSpPr>
              <p:nvPr/>
            </p:nvSpPr>
            <p:spPr bwMode="auto">
              <a:xfrm>
                <a:off x="3984" y="2362"/>
                <a:ext cx="67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400" b="1"/>
                  <a:t>Tail</a:t>
                </a:r>
              </a:p>
            </p:txBody>
          </p:sp>
          <p:sp>
            <p:nvSpPr>
              <p:cNvPr id="33812" name="Line 11"/>
              <p:cNvSpPr>
                <a:spLocks noChangeShapeType="1"/>
              </p:cNvSpPr>
              <p:nvPr/>
            </p:nvSpPr>
            <p:spPr bwMode="auto">
              <a:xfrm flipH="1" flipV="1">
                <a:off x="3888" y="2064"/>
                <a:ext cx="19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3813" name="Text Box 12"/>
              <p:cNvSpPr txBox="1">
                <a:spLocks noChangeArrowheads="1"/>
              </p:cNvSpPr>
              <p:nvPr/>
            </p:nvSpPr>
            <p:spPr bwMode="auto">
              <a:xfrm>
                <a:off x="1632" y="2400"/>
                <a:ext cx="67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400" b="1"/>
                  <a:t>Head</a:t>
                </a:r>
              </a:p>
            </p:txBody>
          </p:sp>
          <p:sp>
            <p:nvSpPr>
              <p:cNvPr id="2" name="Line 13"/>
              <p:cNvSpPr>
                <a:spLocks noChangeShapeType="1"/>
              </p:cNvSpPr>
              <p:nvPr/>
            </p:nvSpPr>
            <p:spPr bwMode="auto">
              <a:xfrm>
                <a:off x="1248" y="2016"/>
                <a:ext cx="816" cy="0"/>
              </a:xfrm>
              <a:prstGeom prst="line">
                <a:avLst/>
              </a:prstGeom>
              <a:ln>
                <a:headEnd/>
                <a:tailEnd type="stealth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lIns="0" tIns="0" rIns="0" bIns="0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3815" name="Text Box 14"/>
              <p:cNvSpPr txBox="1">
                <a:spLocks noChangeArrowheads="1"/>
              </p:cNvSpPr>
              <p:nvPr/>
            </p:nvSpPr>
            <p:spPr bwMode="auto">
              <a:xfrm>
                <a:off x="1488" y="1776"/>
                <a:ext cx="67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400" b="1"/>
                  <a:t>Activity</a:t>
                </a:r>
              </a:p>
            </p:txBody>
          </p:sp>
          <p:sp>
            <p:nvSpPr>
              <p:cNvPr id="33816" name="Line 15"/>
              <p:cNvSpPr>
                <a:spLocks noChangeShapeType="1"/>
              </p:cNvSpPr>
              <p:nvPr/>
            </p:nvSpPr>
            <p:spPr bwMode="auto">
              <a:xfrm flipV="1">
                <a:off x="1728" y="2064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6096000" y="3810000"/>
              <a:ext cx="1295400" cy="0"/>
            </a:xfrm>
            <a:prstGeom prst="line">
              <a:avLst/>
            </a:prstGeom>
            <a:ln>
              <a:headEnd/>
              <a:tailEnd type="stealth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4543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5029200"/>
          </a:xfrm>
          <a:noFill/>
          <a:ln>
            <a:noFill/>
          </a:ln>
          <a:effectLst/>
        </p:spPr>
        <p:txBody>
          <a:bodyPr/>
          <a:lstStyle/>
          <a:p>
            <a:pPr marL="522288" indent="-457200" algn="just">
              <a:lnSpc>
                <a:spcPct val="130000"/>
              </a:lnSpc>
              <a:buClr>
                <a:srgbClr val="CC3300"/>
              </a:buClr>
              <a:buSzPct val="100000"/>
              <a:buFont typeface="+mj-lt"/>
              <a:buAutoNum type="arabicPeriod"/>
              <a:defRPr/>
            </a:pPr>
            <a:r>
              <a:rPr lang="en-US" sz="2200" dirty="0" smtClean="0"/>
              <a:t>Each activity (task) is portrayed or presented by         an </a:t>
            </a:r>
            <a:r>
              <a:rPr lang="en-US" sz="2200" b="1" u="sng" dirty="0" smtClean="0">
                <a:solidFill>
                  <a:srgbClr val="253D8B"/>
                </a:solidFill>
              </a:rPr>
              <a:t>arrow</a:t>
            </a:r>
            <a:r>
              <a:rPr lang="en-US" sz="2200" b="1" dirty="0" smtClean="0">
                <a:solidFill>
                  <a:srgbClr val="253D8B"/>
                </a:solidFill>
              </a:rPr>
              <a:t>.</a:t>
            </a:r>
          </a:p>
          <a:p>
            <a:pPr marL="522288" indent="-457200" algn="just">
              <a:lnSpc>
                <a:spcPct val="130000"/>
              </a:lnSpc>
              <a:buClr>
                <a:srgbClr val="CC3300"/>
              </a:buClr>
              <a:buSzPct val="100000"/>
              <a:buFont typeface="+mj-lt"/>
              <a:buAutoNum type="arabicPeriod"/>
              <a:defRPr/>
            </a:pPr>
            <a:endParaRPr lang="en-US" sz="2200" dirty="0" smtClean="0"/>
          </a:p>
          <a:p>
            <a:pPr marL="522288" indent="-457200" algn="just">
              <a:lnSpc>
                <a:spcPct val="130000"/>
              </a:lnSpc>
              <a:buClr>
                <a:srgbClr val="CC3300"/>
              </a:buClr>
              <a:buSzPct val="100000"/>
              <a:buFont typeface="+mj-lt"/>
              <a:buAutoNum type="arabicPeriod"/>
              <a:defRPr/>
            </a:pPr>
            <a:endParaRPr lang="en-US" sz="2200" dirty="0" smtClean="0"/>
          </a:p>
          <a:p>
            <a:pPr marL="522288" indent="-457200" algn="just">
              <a:lnSpc>
                <a:spcPct val="130000"/>
              </a:lnSpc>
              <a:buClr>
                <a:srgbClr val="CC3300"/>
              </a:buClr>
              <a:buSzPct val="100000"/>
              <a:buFont typeface="+mj-lt"/>
              <a:buAutoNum type="arabicPeriod"/>
              <a:defRPr/>
            </a:pPr>
            <a:endParaRPr lang="en-US" sz="2200" dirty="0" smtClean="0"/>
          </a:p>
          <a:p>
            <a:pPr marL="522288" indent="-457200" algn="justLow">
              <a:lnSpc>
                <a:spcPct val="130000"/>
              </a:lnSpc>
              <a:buClr>
                <a:srgbClr val="CC3300"/>
              </a:buClr>
              <a:buSzPct val="100000"/>
              <a:buFont typeface="+mj-lt"/>
              <a:buAutoNum type="arabicPeriod"/>
              <a:defRPr/>
            </a:pPr>
            <a:r>
              <a:rPr lang="en-US" sz="2200" dirty="0" smtClean="0"/>
              <a:t>The tail and head of the arrow denote the start and   finish of the activity whilst its duration is shown in     brackets below.</a:t>
            </a:r>
          </a:p>
          <a:p>
            <a:pPr marL="293688" indent="-228600" algn="justLow">
              <a:lnSpc>
                <a:spcPct val="130000"/>
              </a:lnSpc>
              <a:buClr>
                <a:srgbClr val="CC3300"/>
              </a:buClr>
              <a:buSzPct val="100000"/>
              <a:buFont typeface="+mj-lt"/>
              <a:buAutoNum type="arabicPeriod"/>
              <a:defRPr/>
            </a:pPr>
            <a:endParaRPr lang="en-US" sz="800" dirty="0" smtClean="0"/>
          </a:p>
          <a:p>
            <a:pPr marL="522288" indent="-457200" algn="justLow">
              <a:lnSpc>
                <a:spcPct val="130000"/>
              </a:lnSpc>
              <a:buClr>
                <a:srgbClr val="CC3300"/>
              </a:buClr>
              <a:buSzPct val="100000"/>
              <a:buFont typeface="+mj-lt"/>
              <a:buAutoNum type="arabicPeriod"/>
              <a:defRPr/>
            </a:pPr>
            <a:r>
              <a:rPr lang="en-US" sz="2200" dirty="0" smtClean="0"/>
              <a:t>The length of the arrow has no significance neither   has its orientation.</a:t>
            </a:r>
          </a:p>
        </p:txBody>
      </p:sp>
      <p:sp>
        <p:nvSpPr>
          <p:cNvPr id="587779" name="Rectangle 3"/>
          <p:cNvSpPr>
            <a:spLocks noChangeArrowheads="1"/>
          </p:cNvSpPr>
          <p:nvPr/>
        </p:nvSpPr>
        <p:spPr bwMode="auto">
          <a:xfrm>
            <a:off x="685800" y="381000"/>
            <a:ext cx="3810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ARROW DIAGRAM</a:t>
            </a:r>
            <a:r>
              <a:rPr lang="en-US" sz="2800" b="1" dirty="0"/>
              <a:t> </a:t>
            </a:r>
            <a:endParaRPr lang="de-DE" sz="2800" b="1" dirty="0"/>
          </a:p>
        </p:txBody>
      </p:sp>
      <p:grpSp>
        <p:nvGrpSpPr>
          <p:cNvPr id="17416" name="Group 15"/>
          <p:cNvGrpSpPr>
            <a:grpSpLocks/>
          </p:cNvGrpSpPr>
          <p:nvPr/>
        </p:nvGrpSpPr>
        <p:grpSpPr bwMode="auto">
          <a:xfrm>
            <a:off x="1676400" y="2286000"/>
            <a:ext cx="2362200" cy="947738"/>
            <a:chOff x="2057400" y="2286000"/>
            <a:chExt cx="2362200" cy="947738"/>
          </a:xfrm>
        </p:grpSpPr>
        <p:sp>
          <p:nvSpPr>
            <p:cNvPr id="17421" name="Text Box 4"/>
            <p:cNvSpPr txBox="1">
              <a:spLocks noChangeArrowheads="1"/>
            </p:cNvSpPr>
            <p:nvPr/>
          </p:nvSpPr>
          <p:spPr bwMode="auto">
            <a:xfrm>
              <a:off x="2133600" y="2286000"/>
              <a:ext cx="2209800" cy="3381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200" b="1" dirty="0">
                  <a:solidFill>
                    <a:srgbClr val="253D8B"/>
                  </a:solidFill>
                </a:rPr>
                <a:t>Activity</a:t>
              </a:r>
            </a:p>
          </p:txBody>
        </p:sp>
        <p:sp>
          <p:nvSpPr>
            <p:cNvPr id="17422" name="Text Box 6"/>
            <p:cNvSpPr txBox="1">
              <a:spLocks noChangeArrowheads="1"/>
            </p:cNvSpPr>
            <p:nvPr/>
          </p:nvSpPr>
          <p:spPr bwMode="auto">
            <a:xfrm>
              <a:off x="2057400" y="2895600"/>
              <a:ext cx="2362200" cy="3381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ar-SA" sz="2200" b="1">
                  <a:solidFill>
                    <a:srgbClr val="253D8B"/>
                  </a:solidFill>
                  <a:cs typeface="Arial" charset="0"/>
                </a:rPr>
                <a:t>] </a:t>
              </a:r>
              <a:r>
                <a:rPr lang="en-US" sz="2200" b="1">
                  <a:solidFill>
                    <a:srgbClr val="253D8B"/>
                  </a:solidFill>
                  <a:cs typeface="Arial" charset="0"/>
                </a:rPr>
                <a:t>Duration]</a:t>
              </a:r>
              <a:r>
                <a:rPr lang="ar-SA" sz="2200" b="1">
                  <a:solidFill>
                    <a:srgbClr val="253D8B"/>
                  </a:solidFill>
                  <a:cs typeface="Arial" charset="0"/>
                </a:rPr>
                <a:t> </a:t>
              </a:r>
              <a:endParaRPr lang="en-US" sz="2200" b="1">
                <a:solidFill>
                  <a:srgbClr val="253D8B"/>
                </a:solidFill>
                <a:cs typeface="Arial" charset="0"/>
              </a:endParaRPr>
            </a:p>
          </p:txBody>
        </p:sp>
        <p:cxnSp>
          <p:nvCxnSpPr>
            <p:cNvPr id="17423" name="Straight Arrow Connector 14"/>
            <p:cNvCxnSpPr>
              <a:cxnSpLocks noChangeShapeType="1"/>
            </p:cNvCxnSpPr>
            <p:nvPr/>
          </p:nvCxnSpPr>
          <p:spPr bwMode="auto">
            <a:xfrm>
              <a:off x="2133600" y="2817812"/>
              <a:ext cx="2209800" cy="1588"/>
            </a:xfrm>
            <a:prstGeom prst="straightConnector1">
              <a:avLst/>
            </a:prstGeom>
            <a:noFill/>
            <a:ln w="57150" algn="ctr">
              <a:solidFill>
                <a:srgbClr val="0F03A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417" name="Group 19"/>
          <p:cNvGrpSpPr>
            <a:grpSpLocks/>
          </p:cNvGrpSpPr>
          <p:nvPr/>
        </p:nvGrpSpPr>
        <p:grpSpPr bwMode="auto">
          <a:xfrm>
            <a:off x="5105400" y="2287488"/>
            <a:ext cx="2819400" cy="931962"/>
            <a:chOff x="5562600" y="2287460"/>
            <a:chExt cx="2819400" cy="931792"/>
          </a:xfrm>
        </p:grpSpPr>
        <p:sp>
          <p:nvSpPr>
            <p:cNvPr id="17418" name="Text Box 9"/>
            <p:cNvSpPr txBox="1">
              <a:spLocks noChangeArrowheads="1"/>
            </p:cNvSpPr>
            <p:nvPr/>
          </p:nvSpPr>
          <p:spPr bwMode="auto">
            <a:xfrm>
              <a:off x="5562600" y="2287460"/>
              <a:ext cx="2819400" cy="3077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b="1" dirty="0" smtClean="0">
                  <a:solidFill>
                    <a:srgbClr val="0F03AD"/>
                  </a:solidFill>
                </a:rPr>
                <a:t>Site Preparation</a:t>
              </a:r>
              <a:endParaRPr lang="en-US" sz="2000" b="1" dirty="0">
                <a:solidFill>
                  <a:srgbClr val="0F03AD"/>
                </a:solidFill>
              </a:endParaRPr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6293556" y="2911475"/>
              <a:ext cx="1461911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ar-SA" sz="2000" b="1" dirty="0">
                  <a:solidFill>
                    <a:srgbClr val="0F03AD"/>
                  </a:solidFill>
                  <a:cs typeface="Arial" charset="0"/>
                </a:rPr>
                <a:t>] </a:t>
              </a:r>
              <a:r>
                <a:rPr lang="en-US" sz="2000" b="1" dirty="0">
                  <a:solidFill>
                    <a:srgbClr val="0F03AD"/>
                  </a:solidFill>
                  <a:cs typeface="Arial" charset="0"/>
                </a:rPr>
                <a:t>30]</a:t>
              </a:r>
              <a:r>
                <a:rPr lang="ar-SA" sz="2000" b="1" dirty="0">
                  <a:solidFill>
                    <a:srgbClr val="0F03AD"/>
                  </a:solidFill>
                  <a:cs typeface="Arial" charset="0"/>
                </a:rPr>
                <a:t> </a:t>
              </a:r>
              <a:endParaRPr lang="en-US" sz="2000" b="1" dirty="0">
                <a:solidFill>
                  <a:srgbClr val="0F03AD"/>
                </a:solidFill>
                <a:cs typeface="Arial" charset="0"/>
              </a:endParaRPr>
            </a:p>
          </p:txBody>
        </p:sp>
        <p:cxnSp>
          <p:nvCxnSpPr>
            <p:cNvPr id="17420" name="Straight Arrow Connector 16"/>
            <p:cNvCxnSpPr>
              <a:cxnSpLocks noChangeShapeType="1"/>
            </p:cNvCxnSpPr>
            <p:nvPr/>
          </p:nvCxnSpPr>
          <p:spPr bwMode="auto">
            <a:xfrm>
              <a:off x="5638800" y="2819181"/>
              <a:ext cx="2743200" cy="1971"/>
            </a:xfrm>
            <a:prstGeom prst="straightConnector1">
              <a:avLst/>
            </a:prstGeom>
            <a:noFill/>
            <a:ln w="57150" algn="ctr">
              <a:solidFill>
                <a:srgbClr val="0F03A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7450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61" name="Rectangle 29"/>
          <p:cNvSpPr>
            <a:spLocks noChangeArrowheads="1"/>
          </p:cNvSpPr>
          <p:nvPr/>
        </p:nvSpPr>
        <p:spPr bwMode="auto">
          <a:xfrm>
            <a:off x="685800" y="381000"/>
            <a:ext cx="5943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Early Event Time (EET = E =T</a:t>
            </a:r>
            <a:r>
              <a:rPr lang="en-US" sz="2800" b="1" baseline="-25000" dirty="0">
                <a:solidFill>
                  <a:srgbClr val="CC3300"/>
                </a:solidFill>
              </a:rPr>
              <a:t>E</a:t>
            </a:r>
            <a:r>
              <a:rPr lang="en-US" sz="2800" b="1" dirty="0">
                <a:solidFill>
                  <a:srgbClr val="CC3300"/>
                </a:solidFill>
              </a:rPr>
              <a:t>)</a:t>
            </a:r>
            <a:endParaRPr lang="de-DE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838200" y="2209800"/>
            <a:ext cx="8001000" cy="25225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400" b="1" u="sng" dirty="0">
                <a:solidFill>
                  <a:srgbClr val="C00000"/>
                </a:solidFill>
              </a:rPr>
              <a:t>Forward Pass for Computing EET</a:t>
            </a:r>
            <a:endParaRPr lang="en-US" sz="2000" dirty="0">
              <a:solidFill>
                <a:srgbClr val="C00000"/>
              </a:solidFill>
            </a:endParaRPr>
          </a:p>
          <a:p>
            <a:pPr algn="just">
              <a:defRPr/>
            </a:pPr>
            <a:r>
              <a:rPr lang="en-US" sz="2000" dirty="0"/>
              <a:t>Each activity starts as soon as possible, i.e., as soon as all of its predecessor activities are completed.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C00000"/>
                </a:solidFill>
              </a:rPr>
              <a:t>Direction: Left to right, from the beginning to the end of the project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C00000"/>
                </a:solidFill>
              </a:rPr>
              <a:t>Set: EET of the initial node = 0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C00000"/>
                </a:solidFill>
              </a:rPr>
              <a:t>Add: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EET</a:t>
            </a:r>
            <a:r>
              <a:rPr lang="en-US" sz="2000" b="1" baseline="-26000" dirty="0">
                <a:solidFill>
                  <a:srgbClr val="C00000"/>
                </a:solidFill>
              </a:rPr>
              <a:t>j</a:t>
            </a:r>
            <a:r>
              <a:rPr lang="en-US" sz="2000" b="1" dirty="0">
                <a:solidFill>
                  <a:srgbClr val="C00000"/>
                </a:solidFill>
              </a:rPr>
              <a:t> = EET</a:t>
            </a:r>
            <a:r>
              <a:rPr lang="en-US" sz="2000" b="1" baseline="-25000" dirty="0">
                <a:solidFill>
                  <a:srgbClr val="C00000"/>
                </a:solidFill>
              </a:rPr>
              <a:t>i</a:t>
            </a:r>
            <a:r>
              <a:rPr lang="en-US" sz="2000" b="1" dirty="0">
                <a:solidFill>
                  <a:srgbClr val="C00000"/>
                </a:solidFill>
              </a:rPr>
              <a:t> + D</a:t>
            </a:r>
            <a:r>
              <a:rPr lang="en-US" sz="2000" b="1" baseline="-25000" dirty="0">
                <a:solidFill>
                  <a:srgbClr val="C00000"/>
                </a:solidFill>
              </a:rPr>
              <a:t>ij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C00000"/>
                </a:solidFill>
              </a:rPr>
              <a:t>Take the maximum</a:t>
            </a:r>
          </a:p>
          <a:p>
            <a:pPr algn="just">
              <a:defRPr/>
            </a:pPr>
            <a:r>
              <a:rPr lang="en-US" sz="2000" b="1" dirty="0"/>
              <a:t>The estimated project duration = EET of the last node.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38200" y="1106488"/>
            <a:ext cx="8001000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800" b="1" dirty="0"/>
              <a:t>Early Event Time (Earliest occurrence time for event)</a:t>
            </a:r>
            <a:r>
              <a:rPr lang="en-US" sz="1800" dirty="0"/>
              <a:t> is the earliest </a:t>
            </a:r>
            <a:r>
              <a:rPr lang="en-US" sz="1800" dirty="0" smtClean="0"/>
              <a:t>time  </a:t>
            </a:r>
            <a:r>
              <a:rPr lang="en-US" sz="1800" dirty="0"/>
              <a:t>at which an event can occur, considering the duration of precedent </a:t>
            </a:r>
            <a:r>
              <a:rPr lang="en-US" sz="1800" dirty="0" smtClean="0"/>
              <a:t>     activities</a:t>
            </a:r>
            <a:r>
              <a:rPr lang="en-US" sz="1800" dirty="0"/>
              <a:t>.</a:t>
            </a:r>
          </a:p>
        </p:txBody>
      </p:sp>
      <p:grpSp>
        <p:nvGrpSpPr>
          <p:cNvPr id="34825" name="Group 52"/>
          <p:cNvGrpSpPr>
            <a:grpSpLocks/>
          </p:cNvGrpSpPr>
          <p:nvPr/>
        </p:nvGrpSpPr>
        <p:grpSpPr bwMode="auto">
          <a:xfrm>
            <a:off x="1735137" y="4939522"/>
            <a:ext cx="5562600" cy="1371600"/>
            <a:chOff x="1905000" y="4267200"/>
            <a:chExt cx="5562600" cy="1524000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905000" y="4267200"/>
              <a:ext cx="5562600" cy="1524000"/>
              <a:chOff x="2684463" y="3657600"/>
              <a:chExt cx="5562600" cy="1524000"/>
            </a:xfrm>
            <a:solidFill>
              <a:schemeClr val="bg1"/>
            </a:solidFill>
          </p:grpSpPr>
          <p:sp>
            <p:nvSpPr>
              <p:cNvPr id="65" name="Oval 5"/>
              <p:cNvSpPr>
                <a:spLocks noChangeArrowheads="1"/>
              </p:cNvSpPr>
              <p:nvPr/>
            </p:nvSpPr>
            <p:spPr bwMode="auto">
              <a:xfrm>
                <a:off x="2684463" y="3657600"/>
                <a:ext cx="1463675" cy="1524000"/>
              </a:xfrm>
              <a:prstGeom prst="ellips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ar-SA" sz="1200" dirty="0">
                    <a:latin typeface="Times New Roman" pitchFamily="18" charset="0"/>
                    <a:cs typeface="Times New Roman" pitchFamily="18" charset="0"/>
                  </a:rPr>
                  <a:t>                 </a:t>
                </a:r>
                <a:endParaRPr lang="en-US" sz="1600" b="1" dirty="0">
                  <a:latin typeface="Times New Roman" pitchFamily="18" charset="0"/>
                </a:endParaRPr>
              </a:p>
              <a:p>
                <a:pPr>
                  <a:defRPr/>
                </a:pPr>
                <a:endParaRPr lang="en-US" sz="1600" dirty="0">
                  <a:latin typeface="Times New Roman" pitchFamily="18" charset="0"/>
                </a:endParaRPr>
              </a:p>
              <a:p>
                <a:pPr>
                  <a:defRPr/>
                </a:pPr>
                <a:r>
                  <a:rPr lang="en-US" sz="1600" dirty="0">
                    <a:latin typeface="Times New Roman" pitchFamily="18" charset="0"/>
                  </a:rPr>
                  <a:t>         </a:t>
                </a:r>
                <a:endParaRPr lang="en-US" sz="1600" b="1" dirty="0">
                  <a:latin typeface="Times New Roman" pitchFamily="18" charset="0"/>
                </a:endParaRPr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6783388" y="3657600"/>
                <a:ext cx="1463675" cy="1524000"/>
                <a:chOff x="4680" y="3240"/>
                <a:chExt cx="1440" cy="1440"/>
              </a:xfrm>
              <a:grpFill/>
            </p:grpSpPr>
            <p:sp>
              <p:nvSpPr>
                <p:cNvPr id="68" name="Oval 11"/>
                <p:cNvSpPr>
                  <a:spLocks noChangeArrowheads="1"/>
                </p:cNvSpPr>
                <p:nvPr/>
              </p:nvSpPr>
              <p:spPr bwMode="auto">
                <a:xfrm>
                  <a:off x="4680" y="3240"/>
                  <a:ext cx="1440" cy="1440"/>
                </a:xfrm>
                <a:prstGeom prst="ellipse">
                  <a:avLst/>
                </a:prstGeom>
                <a:grp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r>
                    <a:rPr lang="ar-SA" sz="1200" b="1" dirty="0">
                      <a:latin typeface="Times New Roman" pitchFamily="18" charset="0"/>
                      <a:cs typeface="Times New Roman" pitchFamily="18" charset="0"/>
                    </a:rPr>
                    <a:t>                 </a:t>
                  </a:r>
                  <a:r>
                    <a:rPr lang="en-US" sz="1600" b="1" dirty="0">
                      <a:latin typeface="Times New Roman" pitchFamily="18" charset="0"/>
                    </a:rPr>
                    <a:t>        </a:t>
                  </a:r>
                </a:p>
              </p:txBody>
            </p:sp>
            <p:sp>
              <p:nvSpPr>
                <p:cNvPr id="69" name="Line 12"/>
                <p:cNvSpPr>
                  <a:spLocks noChangeShapeType="1"/>
                </p:cNvSpPr>
                <p:nvPr/>
              </p:nvSpPr>
              <p:spPr bwMode="auto">
                <a:xfrm>
                  <a:off x="5400" y="3240"/>
                  <a:ext cx="0" cy="1440"/>
                </a:xfrm>
                <a:prstGeom prst="line">
                  <a:avLst/>
                </a:prstGeom>
                <a:grp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70" name="Line 13"/>
                <p:cNvSpPr>
                  <a:spLocks noChangeShapeType="1"/>
                </p:cNvSpPr>
                <p:nvPr/>
              </p:nvSpPr>
              <p:spPr bwMode="auto">
                <a:xfrm>
                  <a:off x="5400" y="3960"/>
                  <a:ext cx="720" cy="0"/>
                </a:xfrm>
                <a:prstGeom prst="line">
                  <a:avLst/>
                </a:prstGeom>
                <a:grp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  <p:sp>
            <p:nvSpPr>
              <p:cNvPr id="67" name="Text Box 37"/>
              <p:cNvSpPr txBox="1">
                <a:spLocks noChangeArrowheads="1"/>
              </p:cNvSpPr>
              <p:nvPr/>
            </p:nvSpPr>
            <p:spPr bwMode="auto">
              <a:xfrm>
                <a:off x="6934200" y="4246959"/>
                <a:ext cx="474663" cy="341974"/>
              </a:xfrm>
              <a:prstGeom prst="rect">
                <a:avLst/>
              </a:prstGeom>
              <a:grpFill/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2000" b="1" dirty="0"/>
                  <a:t>j</a:t>
                </a:r>
              </a:p>
            </p:txBody>
          </p:sp>
        </p:grpSp>
        <p:sp>
          <p:nvSpPr>
            <p:cNvPr id="34827" name="Line 12"/>
            <p:cNvSpPr>
              <a:spLocks noChangeShapeType="1"/>
            </p:cNvSpPr>
            <p:nvPr/>
          </p:nvSpPr>
          <p:spPr bwMode="auto">
            <a:xfrm>
              <a:off x="2649537" y="4267200"/>
              <a:ext cx="0" cy="1524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Line 13"/>
            <p:cNvSpPr>
              <a:spLocks noChangeShapeType="1"/>
            </p:cNvSpPr>
            <p:nvPr/>
          </p:nvSpPr>
          <p:spPr bwMode="auto">
            <a:xfrm>
              <a:off x="2649537" y="5029200"/>
              <a:ext cx="7318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9" name="Text Box 37"/>
            <p:cNvSpPr txBox="1">
              <a:spLocks noChangeArrowheads="1"/>
            </p:cNvSpPr>
            <p:nvPr/>
          </p:nvSpPr>
          <p:spPr bwMode="auto">
            <a:xfrm>
              <a:off x="2039937" y="4812268"/>
              <a:ext cx="457200" cy="369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i</a:t>
              </a:r>
            </a:p>
          </p:txBody>
        </p:sp>
        <p:sp>
          <p:nvSpPr>
            <p:cNvPr id="34830" name="Text Box 37"/>
            <p:cNvSpPr txBox="1">
              <a:spLocks noChangeArrowheads="1"/>
            </p:cNvSpPr>
            <p:nvPr/>
          </p:nvSpPr>
          <p:spPr bwMode="auto">
            <a:xfrm>
              <a:off x="6781800" y="4605867"/>
              <a:ext cx="515937" cy="27357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ko-KR"/>
              </a:defPPr>
              <a:lvl1pPr algn="ctr">
                <a:spcBef>
                  <a:spcPct val="50000"/>
                </a:spcBef>
                <a:defRPr sz="1600" b="1">
                  <a:solidFill>
                    <a:srgbClr val="0F03AD"/>
                  </a:solidFill>
                  <a:latin typeface="Arial" charset="0"/>
                </a:defRPr>
              </a:lvl1pPr>
              <a:lvl2pPr marL="742950" indent="-285750">
                <a:defRPr sz="1100">
                  <a:latin typeface="Arial" charset="0"/>
                </a:defRPr>
              </a:lvl2pPr>
              <a:lvl3pPr marL="1143000" indent="-228600">
                <a:defRPr sz="1100">
                  <a:latin typeface="Arial" charset="0"/>
                </a:defRPr>
              </a:lvl3pPr>
              <a:lvl4pPr marL="1600200" indent="-228600">
                <a:defRPr sz="1100">
                  <a:latin typeface="Arial" charset="0"/>
                </a:defRPr>
              </a:lvl4pPr>
              <a:lvl5pPr marL="2057400" indent="-228600">
                <a:defRPr sz="1100"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9pPr>
            </a:lstStyle>
            <a:p>
              <a:r>
                <a:rPr lang="en-US" dirty="0" err="1"/>
                <a:t>EETj</a:t>
              </a:r>
              <a:endParaRPr lang="en-US" dirty="0"/>
            </a:p>
          </p:txBody>
        </p:sp>
        <p:sp>
          <p:nvSpPr>
            <p:cNvPr id="34831" name="Text Box 37"/>
            <p:cNvSpPr txBox="1">
              <a:spLocks noChangeArrowheads="1"/>
            </p:cNvSpPr>
            <p:nvPr/>
          </p:nvSpPr>
          <p:spPr bwMode="auto">
            <a:xfrm>
              <a:off x="2725736" y="4648200"/>
              <a:ext cx="550863" cy="27357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ko-KR"/>
              </a:defPPr>
              <a:lvl1pPr algn="ctr">
                <a:spcBef>
                  <a:spcPct val="50000"/>
                </a:spcBef>
                <a:defRPr sz="1600" b="1">
                  <a:solidFill>
                    <a:srgbClr val="0F03AD"/>
                  </a:solidFill>
                  <a:latin typeface="Arial" charset="0"/>
                </a:defRPr>
              </a:lvl1pPr>
              <a:lvl2pPr marL="742950" indent="-285750">
                <a:defRPr sz="1100">
                  <a:latin typeface="Arial" charset="0"/>
                </a:defRPr>
              </a:lvl2pPr>
              <a:lvl3pPr marL="1143000" indent="-228600">
                <a:defRPr sz="1100">
                  <a:latin typeface="Arial" charset="0"/>
                </a:defRPr>
              </a:lvl3pPr>
              <a:lvl4pPr marL="1600200" indent="-228600">
                <a:defRPr sz="1100">
                  <a:latin typeface="Arial" charset="0"/>
                </a:defRPr>
              </a:lvl4pPr>
              <a:lvl5pPr marL="2057400" indent="-228600">
                <a:defRPr sz="1100"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9pPr>
            </a:lstStyle>
            <a:p>
              <a:r>
                <a:rPr lang="en-US" dirty="0" err="1"/>
                <a:t>EETi</a:t>
              </a:r>
              <a:endParaRPr lang="en-US" dirty="0"/>
            </a:p>
          </p:txBody>
        </p:sp>
        <p:sp>
          <p:nvSpPr>
            <p:cNvPr id="34832" name="Text Box 37"/>
            <p:cNvSpPr txBox="1">
              <a:spLocks noChangeArrowheads="1"/>
            </p:cNvSpPr>
            <p:nvPr/>
          </p:nvSpPr>
          <p:spPr bwMode="auto">
            <a:xfrm>
              <a:off x="3979863" y="4605867"/>
              <a:ext cx="1049337" cy="27357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rgbClr val="0F03AD"/>
                  </a:solidFill>
                </a:rPr>
                <a:t>Activity</a:t>
              </a:r>
            </a:p>
          </p:txBody>
        </p:sp>
        <p:sp>
          <p:nvSpPr>
            <p:cNvPr id="34833" name="Text Box 37"/>
            <p:cNvSpPr txBox="1">
              <a:spLocks noChangeArrowheads="1"/>
            </p:cNvSpPr>
            <p:nvPr/>
          </p:nvSpPr>
          <p:spPr bwMode="auto">
            <a:xfrm>
              <a:off x="4267200" y="5163979"/>
              <a:ext cx="515937" cy="27357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ko-KR"/>
              </a:defPPr>
              <a:lvl1pPr algn="ctr">
                <a:spcBef>
                  <a:spcPct val="50000"/>
                </a:spcBef>
                <a:defRPr sz="1600" b="1">
                  <a:solidFill>
                    <a:srgbClr val="0F03AD"/>
                  </a:solidFill>
                  <a:latin typeface="Arial" charset="0"/>
                </a:defRPr>
              </a:lvl1pPr>
              <a:lvl2pPr marL="742950" indent="-285750">
                <a:defRPr sz="1100">
                  <a:latin typeface="Arial" charset="0"/>
                </a:defRPr>
              </a:lvl2pPr>
              <a:lvl3pPr marL="1143000" indent="-228600">
                <a:defRPr sz="1100">
                  <a:latin typeface="Arial" charset="0"/>
                </a:defRPr>
              </a:lvl3pPr>
              <a:lvl4pPr marL="1600200" indent="-228600">
                <a:defRPr sz="1100">
                  <a:latin typeface="Arial" charset="0"/>
                </a:defRPr>
              </a:lvl4pPr>
              <a:lvl5pPr marL="2057400" indent="-228600">
                <a:defRPr sz="1100"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9pPr>
            </a:lstStyle>
            <a:p>
              <a:r>
                <a:rPr lang="en-US" dirty="0" err="1"/>
                <a:t>Dij</a:t>
              </a:r>
              <a:endParaRPr lang="en-US" dirty="0"/>
            </a:p>
          </p:txBody>
        </p:sp>
        <p:cxnSp>
          <p:nvCxnSpPr>
            <p:cNvPr id="64" name="Straight Arrow Connector 63"/>
            <p:cNvCxnSpPr>
              <a:stCxn id="34828" idx="1"/>
              <a:endCxn id="68" idx="2"/>
            </p:cNvCxnSpPr>
            <p:nvPr/>
          </p:nvCxnSpPr>
          <p:spPr bwMode="auto">
            <a:xfrm rot="5400000" flipH="1" flipV="1">
              <a:off x="4694238" y="3717925"/>
              <a:ext cx="0" cy="262255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346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4" name="Group 30"/>
          <p:cNvGrpSpPr>
            <a:grpSpLocks/>
          </p:cNvGrpSpPr>
          <p:nvPr/>
        </p:nvGrpSpPr>
        <p:grpSpPr bwMode="auto">
          <a:xfrm>
            <a:off x="467360" y="2317332"/>
            <a:ext cx="8077518" cy="1547813"/>
            <a:chOff x="642" y="1680"/>
            <a:chExt cx="4446" cy="576"/>
          </a:xfrm>
        </p:grpSpPr>
        <p:sp>
          <p:nvSpPr>
            <p:cNvPr id="35848" name="Oval 2"/>
            <p:cNvSpPr>
              <a:spLocks noChangeArrowheads="1"/>
            </p:cNvSpPr>
            <p:nvPr/>
          </p:nvSpPr>
          <p:spPr bwMode="auto">
            <a:xfrm>
              <a:off x="642" y="1776"/>
              <a:ext cx="702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en-US" sz="2400" b="1"/>
            </a:p>
          </p:txBody>
        </p:sp>
        <p:sp>
          <p:nvSpPr>
            <p:cNvPr id="35849" name="Oval 3"/>
            <p:cNvSpPr>
              <a:spLocks noChangeArrowheads="1"/>
            </p:cNvSpPr>
            <p:nvPr/>
          </p:nvSpPr>
          <p:spPr bwMode="auto">
            <a:xfrm>
              <a:off x="1858" y="1776"/>
              <a:ext cx="686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en-US" sz="2400" b="1"/>
            </a:p>
          </p:txBody>
        </p:sp>
        <p:sp>
          <p:nvSpPr>
            <p:cNvPr id="35850" name="Line 4"/>
            <p:cNvSpPr>
              <a:spLocks noChangeShapeType="1"/>
            </p:cNvSpPr>
            <p:nvPr/>
          </p:nvSpPr>
          <p:spPr bwMode="auto">
            <a:xfrm flipH="1">
              <a:off x="1056" y="2016"/>
              <a:ext cx="8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851" name="Oval 5"/>
            <p:cNvSpPr>
              <a:spLocks noChangeArrowheads="1"/>
            </p:cNvSpPr>
            <p:nvPr/>
          </p:nvSpPr>
          <p:spPr bwMode="auto">
            <a:xfrm>
              <a:off x="960" y="1680"/>
              <a:ext cx="432" cy="52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b="1"/>
                <a:t>0</a:t>
              </a:r>
            </a:p>
          </p:txBody>
        </p:sp>
        <p:sp>
          <p:nvSpPr>
            <p:cNvPr id="35852" name="Oval 6"/>
            <p:cNvSpPr>
              <a:spLocks noChangeArrowheads="1"/>
            </p:cNvSpPr>
            <p:nvPr/>
          </p:nvSpPr>
          <p:spPr bwMode="auto">
            <a:xfrm>
              <a:off x="2700" y="2016"/>
              <a:ext cx="210" cy="1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35853" name="Line 7"/>
            <p:cNvSpPr>
              <a:spLocks noChangeShapeType="1"/>
            </p:cNvSpPr>
            <p:nvPr/>
          </p:nvSpPr>
          <p:spPr bwMode="auto">
            <a:xfrm>
              <a:off x="1056" y="17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854" name="Line 8"/>
            <p:cNvSpPr>
              <a:spLocks noChangeShapeType="1"/>
            </p:cNvSpPr>
            <p:nvPr/>
          </p:nvSpPr>
          <p:spPr bwMode="auto">
            <a:xfrm flipH="1">
              <a:off x="2304" y="2016"/>
              <a:ext cx="8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855" name="Line 9"/>
            <p:cNvSpPr>
              <a:spLocks noChangeShapeType="1"/>
            </p:cNvSpPr>
            <p:nvPr/>
          </p:nvSpPr>
          <p:spPr bwMode="auto">
            <a:xfrm>
              <a:off x="2304" y="17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856" name="Oval 10"/>
            <p:cNvSpPr>
              <a:spLocks noChangeArrowheads="1"/>
            </p:cNvSpPr>
            <p:nvPr/>
          </p:nvSpPr>
          <p:spPr bwMode="auto">
            <a:xfrm>
              <a:off x="768" y="1824"/>
              <a:ext cx="384" cy="43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b="1" dirty="0"/>
                <a:t>10</a:t>
              </a:r>
            </a:p>
          </p:txBody>
        </p:sp>
        <p:sp>
          <p:nvSpPr>
            <p:cNvPr id="35857" name="Oval 11"/>
            <p:cNvSpPr>
              <a:spLocks noChangeArrowheads="1"/>
            </p:cNvSpPr>
            <p:nvPr/>
          </p:nvSpPr>
          <p:spPr bwMode="auto">
            <a:xfrm>
              <a:off x="1968" y="1824"/>
              <a:ext cx="384" cy="43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b="1"/>
                <a:t>20</a:t>
              </a:r>
            </a:p>
          </p:txBody>
        </p:sp>
        <p:sp>
          <p:nvSpPr>
            <p:cNvPr id="35858" name="Oval 12"/>
            <p:cNvSpPr>
              <a:spLocks noChangeArrowheads="1"/>
            </p:cNvSpPr>
            <p:nvPr/>
          </p:nvSpPr>
          <p:spPr bwMode="auto">
            <a:xfrm>
              <a:off x="2208" y="1680"/>
              <a:ext cx="432" cy="52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b="1"/>
                <a:t>3</a:t>
              </a:r>
            </a:p>
          </p:txBody>
        </p:sp>
        <p:sp>
          <p:nvSpPr>
            <p:cNvPr id="35859" name="Oval 13"/>
            <p:cNvSpPr>
              <a:spLocks noChangeArrowheads="1"/>
            </p:cNvSpPr>
            <p:nvPr/>
          </p:nvSpPr>
          <p:spPr bwMode="auto">
            <a:xfrm>
              <a:off x="1392" y="2052"/>
              <a:ext cx="288" cy="1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b="1" dirty="0"/>
                <a:t>3</a:t>
              </a:r>
            </a:p>
          </p:txBody>
        </p:sp>
        <p:sp>
          <p:nvSpPr>
            <p:cNvPr id="35860" name="Text Box 14"/>
            <p:cNvSpPr txBox="1">
              <a:spLocks noChangeArrowheads="1"/>
            </p:cNvSpPr>
            <p:nvPr/>
          </p:nvSpPr>
          <p:spPr bwMode="auto">
            <a:xfrm>
              <a:off x="1482" y="1877"/>
              <a:ext cx="335" cy="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b="1"/>
                <a:t>A</a:t>
              </a:r>
            </a:p>
          </p:txBody>
        </p:sp>
        <p:sp>
          <p:nvSpPr>
            <p:cNvPr id="35861" name="Text Box 15"/>
            <p:cNvSpPr txBox="1">
              <a:spLocks noChangeArrowheads="1"/>
            </p:cNvSpPr>
            <p:nvPr/>
          </p:nvSpPr>
          <p:spPr bwMode="auto">
            <a:xfrm>
              <a:off x="2682" y="1877"/>
              <a:ext cx="351" cy="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b="1"/>
                <a:t>B</a:t>
              </a:r>
            </a:p>
          </p:txBody>
        </p:sp>
        <p:sp>
          <p:nvSpPr>
            <p:cNvPr id="35862" name="Oval 17"/>
            <p:cNvSpPr>
              <a:spLocks noChangeArrowheads="1"/>
            </p:cNvSpPr>
            <p:nvPr/>
          </p:nvSpPr>
          <p:spPr bwMode="auto">
            <a:xfrm>
              <a:off x="3117" y="1776"/>
              <a:ext cx="675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en-US" sz="2400" b="1"/>
            </a:p>
          </p:txBody>
        </p:sp>
        <p:sp>
          <p:nvSpPr>
            <p:cNvPr id="35863" name="Oval 18"/>
            <p:cNvSpPr>
              <a:spLocks noChangeArrowheads="1"/>
            </p:cNvSpPr>
            <p:nvPr/>
          </p:nvSpPr>
          <p:spPr bwMode="auto">
            <a:xfrm>
              <a:off x="3942" y="2031"/>
              <a:ext cx="233" cy="1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b="1" dirty="0"/>
                <a:t>8</a:t>
              </a:r>
            </a:p>
          </p:txBody>
        </p:sp>
        <p:sp>
          <p:nvSpPr>
            <p:cNvPr id="35864" name="Line 19"/>
            <p:cNvSpPr>
              <a:spLocks noChangeShapeType="1"/>
            </p:cNvSpPr>
            <p:nvPr/>
          </p:nvSpPr>
          <p:spPr bwMode="auto">
            <a:xfrm flipH="1">
              <a:off x="3552" y="2016"/>
              <a:ext cx="7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865" name="Line 20"/>
            <p:cNvSpPr>
              <a:spLocks noChangeShapeType="1"/>
            </p:cNvSpPr>
            <p:nvPr/>
          </p:nvSpPr>
          <p:spPr bwMode="auto">
            <a:xfrm>
              <a:off x="3552" y="17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866" name="Oval 21"/>
            <p:cNvSpPr>
              <a:spLocks noChangeArrowheads="1"/>
            </p:cNvSpPr>
            <p:nvPr/>
          </p:nvSpPr>
          <p:spPr bwMode="auto">
            <a:xfrm>
              <a:off x="3264" y="1824"/>
              <a:ext cx="336" cy="43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b="1"/>
                <a:t>30</a:t>
              </a:r>
            </a:p>
          </p:txBody>
        </p:sp>
        <p:sp>
          <p:nvSpPr>
            <p:cNvPr id="35867" name="Oval 22"/>
            <p:cNvSpPr>
              <a:spLocks noChangeArrowheads="1"/>
            </p:cNvSpPr>
            <p:nvPr/>
          </p:nvSpPr>
          <p:spPr bwMode="auto">
            <a:xfrm>
              <a:off x="3456" y="1680"/>
              <a:ext cx="432" cy="52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b="1"/>
                <a:t>4</a:t>
              </a:r>
            </a:p>
          </p:txBody>
        </p:sp>
        <p:sp>
          <p:nvSpPr>
            <p:cNvPr id="35868" name="Text Box 23"/>
            <p:cNvSpPr txBox="1">
              <a:spLocks noChangeArrowheads="1"/>
            </p:cNvSpPr>
            <p:nvPr/>
          </p:nvSpPr>
          <p:spPr bwMode="auto">
            <a:xfrm>
              <a:off x="3998" y="1877"/>
              <a:ext cx="274" cy="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b="1"/>
                <a:t>C</a:t>
              </a:r>
            </a:p>
          </p:txBody>
        </p:sp>
        <p:sp>
          <p:nvSpPr>
            <p:cNvPr id="35869" name="Oval 24"/>
            <p:cNvSpPr>
              <a:spLocks noChangeArrowheads="1"/>
            </p:cNvSpPr>
            <p:nvPr/>
          </p:nvSpPr>
          <p:spPr bwMode="auto">
            <a:xfrm>
              <a:off x="4333" y="1776"/>
              <a:ext cx="707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en-US" sz="2400" b="1"/>
            </a:p>
          </p:txBody>
        </p:sp>
        <p:sp>
          <p:nvSpPr>
            <p:cNvPr id="35870" name="Line 25"/>
            <p:cNvSpPr>
              <a:spLocks noChangeShapeType="1"/>
            </p:cNvSpPr>
            <p:nvPr/>
          </p:nvSpPr>
          <p:spPr bwMode="auto">
            <a:xfrm>
              <a:off x="4752" y="17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871" name="Oval 26"/>
            <p:cNvSpPr>
              <a:spLocks noChangeArrowheads="1"/>
            </p:cNvSpPr>
            <p:nvPr/>
          </p:nvSpPr>
          <p:spPr bwMode="auto">
            <a:xfrm>
              <a:off x="4464" y="1824"/>
              <a:ext cx="384" cy="38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b="1"/>
                <a:t>40</a:t>
              </a:r>
            </a:p>
          </p:txBody>
        </p:sp>
        <p:sp>
          <p:nvSpPr>
            <p:cNvPr id="35872" name="Oval 27"/>
            <p:cNvSpPr>
              <a:spLocks noChangeArrowheads="1"/>
            </p:cNvSpPr>
            <p:nvPr/>
          </p:nvSpPr>
          <p:spPr bwMode="auto">
            <a:xfrm>
              <a:off x="4656" y="1680"/>
              <a:ext cx="432" cy="52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b="1"/>
                <a:t>12</a:t>
              </a:r>
            </a:p>
          </p:txBody>
        </p:sp>
        <p:sp>
          <p:nvSpPr>
            <p:cNvPr id="35873" name="Line 28"/>
            <p:cNvSpPr>
              <a:spLocks noChangeShapeType="1"/>
            </p:cNvSpPr>
            <p:nvPr/>
          </p:nvSpPr>
          <p:spPr bwMode="auto">
            <a:xfrm>
              <a:off x="4752" y="201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581661" name="Rectangle 29"/>
          <p:cNvSpPr>
            <a:spLocks noChangeArrowheads="1"/>
          </p:cNvSpPr>
          <p:nvPr/>
        </p:nvSpPr>
        <p:spPr bwMode="auto">
          <a:xfrm>
            <a:off x="685800" y="381000"/>
            <a:ext cx="60198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Early Event Times (EET = E =T</a:t>
            </a:r>
            <a:r>
              <a:rPr lang="en-US" sz="2800" b="1" baseline="-25000" dirty="0">
                <a:solidFill>
                  <a:srgbClr val="CC3300"/>
                </a:solidFill>
              </a:rPr>
              <a:t>E</a:t>
            </a:r>
            <a:r>
              <a:rPr lang="en-US" sz="2800" b="1" dirty="0">
                <a:solidFill>
                  <a:srgbClr val="CC3300"/>
                </a:solidFill>
              </a:rPr>
              <a:t>)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98631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93" name="Rectangle 37"/>
          <p:cNvSpPr>
            <a:spLocks noChangeArrowheads="1"/>
          </p:cNvSpPr>
          <p:nvPr/>
        </p:nvSpPr>
        <p:spPr bwMode="auto">
          <a:xfrm>
            <a:off x="685800" y="381000"/>
            <a:ext cx="4419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Early Event Times (T</a:t>
            </a:r>
            <a:r>
              <a:rPr lang="en-US" sz="2800" b="1" baseline="-25000" dirty="0">
                <a:solidFill>
                  <a:srgbClr val="CC3300"/>
                </a:solidFill>
              </a:rPr>
              <a:t>E</a:t>
            </a:r>
            <a:r>
              <a:rPr lang="en-US" sz="2800" b="1" dirty="0">
                <a:solidFill>
                  <a:srgbClr val="CC3300"/>
                </a:solidFill>
              </a:rPr>
              <a:t>)</a:t>
            </a:r>
            <a:endParaRPr lang="de-DE" sz="2800" b="1"/>
          </a:p>
        </p:txBody>
      </p:sp>
      <p:grpSp>
        <p:nvGrpSpPr>
          <p:cNvPr id="36871" name="Group 44"/>
          <p:cNvGrpSpPr>
            <a:grpSpLocks/>
          </p:cNvGrpSpPr>
          <p:nvPr/>
        </p:nvGrpSpPr>
        <p:grpSpPr bwMode="auto">
          <a:xfrm>
            <a:off x="1001713" y="1068387"/>
            <a:ext cx="7761287" cy="5253191"/>
            <a:chOff x="1001713" y="1068387"/>
            <a:chExt cx="7761287" cy="5253191"/>
          </a:xfrm>
        </p:grpSpPr>
        <p:grpSp>
          <p:nvGrpSpPr>
            <p:cNvPr id="36873" name="Group 9"/>
            <p:cNvGrpSpPr>
              <a:grpSpLocks/>
            </p:cNvGrpSpPr>
            <p:nvPr/>
          </p:nvGrpSpPr>
          <p:grpSpPr bwMode="auto">
            <a:xfrm>
              <a:off x="1842374" y="5181753"/>
              <a:ext cx="1151370" cy="1139825"/>
              <a:chOff x="2118" y="3179"/>
              <a:chExt cx="1260" cy="1260"/>
            </a:xfrm>
          </p:grpSpPr>
          <p:sp>
            <p:nvSpPr>
              <p:cNvPr id="35883" name="Oval 10"/>
              <p:cNvSpPr>
                <a:spLocks noChangeArrowheads="1"/>
              </p:cNvSpPr>
              <p:nvPr/>
            </p:nvSpPr>
            <p:spPr bwMode="auto">
              <a:xfrm>
                <a:off x="2118" y="3179"/>
                <a:ext cx="1260" cy="126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ar-SA" sz="1400" b="1">
                    <a:latin typeface="+mj-lt"/>
                    <a:cs typeface="Times New Roman" pitchFamily="18" charset="0"/>
                  </a:rPr>
                  <a:t>            </a:t>
                </a:r>
                <a:endParaRPr lang="en-US" sz="1400" b="1">
                  <a:latin typeface="+mj-lt"/>
                </a:endParaRPr>
              </a:p>
            </p:txBody>
          </p:sp>
          <p:sp>
            <p:nvSpPr>
              <p:cNvPr id="35884" name="Line 11"/>
              <p:cNvSpPr>
                <a:spLocks noChangeShapeType="1"/>
              </p:cNvSpPr>
              <p:nvPr/>
            </p:nvSpPr>
            <p:spPr bwMode="auto">
              <a:xfrm>
                <a:off x="2800" y="3179"/>
                <a:ext cx="0" cy="12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400" b="1">
                  <a:latin typeface="+mj-lt"/>
                </a:endParaRPr>
              </a:p>
            </p:txBody>
          </p:sp>
          <p:sp>
            <p:nvSpPr>
              <p:cNvPr id="35885" name="Line 12"/>
              <p:cNvSpPr>
                <a:spLocks noChangeShapeType="1"/>
              </p:cNvSpPr>
              <p:nvPr/>
            </p:nvSpPr>
            <p:spPr bwMode="auto">
              <a:xfrm>
                <a:off x="2779" y="3839"/>
                <a:ext cx="5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400" b="1">
                  <a:latin typeface="+mj-lt"/>
                </a:endParaRPr>
              </a:p>
            </p:txBody>
          </p:sp>
          <p:sp>
            <p:nvSpPr>
              <p:cNvPr id="35886" name="Text Box 13"/>
              <p:cNvSpPr txBox="1">
                <a:spLocks noChangeArrowheads="1"/>
              </p:cNvSpPr>
              <p:nvPr/>
            </p:nvSpPr>
            <p:spPr bwMode="auto">
              <a:xfrm>
                <a:off x="2772" y="3428"/>
                <a:ext cx="457" cy="337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+mj-lt"/>
                  </a:rPr>
                  <a:t>12</a:t>
                </a:r>
              </a:p>
            </p:txBody>
          </p:sp>
        </p:grpSp>
        <p:grpSp>
          <p:nvGrpSpPr>
            <p:cNvPr id="36874" name="Group 45"/>
            <p:cNvGrpSpPr>
              <a:grpSpLocks/>
            </p:cNvGrpSpPr>
            <p:nvPr/>
          </p:nvGrpSpPr>
          <p:grpSpPr bwMode="auto">
            <a:xfrm>
              <a:off x="1001713" y="1068387"/>
              <a:ext cx="7761287" cy="4710114"/>
              <a:chOff x="631" y="673"/>
              <a:chExt cx="4889" cy="2967"/>
            </a:xfrm>
          </p:grpSpPr>
          <p:sp>
            <p:nvSpPr>
              <p:cNvPr id="35854" name="Line 24"/>
              <p:cNvSpPr>
                <a:spLocks noChangeShapeType="1"/>
              </p:cNvSpPr>
              <p:nvPr/>
            </p:nvSpPr>
            <p:spPr bwMode="auto">
              <a:xfrm flipH="1">
                <a:off x="721" y="1027"/>
                <a:ext cx="5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400" b="1">
                  <a:latin typeface="+mj-lt"/>
                </a:endParaRPr>
              </a:p>
            </p:txBody>
          </p:sp>
          <p:sp>
            <p:nvSpPr>
              <p:cNvPr id="35855" name="Line 25"/>
              <p:cNvSpPr>
                <a:spLocks noChangeShapeType="1"/>
              </p:cNvSpPr>
              <p:nvPr/>
            </p:nvSpPr>
            <p:spPr bwMode="auto">
              <a:xfrm flipH="1">
                <a:off x="631" y="3619"/>
                <a:ext cx="5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400" b="1">
                  <a:latin typeface="+mj-lt"/>
                </a:endParaRPr>
              </a:p>
            </p:txBody>
          </p:sp>
          <p:sp>
            <p:nvSpPr>
              <p:cNvPr id="35856" name="Line 26"/>
              <p:cNvSpPr>
                <a:spLocks noChangeShapeType="1"/>
              </p:cNvSpPr>
              <p:nvPr/>
            </p:nvSpPr>
            <p:spPr bwMode="auto">
              <a:xfrm flipH="1">
                <a:off x="655" y="2264"/>
                <a:ext cx="207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400" b="1">
                  <a:latin typeface="+mj-lt"/>
                </a:endParaRPr>
              </a:p>
            </p:txBody>
          </p:sp>
          <p:grpSp>
            <p:nvGrpSpPr>
              <p:cNvPr id="36882" name="Group 4"/>
              <p:cNvGrpSpPr>
                <a:grpSpLocks/>
              </p:cNvGrpSpPr>
              <p:nvPr/>
            </p:nvGrpSpPr>
            <p:grpSpPr bwMode="auto">
              <a:xfrm>
                <a:off x="1239" y="673"/>
                <a:ext cx="725" cy="718"/>
                <a:chOff x="2275" y="1710"/>
                <a:chExt cx="1260" cy="1260"/>
              </a:xfrm>
            </p:grpSpPr>
            <p:sp>
              <p:nvSpPr>
                <p:cNvPr id="35879" name="Oval 5"/>
                <p:cNvSpPr>
                  <a:spLocks noChangeArrowheads="1"/>
                </p:cNvSpPr>
                <p:nvPr/>
              </p:nvSpPr>
              <p:spPr bwMode="auto">
                <a:xfrm>
                  <a:off x="2275" y="1710"/>
                  <a:ext cx="1260" cy="126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ar-SA" sz="1400" b="1" dirty="0">
                      <a:latin typeface="+mj-lt"/>
                      <a:cs typeface="Times New Roman" pitchFamily="18" charset="0"/>
                    </a:rPr>
                    <a:t>             </a:t>
                  </a:r>
                  <a:endParaRPr lang="en-US" sz="1400" b="1" dirty="0">
                    <a:latin typeface="+mj-lt"/>
                  </a:endParaRPr>
                </a:p>
              </p:txBody>
            </p:sp>
            <p:sp>
              <p:nvSpPr>
                <p:cNvPr id="35880" name="Line 6"/>
                <p:cNvSpPr>
                  <a:spLocks noChangeShapeType="1"/>
                </p:cNvSpPr>
                <p:nvPr/>
              </p:nvSpPr>
              <p:spPr bwMode="auto">
                <a:xfrm>
                  <a:off x="2915" y="1710"/>
                  <a:ext cx="0" cy="12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endParaRPr lang="en-US" sz="1400" b="1">
                    <a:latin typeface="+mj-lt"/>
                  </a:endParaRPr>
                </a:p>
              </p:txBody>
            </p:sp>
            <p:sp>
              <p:nvSpPr>
                <p:cNvPr id="35881" name="Line 7"/>
                <p:cNvSpPr>
                  <a:spLocks noChangeShapeType="1"/>
                </p:cNvSpPr>
                <p:nvPr/>
              </p:nvSpPr>
              <p:spPr bwMode="auto">
                <a:xfrm>
                  <a:off x="2935" y="2370"/>
                  <a:ext cx="57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endParaRPr lang="en-US" sz="1400" b="1">
                    <a:latin typeface="+mj-lt"/>
                  </a:endParaRPr>
                </a:p>
              </p:txBody>
            </p:sp>
            <p:sp>
              <p:nvSpPr>
                <p:cNvPr id="3588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339" y="2214"/>
                  <a:ext cx="457" cy="440"/>
                </a:xfrm>
                <a:prstGeom prst="rect">
                  <a:avLst/>
                </a:prstGeom>
                <a:noFill/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en-US" sz="1400" b="1" dirty="0">
                      <a:latin typeface="+mj-lt"/>
                    </a:rPr>
                    <a:t>40</a:t>
                  </a:r>
                </a:p>
              </p:txBody>
            </p:sp>
          </p:grpSp>
          <p:grpSp>
            <p:nvGrpSpPr>
              <p:cNvPr id="36883" name="Group 14"/>
              <p:cNvGrpSpPr>
                <a:grpSpLocks/>
              </p:cNvGrpSpPr>
              <p:nvPr/>
            </p:nvGrpSpPr>
            <p:grpSpPr bwMode="auto">
              <a:xfrm>
                <a:off x="2720" y="1848"/>
                <a:ext cx="726" cy="718"/>
                <a:chOff x="2160" y="2340"/>
                <a:chExt cx="1260" cy="1260"/>
              </a:xfrm>
            </p:grpSpPr>
            <p:sp>
              <p:nvSpPr>
                <p:cNvPr id="35876" name="Oval 15"/>
                <p:cNvSpPr>
                  <a:spLocks noChangeArrowheads="1"/>
                </p:cNvSpPr>
                <p:nvPr/>
              </p:nvSpPr>
              <p:spPr bwMode="auto">
                <a:xfrm>
                  <a:off x="2160" y="2340"/>
                  <a:ext cx="1260" cy="126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endParaRPr lang="en-US" sz="1400" b="1">
                    <a:latin typeface="+mj-lt"/>
                  </a:endParaRPr>
                </a:p>
              </p:txBody>
            </p:sp>
            <p:sp>
              <p:nvSpPr>
                <p:cNvPr id="35877" name="Line 16"/>
                <p:cNvSpPr>
                  <a:spLocks noChangeShapeType="1"/>
                </p:cNvSpPr>
                <p:nvPr/>
              </p:nvSpPr>
              <p:spPr bwMode="auto">
                <a:xfrm>
                  <a:off x="2800" y="2340"/>
                  <a:ext cx="0" cy="12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endParaRPr lang="en-US" sz="1400" b="1">
                    <a:latin typeface="+mj-lt"/>
                  </a:endParaRPr>
                </a:p>
              </p:txBody>
            </p:sp>
            <p:sp>
              <p:nvSpPr>
                <p:cNvPr id="35878" name="Line 17"/>
                <p:cNvSpPr>
                  <a:spLocks noChangeShapeType="1"/>
                </p:cNvSpPr>
                <p:nvPr/>
              </p:nvSpPr>
              <p:spPr bwMode="auto">
                <a:xfrm>
                  <a:off x="2820" y="3000"/>
                  <a:ext cx="5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endParaRPr lang="en-US" sz="1400" b="1">
                    <a:latin typeface="+mj-lt"/>
                  </a:endParaRPr>
                </a:p>
              </p:txBody>
            </p:sp>
          </p:grpSp>
          <p:sp>
            <p:nvSpPr>
              <p:cNvPr id="35859" name="Oval 20"/>
              <p:cNvSpPr>
                <a:spLocks noChangeArrowheads="1"/>
              </p:cNvSpPr>
              <p:nvPr/>
            </p:nvSpPr>
            <p:spPr bwMode="auto">
              <a:xfrm>
                <a:off x="4795" y="1852"/>
                <a:ext cx="725" cy="71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ar-SA" sz="1400" b="1">
                    <a:latin typeface="+mj-lt"/>
                    <a:cs typeface="Times New Roman" pitchFamily="18" charset="0"/>
                  </a:rPr>
                  <a:t>             </a:t>
                </a:r>
                <a:endParaRPr lang="en-US" sz="1400" b="1">
                  <a:latin typeface="+mj-lt"/>
                </a:endParaRPr>
              </a:p>
            </p:txBody>
          </p:sp>
          <p:sp>
            <p:nvSpPr>
              <p:cNvPr id="35860" name="Line 21"/>
              <p:cNvSpPr>
                <a:spLocks noChangeShapeType="1"/>
              </p:cNvSpPr>
              <p:nvPr/>
            </p:nvSpPr>
            <p:spPr bwMode="auto">
              <a:xfrm>
                <a:off x="5170" y="1852"/>
                <a:ext cx="0" cy="7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400" b="1">
                  <a:latin typeface="+mj-lt"/>
                </a:endParaRPr>
              </a:p>
            </p:txBody>
          </p:sp>
          <p:sp>
            <p:nvSpPr>
              <p:cNvPr id="35861" name="Line 22"/>
              <p:cNvSpPr>
                <a:spLocks noChangeShapeType="1"/>
              </p:cNvSpPr>
              <p:nvPr/>
            </p:nvSpPr>
            <p:spPr bwMode="auto">
              <a:xfrm>
                <a:off x="5175" y="2228"/>
                <a:ext cx="3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400" b="1">
                  <a:latin typeface="+mj-lt"/>
                </a:endParaRPr>
              </a:p>
            </p:txBody>
          </p:sp>
          <p:sp>
            <p:nvSpPr>
              <p:cNvPr id="35862" name="Text Box 23"/>
              <p:cNvSpPr txBox="1">
                <a:spLocks noChangeArrowheads="1"/>
              </p:cNvSpPr>
              <p:nvPr/>
            </p:nvSpPr>
            <p:spPr bwMode="auto">
              <a:xfrm>
                <a:off x="4848" y="2092"/>
                <a:ext cx="288" cy="260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+mj-lt"/>
                  </a:rPr>
                  <a:t>80</a:t>
                </a:r>
              </a:p>
            </p:txBody>
          </p:sp>
          <p:sp>
            <p:nvSpPr>
              <p:cNvPr id="35863" name="Line 27"/>
              <p:cNvSpPr>
                <a:spLocks noChangeShapeType="1"/>
              </p:cNvSpPr>
              <p:nvPr/>
            </p:nvSpPr>
            <p:spPr bwMode="auto">
              <a:xfrm flipV="1">
                <a:off x="3447" y="2211"/>
                <a:ext cx="1348" cy="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400" b="1">
                  <a:latin typeface="+mj-lt"/>
                </a:endParaRPr>
              </a:p>
            </p:txBody>
          </p:sp>
          <p:sp>
            <p:nvSpPr>
              <p:cNvPr id="35875" name="Line 30"/>
              <p:cNvSpPr>
                <a:spLocks noChangeShapeType="1"/>
              </p:cNvSpPr>
              <p:nvPr/>
            </p:nvSpPr>
            <p:spPr bwMode="auto">
              <a:xfrm>
                <a:off x="1963" y="1049"/>
                <a:ext cx="2981" cy="8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400" b="1">
                  <a:latin typeface="+mj-lt"/>
                </a:endParaRPr>
              </a:p>
            </p:txBody>
          </p:sp>
          <p:sp>
            <p:nvSpPr>
              <p:cNvPr id="35873" name="Line 33"/>
              <p:cNvSpPr>
                <a:spLocks noChangeShapeType="1"/>
              </p:cNvSpPr>
              <p:nvPr/>
            </p:nvSpPr>
            <p:spPr bwMode="auto">
              <a:xfrm flipV="1">
                <a:off x="1886" y="2476"/>
                <a:ext cx="3058" cy="11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400" b="1">
                  <a:latin typeface="+mj-lt"/>
                </a:endParaRPr>
              </a:p>
            </p:txBody>
          </p:sp>
          <p:sp>
            <p:nvSpPr>
              <p:cNvPr id="35866" name="Text Box 34"/>
              <p:cNvSpPr txBox="1">
                <a:spLocks noChangeArrowheads="1"/>
              </p:cNvSpPr>
              <p:nvPr/>
            </p:nvSpPr>
            <p:spPr bwMode="auto">
              <a:xfrm rot="1123312">
                <a:off x="3012" y="1492"/>
                <a:ext cx="381" cy="1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35867" name="Text Box 35"/>
              <p:cNvSpPr txBox="1">
                <a:spLocks noChangeArrowheads="1"/>
              </p:cNvSpPr>
              <p:nvPr/>
            </p:nvSpPr>
            <p:spPr bwMode="auto">
              <a:xfrm rot="20334175">
                <a:off x="2875" y="3232"/>
                <a:ext cx="415" cy="1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35868" name="Text Box 36"/>
              <p:cNvSpPr txBox="1">
                <a:spLocks noChangeArrowheads="1"/>
              </p:cNvSpPr>
              <p:nvPr/>
            </p:nvSpPr>
            <p:spPr bwMode="auto">
              <a:xfrm>
                <a:off x="3680" y="2247"/>
                <a:ext cx="414" cy="22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35869" name="Text Box 42"/>
              <p:cNvSpPr txBox="1">
                <a:spLocks noChangeArrowheads="1"/>
              </p:cNvSpPr>
              <p:nvPr/>
            </p:nvSpPr>
            <p:spPr bwMode="auto">
              <a:xfrm rot="1055224">
                <a:off x="3142" y="1251"/>
                <a:ext cx="381" cy="1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+mj-lt"/>
                  </a:rPr>
                  <a:t>K</a:t>
                </a:r>
              </a:p>
            </p:txBody>
          </p:sp>
          <p:sp>
            <p:nvSpPr>
              <p:cNvPr id="35870" name="Text Box 43"/>
              <p:cNvSpPr txBox="1">
                <a:spLocks noChangeArrowheads="1"/>
              </p:cNvSpPr>
              <p:nvPr/>
            </p:nvSpPr>
            <p:spPr bwMode="auto">
              <a:xfrm>
                <a:off x="3649" y="1973"/>
                <a:ext cx="414" cy="22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>
                    <a:latin typeface="+mj-lt"/>
                  </a:rPr>
                  <a:t>L</a:t>
                </a:r>
              </a:p>
            </p:txBody>
          </p:sp>
          <p:sp>
            <p:nvSpPr>
              <p:cNvPr id="35871" name="Text Box 44"/>
              <p:cNvSpPr txBox="1">
                <a:spLocks noChangeArrowheads="1"/>
              </p:cNvSpPr>
              <p:nvPr/>
            </p:nvSpPr>
            <p:spPr bwMode="auto">
              <a:xfrm rot="20319758">
                <a:off x="2771" y="2964"/>
                <a:ext cx="415" cy="1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 dirty="0">
                    <a:latin typeface="+mj-lt"/>
                  </a:rPr>
                  <a:t>M</a:t>
                </a:r>
              </a:p>
            </p:txBody>
          </p:sp>
        </p:grpSp>
        <p:sp>
          <p:nvSpPr>
            <p:cNvPr id="35850" name="Text Box 13"/>
            <p:cNvSpPr txBox="1">
              <a:spLocks noChangeArrowheads="1"/>
            </p:cNvSpPr>
            <p:nvPr/>
          </p:nvSpPr>
          <p:spPr bwMode="auto">
            <a:xfrm>
              <a:off x="1906458" y="5527675"/>
              <a:ext cx="493712" cy="48895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sz="1400" b="1" dirty="0">
                  <a:latin typeface="+mj-lt"/>
                </a:rPr>
                <a:t>50</a:t>
              </a:r>
            </a:p>
          </p:txBody>
        </p:sp>
        <p:sp>
          <p:nvSpPr>
            <p:cNvPr id="35851" name="Text Box 18"/>
            <p:cNvSpPr txBox="1">
              <a:spLocks noChangeArrowheads="1"/>
            </p:cNvSpPr>
            <p:nvPr/>
          </p:nvSpPr>
          <p:spPr bwMode="auto">
            <a:xfrm>
              <a:off x="4952999" y="3124200"/>
              <a:ext cx="499231" cy="38100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r>
                <a:rPr lang="en-US" sz="1400" b="1" dirty="0">
                  <a:latin typeface="+mj-lt"/>
                </a:rPr>
                <a:t>15</a:t>
              </a:r>
            </a:p>
          </p:txBody>
        </p:sp>
        <p:sp>
          <p:nvSpPr>
            <p:cNvPr id="35852" name="Text Box 18"/>
            <p:cNvSpPr txBox="1">
              <a:spLocks noChangeArrowheads="1"/>
            </p:cNvSpPr>
            <p:nvPr/>
          </p:nvSpPr>
          <p:spPr bwMode="auto">
            <a:xfrm>
              <a:off x="4419600" y="3276600"/>
              <a:ext cx="417513" cy="45720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sz="1400" b="1">
                  <a:latin typeface="+mj-lt"/>
                </a:rPr>
                <a:t>70</a:t>
              </a:r>
            </a:p>
          </p:txBody>
        </p:sp>
        <p:sp>
          <p:nvSpPr>
            <p:cNvPr id="35853" name="Text Box 23"/>
            <p:cNvSpPr txBox="1">
              <a:spLocks noChangeArrowheads="1"/>
            </p:cNvSpPr>
            <p:nvPr/>
          </p:nvSpPr>
          <p:spPr bwMode="auto">
            <a:xfrm>
              <a:off x="8229600" y="3200400"/>
              <a:ext cx="514350" cy="30480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sz="1400" b="1" dirty="0">
                  <a:latin typeface="+mj-lt"/>
                </a:rPr>
                <a:t>24</a:t>
              </a:r>
            </a:p>
          </p:txBody>
        </p:sp>
      </p:grpSp>
      <p:sp>
        <p:nvSpPr>
          <p:cNvPr id="45" name="Text Box 34"/>
          <p:cNvSpPr txBox="1">
            <a:spLocks noChangeArrowheads="1"/>
          </p:cNvSpPr>
          <p:nvPr/>
        </p:nvSpPr>
        <p:spPr bwMode="auto">
          <a:xfrm>
            <a:off x="2616517" y="1219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 b="1" dirty="0">
                <a:latin typeface="+mj-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7808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7" name="Rectangle 57"/>
          <p:cNvSpPr>
            <a:spLocks noChangeArrowheads="1"/>
          </p:cNvSpPr>
          <p:nvPr/>
        </p:nvSpPr>
        <p:spPr bwMode="auto">
          <a:xfrm>
            <a:off x="685799" y="381000"/>
            <a:ext cx="5753795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Early Event Times (T</a:t>
            </a:r>
            <a:r>
              <a:rPr lang="en-US" sz="2800" b="1" baseline="-25000" dirty="0">
                <a:solidFill>
                  <a:srgbClr val="CC3300"/>
                </a:solidFill>
              </a:rPr>
              <a:t>E</a:t>
            </a:r>
            <a:r>
              <a:rPr lang="en-US" sz="2800" b="1" dirty="0" smtClean="0">
                <a:solidFill>
                  <a:srgbClr val="CC3300"/>
                </a:solidFill>
              </a:rPr>
              <a:t>) Example:</a:t>
            </a:r>
            <a:endParaRPr lang="de-DE" sz="2800" b="1" dirty="0"/>
          </a:p>
        </p:txBody>
      </p:sp>
      <p:grpSp>
        <p:nvGrpSpPr>
          <p:cNvPr id="37895" name="Group 2"/>
          <p:cNvGrpSpPr>
            <a:grpSpLocks/>
          </p:cNvGrpSpPr>
          <p:nvPr/>
        </p:nvGrpSpPr>
        <p:grpSpPr bwMode="auto">
          <a:xfrm>
            <a:off x="990600" y="1219200"/>
            <a:ext cx="7694613" cy="4419600"/>
            <a:chOff x="1103" y="8280"/>
            <a:chExt cx="9697" cy="5580"/>
          </a:xfrm>
        </p:grpSpPr>
        <p:grpSp>
          <p:nvGrpSpPr>
            <p:cNvPr id="37896" name="Group 3"/>
            <p:cNvGrpSpPr>
              <a:grpSpLocks/>
            </p:cNvGrpSpPr>
            <p:nvPr/>
          </p:nvGrpSpPr>
          <p:grpSpPr bwMode="auto">
            <a:xfrm>
              <a:off x="1103" y="8280"/>
              <a:ext cx="9697" cy="5580"/>
              <a:chOff x="1103" y="8280"/>
              <a:chExt cx="9697" cy="5580"/>
            </a:xfrm>
          </p:grpSpPr>
          <p:grpSp>
            <p:nvGrpSpPr>
              <p:cNvPr id="37906" name="Group 4"/>
              <p:cNvGrpSpPr>
                <a:grpSpLocks/>
              </p:cNvGrpSpPr>
              <p:nvPr/>
            </p:nvGrpSpPr>
            <p:grpSpPr bwMode="auto">
              <a:xfrm>
                <a:off x="3597" y="8280"/>
                <a:ext cx="1263" cy="1260"/>
                <a:chOff x="2157" y="2340"/>
                <a:chExt cx="1263" cy="1260"/>
              </a:xfrm>
            </p:grpSpPr>
            <p:sp>
              <p:nvSpPr>
                <p:cNvPr id="33852" name="Oval 5"/>
                <p:cNvSpPr>
                  <a:spLocks noChangeArrowheads="1"/>
                </p:cNvSpPr>
                <p:nvPr/>
              </p:nvSpPr>
              <p:spPr bwMode="auto">
                <a:xfrm>
                  <a:off x="2160" y="2340"/>
                  <a:ext cx="1260" cy="126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ar-SA" sz="1400" b="1" dirty="0">
                      <a:latin typeface="+mj-lt"/>
                      <a:cs typeface="Times New Roman" pitchFamily="18" charset="0"/>
                    </a:rPr>
                    <a:t>           </a:t>
                  </a:r>
                  <a:endParaRPr lang="en-US" sz="1400" b="1" dirty="0">
                    <a:latin typeface="+mj-lt"/>
                  </a:endParaRPr>
                </a:p>
              </p:txBody>
            </p:sp>
            <p:sp>
              <p:nvSpPr>
                <p:cNvPr id="33853" name="Line 6"/>
                <p:cNvSpPr>
                  <a:spLocks noChangeShapeType="1"/>
                </p:cNvSpPr>
                <p:nvPr/>
              </p:nvSpPr>
              <p:spPr bwMode="auto">
                <a:xfrm>
                  <a:off x="2800" y="2340"/>
                  <a:ext cx="0" cy="126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endParaRPr lang="en-US" sz="1400" dirty="0">
                    <a:latin typeface="+mj-lt"/>
                  </a:endParaRPr>
                </a:p>
              </p:txBody>
            </p:sp>
            <p:sp>
              <p:nvSpPr>
                <p:cNvPr id="33854" name="Line 7"/>
                <p:cNvSpPr>
                  <a:spLocks noChangeShapeType="1"/>
                </p:cNvSpPr>
                <p:nvPr/>
              </p:nvSpPr>
              <p:spPr bwMode="auto">
                <a:xfrm>
                  <a:off x="2820" y="2999"/>
                  <a:ext cx="5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endParaRPr lang="en-US" sz="1400" dirty="0">
                    <a:latin typeface="+mj-lt"/>
                  </a:endParaRPr>
                </a:p>
              </p:txBody>
            </p:sp>
            <p:sp>
              <p:nvSpPr>
                <p:cNvPr id="3385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158" y="2701"/>
                  <a:ext cx="540" cy="5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en-US" sz="1400" b="1" dirty="0">
                      <a:latin typeface="+mj-lt"/>
                    </a:rPr>
                    <a:t>20</a:t>
                  </a:r>
                </a:p>
              </p:txBody>
            </p:sp>
          </p:grpSp>
          <p:grpSp>
            <p:nvGrpSpPr>
              <p:cNvPr id="37907" name="Group 9"/>
              <p:cNvGrpSpPr>
                <a:grpSpLocks/>
              </p:cNvGrpSpPr>
              <p:nvPr/>
            </p:nvGrpSpPr>
            <p:grpSpPr bwMode="auto">
              <a:xfrm>
                <a:off x="1103" y="10441"/>
                <a:ext cx="1260" cy="1259"/>
                <a:chOff x="2160" y="2341"/>
                <a:chExt cx="1260" cy="1259"/>
              </a:xfrm>
            </p:grpSpPr>
            <p:sp>
              <p:nvSpPr>
                <p:cNvPr id="33848" name="Oval 10"/>
                <p:cNvSpPr>
                  <a:spLocks noChangeArrowheads="1"/>
                </p:cNvSpPr>
                <p:nvPr/>
              </p:nvSpPr>
              <p:spPr bwMode="auto">
                <a:xfrm>
                  <a:off x="2160" y="2341"/>
                  <a:ext cx="1260" cy="125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ar-SA" sz="1400" b="1" dirty="0">
                      <a:latin typeface="+mj-lt"/>
                      <a:cs typeface="Times New Roman" pitchFamily="18" charset="0"/>
                    </a:rPr>
                    <a:t>            </a:t>
                  </a:r>
                  <a:r>
                    <a:rPr lang="en-US" sz="1400" b="1" dirty="0">
                      <a:latin typeface="+mj-lt"/>
                      <a:cs typeface="Times New Roman" pitchFamily="18" charset="0"/>
                    </a:rPr>
                    <a:t>1</a:t>
                  </a:r>
                  <a:r>
                    <a:rPr lang="en-US" sz="1400" b="1" dirty="0">
                      <a:latin typeface="+mj-lt"/>
                    </a:rPr>
                    <a:t>0</a:t>
                  </a:r>
                </a:p>
              </p:txBody>
            </p:sp>
            <p:sp>
              <p:nvSpPr>
                <p:cNvPr id="33849" name="Line 11"/>
                <p:cNvSpPr>
                  <a:spLocks noChangeShapeType="1"/>
                </p:cNvSpPr>
                <p:nvPr/>
              </p:nvSpPr>
              <p:spPr bwMode="auto">
                <a:xfrm>
                  <a:off x="2800" y="2341"/>
                  <a:ext cx="0" cy="125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endParaRPr lang="en-US" sz="1400" dirty="0">
                    <a:latin typeface="+mj-lt"/>
                  </a:endParaRPr>
                </a:p>
              </p:txBody>
            </p:sp>
            <p:sp>
              <p:nvSpPr>
                <p:cNvPr id="33850" name="Line 12"/>
                <p:cNvSpPr>
                  <a:spLocks noChangeShapeType="1"/>
                </p:cNvSpPr>
                <p:nvPr/>
              </p:nvSpPr>
              <p:spPr bwMode="auto">
                <a:xfrm>
                  <a:off x="2820" y="3000"/>
                  <a:ext cx="5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endParaRPr lang="en-US" sz="1400" dirty="0">
                    <a:latin typeface="+mj-lt"/>
                  </a:endParaRPr>
                </a:p>
              </p:txBody>
            </p:sp>
          </p:grpSp>
          <p:grpSp>
            <p:nvGrpSpPr>
              <p:cNvPr id="37908" name="Group 14"/>
              <p:cNvGrpSpPr>
                <a:grpSpLocks/>
              </p:cNvGrpSpPr>
              <p:nvPr/>
            </p:nvGrpSpPr>
            <p:grpSpPr bwMode="auto">
              <a:xfrm>
                <a:off x="3597" y="10420"/>
                <a:ext cx="1263" cy="1260"/>
                <a:chOff x="2157" y="2340"/>
                <a:chExt cx="1263" cy="1260"/>
              </a:xfrm>
            </p:grpSpPr>
            <p:sp>
              <p:nvSpPr>
                <p:cNvPr id="33844" name="Oval 15"/>
                <p:cNvSpPr>
                  <a:spLocks noChangeArrowheads="1"/>
                </p:cNvSpPr>
                <p:nvPr/>
              </p:nvSpPr>
              <p:spPr bwMode="auto">
                <a:xfrm>
                  <a:off x="2160" y="2341"/>
                  <a:ext cx="1260" cy="125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ar-SA" sz="1400" b="1" dirty="0">
                      <a:latin typeface="+mj-lt"/>
                      <a:cs typeface="Times New Roman" pitchFamily="18" charset="0"/>
                    </a:rPr>
                    <a:t>         </a:t>
                  </a:r>
                  <a:endParaRPr lang="en-US" sz="1400" b="1" dirty="0">
                    <a:latin typeface="+mj-lt"/>
                  </a:endParaRPr>
                </a:p>
              </p:txBody>
            </p:sp>
            <p:sp>
              <p:nvSpPr>
                <p:cNvPr id="33845" name="Line 16"/>
                <p:cNvSpPr>
                  <a:spLocks noChangeShapeType="1"/>
                </p:cNvSpPr>
                <p:nvPr/>
              </p:nvSpPr>
              <p:spPr bwMode="auto">
                <a:xfrm>
                  <a:off x="2800" y="2341"/>
                  <a:ext cx="0" cy="125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endParaRPr lang="en-US" sz="1400" dirty="0">
                    <a:latin typeface="+mj-lt"/>
                  </a:endParaRPr>
                </a:p>
              </p:txBody>
            </p:sp>
            <p:sp>
              <p:nvSpPr>
                <p:cNvPr id="33846" name="Line 17"/>
                <p:cNvSpPr>
                  <a:spLocks noChangeShapeType="1"/>
                </p:cNvSpPr>
                <p:nvPr/>
              </p:nvSpPr>
              <p:spPr bwMode="auto">
                <a:xfrm>
                  <a:off x="2820" y="3000"/>
                  <a:ext cx="5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endParaRPr lang="en-US" sz="1400" dirty="0">
                    <a:latin typeface="+mj-lt"/>
                  </a:endParaRPr>
                </a:p>
              </p:txBody>
            </p:sp>
            <p:sp>
              <p:nvSpPr>
                <p:cNvPr id="3384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58" y="2699"/>
                  <a:ext cx="540" cy="5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en-US" sz="1400" b="1" dirty="0">
                      <a:latin typeface="+mj-lt"/>
                    </a:rPr>
                    <a:t>30</a:t>
                  </a:r>
                </a:p>
              </p:txBody>
            </p:sp>
          </p:grpSp>
          <p:grpSp>
            <p:nvGrpSpPr>
              <p:cNvPr id="37909" name="Group 19"/>
              <p:cNvGrpSpPr>
                <a:grpSpLocks/>
              </p:cNvGrpSpPr>
              <p:nvPr/>
            </p:nvGrpSpPr>
            <p:grpSpPr bwMode="auto">
              <a:xfrm>
                <a:off x="7340" y="8340"/>
                <a:ext cx="1260" cy="1260"/>
                <a:chOff x="2160" y="2340"/>
                <a:chExt cx="1260" cy="1260"/>
              </a:xfrm>
            </p:grpSpPr>
            <p:sp>
              <p:nvSpPr>
                <p:cNvPr id="33840" name="Oval 20"/>
                <p:cNvSpPr>
                  <a:spLocks noChangeArrowheads="1"/>
                </p:cNvSpPr>
                <p:nvPr/>
              </p:nvSpPr>
              <p:spPr bwMode="auto">
                <a:xfrm>
                  <a:off x="2161" y="2340"/>
                  <a:ext cx="1258" cy="126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ar-SA" sz="1400" b="1" dirty="0">
                      <a:latin typeface="+mj-lt"/>
                      <a:cs typeface="Times New Roman" pitchFamily="18" charset="0"/>
                    </a:rPr>
                    <a:t>            </a:t>
                  </a:r>
                  <a:endParaRPr lang="en-US" sz="1400" b="1" dirty="0">
                    <a:latin typeface="+mj-lt"/>
                  </a:endParaRPr>
                </a:p>
              </p:txBody>
            </p:sp>
            <p:sp>
              <p:nvSpPr>
                <p:cNvPr id="33841" name="Line 21"/>
                <p:cNvSpPr>
                  <a:spLocks noChangeShapeType="1"/>
                </p:cNvSpPr>
                <p:nvPr/>
              </p:nvSpPr>
              <p:spPr bwMode="auto">
                <a:xfrm>
                  <a:off x="2799" y="2340"/>
                  <a:ext cx="0" cy="126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endParaRPr lang="en-US" sz="1400" dirty="0">
                    <a:latin typeface="+mj-lt"/>
                  </a:endParaRPr>
                </a:p>
              </p:txBody>
            </p:sp>
            <p:sp>
              <p:nvSpPr>
                <p:cNvPr id="33842" name="Line 22"/>
                <p:cNvSpPr>
                  <a:spLocks noChangeShapeType="1"/>
                </p:cNvSpPr>
                <p:nvPr/>
              </p:nvSpPr>
              <p:spPr bwMode="auto">
                <a:xfrm>
                  <a:off x="2819" y="3000"/>
                  <a:ext cx="5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endParaRPr lang="en-US" sz="1400" dirty="0">
                    <a:latin typeface="+mj-lt"/>
                  </a:endParaRPr>
                </a:p>
              </p:txBody>
            </p:sp>
            <p:sp>
              <p:nvSpPr>
                <p:cNvPr id="3384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295" y="2701"/>
                  <a:ext cx="540" cy="5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en-US" sz="1400" b="1" dirty="0">
                      <a:latin typeface="+mj-lt"/>
                    </a:rPr>
                    <a:t>50</a:t>
                  </a:r>
                </a:p>
              </p:txBody>
            </p:sp>
          </p:grpSp>
          <p:grpSp>
            <p:nvGrpSpPr>
              <p:cNvPr id="37910" name="Group 24"/>
              <p:cNvGrpSpPr>
                <a:grpSpLocks/>
              </p:cNvGrpSpPr>
              <p:nvPr/>
            </p:nvGrpSpPr>
            <p:grpSpPr bwMode="auto">
              <a:xfrm>
                <a:off x="3600" y="12599"/>
                <a:ext cx="1260" cy="1261"/>
                <a:chOff x="2160" y="2339"/>
                <a:chExt cx="1260" cy="1261"/>
              </a:xfrm>
            </p:grpSpPr>
            <p:sp>
              <p:nvSpPr>
                <p:cNvPr id="33836" name="Oval 25"/>
                <p:cNvSpPr>
                  <a:spLocks noChangeArrowheads="1"/>
                </p:cNvSpPr>
                <p:nvPr/>
              </p:nvSpPr>
              <p:spPr bwMode="auto">
                <a:xfrm>
                  <a:off x="2160" y="2339"/>
                  <a:ext cx="1260" cy="126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ar-SA" sz="1400" b="1" dirty="0">
                      <a:latin typeface="+mj-lt"/>
                      <a:cs typeface="Times New Roman" pitchFamily="18" charset="0"/>
                    </a:rPr>
                    <a:t>            </a:t>
                  </a:r>
                  <a:r>
                    <a:rPr lang="en-US" sz="1400" b="1" dirty="0">
                      <a:latin typeface="+mj-lt"/>
                    </a:rPr>
                    <a:t>40</a:t>
                  </a:r>
                </a:p>
              </p:txBody>
            </p:sp>
            <p:sp>
              <p:nvSpPr>
                <p:cNvPr id="33837" name="Line 26"/>
                <p:cNvSpPr>
                  <a:spLocks noChangeShapeType="1"/>
                </p:cNvSpPr>
                <p:nvPr/>
              </p:nvSpPr>
              <p:spPr bwMode="auto">
                <a:xfrm>
                  <a:off x="2800" y="2339"/>
                  <a:ext cx="0" cy="126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endParaRPr lang="en-US" sz="1400" dirty="0">
                    <a:latin typeface="+mj-lt"/>
                  </a:endParaRPr>
                </a:p>
              </p:txBody>
            </p:sp>
            <p:sp>
              <p:nvSpPr>
                <p:cNvPr id="33838" name="Line 27"/>
                <p:cNvSpPr>
                  <a:spLocks noChangeShapeType="1"/>
                </p:cNvSpPr>
                <p:nvPr/>
              </p:nvSpPr>
              <p:spPr bwMode="auto">
                <a:xfrm>
                  <a:off x="2820" y="2999"/>
                  <a:ext cx="5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endParaRPr lang="en-US" sz="1400" dirty="0">
                    <a:latin typeface="+mj-lt"/>
                  </a:endParaRPr>
                </a:p>
              </p:txBody>
            </p:sp>
          </p:grpSp>
          <p:grpSp>
            <p:nvGrpSpPr>
              <p:cNvPr id="37911" name="Group 29"/>
              <p:cNvGrpSpPr>
                <a:grpSpLocks/>
              </p:cNvGrpSpPr>
              <p:nvPr/>
            </p:nvGrpSpPr>
            <p:grpSpPr bwMode="auto">
              <a:xfrm>
                <a:off x="6460" y="11880"/>
                <a:ext cx="1260" cy="1260"/>
                <a:chOff x="2160" y="2340"/>
                <a:chExt cx="1260" cy="1260"/>
              </a:xfrm>
            </p:grpSpPr>
            <p:sp>
              <p:nvSpPr>
                <p:cNvPr id="33832" name="Oval 30"/>
                <p:cNvSpPr>
                  <a:spLocks noChangeArrowheads="1"/>
                </p:cNvSpPr>
                <p:nvPr/>
              </p:nvSpPr>
              <p:spPr bwMode="auto">
                <a:xfrm>
                  <a:off x="2161" y="2340"/>
                  <a:ext cx="1258" cy="126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ar-SA" sz="1400" b="1" dirty="0">
                      <a:latin typeface="+mj-lt"/>
                      <a:cs typeface="Times New Roman" pitchFamily="18" charset="0"/>
                    </a:rPr>
                    <a:t>            </a:t>
                  </a:r>
                  <a:endParaRPr lang="en-US" sz="1400" b="1" dirty="0">
                    <a:latin typeface="+mj-lt"/>
                  </a:endParaRPr>
                </a:p>
              </p:txBody>
            </p:sp>
            <p:sp>
              <p:nvSpPr>
                <p:cNvPr id="33833" name="Line 31"/>
                <p:cNvSpPr>
                  <a:spLocks noChangeShapeType="1"/>
                </p:cNvSpPr>
                <p:nvPr/>
              </p:nvSpPr>
              <p:spPr bwMode="auto">
                <a:xfrm>
                  <a:off x="2799" y="2340"/>
                  <a:ext cx="0" cy="126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endParaRPr lang="en-US" sz="1400" dirty="0">
                    <a:latin typeface="+mj-lt"/>
                  </a:endParaRPr>
                </a:p>
              </p:txBody>
            </p:sp>
            <p:sp>
              <p:nvSpPr>
                <p:cNvPr id="33834" name="Line 32"/>
                <p:cNvSpPr>
                  <a:spLocks noChangeShapeType="1"/>
                </p:cNvSpPr>
                <p:nvPr/>
              </p:nvSpPr>
              <p:spPr bwMode="auto">
                <a:xfrm>
                  <a:off x="2819" y="2999"/>
                  <a:ext cx="5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endParaRPr lang="en-US" sz="1400" dirty="0">
                    <a:latin typeface="+mj-lt"/>
                  </a:endParaRPr>
                </a:p>
              </p:txBody>
            </p:sp>
            <p:sp>
              <p:nvSpPr>
                <p:cNvPr id="3383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311" y="2723"/>
                  <a:ext cx="538" cy="5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en-US" sz="1400" b="1" dirty="0">
                      <a:latin typeface="+mj-lt"/>
                    </a:rPr>
                    <a:t>60</a:t>
                  </a:r>
                </a:p>
              </p:txBody>
            </p:sp>
          </p:grpSp>
          <p:grpSp>
            <p:nvGrpSpPr>
              <p:cNvPr id="37912" name="Group 34"/>
              <p:cNvGrpSpPr>
                <a:grpSpLocks/>
              </p:cNvGrpSpPr>
              <p:nvPr/>
            </p:nvGrpSpPr>
            <p:grpSpPr bwMode="auto">
              <a:xfrm>
                <a:off x="9540" y="10400"/>
                <a:ext cx="1260" cy="1260"/>
                <a:chOff x="2160" y="2340"/>
                <a:chExt cx="1260" cy="1260"/>
              </a:xfrm>
            </p:grpSpPr>
            <p:sp>
              <p:nvSpPr>
                <p:cNvPr id="33828" name="Oval 35"/>
                <p:cNvSpPr>
                  <a:spLocks noChangeArrowheads="1"/>
                </p:cNvSpPr>
                <p:nvPr/>
              </p:nvSpPr>
              <p:spPr bwMode="auto">
                <a:xfrm>
                  <a:off x="2160" y="2341"/>
                  <a:ext cx="1260" cy="125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ar-SA" sz="1400" b="1" dirty="0">
                      <a:latin typeface="+mj-lt"/>
                      <a:cs typeface="Times New Roman" pitchFamily="18" charset="0"/>
                    </a:rPr>
                    <a:t>          </a:t>
                  </a:r>
                  <a:endParaRPr lang="en-US" sz="1400" b="1" dirty="0">
                    <a:latin typeface="+mj-lt"/>
                  </a:endParaRPr>
                </a:p>
              </p:txBody>
            </p:sp>
            <p:sp>
              <p:nvSpPr>
                <p:cNvPr id="33829" name="Line 36"/>
                <p:cNvSpPr>
                  <a:spLocks noChangeShapeType="1"/>
                </p:cNvSpPr>
                <p:nvPr/>
              </p:nvSpPr>
              <p:spPr bwMode="auto">
                <a:xfrm>
                  <a:off x="2800" y="2341"/>
                  <a:ext cx="0" cy="125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endParaRPr lang="en-US" sz="1400" dirty="0">
                    <a:latin typeface="+mj-lt"/>
                  </a:endParaRPr>
                </a:p>
              </p:txBody>
            </p:sp>
            <p:sp>
              <p:nvSpPr>
                <p:cNvPr id="33830" name="Line 37"/>
                <p:cNvSpPr>
                  <a:spLocks noChangeShapeType="1"/>
                </p:cNvSpPr>
                <p:nvPr/>
              </p:nvSpPr>
              <p:spPr bwMode="auto">
                <a:xfrm>
                  <a:off x="2820" y="3000"/>
                  <a:ext cx="5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endParaRPr lang="en-US" sz="1400" dirty="0">
                    <a:latin typeface="+mj-lt"/>
                  </a:endParaRPr>
                </a:p>
              </p:txBody>
            </p:sp>
            <p:sp>
              <p:nvSpPr>
                <p:cNvPr id="33831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364" y="2759"/>
                  <a:ext cx="540" cy="5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en-US" sz="1400" b="1" dirty="0">
                      <a:latin typeface="+mj-lt"/>
                    </a:rPr>
                    <a:t>70</a:t>
                  </a:r>
                </a:p>
              </p:txBody>
            </p:sp>
          </p:grpSp>
          <p:sp>
            <p:nvSpPr>
              <p:cNvPr id="2" name="Line 39"/>
              <p:cNvSpPr>
                <a:spLocks noChangeShapeType="1"/>
              </p:cNvSpPr>
              <p:nvPr/>
            </p:nvSpPr>
            <p:spPr bwMode="auto">
              <a:xfrm>
                <a:off x="2359" y="11100"/>
                <a:ext cx="12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just">
                  <a:defRPr/>
                </a:pPr>
                <a:endParaRPr lang="en-US" sz="1400" dirty="0">
                  <a:latin typeface="+mj-lt"/>
                </a:endParaRPr>
              </a:p>
            </p:txBody>
          </p:sp>
          <p:sp>
            <p:nvSpPr>
              <p:cNvPr id="3" name="Line 40"/>
              <p:cNvSpPr>
                <a:spLocks noChangeShapeType="1"/>
              </p:cNvSpPr>
              <p:nvPr/>
            </p:nvSpPr>
            <p:spPr bwMode="auto">
              <a:xfrm flipV="1">
                <a:off x="1819" y="8857"/>
                <a:ext cx="1781" cy="15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just">
                  <a:defRPr/>
                </a:pPr>
                <a:endParaRPr lang="en-US" sz="1400" dirty="0">
                  <a:latin typeface="+mj-lt"/>
                </a:endParaRPr>
              </a:p>
            </p:txBody>
          </p:sp>
          <p:sp>
            <p:nvSpPr>
              <p:cNvPr id="4" name="Line 41"/>
              <p:cNvSpPr>
                <a:spLocks noChangeShapeType="1"/>
              </p:cNvSpPr>
              <p:nvPr/>
            </p:nvSpPr>
            <p:spPr bwMode="auto">
              <a:xfrm>
                <a:off x="1799" y="11699"/>
                <a:ext cx="1801" cy="13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just">
                  <a:defRPr/>
                </a:pPr>
                <a:endParaRPr lang="en-US" sz="1400" dirty="0">
                  <a:latin typeface="+mj-lt"/>
                </a:endParaRPr>
              </a:p>
            </p:txBody>
          </p:sp>
          <p:sp>
            <p:nvSpPr>
              <p:cNvPr id="5" name="Line 42"/>
              <p:cNvSpPr>
                <a:spLocks noChangeShapeType="1"/>
              </p:cNvSpPr>
              <p:nvPr/>
            </p:nvSpPr>
            <p:spPr bwMode="auto">
              <a:xfrm flipV="1">
                <a:off x="4860" y="12802"/>
                <a:ext cx="1729" cy="51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just">
                  <a:defRPr/>
                </a:pPr>
                <a:endParaRPr lang="en-US" sz="1400" dirty="0">
                  <a:latin typeface="+mj-lt"/>
                </a:endParaRPr>
              </a:p>
            </p:txBody>
          </p:sp>
          <p:sp>
            <p:nvSpPr>
              <p:cNvPr id="6" name="Line 43"/>
              <p:cNvSpPr>
                <a:spLocks noChangeShapeType="1"/>
              </p:cNvSpPr>
              <p:nvPr/>
            </p:nvSpPr>
            <p:spPr bwMode="auto">
              <a:xfrm flipV="1">
                <a:off x="4840" y="9435"/>
                <a:ext cx="2635" cy="13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just">
                  <a:defRPr/>
                </a:pPr>
                <a:endParaRPr lang="en-US" sz="1400" dirty="0">
                  <a:latin typeface="+mj-lt"/>
                </a:endParaRPr>
              </a:p>
            </p:txBody>
          </p:sp>
          <p:sp>
            <p:nvSpPr>
              <p:cNvPr id="33824" name="Line 44"/>
              <p:cNvSpPr>
                <a:spLocks noChangeShapeType="1"/>
              </p:cNvSpPr>
              <p:nvPr/>
            </p:nvSpPr>
            <p:spPr bwMode="auto">
              <a:xfrm>
                <a:off x="4860" y="8939"/>
                <a:ext cx="252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just">
                  <a:defRPr/>
                </a:pPr>
                <a:endParaRPr lang="en-US" sz="1400" dirty="0">
                  <a:latin typeface="+mj-lt"/>
                </a:endParaRPr>
              </a:p>
            </p:txBody>
          </p:sp>
          <p:sp>
            <p:nvSpPr>
              <p:cNvPr id="33825" name="Line 45"/>
              <p:cNvSpPr>
                <a:spLocks noChangeShapeType="1"/>
              </p:cNvSpPr>
              <p:nvPr/>
            </p:nvSpPr>
            <p:spPr bwMode="auto">
              <a:xfrm>
                <a:off x="4840" y="11344"/>
                <a:ext cx="1821" cy="6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just">
                  <a:defRPr/>
                </a:pPr>
                <a:endParaRPr lang="en-US" sz="1400" dirty="0">
                  <a:latin typeface="+mj-lt"/>
                </a:endParaRPr>
              </a:p>
            </p:txBody>
          </p:sp>
          <p:sp>
            <p:nvSpPr>
              <p:cNvPr id="33826" name="Line 46"/>
              <p:cNvSpPr>
                <a:spLocks noChangeShapeType="1"/>
              </p:cNvSpPr>
              <p:nvPr/>
            </p:nvSpPr>
            <p:spPr bwMode="auto">
              <a:xfrm flipV="1">
                <a:off x="7739" y="11457"/>
                <a:ext cx="1981" cy="11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just">
                  <a:defRPr/>
                </a:pPr>
                <a:endParaRPr lang="en-US" sz="1400" dirty="0">
                  <a:latin typeface="+mj-lt"/>
                </a:endParaRPr>
              </a:p>
            </p:txBody>
          </p:sp>
          <p:sp>
            <p:nvSpPr>
              <p:cNvPr id="33827" name="Line 47"/>
              <p:cNvSpPr>
                <a:spLocks noChangeShapeType="1"/>
              </p:cNvSpPr>
              <p:nvPr/>
            </p:nvSpPr>
            <p:spPr bwMode="auto">
              <a:xfrm>
                <a:off x="8639" y="9000"/>
                <a:ext cx="1440" cy="14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just">
                  <a:defRPr/>
                </a:pPr>
                <a:endParaRPr lang="en-US" sz="1400" dirty="0">
                  <a:latin typeface="+mj-lt"/>
                </a:endParaRPr>
              </a:p>
            </p:txBody>
          </p:sp>
        </p:grpSp>
        <p:sp>
          <p:nvSpPr>
            <p:cNvPr id="7" name="Text Box 48"/>
            <p:cNvSpPr txBox="1">
              <a:spLocks noChangeArrowheads="1"/>
            </p:cNvSpPr>
            <p:nvPr/>
          </p:nvSpPr>
          <p:spPr bwMode="auto">
            <a:xfrm>
              <a:off x="2651" y="9723"/>
              <a:ext cx="370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defRPr/>
              </a:pPr>
              <a:r>
                <a:rPr lang="en-US" sz="1400" b="1" dirty="0">
                  <a:latin typeface="+mj-lt"/>
                </a:rPr>
                <a:t>2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33804" name="Text Box 49"/>
            <p:cNvSpPr txBox="1">
              <a:spLocks noChangeArrowheads="1"/>
            </p:cNvSpPr>
            <p:nvPr/>
          </p:nvSpPr>
          <p:spPr bwMode="auto">
            <a:xfrm>
              <a:off x="2425" y="12513"/>
              <a:ext cx="406" cy="36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defRPr/>
              </a:pPr>
              <a:r>
                <a:rPr lang="en-US" sz="1400" b="1" dirty="0">
                  <a:latin typeface="+mj-lt"/>
                </a:rPr>
                <a:t>3</a:t>
              </a:r>
            </a:p>
          </p:txBody>
        </p:sp>
        <p:sp>
          <p:nvSpPr>
            <p:cNvPr id="33805" name="Text Box 50"/>
            <p:cNvSpPr txBox="1">
              <a:spLocks noChangeArrowheads="1"/>
            </p:cNvSpPr>
            <p:nvPr/>
          </p:nvSpPr>
          <p:spPr bwMode="auto">
            <a:xfrm>
              <a:off x="5760" y="9038"/>
              <a:ext cx="430" cy="39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defRPr/>
              </a:pPr>
              <a:r>
                <a:rPr lang="en-US" sz="1400" b="1" dirty="0">
                  <a:latin typeface="+mj-lt"/>
                </a:rPr>
                <a:t>3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33806" name="Text Box 51"/>
            <p:cNvSpPr txBox="1">
              <a:spLocks noChangeArrowheads="1"/>
            </p:cNvSpPr>
            <p:nvPr/>
          </p:nvSpPr>
          <p:spPr bwMode="auto">
            <a:xfrm>
              <a:off x="2734" y="11196"/>
              <a:ext cx="418" cy="45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defRPr/>
              </a:pPr>
              <a:r>
                <a:rPr lang="en-US" sz="1400" b="1" dirty="0">
                  <a:latin typeface="+mj-lt"/>
                </a:rPr>
                <a:t>4</a:t>
              </a:r>
            </a:p>
          </p:txBody>
        </p:sp>
        <p:sp>
          <p:nvSpPr>
            <p:cNvPr id="8" name="Text Box 52"/>
            <p:cNvSpPr txBox="1">
              <a:spLocks noChangeArrowheads="1"/>
            </p:cNvSpPr>
            <p:nvPr/>
          </p:nvSpPr>
          <p:spPr bwMode="auto">
            <a:xfrm>
              <a:off x="8879" y="9723"/>
              <a:ext cx="468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defRPr/>
              </a:pPr>
              <a:r>
                <a:rPr lang="en-US" sz="1400" b="1" dirty="0">
                  <a:latin typeface="+mj-lt"/>
                </a:rPr>
                <a:t>3</a:t>
              </a:r>
            </a:p>
          </p:txBody>
        </p:sp>
        <p:sp>
          <p:nvSpPr>
            <p:cNvPr id="33808" name="Text Box 53"/>
            <p:cNvSpPr txBox="1">
              <a:spLocks noChangeArrowheads="1"/>
            </p:cNvSpPr>
            <p:nvPr/>
          </p:nvSpPr>
          <p:spPr bwMode="auto">
            <a:xfrm rot="20237240">
              <a:off x="5685" y="13061"/>
              <a:ext cx="382" cy="39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defRPr/>
              </a:pPr>
              <a:r>
                <a:rPr lang="en-US" sz="1400" b="1" dirty="0">
                  <a:latin typeface="+mj-lt"/>
                </a:rPr>
                <a:t>1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33809" name="Text Box 54"/>
            <p:cNvSpPr txBox="1">
              <a:spLocks noChangeArrowheads="1"/>
            </p:cNvSpPr>
            <p:nvPr/>
          </p:nvSpPr>
          <p:spPr bwMode="auto">
            <a:xfrm rot="1071023">
              <a:off x="5326" y="11660"/>
              <a:ext cx="502" cy="3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defRPr/>
              </a:pPr>
              <a:r>
                <a:rPr lang="en-US" sz="1400" b="1" dirty="0">
                  <a:latin typeface="+mj-lt"/>
                </a:rPr>
                <a:t>5</a:t>
              </a:r>
            </a:p>
          </p:txBody>
        </p:sp>
        <p:sp>
          <p:nvSpPr>
            <p:cNvPr id="33810" name="Text Box 55"/>
            <p:cNvSpPr txBox="1">
              <a:spLocks noChangeArrowheads="1"/>
            </p:cNvSpPr>
            <p:nvPr/>
          </p:nvSpPr>
          <p:spPr bwMode="auto">
            <a:xfrm rot="19452165">
              <a:off x="6202" y="10174"/>
              <a:ext cx="426" cy="38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defRPr/>
              </a:pPr>
              <a:r>
                <a:rPr lang="en-US" sz="1400" b="1" dirty="0">
                  <a:latin typeface="+mj-lt"/>
                </a:rPr>
                <a:t>4</a:t>
              </a:r>
            </a:p>
          </p:txBody>
        </p:sp>
        <p:sp>
          <p:nvSpPr>
            <p:cNvPr id="33811" name="Text Box 56"/>
            <p:cNvSpPr txBox="1">
              <a:spLocks noChangeArrowheads="1"/>
            </p:cNvSpPr>
            <p:nvPr/>
          </p:nvSpPr>
          <p:spPr bwMode="auto">
            <a:xfrm>
              <a:off x="8759" y="12084"/>
              <a:ext cx="504" cy="42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defRPr/>
              </a:pPr>
              <a:r>
                <a:rPr lang="en-US" sz="1400" b="1" dirty="0">
                  <a:latin typeface="+mj-lt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85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7" name="Rectangle 57"/>
          <p:cNvSpPr>
            <a:spLocks noChangeArrowheads="1"/>
          </p:cNvSpPr>
          <p:nvPr/>
        </p:nvSpPr>
        <p:spPr bwMode="auto">
          <a:xfrm>
            <a:off x="685800" y="381000"/>
            <a:ext cx="4419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Early Event Times (T</a:t>
            </a:r>
            <a:r>
              <a:rPr lang="en-US" sz="2800" b="1" baseline="-25000" dirty="0">
                <a:solidFill>
                  <a:srgbClr val="CC3300"/>
                </a:solidFill>
              </a:rPr>
              <a:t>E</a:t>
            </a:r>
            <a:r>
              <a:rPr lang="en-US" sz="2800" b="1" dirty="0">
                <a:solidFill>
                  <a:srgbClr val="CC3300"/>
                </a:solidFill>
              </a:rPr>
              <a:t>)</a:t>
            </a:r>
            <a:endParaRPr lang="de-DE" sz="2800" b="1"/>
          </a:p>
        </p:txBody>
      </p:sp>
      <p:grpSp>
        <p:nvGrpSpPr>
          <p:cNvPr id="38919" name="Group 65"/>
          <p:cNvGrpSpPr>
            <a:grpSpLocks/>
          </p:cNvGrpSpPr>
          <p:nvPr/>
        </p:nvGrpSpPr>
        <p:grpSpPr bwMode="auto">
          <a:xfrm>
            <a:off x="990600" y="1219200"/>
            <a:ext cx="7694613" cy="4419600"/>
            <a:chOff x="990600" y="1219200"/>
            <a:chExt cx="7694612" cy="4419600"/>
          </a:xfrm>
        </p:grpSpPr>
        <p:grpSp>
          <p:nvGrpSpPr>
            <p:cNvPr id="38920" name="Group 62"/>
            <p:cNvGrpSpPr>
              <a:grpSpLocks/>
            </p:cNvGrpSpPr>
            <p:nvPr/>
          </p:nvGrpSpPr>
          <p:grpSpPr bwMode="auto">
            <a:xfrm>
              <a:off x="990600" y="1219200"/>
              <a:ext cx="7694612" cy="4419600"/>
              <a:chOff x="992980" y="1219200"/>
              <a:chExt cx="7693820" cy="4419600"/>
            </a:xfrm>
          </p:grpSpPr>
          <p:grpSp>
            <p:nvGrpSpPr>
              <p:cNvPr id="38923" name="Group 2"/>
              <p:cNvGrpSpPr>
                <a:grpSpLocks/>
              </p:cNvGrpSpPr>
              <p:nvPr/>
            </p:nvGrpSpPr>
            <p:grpSpPr bwMode="auto">
              <a:xfrm>
                <a:off x="992980" y="1219200"/>
                <a:ext cx="7693820" cy="4419600"/>
                <a:chOff x="1103" y="8280"/>
                <a:chExt cx="9697" cy="5580"/>
              </a:xfrm>
            </p:grpSpPr>
            <p:grpSp>
              <p:nvGrpSpPr>
                <p:cNvPr id="38927" name="Group 3"/>
                <p:cNvGrpSpPr>
                  <a:grpSpLocks/>
                </p:cNvGrpSpPr>
                <p:nvPr/>
              </p:nvGrpSpPr>
              <p:grpSpPr bwMode="auto">
                <a:xfrm>
                  <a:off x="1103" y="8280"/>
                  <a:ext cx="9697" cy="5580"/>
                  <a:chOff x="1103" y="8280"/>
                  <a:chExt cx="9697" cy="5580"/>
                </a:xfrm>
              </p:grpSpPr>
              <p:grpSp>
                <p:nvGrpSpPr>
                  <p:cNvPr id="38937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3597" y="8280"/>
                    <a:ext cx="1263" cy="1260"/>
                    <a:chOff x="2157" y="2340"/>
                    <a:chExt cx="1263" cy="1260"/>
                  </a:xfrm>
                </p:grpSpPr>
                <p:sp>
                  <p:nvSpPr>
                    <p:cNvPr id="33852" name="Oval 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0"/>
                      <a:ext cx="1260" cy="126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r>
                        <a:rPr lang="ar-SA" sz="1400" b="1" dirty="0">
                          <a:latin typeface="+mj-lt"/>
                          <a:cs typeface="Times New Roman" pitchFamily="18" charset="0"/>
                        </a:rPr>
                        <a:t>           </a:t>
                      </a:r>
                      <a:endParaRPr lang="en-US" sz="1400" b="1" dirty="0">
                        <a:latin typeface="+mj-lt"/>
                      </a:endParaRPr>
                    </a:p>
                  </p:txBody>
                </p:sp>
                <p:sp>
                  <p:nvSpPr>
                    <p:cNvPr id="33853" name="Line 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0"/>
                      <a:ext cx="0" cy="126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endParaRPr lang="en-US" sz="1400" dirty="0">
                        <a:latin typeface="+mj-lt"/>
                      </a:endParaRPr>
                    </a:p>
                  </p:txBody>
                </p:sp>
                <p:sp>
                  <p:nvSpPr>
                    <p:cNvPr id="33854" name="Line 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2999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endParaRPr lang="en-US" sz="1400" dirty="0">
                        <a:latin typeface="+mj-lt"/>
                      </a:endParaRPr>
                    </a:p>
                  </p:txBody>
                </p:sp>
                <p:sp>
                  <p:nvSpPr>
                    <p:cNvPr id="33855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58" y="2701"/>
                      <a:ext cx="540" cy="53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20</a:t>
                      </a:r>
                    </a:p>
                  </p:txBody>
                </p:sp>
              </p:grpSp>
              <p:grpSp>
                <p:nvGrpSpPr>
                  <p:cNvPr id="38938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103" y="10440"/>
                    <a:ext cx="1260" cy="1260"/>
                    <a:chOff x="2160" y="2340"/>
                    <a:chExt cx="1260" cy="1260"/>
                  </a:xfrm>
                </p:grpSpPr>
                <p:sp>
                  <p:nvSpPr>
                    <p:cNvPr id="3384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1"/>
                      <a:ext cx="1260" cy="125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r>
                        <a:rPr lang="ar-SA" sz="1400" b="1" dirty="0">
                          <a:latin typeface="+mj-lt"/>
                          <a:cs typeface="Times New Roman" pitchFamily="18" charset="0"/>
                        </a:rPr>
                        <a:t>            </a:t>
                      </a:r>
                      <a:r>
                        <a:rPr lang="en-US" sz="1400" b="1" dirty="0">
                          <a:latin typeface="+mj-lt"/>
                          <a:cs typeface="Times New Roman" pitchFamily="18" charset="0"/>
                        </a:rPr>
                        <a:t>1</a:t>
                      </a:r>
                      <a:r>
                        <a:rPr lang="en-US" sz="1400" b="1" dirty="0">
                          <a:latin typeface="+mj-lt"/>
                        </a:rPr>
                        <a:t>0</a:t>
                      </a:r>
                    </a:p>
                  </p:txBody>
                </p:sp>
                <p:sp>
                  <p:nvSpPr>
                    <p:cNvPr id="33849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1"/>
                      <a:ext cx="0" cy="1259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endParaRPr lang="en-US" sz="1400" dirty="0">
                        <a:latin typeface="+mj-lt"/>
                      </a:endParaRPr>
                    </a:p>
                  </p:txBody>
                </p:sp>
                <p:sp>
                  <p:nvSpPr>
                    <p:cNvPr id="33850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endParaRPr lang="en-US" sz="1400" dirty="0">
                        <a:latin typeface="+mj-lt"/>
                      </a:endParaRPr>
                    </a:p>
                  </p:txBody>
                </p:sp>
                <p:sp>
                  <p:nvSpPr>
                    <p:cNvPr id="33851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66" y="2527"/>
                      <a:ext cx="540" cy="53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0</a:t>
                      </a:r>
                    </a:p>
                  </p:txBody>
                </p:sp>
              </p:grpSp>
              <p:grpSp>
                <p:nvGrpSpPr>
                  <p:cNvPr id="38939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597" y="10420"/>
                    <a:ext cx="1263" cy="1260"/>
                    <a:chOff x="2157" y="2340"/>
                    <a:chExt cx="1263" cy="1260"/>
                  </a:xfrm>
                </p:grpSpPr>
                <p:sp>
                  <p:nvSpPr>
                    <p:cNvPr id="33844" name="Oval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1"/>
                      <a:ext cx="1260" cy="125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r>
                        <a:rPr lang="ar-SA" sz="1400" b="1" dirty="0">
                          <a:latin typeface="+mj-lt"/>
                          <a:cs typeface="Times New Roman" pitchFamily="18" charset="0"/>
                        </a:rPr>
                        <a:t>         </a:t>
                      </a:r>
                      <a:endParaRPr lang="en-US" sz="1400" b="1" dirty="0">
                        <a:latin typeface="+mj-lt"/>
                      </a:endParaRPr>
                    </a:p>
                  </p:txBody>
                </p:sp>
                <p:sp>
                  <p:nvSpPr>
                    <p:cNvPr id="33845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1"/>
                      <a:ext cx="0" cy="1259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endParaRPr lang="en-US" sz="1400" dirty="0">
                        <a:latin typeface="+mj-lt"/>
                      </a:endParaRPr>
                    </a:p>
                  </p:txBody>
                </p:sp>
                <p:sp>
                  <p:nvSpPr>
                    <p:cNvPr id="33846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endParaRPr lang="en-US" sz="1400" dirty="0">
                        <a:latin typeface="+mj-lt"/>
                      </a:endParaRPr>
                    </a:p>
                  </p:txBody>
                </p:sp>
                <p:sp>
                  <p:nvSpPr>
                    <p:cNvPr id="33847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58" y="2699"/>
                      <a:ext cx="540" cy="54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30</a:t>
                      </a:r>
                    </a:p>
                  </p:txBody>
                </p:sp>
              </p:grpSp>
              <p:grpSp>
                <p:nvGrpSpPr>
                  <p:cNvPr id="38940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7340" y="8340"/>
                    <a:ext cx="1260" cy="1260"/>
                    <a:chOff x="2160" y="2340"/>
                    <a:chExt cx="1260" cy="1260"/>
                  </a:xfrm>
                </p:grpSpPr>
                <p:sp>
                  <p:nvSpPr>
                    <p:cNvPr id="33840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1" y="2340"/>
                      <a:ext cx="1258" cy="126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r>
                        <a:rPr lang="ar-SA" sz="1400" b="1" dirty="0">
                          <a:latin typeface="+mj-lt"/>
                          <a:cs typeface="Times New Roman" pitchFamily="18" charset="0"/>
                        </a:rPr>
                        <a:t>            </a:t>
                      </a:r>
                      <a:endParaRPr lang="en-US" sz="1400" b="1" dirty="0">
                        <a:latin typeface="+mj-lt"/>
                      </a:endParaRPr>
                    </a:p>
                  </p:txBody>
                </p:sp>
                <p:sp>
                  <p:nvSpPr>
                    <p:cNvPr id="33841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99" y="2340"/>
                      <a:ext cx="0" cy="126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endParaRPr lang="en-US" sz="1400" dirty="0">
                        <a:latin typeface="+mj-lt"/>
                      </a:endParaRPr>
                    </a:p>
                  </p:txBody>
                </p:sp>
                <p:sp>
                  <p:nvSpPr>
                    <p:cNvPr id="33842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19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endParaRPr lang="en-US" sz="1400" dirty="0">
                        <a:latin typeface="+mj-lt"/>
                      </a:endParaRPr>
                    </a:p>
                  </p:txBody>
                </p:sp>
                <p:sp>
                  <p:nvSpPr>
                    <p:cNvPr id="33843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295" y="2701"/>
                      <a:ext cx="540" cy="53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50</a:t>
                      </a:r>
                    </a:p>
                  </p:txBody>
                </p:sp>
              </p:grpSp>
              <p:grpSp>
                <p:nvGrpSpPr>
                  <p:cNvPr id="38941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600" y="12600"/>
                    <a:ext cx="1260" cy="1260"/>
                    <a:chOff x="2160" y="2340"/>
                    <a:chExt cx="1260" cy="1260"/>
                  </a:xfrm>
                </p:grpSpPr>
                <p:sp>
                  <p:nvSpPr>
                    <p:cNvPr id="33836" name="Oval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39"/>
                      <a:ext cx="1260" cy="126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r>
                        <a:rPr lang="ar-SA" sz="1400" b="1" dirty="0">
                          <a:latin typeface="+mj-lt"/>
                          <a:cs typeface="Times New Roman" pitchFamily="18" charset="0"/>
                        </a:rPr>
                        <a:t>            </a:t>
                      </a:r>
                      <a:r>
                        <a:rPr lang="en-US" sz="1400" b="1" dirty="0">
                          <a:latin typeface="+mj-lt"/>
                        </a:rPr>
                        <a:t>40</a:t>
                      </a:r>
                    </a:p>
                  </p:txBody>
                </p:sp>
                <p:sp>
                  <p:nvSpPr>
                    <p:cNvPr id="33837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39"/>
                      <a:ext cx="0" cy="126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endParaRPr lang="en-US" sz="1400" dirty="0">
                        <a:latin typeface="+mj-lt"/>
                      </a:endParaRPr>
                    </a:p>
                  </p:txBody>
                </p:sp>
                <p:sp>
                  <p:nvSpPr>
                    <p:cNvPr id="33838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2999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endParaRPr lang="en-US" sz="1400" dirty="0">
                        <a:latin typeface="+mj-lt"/>
                      </a:endParaRPr>
                    </a:p>
                  </p:txBody>
                </p:sp>
                <p:sp>
                  <p:nvSpPr>
                    <p:cNvPr id="33839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66" y="2578"/>
                      <a:ext cx="540" cy="54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3</a:t>
                      </a:r>
                    </a:p>
                  </p:txBody>
                </p:sp>
              </p:grpSp>
              <p:grpSp>
                <p:nvGrpSpPr>
                  <p:cNvPr id="38942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6460" y="11880"/>
                    <a:ext cx="1260" cy="1260"/>
                    <a:chOff x="2160" y="2340"/>
                    <a:chExt cx="1260" cy="1260"/>
                  </a:xfrm>
                </p:grpSpPr>
                <p:sp>
                  <p:nvSpPr>
                    <p:cNvPr id="33832" name="Oval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1" y="2340"/>
                      <a:ext cx="1258" cy="126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r>
                        <a:rPr lang="ar-SA" sz="1400" b="1" dirty="0">
                          <a:latin typeface="+mj-lt"/>
                          <a:cs typeface="Times New Roman" pitchFamily="18" charset="0"/>
                        </a:rPr>
                        <a:t>            </a:t>
                      </a:r>
                      <a:endParaRPr lang="en-US" sz="1400" b="1" dirty="0">
                        <a:latin typeface="+mj-lt"/>
                      </a:endParaRPr>
                    </a:p>
                  </p:txBody>
                </p:sp>
                <p:sp>
                  <p:nvSpPr>
                    <p:cNvPr id="33833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99" y="2340"/>
                      <a:ext cx="0" cy="126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endParaRPr lang="en-US" sz="1400" dirty="0">
                        <a:latin typeface="+mj-lt"/>
                      </a:endParaRPr>
                    </a:p>
                  </p:txBody>
                </p:sp>
                <p:sp>
                  <p:nvSpPr>
                    <p:cNvPr id="33834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19" y="2999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endParaRPr lang="en-US" sz="1400" dirty="0">
                        <a:latin typeface="+mj-lt"/>
                      </a:endParaRPr>
                    </a:p>
                  </p:txBody>
                </p:sp>
                <p:sp>
                  <p:nvSpPr>
                    <p:cNvPr id="33835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11" y="2723"/>
                      <a:ext cx="538" cy="53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60</a:t>
                      </a:r>
                    </a:p>
                  </p:txBody>
                </p:sp>
              </p:grpSp>
              <p:grpSp>
                <p:nvGrpSpPr>
                  <p:cNvPr id="38943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9540" y="10400"/>
                    <a:ext cx="1260" cy="1260"/>
                    <a:chOff x="2160" y="2340"/>
                    <a:chExt cx="1260" cy="1260"/>
                  </a:xfrm>
                </p:grpSpPr>
                <p:sp>
                  <p:nvSpPr>
                    <p:cNvPr id="33828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1"/>
                      <a:ext cx="1260" cy="1259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r>
                        <a:rPr lang="ar-SA" sz="1400" b="1" dirty="0">
                          <a:latin typeface="+mj-lt"/>
                          <a:cs typeface="Times New Roman" pitchFamily="18" charset="0"/>
                        </a:rPr>
                        <a:t>          </a:t>
                      </a:r>
                      <a:endParaRPr lang="en-US" sz="1400" b="1" dirty="0">
                        <a:latin typeface="+mj-lt"/>
                      </a:endParaRPr>
                    </a:p>
                  </p:txBody>
                </p:sp>
                <p:sp>
                  <p:nvSpPr>
                    <p:cNvPr id="33829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1"/>
                      <a:ext cx="0" cy="1259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endParaRPr lang="en-US" sz="1400" dirty="0">
                        <a:latin typeface="+mj-lt"/>
                      </a:endParaRPr>
                    </a:p>
                  </p:txBody>
                </p:sp>
                <p:sp>
                  <p:nvSpPr>
                    <p:cNvPr id="33830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endParaRPr lang="en-US" sz="1400" dirty="0">
                        <a:latin typeface="+mj-lt"/>
                      </a:endParaRPr>
                    </a:p>
                  </p:txBody>
                </p:sp>
                <p:sp>
                  <p:nvSpPr>
                    <p:cNvPr id="33831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64" y="2759"/>
                      <a:ext cx="540" cy="5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70</a:t>
                      </a:r>
                    </a:p>
                  </p:txBody>
                </p:sp>
              </p:grpSp>
              <p:sp>
                <p:nvSpPr>
                  <p:cNvPr id="2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359" y="11100"/>
                    <a:ext cx="12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pPr algn="just">
                      <a:defRPr/>
                    </a:pPr>
                    <a:endParaRPr lang="en-US" sz="1400" dirty="0">
                      <a:latin typeface="+mj-lt"/>
                    </a:endParaRPr>
                  </a:p>
                </p:txBody>
              </p:sp>
              <p:sp>
                <p:nvSpPr>
                  <p:cNvPr id="3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19" y="8857"/>
                    <a:ext cx="1781" cy="158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pPr algn="just">
                      <a:defRPr/>
                    </a:pPr>
                    <a:endParaRPr lang="en-US" sz="1400" dirty="0">
                      <a:latin typeface="+mj-lt"/>
                    </a:endParaRPr>
                  </a:p>
                </p:txBody>
              </p:sp>
              <p:sp>
                <p:nvSpPr>
                  <p:cNvPr id="4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1799" y="11699"/>
                    <a:ext cx="1801" cy="139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pPr algn="just">
                      <a:defRPr/>
                    </a:pPr>
                    <a:endParaRPr lang="en-US" sz="1400" dirty="0">
                      <a:latin typeface="+mj-lt"/>
                    </a:endParaRPr>
                  </a:p>
                </p:txBody>
              </p:sp>
              <p:sp>
                <p:nvSpPr>
                  <p:cNvPr id="5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60" y="12802"/>
                    <a:ext cx="1673" cy="51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pPr algn="just">
                      <a:defRPr/>
                    </a:pPr>
                    <a:endParaRPr lang="en-US" sz="1400" dirty="0">
                      <a:latin typeface="+mj-lt"/>
                    </a:endParaRPr>
                  </a:p>
                </p:txBody>
              </p:sp>
              <p:sp>
                <p:nvSpPr>
                  <p:cNvPr id="6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46" y="9435"/>
                    <a:ext cx="2629" cy="137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pPr algn="just">
                      <a:defRPr/>
                    </a:pPr>
                    <a:endParaRPr lang="en-US" sz="1400" dirty="0">
                      <a:latin typeface="+mj-lt"/>
                    </a:endParaRPr>
                  </a:p>
                </p:txBody>
              </p:sp>
              <p:sp>
                <p:nvSpPr>
                  <p:cNvPr id="33824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4860" y="8939"/>
                    <a:ext cx="252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pPr algn="just">
                      <a:defRPr/>
                    </a:pPr>
                    <a:endParaRPr lang="en-US" sz="1400" dirty="0">
                      <a:latin typeface="+mj-lt"/>
                    </a:endParaRPr>
                  </a:p>
                </p:txBody>
              </p:sp>
              <p:sp>
                <p:nvSpPr>
                  <p:cNvPr id="33825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4840" y="11344"/>
                    <a:ext cx="1821" cy="67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pPr algn="just">
                      <a:defRPr/>
                    </a:pPr>
                    <a:endParaRPr lang="en-US" sz="1400" dirty="0">
                      <a:latin typeface="+mj-lt"/>
                    </a:endParaRPr>
                  </a:p>
                </p:txBody>
              </p:sp>
              <p:sp>
                <p:nvSpPr>
                  <p:cNvPr id="33826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739" y="11457"/>
                    <a:ext cx="1981" cy="114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pPr algn="just">
                      <a:defRPr/>
                    </a:pPr>
                    <a:endParaRPr lang="en-US" sz="1400" dirty="0">
                      <a:latin typeface="+mj-lt"/>
                    </a:endParaRPr>
                  </a:p>
                </p:txBody>
              </p:sp>
              <p:sp>
                <p:nvSpPr>
                  <p:cNvPr id="33827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8639" y="9000"/>
                    <a:ext cx="1440" cy="144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pPr algn="just">
                      <a:defRPr/>
                    </a:pPr>
                    <a:endParaRPr lang="en-US" sz="1400" dirty="0">
                      <a:latin typeface="+mj-lt"/>
                    </a:endParaRPr>
                  </a:p>
                </p:txBody>
              </p:sp>
            </p:grpSp>
            <p:sp>
              <p:nvSpPr>
                <p:cNvPr id="7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651" y="9723"/>
                  <a:ext cx="370" cy="36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en-US" sz="1400" b="1" dirty="0">
                      <a:latin typeface="+mj-lt"/>
                    </a:rPr>
                    <a:t>2</a:t>
                  </a:r>
                  <a:endParaRPr lang="en-US" sz="1400" dirty="0">
                    <a:latin typeface="+mj-lt"/>
                  </a:endParaRPr>
                </a:p>
              </p:txBody>
            </p:sp>
            <p:sp>
              <p:nvSpPr>
                <p:cNvPr id="33804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425" y="12513"/>
                  <a:ext cx="406" cy="36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en-US" sz="1400" b="1" dirty="0">
                      <a:latin typeface="+mj-lt"/>
                    </a:rPr>
                    <a:t>3</a:t>
                  </a:r>
                </a:p>
              </p:txBody>
            </p:sp>
            <p:sp>
              <p:nvSpPr>
                <p:cNvPr id="33805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5760" y="9038"/>
                  <a:ext cx="430" cy="39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en-US" sz="1400" b="1" dirty="0">
                      <a:latin typeface="+mj-lt"/>
                    </a:rPr>
                    <a:t>3</a:t>
                  </a:r>
                  <a:endParaRPr lang="en-US" sz="1400" dirty="0">
                    <a:latin typeface="+mj-lt"/>
                  </a:endParaRPr>
                </a:p>
              </p:txBody>
            </p:sp>
            <p:sp>
              <p:nvSpPr>
                <p:cNvPr id="33806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734" y="11196"/>
                  <a:ext cx="418" cy="45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en-US" sz="1400" b="1" dirty="0">
                      <a:latin typeface="+mj-lt"/>
                    </a:rPr>
                    <a:t>4</a:t>
                  </a:r>
                </a:p>
              </p:txBody>
            </p:sp>
            <p:sp>
              <p:nvSpPr>
                <p:cNvPr id="8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8879" y="9723"/>
                  <a:ext cx="468" cy="36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en-US" sz="1400" b="1" dirty="0">
                      <a:latin typeface="+mj-lt"/>
                    </a:rPr>
                    <a:t>3</a:t>
                  </a:r>
                </a:p>
              </p:txBody>
            </p:sp>
            <p:sp>
              <p:nvSpPr>
                <p:cNvPr id="33808" name="Text Box 53"/>
                <p:cNvSpPr txBox="1">
                  <a:spLocks noChangeArrowheads="1"/>
                </p:cNvSpPr>
                <p:nvPr/>
              </p:nvSpPr>
              <p:spPr bwMode="auto">
                <a:xfrm rot="20417940">
                  <a:off x="5738" y="13090"/>
                  <a:ext cx="382" cy="395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en-US" sz="1400" b="1" dirty="0">
                      <a:latin typeface="+mj-lt"/>
                    </a:rPr>
                    <a:t>1</a:t>
                  </a:r>
                  <a:endParaRPr lang="en-US" sz="1400" dirty="0">
                    <a:latin typeface="+mj-lt"/>
                  </a:endParaRPr>
                </a:p>
              </p:txBody>
            </p:sp>
            <p:sp>
              <p:nvSpPr>
                <p:cNvPr id="33809" name="Text Box 54"/>
                <p:cNvSpPr txBox="1">
                  <a:spLocks noChangeArrowheads="1"/>
                </p:cNvSpPr>
                <p:nvPr/>
              </p:nvSpPr>
              <p:spPr bwMode="auto">
                <a:xfrm rot="1173181">
                  <a:off x="5261" y="11664"/>
                  <a:ext cx="502" cy="39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en-US" sz="1400" b="1" dirty="0">
                      <a:latin typeface="+mj-lt"/>
                    </a:rPr>
                    <a:t>5</a:t>
                  </a:r>
                </a:p>
              </p:txBody>
            </p:sp>
            <p:sp>
              <p:nvSpPr>
                <p:cNvPr id="33810" name="Text Box 55"/>
                <p:cNvSpPr txBox="1">
                  <a:spLocks noChangeArrowheads="1"/>
                </p:cNvSpPr>
                <p:nvPr/>
              </p:nvSpPr>
              <p:spPr bwMode="auto">
                <a:xfrm rot="19409001">
                  <a:off x="6320" y="10128"/>
                  <a:ext cx="426" cy="38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en-US" sz="1400" b="1" dirty="0">
                      <a:latin typeface="+mj-lt"/>
                    </a:rPr>
                    <a:t>4</a:t>
                  </a:r>
                </a:p>
              </p:txBody>
            </p:sp>
            <p:sp>
              <p:nvSpPr>
                <p:cNvPr id="33811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8759" y="12084"/>
                  <a:ext cx="504" cy="42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defRPr/>
                  </a:pPr>
                  <a:r>
                    <a:rPr lang="en-US" sz="1400" b="1" dirty="0">
                      <a:latin typeface="+mj-lt"/>
                    </a:rPr>
                    <a:t>7</a:t>
                  </a:r>
                </a:p>
              </p:txBody>
            </p:sp>
          </p:grpSp>
          <p:sp>
            <p:nvSpPr>
              <p:cNvPr id="9" name="Text Box 33"/>
              <p:cNvSpPr txBox="1">
                <a:spLocks noChangeArrowheads="1"/>
              </p:cNvSpPr>
              <p:nvPr/>
            </p:nvSpPr>
            <p:spPr bwMode="auto">
              <a:xfrm>
                <a:off x="5820070" y="4267200"/>
                <a:ext cx="428581" cy="427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>
                  <a:defRPr/>
                </a:pPr>
                <a:r>
                  <a:rPr lang="en-US" sz="1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10" name="Text Box 38"/>
              <p:cNvSpPr txBox="1">
                <a:spLocks noChangeArrowheads="1"/>
              </p:cNvSpPr>
              <p:nvPr/>
            </p:nvSpPr>
            <p:spPr bwMode="auto">
              <a:xfrm>
                <a:off x="8182027" y="3078163"/>
                <a:ext cx="428581" cy="427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>
                  <a:defRPr/>
                </a:pPr>
                <a:r>
                  <a:rPr lang="en-US" sz="1400" b="1" dirty="0">
                    <a:latin typeface="+mj-lt"/>
                  </a:rPr>
                  <a:t>16</a:t>
                </a:r>
              </a:p>
            </p:txBody>
          </p:sp>
          <p:sp>
            <p:nvSpPr>
              <p:cNvPr id="33801" name="Text Box 23"/>
              <p:cNvSpPr txBox="1">
                <a:spLocks noChangeArrowheads="1"/>
              </p:cNvSpPr>
              <p:nvPr/>
            </p:nvSpPr>
            <p:spPr bwMode="auto">
              <a:xfrm>
                <a:off x="6477228" y="1477963"/>
                <a:ext cx="428581" cy="427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>
                  <a:defRPr/>
                </a:pPr>
                <a:r>
                  <a:rPr lang="en-US" sz="1400" b="1" dirty="0">
                    <a:latin typeface="+mj-lt"/>
                  </a:rPr>
                  <a:t>8</a:t>
                </a:r>
              </a:p>
            </p:txBody>
          </p:sp>
        </p:grpSp>
        <p:sp>
          <p:nvSpPr>
            <p:cNvPr id="64" name="Text Box 48"/>
            <p:cNvSpPr txBox="1">
              <a:spLocks noChangeArrowheads="1"/>
            </p:cNvSpPr>
            <p:nvPr/>
          </p:nvSpPr>
          <p:spPr bwMode="auto">
            <a:xfrm>
              <a:off x="3516313" y="1371600"/>
              <a:ext cx="293687" cy="2873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defRPr/>
              </a:pPr>
              <a:r>
                <a:rPr lang="en-US" sz="1400" b="1" dirty="0">
                  <a:latin typeface="+mj-lt"/>
                </a:rPr>
                <a:t>2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65" name="Text Box 51"/>
            <p:cNvSpPr txBox="1">
              <a:spLocks noChangeArrowheads="1"/>
            </p:cNvSpPr>
            <p:nvPr/>
          </p:nvSpPr>
          <p:spPr bwMode="auto">
            <a:xfrm>
              <a:off x="3505200" y="3048000"/>
              <a:ext cx="331788" cy="3571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defRPr/>
              </a:pPr>
              <a:r>
                <a:rPr lang="en-US" sz="1400" b="1" dirty="0">
                  <a:latin typeface="+mj-lt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761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61" name="Rectangle 29"/>
          <p:cNvSpPr>
            <a:spLocks noChangeArrowheads="1"/>
          </p:cNvSpPr>
          <p:nvPr/>
        </p:nvSpPr>
        <p:spPr bwMode="auto">
          <a:xfrm>
            <a:off x="685800" y="381000"/>
            <a:ext cx="60198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Late Event Time (LET = L =T</a:t>
            </a:r>
            <a:r>
              <a:rPr lang="en-US" sz="2800" b="1" baseline="-25000" dirty="0">
                <a:solidFill>
                  <a:srgbClr val="CC3300"/>
                </a:solidFill>
              </a:rPr>
              <a:t>L</a:t>
            </a:r>
            <a:r>
              <a:rPr lang="en-US" sz="2800" b="1" dirty="0">
                <a:solidFill>
                  <a:srgbClr val="CC3300"/>
                </a:solidFill>
              </a:rPr>
              <a:t>)</a:t>
            </a:r>
            <a:endParaRPr lang="de-DE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838200" y="2438400"/>
            <a:ext cx="8001000" cy="17859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400" b="1" u="sng" dirty="0">
                <a:solidFill>
                  <a:srgbClr val="C00000"/>
                </a:solidFill>
              </a:rPr>
              <a:t>Backward Pass for Computing LET</a:t>
            </a:r>
          </a:p>
          <a:p>
            <a:pPr algn="just">
              <a:defRPr/>
            </a:pPr>
            <a:endParaRPr lang="en-US" sz="800" dirty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1800" b="1" dirty="0"/>
              <a:t>Direction: Right to left, from the end to the beginning of the project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1800" b="1" dirty="0"/>
              <a:t>Set: LET of the last (terminal) node </a:t>
            </a:r>
            <a:r>
              <a:rPr lang="en-US" sz="1800" b="1" dirty="0" smtClean="0"/>
              <a:t>= </a:t>
            </a:r>
            <a:r>
              <a:rPr lang="en-US" sz="1800" b="1" dirty="0"/>
              <a:t>EET </a:t>
            </a:r>
            <a:r>
              <a:rPr lang="en-US" sz="1800" b="1" dirty="0" smtClean="0"/>
              <a:t>.</a:t>
            </a:r>
            <a:endParaRPr lang="en-US" sz="1800" b="1" dirty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000" b="1" dirty="0"/>
              <a:t>Subtract:</a:t>
            </a:r>
            <a:r>
              <a:rPr lang="en-US" sz="1800" b="1" dirty="0"/>
              <a:t> </a:t>
            </a:r>
            <a:r>
              <a:rPr lang="en-US" sz="2400" b="1" dirty="0"/>
              <a:t>LET</a:t>
            </a:r>
            <a:r>
              <a:rPr lang="en-US" sz="2400" b="1" baseline="-26000" dirty="0"/>
              <a:t>i</a:t>
            </a:r>
            <a:r>
              <a:rPr lang="en-US" sz="2400" b="1" dirty="0"/>
              <a:t> = LET</a:t>
            </a:r>
            <a:r>
              <a:rPr lang="en-US" sz="2400" b="1" baseline="-25000" dirty="0"/>
              <a:t>j</a:t>
            </a:r>
            <a:r>
              <a:rPr lang="en-US" sz="2400" b="1" dirty="0"/>
              <a:t> - D</a:t>
            </a:r>
            <a:r>
              <a:rPr lang="en-US" sz="2400" b="1" baseline="-25000" dirty="0"/>
              <a:t>ij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1800" b="1" dirty="0"/>
              <a:t>Take the minimum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838200" y="1117600"/>
            <a:ext cx="8001000" cy="1016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000" b="1" dirty="0"/>
              <a:t>Late Event Time (Latest occurrence time of event)</a:t>
            </a:r>
            <a:r>
              <a:rPr lang="en-US" sz="2000" dirty="0"/>
              <a:t> is the latest time at which an event can occur, if the project is to be completed on schedule.</a:t>
            </a:r>
          </a:p>
        </p:txBody>
      </p:sp>
      <p:grpSp>
        <p:nvGrpSpPr>
          <p:cNvPr id="39945" name="Group 71"/>
          <p:cNvGrpSpPr>
            <a:grpSpLocks/>
          </p:cNvGrpSpPr>
          <p:nvPr/>
        </p:nvGrpSpPr>
        <p:grpSpPr bwMode="auto">
          <a:xfrm>
            <a:off x="1905000" y="4267200"/>
            <a:ext cx="5562600" cy="1524000"/>
            <a:chOff x="1905000" y="4267200"/>
            <a:chExt cx="5562600" cy="1524000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905000" y="4267200"/>
              <a:ext cx="5562600" cy="1524000"/>
              <a:chOff x="2684463" y="3657600"/>
              <a:chExt cx="5562600" cy="1524000"/>
            </a:xfrm>
            <a:solidFill>
              <a:schemeClr val="bg1"/>
            </a:solidFill>
          </p:grpSpPr>
          <p:sp>
            <p:nvSpPr>
              <p:cNvPr id="55" name="Oval 5"/>
              <p:cNvSpPr>
                <a:spLocks noChangeArrowheads="1"/>
              </p:cNvSpPr>
              <p:nvPr/>
            </p:nvSpPr>
            <p:spPr bwMode="auto">
              <a:xfrm>
                <a:off x="2684463" y="3657600"/>
                <a:ext cx="1463675" cy="1524000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ar-SA" sz="1200" dirty="0">
                    <a:latin typeface="Times New Roman" pitchFamily="18" charset="0"/>
                    <a:cs typeface="Times New Roman" pitchFamily="18" charset="0"/>
                  </a:rPr>
                  <a:t>                 </a:t>
                </a:r>
                <a:endParaRPr lang="en-US" sz="1600" b="1" dirty="0">
                  <a:latin typeface="Times New Roman" pitchFamily="18" charset="0"/>
                </a:endParaRPr>
              </a:p>
              <a:p>
                <a:pPr>
                  <a:defRPr/>
                </a:pPr>
                <a:endParaRPr lang="en-US" sz="1600" dirty="0">
                  <a:latin typeface="Times New Roman" pitchFamily="18" charset="0"/>
                </a:endParaRPr>
              </a:p>
              <a:p>
                <a:pPr>
                  <a:defRPr/>
                </a:pPr>
                <a:r>
                  <a:rPr lang="en-US" sz="1600" dirty="0">
                    <a:latin typeface="Times New Roman" pitchFamily="18" charset="0"/>
                  </a:rPr>
                  <a:t>         </a:t>
                </a:r>
                <a:endParaRPr lang="en-US" sz="1600" b="1" dirty="0">
                  <a:latin typeface="Times New Roman" pitchFamily="18" charset="0"/>
                </a:endParaRPr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6783388" y="3657600"/>
                <a:ext cx="1463675" cy="1524000"/>
                <a:chOff x="4680" y="3240"/>
                <a:chExt cx="1440" cy="1440"/>
              </a:xfrm>
              <a:grpFill/>
            </p:grpSpPr>
            <p:sp>
              <p:nvSpPr>
                <p:cNvPr id="52" name="Oval 11"/>
                <p:cNvSpPr>
                  <a:spLocks noChangeArrowheads="1"/>
                </p:cNvSpPr>
                <p:nvPr/>
              </p:nvSpPr>
              <p:spPr bwMode="auto">
                <a:xfrm>
                  <a:off x="4680" y="3240"/>
                  <a:ext cx="1440" cy="1440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r>
                    <a:rPr lang="ar-SA" sz="1200" b="1" dirty="0">
                      <a:latin typeface="Times New Roman" pitchFamily="18" charset="0"/>
                      <a:cs typeface="Times New Roman" pitchFamily="18" charset="0"/>
                    </a:rPr>
                    <a:t>                 </a:t>
                  </a:r>
                  <a:r>
                    <a:rPr lang="en-US" sz="1600" b="1" dirty="0">
                      <a:latin typeface="Times New Roman" pitchFamily="18" charset="0"/>
                    </a:rPr>
                    <a:t>        </a:t>
                  </a:r>
                </a:p>
              </p:txBody>
            </p:sp>
            <p:sp>
              <p:nvSpPr>
                <p:cNvPr id="53" name="Line 12"/>
                <p:cNvSpPr>
                  <a:spLocks noChangeShapeType="1"/>
                </p:cNvSpPr>
                <p:nvPr/>
              </p:nvSpPr>
              <p:spPr bwMode="auto">
                <a:xfrm>
                  <a:off x="5400" y="3240"/>
                  <a:ext cx="0" cy="1440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54" name="Line 13"/>
                <p:cNvSpPr>
                  <a:spLocks noChangeShapeType="1"/>
                </p:cNvSpPr>
                <p:nvPr/>
              </p:nvSpPr>
              <p:spPr bwMode="auto">
                <a:xfrm>
                  <a:off x="5400" y="3960"/>
                  <a:ext cx="720" cy="0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  <p:sp>
            <p:nvSpPr>
              <p:cNvPr id="51" name="Text Box 37"/>
              <p:cNvSpPr txBox="1">
                <a:spLocks noChangeArrowheads="1"/>
              </p:cNvSpPr>
              <p:nvPr/>
            </p:nvSpPr>
            <p:spPr bwMode="auto">
              <a:xfrm>
                <a:off x="6858000" y="4267200"/>
                <a:ext cx="457200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2000" b="1" dirty="0"/>
                  <a:t>j</a:t>
                </a:r>
              </a:p>
            </p:txBody>
          </p:sp>
        </p:grpSp>
        <p:sp>
          <p:nvSpPr>
            <p:cNvPr id="39947" name="Line 12"/>
            <p:cNvSpPr>
              <a:spLocks noChangeShapeType="1"/>
            </p:cNvSpPr>
            <p:nvPr/>
          </p:nvSpPr>
          <p:spPr bwMode="auto">
            <a:xfrm>
              <a:off x="2649537" y="4267200"/>
              <a:ext cx="0" cy="1524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Line 13"/>
            <p:cNvSpPr>
              <a:spLocks noChangeShapeType="1"/>
            </p:cNvSpPr>
            <p:nvPr/>
          </p:nvSpPr>
          <p:spPr bwMode="auto">
            <a:xfrm>
              <a:off x="2649537" y="5029200"/>
              <a:ext cx="7318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Text Box 37"/>
            <p:cNvSpPr txBox="1">
              <a:spLocks noChangeArrowheads="1"/>
            </p:cNvSpPr>
            <p:nvPr/>
          </p:nvSpPr>
          <p:spPr bwMode="auto">
            <a:xfrm>
              <a:off x="2039937" y="4812268"/>
              <a:ext cx="45720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i</a:t>
              </a:r>
            </a:p>
          </p:txBody>
        </p:sp>
        <p:sp>
          <p:nvSpPr>
            <p:cNvPr id="39950" name="Text Box 37"/>
            <p:cNvSpPr txBox="1">
              <a:spLocks noChangeArrowheads="1"/>
            </p:cNvSpPr>
            <p:nvPr/>
          </p:nvSpPr>
          <p:spPr bwMode="auto">
            <a:xfrm>
              <a:off x="2725737" y="5105400"/>
              <a:ext cx="533400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ko-KR"/>
              </a:defPPr>
              <a:lvl1pPr algn="just">
                <a:spcBef>
                  <a:spcPct val="50000"/>
                </a:spcBef>
                <a:defRPr sz="1600" b="1">
                  <a:latin typeface="Arial" charset="0"/>
                </a:defRPr>
              </a:lvl1pPr>
              <a:lvl2pPr marL="742950" indent="-285750">
                <a:defRPr sz="1100">
                  <a:latin typeface="Arial" charset="0"/>
                </a:defRPr>
              </a:lvl2pPr>
              <a:lvl3pPr marL="1143000" indent="-228600">
                <a:defRPr sz="1100">
                  <a:latin typeface="Arial" charset="0"/>
                </a:defRPr>
              </a:lvl3pPr>
              <a:lvl4pPr marL="1600200" indent="-228600">
                <a:defRPr sz="1100">
                  <a:latin typeface="Arial" charset="0"/>
                </a:defRPr>
              </a:lvl4pPr>
              <a:lvl5pPr marL="2057400" indent="-228600">
                <a:defRPr sz="1100"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9pPr>
            </a:lstStyle>
            <a:p>
              <a:r>
                <a:rPr lang="en-US" dirty="0" err="1"/>
                <a:t>LETi</a:t>
              </a:r>
              <a:endParaRPr lang="en-US" dirty="0"/>
            </a:p>
          </p:txBody>
        </p:sp>
        <p:sp>
          <p:nvSpPr>
            <p:cNvPr id="63" name="Text Box 37"/>
            <p:cNvSpPr txBox="1">
              <a:spLocks noChangeArrowheads="1"/>
            </p:cNvSpPr>
            <p:nvPr/>
          </p:nvSpPr>
          <p:spPr bwMode="auto">
            <a:xfrm>
              <a:off x="6840538" y="4648200"/>
              <a:ext cx="457200" cy="2460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ko-KR"/>
              </a:defPPr>
              <a:lvl1pPr algn="just">
                <a:spcBef>
                  <a:spcPct val="50000"/>
                </a:spcBef>
                <a:defRPr sz="1600" b="1">
                  <a:solidFill>
                    <a:schemeClr val="accent2">
                      <a:lumMod val="90000"/>
                    </a:schemeClr>
                  </a:solidFill>
                </a:defRPr>
              </a:lvl1pPr>
            </a:lstStyle>
            <a:p>
              <a:r>
                <a:rPr lang="en-US" dirty="0"/>
                <a:t>EETj</a:t>
              </a:r>
            </a:p>
          </p:txBody>
        </p:sp>
        <p:sp>
          <p:nvSpPr>
            <p:cNvPr id="39952" name="Text Box 37"/>
            <p:cNvSpPr txBox="1">
              <a:spLocks noChangeArrowheads="1"/>
            </p:cNvSpPr>
            <p:nvPr/>
          </p:nvSpPr>
          <p:spPr bwMode="auto">
            <a:xfrm>
              <a:off x="6840537" y="5105400"/>
              <a:ext cx="457200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ko-KR"/>
              </a:defPPr>
              <a:lvl1pPr algn="just">
                <a:spcBef>
                  <a:spcPct val="50000"/>
                </a:spcBef>
                <a:defRPr sz="1600" b="1">
                  <a:latin typeface="Arial" charset="0"/>
                </a:defRPr>
              </a:lvl1pPr>
              <a:lvl2pPr marL="742950" indent="-285750">
                <a:defRPr sz="1100">
                  <a:latin typeface="Arial" charset="0"/>
                </a:defRPr>
              </a:lvl2pPr>
              <a:lvl3pPr marL="1143000" indent="-228600">
                <a:defRPr sz="1100">
                  <a:latin typeface="Arial" charset="0"/>
                </a:defRPr>
              </a:lvl3pPr>
              <a:lvl4pPr marL="1600200" indent="-228600">
                <a:defRPr sz="1100">
                  <a:latin typeface="Arial" charset="0"/>
                </a:defRPr>
              </a:lvl4pPr>
              <a:lvl5pPr marL="2057400" indent="-228600">
                <a:defRPr sz="1100"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9pPr>
            </a:lstStyle>
            <a:p>
              <a:r>
                <a:rPr lang="en-US" dirty="0" err="1"/>
                <a:t>LETj</a:t>
              </a:r>
              <a:endParaRPr lang="en-US" dirty="0"/>
            </a:p>
          </p:txBody>
        </p:sp>
        <p:sp>
          <p:nvSpPr>
            <p:cNvPr id="65" name="Text Box 37"/>
            <p:cNvSpPr txBox="1">
              <a:spLocks noChangeArrowheads="1"/>
            </p:cNvSpPr>
            <p:nvPr/>
          </p:nvSpPr>
          <p:spPr bwMode="auto">
            <a:xfrm>
              <a:off x="2725738" y="4648200"/>
              <a:ext cx="533400" cy="2460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chemeClr val="accent2">
                      <a:lumMod val="90000"/>
                    </a:schemeClr>
                  </a:solidFill>
                </a:rPr>
                <a:t>EET</a:t>
              </a:r>
              <a:r>
                <a:rPr lang="en-US" sz="1600" b="1" baseline="-25000" dirty="0">
                  <a:solidFill>
                    <a:schemeClr val="accent2">
                      <a:lumMod val="90000"/>
                    </a:schemeClr>
                  </a:solidFill>
                </a:rPr>
                <a:t>i</a:t>
              </a:r>
              <a:endParaRPr lang="en-US" sz="1600" b="1" dirty="0">
                <a:solidFill>
                  <a:schemeClr val="accent2">
                    <a:lumMod val="90000"/>
                  </a:schemeClr>
                </a:solidFill>
              </a:endParaRPr>
            </a:p>
          </p:txBody>
        </p:sp>
        <p:sp>
          <p:nvSpPr>
            <p:cNvPr id="39954" name="Text Box 37"/>
            <p:cNvSpPr txBox="1">
              <a:spLocks noChangeArrowheads="1"/>
            </p:cNvSpPr>
            <p:nvPr/>
          </p:nvSpPr>
          <p:spPr bwMode="auto">
            <a:xfrm>
              <a:off x="4097337" y="4648200"/>
              <a:ext cx="838200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en-US" sz="1600" b="1" dirty="0"/>
                <a:t>Activity</a:t>
              </a:r>
            </a:p>
          </p:txBody>
        </p:sp>
        <p:sp>
          <p:nvSpPr>
            <p:cNvPr id="39955" name="Text Box 37"/>
            <p:cNvSpPr txBox="1">
              <a:spLocks noChangeArrowheads="1"/>
            </p:cNvSpPr>
            <p:nvPr/>
          </p:nvSpPr>
          <p:spPr bwMode="auto">
            <a:xfrm>
              <a:off x="4402137" y="5163979"/>
              <a:ext cx="381000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ko-KR"/>
              </a:defPPr>
              <a:lvl1pPr algn="just">
                <a:spcBef>
                  <a:spcPct val="50000"/>
                </a:spcBef>
                <a:defRPr sz="1600" b="1">
                  <a:latin typeface="Arial" charset="0"/>
                </a:defRPr>
              </a:lvl1pPr>
              <a:lvl2pPr marL="742950" indent="-285750">
                <a:defRPr sz="1100">
                  <a:latin typeface="Arial" charset="0"/>
                </a:defRPr>
              </a:lvl2pPr>
              <a:lvl3pPr marL="1143000" indent="-228600">
                <a:defRPr sz="1100">
                  <a:latin typeface="Arial" charset="0"/>
                </a:defRPr>
              </a:lvl3pPr>
              <a:lvl4pPr marL="1600200" indent="-228600">
                <a:defRPr sz="1100">
                  <a:latin typeface="Arial" charset="0"/>
                </a:defRPr>
              </a:lvl4pPr>
              <a:lvl5pPr marL="2057400" indent="-228600">
                <a:defRPr sz="1100"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9pPr>
            </a:lstStyle>
            <a:p>
              <a:r>
                <a:rPr lang="en-US" dirty="0" err="1"/>
                <a:t>Dij</a:t>
              </a:r>
              <a:endParaRPr lang="en-US" dirty="0"/>
            </a:p>
          </p:txBody>
        </p:sp>
        <p:cxnSp>
          <p:nvCxnSpPr>
            <p:cNvPr id="67" name="Straight Arrow Connector 66"/>
            <p:cNvCxnSpPr>
              <a:stCxn id="39948" idx="1"/>
              <a:endCxn id="52" idx="2"/>
            </p:cNvCxnSpPr>
            <p:nvPr/>
          </p:nvCxnSpPr>
          <p:spPr bwMode="auto">
            <a:xfrm rot="5400000" flipH="1" flipV="1">
              <a:off x="4692650" y="3717926"/>
              <a:ext cx="3175" cy="2622550"/>
            </a:xfrm>
            <a:prstGeom prst="straightConnector1">
              <a:avLst/>
            </a:prstGeom>
            <a:ln w="19050"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489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33" name="Rectangle 29"/>
          <p:cNvSpPr>
            <a:spLocks noChangeArrowheads="1"/>
          </p:cNvSpPr>
          <p:nvPr/>
        </p:nvSpPr>
        <p:spPr bwMode="auto">
          <a:xfrm>
            <a:off x="685800" y="381000"/>
            <a:ext cx="4419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Late Event Times (T</a:t>
            </a:r>
            <a:r>
              <a:rPr lang="en-US" sz="2800" b="1" baseline="-25000" dirty="0">
                <a:solidFill>
                  <a:srgbClr val="CC3300"/>
                </a:solidFill>
              </a:rPr>
              <a:t>L</a:t>
            </a:r>
            <a:r>
              <a:rPr lang="en-US" sz="2800" b="1" dirty="0">
                <a:solidFill>
                  <a:srgbClr val="CC3300"/>
                </a:solidFill>
              </a:rPr>
              <a:t>)</a:t>
            </a:r>
            <a:endParaRPr lang="de-DE" sz="2800" b="1" dirty="0"/>
          </a:p>
        </p:txBody>
      </p:sp>
      <p:grpSp>
        <p:nvGrpSpPr>
          <p:cNvPr id="40967" name="Group 27"/>
          <p:cNvGrpSpPr>
            <a:grpSpLocks/>
          </p:cNvGrpSpPr>
          <p:nvPr/>
        </p:nvGrpSpPr>
        <p:grpSpPr bwMode="auto">
          <a:xfrm>
            <a:off x="1398588" y="1219200"/>
            <a:ext cx="6848475" cy="4572000"/>
            <a:chOff x="1398588" y="1219200"/>
            <a:chExt cx="6848475" cy="4572000"/>
          </a:xfrm>
        </p:grpSpPr>
        <p:grpSp>
          <p:nvGrpSpPr>
            <p:cNvPr id="40970" name="Group 4"/>
            <p:cNvGrpSpPr>
              <a:grpSpLocks/>
            </p:cNvGrpSpPr>
            <p:nvPr/>
          </p:nvGrpSpPr>
          <p:grpSpPr bwMode="auto">
            <a:xfrm>
              <a:off x="2652954" y="1219201"/>
              <a:ext cx="1495185" cy="1526117"/>
              <a:chOff x="4649" y="3240"/>
              <a:chExt cx="1471" cy="1442"/>
            </a:xfrm>
          </p:grpSpPr>
          <p:sp>
            <p:nvSpPr>
              <p:cNvPr id="40988" name="Oval 5"/>
              <p:cNvSpPr>
                <a:spLocks noChangeArrowheads="1"/>
              </p:cNvSpPr>
              <p:nvPr/>
            </p:nvSpPr>
            <p:spPr bwMode="auto">
              <a:xfrm>
                <a:off x="4649" y="3242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ar-SA" sz="1200" dirty="0">
                    <a:latin typeface="Times New Roman" pitchFamily="18" charset="0"/>
                    <a:cs typeface="Times New Roman" pitchFamily="18" charset="0"/>
                  </a:rPr>
                  <a:t>                 </a:t>
                </a:r>
                <a:r>
                  <a:rPr lang="en-US" sz="1600" b="1" dirty="0">
                    <a:latin typeface="Times New Roman" pitchFamily="18" charset="0"/>
                  </a:rPr>
                  <a:t>8</a:t>
                </a:r>
              </a:p>
              <a:p>
                <a:pPr algn="just"/>
                <a:endParaRPr lang="en-US" sz="1600" dirty="0">
                  <a:latin typeface="Times New Roman" pitchFamily="18" charset="0"/>
                </a:endParaRPr>
              </a:p>
              <a:p>
                <a:pPr algn="just"/>
                <a:endParaRPr lang="en-US" sz="1200" b="1" dirty="0">
                  <a:latin typeface="Times New Roman" pitchFamily="18" charset="0"/>
                </a:endParaRPr>
              </a:p>
              <a:p>
                <a:pPr algn="just"/>
                <a:r>
                  <a:rPr lang="en-US" sz="1600" dirty="0">
                    <a:latin typeface="Times New Roman" pitchFamily="18" charset="0"/>
                  </a:rPr>
                  <a:t>            </a:t>
                </a:r>
                <a:r>
                  <a:rPr lang="en-US" sz="1600" b="1" dirty="0">
                    <a:latin typeface="Times New Roman" pitchFamily="18" charset="0"/>
                  </a:rPr>
                  <a:t>13</a:t>
                </a:r>
              </a:p>
            </p:txBody>
          </p:sp>
          <p:sp>
            <p:nvSpPr>
              <p:cNvPr id="40989" name="Line 6"/>
              <p:cNvSpPr>
                <a:spLocks noChangeShapeType="1"/>
              </p:cNvSpPr>
              <p:nvPr/>
            </p:nvSpPr>
            <p:spPr bwMode="auto">
              <a:xfrm>
                <a:off x="5400" y="3240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0" name="Line 7"/>
              <p:cNvSpPr>
                <a:spLocks noChangeShapeType="1"/>
              </p:cNvSpPr>
              <p:nvPr/>
            </p:nvSpPr>
            <p:spPr bwMode="auto">
              <a:xfrm>
                <a:off x="5400" y="396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71" name="Text Box 8"/>
            <p:cNvSpPr txBox="1">
              <a:spLocks noChangeArrowheads="1"/>
            </p:cNvSpPr>
            <p:nvPr/>
          </p:nvSpPr>
          <p:spPr bwMode="auto">
            <a:xfrm>
              <a:off x="2863850" y="1795463"/>
              <a:ext cx="438150" cy="609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600" b="1" dirty="0">
                  <a:latin typeface="Times New Roman" pitchFamily="18" charset="0"/>
                </a:rPr>
                <a:t>50</a:t>
              </a:r>
            </a:p>
          </p:txBody>
        </p:sp>
        <p:grpSp>
          <p:nvGrpSpPr>
            <p:cNvPr id="40972" name="Group 10"/>
            <p:cNvGrpSpPr>
              <a:grpSpLocks/>
            </p:cNvGrpSpPr>
            <p:nvPr/>
          </p:nvGrpSpPr>
          <p:grpSpPr bwMode="auto">
            <a:xfrm>
              <a:off x="6783388" y="3657600"/>
              <a:ext cx="1463675" cy="1524000"/>
              <a:chOff x="4680" y="3240"/>
              <a:chExt cx="1440" cy="1440"/>
            </a:xfrm>
          </p:grpSpPr>
          <p:sp>
            <p:nvSpPr>
              <p:cNvPr id="40985" name="Oval 11"/>
              <p:cNvSpPr>
                <a:spLocks noChangeArrowheads="1"/>
              </p:cNvSpPr>
              <p:nvPr/>
            </p:nvSpPr>
            <p:spPr bwMode="auto">
              <a:xfrm>
                <a:off x="4680" y="3240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ar-SA" sz="1200" b="1" dirty="0">
                    <a:latin typeface="Times New Roman" pitchFamily="18" charset="0"/>
                    <a:cs typeface="Times New Roman" pitchFamily="18" charset="0"/>
                  </a:rPr>
                  <a:t>                 </a:t>
                </a:r>
                <a:r>
                  <a:rPr lang="en-US" sz="1600" b="1" dirty="0">
                    <a:latin typeface="Times New Roman" pitchFamily="18" charset="0"/>
                  </a:rPr>
                  <a:t>16</a:t>
                </a:r>
              </a:p>
              <a:p>
                <a:pPr algn="just"/>
                <a:endParaRPr lang="en-US" sz="1600" b="1" dirty="0">
                  <a:latin typeface="Times New Roman" pitchFamily="18" charset="0"/>
                </a:endParaRPr>
              </a:p>
              <a:p>
                <a:pPr algn="just"/>
                <a:endParaRPr lang="en-US" sz="1200" b="1" dirty="0">
                  <a:latin typeface="Times New Roman" pitchFamily="18" charset="0"/>
                </a:endParaRPr>
              </a:p>
              <a:p>
                <a:pPr algn="just"/>
                <a:r>
                  <a:rPr lang="en-US" sz="1600" b="1" dirty="0">
                    <a:latin typeface="Times New Roman" pitchFamily="18" charset="0"/>
                  </a:rPr>
                  <a:t>            16</a:t>
                </a:r>
              </a:p>
            </p:txBody>
          </p:sp>
          <p:sp>
            <p:nvSpPr>
              <p:cNvPr id="40986" name="Line 12"/>
              <p:cNvSpPr>
                <a:spLocks noChangeShapeType="1"/>
              </p:cNvSpPr>
              <p:nvPr/>
            </p:nvSpPr>
            <p:spPr bwMode="auto">
              <a:xfrm>
                <a:off x="5400" y="3240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7" name="Line 13"/>
              <p:cNvSpPr>
                <a:spLocks noChangeShapeType="1"/>
              </p:cNvSpPr>
              <p:nvPr/>
            </p:nvSpPr>
            <p:spPr bwMode="auto">
              <a:xfrm>
                <a:off x="5400" y="396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73" name="Oval 17"/>
            <p:cNvSpPr>
              <a:spLocks noChangeArrowheads="1"/>
            </p:cNvSpPr>
            <p:nvPr/>
          </p:nvSpPr>
          <p:spPr bwMode="auto">
            <a:xfrm>
              <a:off x="2244725" y="4267200"/>
              <a:ext cx="1463675" cy="1524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sz="1200" dirty="0">
                <a:latin typeface="Times New Roman" pitchFamily="18" charset="0"/>
              </a:endParaRPr>
            </a:p>
            <a:p>
              <a:pPr algn="just"/>
              <a:endParaRPr lang="en-US" sz="1200" b="1" dirty="0">
                <a:latin typeface="Times New Roman" pitchFamily="18" charset="0"/>
              </a:endParaRPr>
            </a:p>
            <a:p>
              <a:pPr algn="just"/>
              <a:r>
                <a:rPr lang="en-US" sz="1600" b="1" dirty="0">
                  <a:latin typeface="Times New Roman" pitchFamily="18" charset="0"/>
                </a:rPr>
                <a:t>             </a:t>
              </a:r>
            </a:p>
            <a:p>
              <a:pPr algn="just"/>
              <a:r>
                <a:rPr lang="en-US" sz="1600" b="1" dirty="0">
                  <a:latin typeface="Times New Roman" pitchFamily="18" charset="0"/>
                </a:rPr>
                <a:t>             </a:t>
              </a:r>
            </a:p>
          </p:txBody>
        </p:sp>
        <p:sp>
          <p:nvSpPr>
            <p:cNvPr id="40974" name="Line 18"/>
            <p:cNvSpPr>
              <a:spLocks noChangeShapeType="1"/>
            </p:cNvSpPr>
            <p:nvPr/>
          </p:nvSpPr>
          <p:spPr bwMode="auto">
            <a:xfrm>
              <a:off x="2971800" y="4267200"/>
              <a:ext cx="0" cy="1524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9"/>
            <p:cNvSpPr>
              <a:spLocks noChangeShapeType="1"/>
            </p:cNvSpPr>
            <p:nvPr/>
          </p:nvSpPr>
          <p:spPr bwMode="auto">
            <a:xfrm>
              <a:off x="2976563" y="5029200"/>
              <a:ext cx="7318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Line 23"/>
            <p:cNvSpPr>
              <a:spLocks noChangeShapeType="1"/>
            </p:cNvSpPr>
            <p:nvPr/>
          </p:nvSpPr>
          <p:spPr bwMode="auto">
            <a:xfrm flipV="1">
              <a:off x="1398588" y="5316538"/>
              <a:ext cx="877887" cy="3667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7" name="Line 24"/>
            <p:cNvSpPr>
              <a:spLocks noChangeShapeType="1"/>
            </p:cNvSpPr>
            <p:nvPr/>
          </p:nvSpPr>
          <p:spPr bwMode="auto">
            <a:xfrm>
              <a:off x="1398588" y="4511675"/>
              <a:ext cx="846137" cy="3651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Line 27"/>
            <p:cNvSpPr>
              <a:spLocks noChangeShapeType="1"/>
            </p:cNvSpPr>
            <p:nvPr/>
          </p:nvSpPr>
          <p:spPr bwMode="auto">
            <a:xfrm flipV="1">
              <a:off x="1660525" y="2133600"/>
              <a:ext cx="1023938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9" name="Line 28"/>
            <p:cNvSpPr>
              <a:spLocks noChangeShapeType="1"/>
            </p:cNvSpPr>
            <p:nvPr/>
          </p:nvSpPr>
          <p:spPr bwMode="auto">
            <a:xfrm>
              <a:off x="1660526" y="1219200"/>
              <a:ext cx="107315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Text Box 31"/>
            <p:cNvSpPr txBox="1">
              <a:spLocks noChangeArrowheads="1"/>
            </p:cNvSpPr>
            <p:nvPr/>
          </p:nvSpPr>
          <p:spPr bwMode="auto">
            <a:xfrm>
              <a:off x="5199063" y="2954179"/>
              <a:ext cx="287337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/>
                <a:t>3</a:t>
              </a:r>
            </a:p>
          </p:txBody>
        </p:sp>
        <p:sp>
          <p:nvSpPr>
            <p:cNvPr id="40981" name="Text Box 32"/>
            <p:cNvSpPr txBox="1">
              <a:spLocks noChangeArrowheads="1"/>
            </p:cNvSpPr>
            <p:nvPr/>
          </p:nvSpPr>
          <p:spPr bwMode="auto">
            <a:xfrm>
              <a:off x="4953000" y="4859179"/>
              <a:ext cx="304800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/>
                <a:t>7</a:t>
              </a:r>
            </a:p>
          </p:txBody>
        </p:sp>
        <p:sp>
          <p:nvSpPr>
            <p:cNvPr id="40982" name="Text Box 35"/>
            <p:cNvSpPr txBox="1">
              <a:spLocks noChangeArrowheads="1"/>
            </p:cNvSpPr>
            <p:nvPr/>
          </p:nvSpPr>
          <p:spPr bwMode="auto">
            <a:xfrm>
              <a:off x="2209800" y="3032125"/>
              <a:ext cx="8382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en-US" sz="1600" b="1"/>
                <a:t>	</a:t>
              </a:r>
            </a:p>
          </p:txBody>
        </p:sp>
        <p:sp>
          <p:nvSpPr>
            <p:cNvPr id="40983" name="Text Box 36"/>
            <p:cNvSpPr txBox="1">
              <a:spLocks noChangeArrowheads="1"/>
            </p:cNvSpPr>
            <p:nvPr/>
          </p:nvSpPr>
          <p:spPr bwMode="auto">
            <a:xfrm>
              <a:off x="2386590" y="5026891"/>
              <a:ext cx="5334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 dirty="0"/>
                <a:t>40</a:t>
              </a:r>
            </a:p>
          </p:txBody>
        </p:sp>
        <p:sp>
          <p:nvSpPr>
            <p:cNvPr id="40984" name="Text Box 37"/>
            <p:cNvSpPr txBox="1">
              <a:spLocks noChangeArrowheads="1"/>
            </p:cNvSpPr>
            <p:nvPr/>
          </p:nvSpPr>
          <p:spPr bwMode="auto">
            <a:xfrm>
              <a:off x="6997700" y="4367644"/>
              <a:ext cx="3937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 dirty="0"/>
                <a:t>60</a:t>
              </a:r>
            </a:p>
          </p:txBody>
        </p:sp>
      </p:grpSp>
      <p:cxnSp>
        <p:nvCxnSpPr>
          <p:cNvPr id="40968" name="Straight Arrow Connector 29"/>
          <p:cNvCxnSpPr>
            <a:cxnSpLocks noChangeShapeType="1"/>
            <a:stCxn id="40988" idx="6"/>
            <a:endCxn id="40985" idx="1"/>
          </p:cNvCxnSpPr>
          <p:nvPr/>
        </p:nvCxnSpPr>
        <p:spPr bwMode="auto">
          <a:xfrm>
            <a:off x="4116629" y="1983318"/>
            <a:ext cx="2881109" cy="189746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9" name="Straight Arrow Connector 31"/>
          <p:cNvCxnSpPr>
            <a:cxnSpLocks noChangeShapeType="1"/>
            <a:stCxn id="40973" idx="6"/>
            <a:endCxn id="40985" idx="2"/>
          </p:cNvCxnSpPr>
          <p:nvPr/>
        </p:nvCxnSpPr>
        <p:spPr bwMode="auto">
          <a:xfrm flipV="1">
            <a:off x="3708400" y="4419600"/>
            <a:ext cx="3074988" cy="6096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3082925" y="4571999"/>
            <a:ext cx="381001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 smtClean="0"/>
              <a:t>9</a:t>
            </a:r>
            <a:endParaRPr lang="en-US" sz="1600" b="1" dirty="0"/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3111499" y="5259387"/>
            <a:ext cx="381001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 smtClean="0"/>
              <a:t>9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5355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91" name="Group 59"/>
          <p:cNvGrpSpPr>
            <a:grpSpLocks/>
          </p:cNvGrpSpPr>
          <p:nvPr/>
        </p:nvGrpSpPr>
        <p:grpSpPr bwMode="auto">
          <a:xfrm>
            <a:off x="992188" y="1219200"/>
            <a:ext cx="7694612" cy="4419600"/>
            <a:chOff x="992980" y="1219200"/>
            <a:chExt cx="7693820" cy="4419600"/>
          </a:xfrm>
        </p:grpSpPr>
        <p:grpSp>
          <p:nvGrpSpPr>
            <p:cNvPr id="41993" name="Group 60"/>
            <p:cNvGrpSpPr>
              <a:grpSpLocks/>
            </p:cNvGrpSpPr>
            <p:nvPr/>
          </p:nvGrpSpPr>
          <p:grpSpPr bwMode="auto">
            <a:xfrm>
              <a:off x="992980" y="1219200"/>
              <a:ext cx="7693820" cy="4419600"/>
              <a:chOff x="1103" y="8280"/>
              <a:chExt cx="9697" cy="5580"/>
            </a:xfrm>
          </p:grpSpPr>
          <p:grpSp>
            <p:nvGrpSpPr>
              <p:cNvPr id="41997" name="Group 3"/>
              <p:cNvGrpSpPr>
                <a:grpSpLocks/>
              </p:cNvGrpSpPr>
              <p:nvPr/>
            </p:nvGrpSpPr>
            <p:grpSpPr bwMode="auto">
              <a:xfrm>
                <a:off x="1103" y="8280"/>
                <a:ext cx="9697" cy="5580"/>
                <a:chOff x="1103" y="8280"/>
                <a:chExt cx="9697" cy="5580"/>
              </a:xfrm>
            </p:grpSpPr>
            <p:grpSp>
              <p:nvGrpSpPr>
                <p:cNvPr id="42007" name="Group 4"/>
                <p:cNvGrpSpPr>
                  <a:grpSpLocks/>
                </p:cNvGrpSpPr>
                <p:nvPr/>
              </p:nvGrpSpPr>
              <p:grpSpPr bwMode="auto">
                <a:xfrm>
                  <a:off x="3600" y="8280"/>
                  <a:ext cx="1260" cy="1260"/>
                  <a:chOff x="2160" y="2340"/>
                  <a:chExt cx="1260" cy="1260"/>
                </a:xfrm>
              </p:grpSpPr>
              <p:sp>
                <p:nvSpPr>
                  <p:cNvPr id="42047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2340"/>
                    <a:ext cx="1260" cy="126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ar-SA" sz="1200" b="1">
                        <a:latin typeface="Times New Roman" pitchFamily="18" charset="0"/>
                        <a:cs typeface="Times New Roman" pitchFamily="18" charset="0"/>
                      </a:rPr>
                      <a:t>           </a:t>
                    </a:r>
                    <a:r>
                      <a:rPr lang="en-US" sz="1200" b="1">
                        <a:latin typeface="Times New Roman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42048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2800" y="2340"/>
                    <a:ext cx="0" cy="12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49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2820" y="3000"/>
                    <a:ext cx="5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50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80" y="2763"/>
                    <a:ext cx="540" cy="5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 dirty="0">
                        <a:latin typeface="Times New Roman" pitchFamily="18" charset="0"/>
                      </a:rPr>
                      <a:t>20</a:t>
                    </a:r>
                  </a:p>
                </p:txBody>
              </p:sp>
            </p:grpSp>
            <p:grpSp>
              <p:nvGrpSpPr>
                <p:cNvPr id="42008" name="Group 9"/>
                <p:cNvGrpSpPr>
                  <a:grpSpLocks/>
                </p:cNvGrpSpPr>
                <p:nvPr/>
              </p:nvGrpSpPr>
              <p:grpSpPr bwMode="auto">
                <a:xfrm>
                  <a:off x="1103" y="10440"/>
                  <a:ext cx="1260" cy="1260"/>
                  <a:chOff x="2160" y="2340"/>
                  <a:chExt cx="1260" cy="1260"/>
                </a:xfrm>
              </p:grpSpPr>
              <p:sp>
                <p:nvSpPr>
                  <p:cNvPr id="42043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2340"/>
                    <a:ext cx="1260" cy="126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ar-SA" sz="1200" b="1">
                        <a:latin typeface="Times New Roman" pitchFamily="18" charset="0"/>
                        <a:cs typeface="Times New Roman" pitchFamily="18" charset="0"/>
                      </a:rPr>
                      <a:t>            </a:t>
                    </a:r>
                    <a:r>
                      <a:rPr lang="en-US" sz="1200" b="1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200" b="1">
                        <a:latin typeface="Times New Roman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42044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800" y="2340"/>
                    <a:ext cx="0" cy="12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45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820" y="3000"/>
                    <a:ext cx="5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46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66" y="2526"/>
                    <a:ext cx="540" cy="5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42009" name="Group 14"/>
                <p:cNvGrpSpPr>
                  <a:grpSpLocks/>
                </p:cNvGrpSpPr>
                <p:nvPr/>
              </p:nvGrpSpPr>
              <p:grpSpPr bwMode="auto">
                <a:xfrm>
                  <a:off x="3597" y="10420"/>
                  <a:ext cx="1263" cy="1260"/>
                  <a:chOff x="2157" y="2340"/>
                  <a:chExt cx="1263" cy="1260"/>
                </a:xfrm>
              </p:grpSpPr>
              <p:sp>
                <p:nvSpPr>
                  <p:cNvPr id="42039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2340"/>
                    <a:ext cx="1260" cy="126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ar-SA" sz="1200" b="1">
                        <a:latin typeface="Times New Roman" pitchFamily="18" charset="0"/>
                        <a:cs typeface="Times New Roman" pitchFamily="18" charset="0"/>
                      </a:rPr>
                      <a:t>           </a:t>
                    </a:r>
                    <a:r>
                      <a:rPr lang="en-US" sz="1200" b="1">
                        <a:latin typeface="Times New Roman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4204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800" y="2340"/>
                    <a:ext cx="0" cy="12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4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820" y="3000"/>
                    <a:ext cx="5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42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7" y="2700"/>
                    <a:ext cx="540" cy="5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30</a:t>
                    </a:r>
                  </a:p>
                </p:txBody>
              </p:sp>
            </p:grpSp>
            <p:grpSp>
              <p:nvGrpSpPr>
                <p:cNvPr id="42010" name="Group 77"/>
                <p:cNvGrpSpPr>
                  <a:grpSpLocks/>
                </p:cNvGrpSpPr>
                <p:nvPr/>
              </p:nvGrpSpPr>
              <p:grpSpPr bwMode="auto">
                <a:xfrm>
                  <a:off x="7340" y="8340"/>
                  <a:ext cx="1260" cy="1260"/>
                  <a:chOff x="2160" y="2340"/>
                  <a:chExt cx="1260" cy="1260"/>
                </a:xfrm>
              </p:grpSpPr>
              <p:sp>
                <p:nvSpPr>
                  <p:cNvPr id="42035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2340"/>
                    <a:ext cx="1260" cy="126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ar-SA" sz="1200" b="1">
                        <a:latin typeface="Times New Roman" pitchFamily="18" charset="0"/>
                        <a:cs typeface="Times New Roman" pitchFamily="18" charset="0"/>
                      </a:rPr>
                      <a:t>            </a:t>
                    </a:r>
                    <a:endParaRPr lang="en-US" sz="12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203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800" y="2340"/>
                    <a:ext cx="0" cy="12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3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820" y="3000"/>
                    <a:ext cx="5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38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95" y="2700"/>
                    <a:ext cx="540" cy="5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50</a:t>
                    </a:r>
                  </a:p>
                </p:txBody>
              </p:sp>
            </p:grpSp>
            <p:grpSp>
              <p:nvGrpSpPr>
                <p:cNvPr id="42011" name="Group 24"/>
                <p:cNvGrpSpPr>
                  <a:grpSpLocks/>
                </p:cNvGrpSpPr>
                <p:nvPr/>
              </p:nvGrpSpPr>
              <p:grpSpPr bwMode="auto">
                <a:xfrm>
                  <a:off x="3600" y="12600"/>
                  <a:ext cx="1260" cy="1260"/>
                  <a:chOff x="2160" y="2340"/>
                  <a:chExt cx="1260" cy="1260"/>
                </a:xfrm>
              </p:grpSpPr>
              <p:sp>
                <p:nvSpPr>
                  <p:cNvPr id="42031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2340"/>
                    <a:ext cx="1260" cy="126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ar-SA" sz="1200" b="1">
                        <a:latin typeface="Times New Roman" pitchFamily="18" charset="0"/>
                        <a:cs typeface="Times New Roman" pitchFamily="18" charset="0"/>
                      </a:rPr>
                      <a:t>            </a:t>
                    </a:r>
                    <a:endParaRPr lang="en-US" sz="12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203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800" y="2340"/>
                    <a:ext cx="0" cy="12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3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820" y="3000"/>
                    <a:ext cx="5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34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66" y="2579"/>
                    <a:ext cx="540" cy="5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42012" name="Group 29"/>
                <p:cNvGrpSpPr>
                  <a:grpSpLocks/>
                </p:cNvGrpSpPr>
                <p:nvPr/>
              </p:nvGrpSpPr>
              <p:grpSpPr bwMode="auto">
                <a:xfrm>
                  <a:off x="6460" y="11880"/>
                  <a:ext cx="1260" cy="1260"/>
                  <a:chOff x="2160" y="2340"/>
                  <a:chExt cx="1260" cy="1260"/>
                </a:xfrm>
              </p:grpSpPr>
              <p:sp>
                <p:nvSpPr>
                  <p:cNvPr id="42027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2340"/>
                    <a:ext cx="1260" cy="126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ar-SA" sz="1200" b="1">
                        <a:latin typeface="Times New Roman" pitchFamily="18" charset="0"/>
                        <a:cs typeface="Times New Roman" pitchFamily="18" charset="0"/>
                      </a:rPr>
                      <a:t>            </a:t>
                    </a:r>
                    <a:endParaRPr lang="en-US" sz="12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2028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800" y="2340"/>
                    <a:ext cx="0" cy="12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29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820" y="3000"/>
                    <a:ext cx="5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30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10" y="2722"/>
                    <a:ext cx="540" cy="5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60</a:t>
                    </a:r>
                  </a:p>
                </p:txBody>
              </p:sp>
            </p:grpSp>
            <p:grpSp>
              <p:nvGrpSpPr>
                <p:cNvPr id="42013" name="Group 34"/>
                <p:cNvGrpSpPr>
                  <a:grpSpLocks/>
                </p:cNvGrpSpPr>
                <p:nvPr/>
              </p:nvGrpSpPr>
              <p:grpSpPr bwMode="auto">
                <a:xfrm>
                  <a:off x="9540" y="10400"/>
                  <a:ext cx="1260" cy="1260"/>
                  <a:chOff x="2160" y="2340"/>
                  <a:chExt cx="1260" cy="1260"/>
                </a:xfrm>
              </p:grpSpPr>
              <p:sp>
                <p:nvSpPr>
                  <p:cNvPr id="42023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2340"/>
                    <a:ext cx="1260" cy="126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ar-SA" sz="1200" b="1">
                        <a:latin typeface="Times New Roman" pitchFamily="18" charset="0"/>
                        <a:cs typeface="Times New Roman" pitchFamily="18" charset="0"/>
                      </a:rPr>
                      <a:t>          </a:t>
                    </a:r>
                    <a:endParaRPr lang="en-US" sz="12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202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800" y="2340"/>
                    <a:ext cx="0" cy="12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2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820" y="3000"/>
                    <a:ext cx="5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26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4" y="2759"/>
                    <a:ext cx="540" cy="5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70</a:t>
                    </a:r>
                  </a:p>
                </p:txBody>
              </p:sp>
            </p:grpSp>
            <p:sp>
              <p:nvSpPr>
                <p:cNvPr id="42014" name="Line 39"/>
                <p:cNvSpPr>
                  <a:spLocks noChangeShapeType="1"/>
                </p:cNvSpPr>
                <p:nvPr/>
              </p:nvSpPr>
              <p:spPr bwMode="auto">
                <a:xfrm>
                  <a:off x="2360" y="11100"/>
                  <a:ext cx="12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5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1820" y="9146"/>
                  <a:ext cx="1800" cy="129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6" name="Line 41"/>
                <p:cNvSpPr>
                  <a:spLocks noChangeShapeType="1"/>
                </p:cNvSpPr>
                <p:nvPr/>
              </p:nvSpPr>
              <p:spPr bwMode="auto">
                <a:xfrm>
                  <a:off x="1800" y="11700"/>
                  <a:ext cx="1797" cy="149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7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4860" y="12802"/>
                  <a:ext cx="1620" cy="5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8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860" y="9338"/>
                  <a:ext cx="2597" cy="16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9" name="Line 44"/>
                <p:cNvSpPr>
                  <a:spLocks noChangeShapeType="1"/>
                </p:cNvSpPr>
                <p:nvPr/>
              </p:nvSpPr>
              <p:spPr bwMode="auto">
                <a:xfrm>
                  <a:off x="4860" y="8940"/>
                  <a:ext cx="25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0" name="Line 45"/>
                <p:cNvSpPr>
                  <a:spLocks noChangeShapeType="1"/>
                </p:cNvSpPr>
                <p:nvPr/>
              </p:nvSpPr>
              <p:spPr bwMode="auto">
                <a:xfrm>
                  <a:off x="4840" y="11359"/>
                  <a:ext cx="1820" cy="6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1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7740" y="11457"/>
                  <a:ext cx="1980" cy="11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2" name="Line 47"/>
                <p:cNvSpPr>
                  <a:spLocks noChangeShapeType="1"/>
                </p:cNvSpPr>
                <p:nvPr/>
              </p:nvSpPr>
              <p:spPr bwMode="auto">
                <a:xfrm>
                  <a:off x="8640" y="9000"/>
                  <a:ext cx="1440" cy="14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998" name="Text Box 48"/>
              <p:cNvSpPr txBox="1">
                <a:spLocks noChangeArrowheads="1"/>
              </p:cNvSpPr>
              <p:nvPr/>
            </p:nvSpPr>
            <p:spPr bwMode="auto">
              <a:xfrm rot="19243779">
                <a:off x="2885" y="9745"/>
                <a:ext cx="465" cy="3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2</a:t>
                </a:r>
                <a:endParaRPr lang="en-US" sz="1200">
                  <a:latin typeface="Times New Roman" pitchFamily="18" charset="0"/>
                </a:endParaRPr>
              </a:p>
            </p:txBody>
          </p:sp>
          <p:sp>
            <p:nvSpPr>
              <p:cNvPr id="41999" name="Text Box 49"/>
              <p:cNvSpPr txBox="1">
                <a:spLocks noChangeArrowheads="1"/>
              </p:cNvSpPr>
              <p:nvPr/>
            </p:nvSpPr>
            <p:spPr bwMode="auto">
              <a:xfrm rot="2791288">
                <a:off x="2159" y="12467"/>
                <a:ext cx="407" cy="3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 dirty="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42000" name="Text Box 50"/>
              <p:cNvSpPr txBox="1">
                <a:spLocks noChangeArrowheads="1"/>
              </p:cNvSpPr>
              <p:nvPr/>
            </p:nvSpPr>
            <p:spPr bwMode="auto">
              <a:xfrm>
                <a:off x="5760" y="9037"/>
                <a:ext cx="335" cy="3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3</a:t>
                </a:r>
                <a:endParaRPr lang="en-US" sz="1200">
                  <a:latin typeface="Times New Roman" pitchFamily="18" charset="0"/>
                </a:endParaRPr>
              </a:p>
            </p:txBody>
          </p:sp>
          <p:sp>
            <p:nvSpPr>
              <p:cNvPr id="42001" name="Text Box 51"/>
              <p:cNvSpPr txBox="1">
                <a:spLocks noChangeArrowheads="1"/>
              </p:cNvSpPr>
              <p:nvPr/>
            </p:nvSpPr>
            <p:spPr bwMode="auto">
              <a:xfrm>
                <a:off x="2700" y="11166"/>
                <a:ext cx="418" cy="3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42002" name="Text Box 52"/>
              <p:cNvSpPr txBox="1">
                <a:spLocks noChangeArrowheads="1"/>
              </p:cNvSpPr>
              <p:nvPr/>
            </p:nvSpPr>
            <p:spPr bwMode="auto">
              <a:xfrm>
                <a:off x="8796" y="9745"/>
                <a:ext cx="468" cy="3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42003" name="Text Box 53"/>
              <p:cNvSpPr txBox="1">
                <a:spLocks noChangeArrowheads="1"/>
              </p:cNvSpPr>
              <p:nvPr/>
            </p:nvSpPr>
            <p:spPr bwMode="auto">
              <a:xfrm rot="20349173">
                <a:off x="5698" y="13035"/>
                <a:ext cx="382" cy="3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 dirty="0">
                    <a:latin typeface="Times New Roman" pitchFamily="18" charset="0"/>
                  </a:rPr>
                  <a:t>1</a:t>
                </a:r>
                <a:endParaRPr lang="en-US" sz="1200" dirty="0">
                  <a:latin typeface="Times New Roman" pitchFamily="18" charset="0"/>
                </a:endParaRPr>
              </a:p>
            </p:txBody>
          </p:sp>
          <p:sp>
            <p:nvSpPr>
              <p:cNvPr id="42004" name="Text Box 54"/>
              <p:cNvSpPr txBox="1">
                <a:spLocks noChangeArrowheads="1"/>
              </p:cNvSpPr>
              <p:nvPr/>
            </p:nvSpPr>
            <p:spPr bwMode="auto">
              <a:xfrm rot="1357110">
                <a:off x="5264" y="11727"/>
                <a:ext cx="406" cy="29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 dirty="0"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42005" name="Text Box 55"/>
              <p:cNvSpPr txBox="1">
                <a:spLocks noChangeArrowheads="1"/>
              </p:cNvSpPr>
              <p:nvPr/>
            </p:nvSpPr>
            <p:spPr bwMode="auto">
              <a:xfrm rot="19820046">
                <a:off x="6287" y="10133"/>
                <a:ext cx="426" cy="3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 dirty="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42006" name="Text Box 56"/>
              <p:cNvSpPr txBox="1">
                <a:spLocks noChangeArrowheads="1"/>
              </p:cNvSpPr>
              <p:nvPr/>
            </p:nvSpPr>
            <p:spPr bwMode="auto">
              <a:xfrm>
                <a:off x="8760" y="12181"/>
                <a:ext cx="407" cy="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7</a:t>
                </a:r>
              </a:p>
            </p:txBody>
          </p:sp>
        </p:grpSp>
        <p:sp>
          <p:nvSpPr>
            <p:cNvPr id="41994" name="Text Box 33"/>
            <p:cNvSpPr txBox="1">
              <a:spLocks noChangeArrowheads="1"/>
            </p:cNvSpPr>
            <p:nvPr/>
          </p:nvSpPr>
          <p:spPr bwMode="auto">
            <a:xfrm>
              <a:off x="5819952" y="4267200"/>
              <a:ext cx="428448" cy="427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1995" name="Text Box 38"/>
            <p:cNvSpPr txBox="1">
              <a:spLocks noChangeArrowheads="1"/>
            </p:cNvSpPr>
            <p:nvPr/>
          </p:nvSpPr>
          <p:spPr bwMode="auto">
            <a:xfrm>
              <a:off x="8182152" y="3077497"/>
              <a:ext cx="428448" cy="427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16</a:t>
              </a:r>
            </a:p>
          </p:txBody>
        </p:sp>
        <p:sp>
          <p:nvSpPr>
            <p:cNvPr id="41996" name="Text Box 23"/>
            <p:cNvSpPr txBox="1">
              <a:spLocks noChangeArrowheads="1"/>
            </p:cNvSpPr>
            <p:nvPr/>
          </p:nvSpPr>
          <p:spPr bwMode="auto">
            <a:xfrm>
              <a:off x="6477000" y="1477297"/>
              <a:ext cx="428448" cy="427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41992" name="Text Box 18"/>
          <p:cNvSpPr txBox="1">
            <a:spLocks noChangeArrowheads="1"/>
          </p:cNvSpPr>
          <p:nvPr/>
        </p:nvSpPr>
        <p:spPr bwMode="auto">
          <a:xfrm>
            <a:off x="3048000" y="4983163"/>
            <a:ext cx="4286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1200" b="1">
                <a:latin typeface="Times New Roman" pitchFamily="18" charset="0"/>
              </a:rPr>
              <a:t>40</a:t>
            </a:r>
          </a:p>
        </p:txBody>
      </p:sp>
      <p:sp>
        <p:nvSpPr>
          <p:cNvPr id="65" name="Rectangle 29"/>
          <p:cNvSpPr>
            <a:spLocks noChangeArrowheads="1"/>
          </p:cNvSpPr>
          <p:nvPr/>
        </p:nvSpPr>
        <p:spPr bwMode="auto">
          <a:xfrm>
            <a:off x="685799" y="381000"/>
            <a:ext cx="5755384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Late Event Times (T</a:t>
            </a:r>
            <a:r>
              <a:rPr lang="en-US" sz="2800" b="1" baseline="-25000" dirty="0">
                <a:solidFill>
                  <a:srgbClr val="CC3300"/>
                </a:solidFill>
              </a:rPr>
              <a:t>L</a:t>
            </a:r>
            <a:r>
              <a:rPr lang="en-US" sz="2800" b="1" dirty="0" smtClean="0">
                <a:solidFill>
                  <a:srgbClr val="CC3300"/>
                </a:solidFill>
              </a:rPr>
              <a:t>), Example: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50746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5" name="Group 125"/>
          <p:cNvGrpSpPr>
            <a:grpSpLocks/>
          </p:cNvGrpSpPr>
          <p:nvPr/>
        </p:nvGrpSpPr>
        <p:grpSpPr bwMode="auto">
          <a:xfrm>
            <a:off x="992188" y="1219200"/>
            <a:ext cx="7694612" cy="4419600"/>
            <a:chOff x="992980" y="1219200"/>
            <a:chExt cx="7693820" cy="4419600"/>
          </a:xfrm>
        </p:grpSpPr>
        <p:grpSp>
          <p:nvGrpSpPr>
            <p:cNvPr id="43016" name="Group 59"/>
            <p:cNvGrpSpPr>
              <a:grpSpLocks/>
            </p:cNvGrpSpPr>
            <p:nvPr/>
          </p:nvGrpSpPr>
          <p:grpSpPr bwMode="auto">
            <a:xfrm>
              <a:off x="992980" y="1219200"/>
              <a:ext cx="7693820" cy="4419600"/>
              <a:chOff x="992980" y="1219200"/>
              <a:chExt cx="7693820" cy="4419600"/>
            </a:xfrm>
          </p:grpSpPr>
          <p:grpSp>
            <p:nvGrpSpPr>
              <p:cNvPr id="43024" name="Group 60"/>
              <p:cNvGrpSpPr>
                <a:grpSpLocks/>
              </p:cNvGrpSpPr>
              <p:nvPr/>
            </p:nvGrpSpPr>
            <p:grpSpPr bwMode="auto">
              <a:xfrm>
                <a:off x="992980" y="1219200"/>
                <a:ext cx="7693820" cy="4419600"/>
                <a:chOff x="1103" y="8280"/>
                <a:chExt cx="9697" cy="5580"/>
              </a:xfrm>
            </p:grpSpPr>
            <p:grpSp>
              <p:nvGrpSpPr>
                <p:cNvPr id="43028" name="Group 3"/>
                <p:cNvGrpSpPr>
                  <a:grpSpLocks/>
                </p:cNvGrpSpPr>
                <p:nvPr/>
              </p:nvGrpSpPr>
              <p:grpSpPr bwMode="auto">
                <a:xfrm>
                  <a:off x="1103" y="8280"/>
                  <a:ext cx="9697" cy="5580"/>
                  <a:chOff x="1103" y="8280"/>
                  <a:chExt cx="9697" cy="5580"/>
                </a:xfrm>
              </p:grpSpPr>
              <p:grpSp>
                <p:nvGrpSpPr>
                  <p:cNvPr id="43038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3597" y="8280"/>
                    <a:ext cx="1263" cy="1260"/>
                    <a:chOff x="2157" y="2340"/>
                    <a:chExt cx="1263" cy="1260"/>
                  </a:xfrm>
                </p:grpSpPr>
                <p:sp>
                  <p:nvSpPr>
                    <p:cNvPr id="43078" name="Oval 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0"/>
                      <a:ext cx="1260" cy="12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/>
                      <a:r>
                        <a:rPr lang="ar-SA" sz="1200" b="1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en-US" sz="1200" b="1">
                          <a:latin typeface="Times New Roman" pitchFamily="18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43079" name="Line 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0"/>
                      <a:ext cx="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080" name="Line 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081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57" y="2700"/>
                      <a:ext cx="540" cy="5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just"/>
                      <a:r>
                        <a:rPr lang="en-US" sz="1200" b="1">
                          <a:latin typeface="Times New Roman" pitchFamily="18" charset="0"/>
                        </a:rPr>
                        <a:t>20</a:t>
                      </a:r>
                    </a:p>
                  </p:txBody>
                </p:sp>
              </p:grpSp>
              <p:grpSp>
                <p:nvGrpSpPr>
                  <p:cNvPr id="4303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103" y="10440"/>
                    <a:ext cx="1260" cy="1260"/>
                    <a:chOff x="2160" y="2340"/>
                    <a:chExt cx="1260" cy="1260"/>
                  </a:xfrm>
                </p:grpSpPr>
                <p:sp>
                  <p:nvSpPr>
                    <p:cNvPr id="43074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0"/>
                      <a:ext cx="1260" cy="12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/>
                      <a:r>
                        <a:rPr lang="ar-SA" sz="1200" b="1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en-US" sz="1200" b="1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200" b="1">
                          <a:latin typeface="Times New Roman" pitchFamily="18" charset="0"/>
                        </a:rPr>
                        <a:t>0</a:t>
                      </a:r>
                    </a:p>
                  </p:txBody>
                </p:sp>
                <p:sp>
                  <p:nvSpPr>
                    <p:cNvPr id="43075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0"/>
                      <a:ext cx="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076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077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66" y="2526"/>
                      <a:ext cx="540" cy="5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just"/>
                      <a:r>
                        <a:rPr lang="en-US" sz="1200" b="1">
                          <a:latin typeface="Times New Roman" pitchFamily="18" charset="0"/>
                        </a:rPr>
                        <a:t>0</a:t>
                      </a:r>
                    </a:p>
                  </p:txBody>
                </p:sp>
              </p:grpSp>
              <p:grpSp>
                <p:nvGrpSpPr>
                  <p:cNvPr id="43040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597" y="10420"/>
                    <a:ext cx="1263" cy="1260"/>
                    <a:chOff x="2157" y="2340"/>
                    <a:chExt cx="1263" cy="1260"/>
                  </a:xfrm>
                </p:grpSpPr>
                <p:sp>
                  <p:nvSpPr>
                    <p:cNvPr id="43070" name="Oval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0"/>
                      <a:ext cx="1260" cy="12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/>
                      <a:r>
                        <a:rPr lang="ar-SA" sz="1200" b="1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en-US" sz="1200" b="1">
                          <a:latin typeface="Times New Roman" pitchFamily="18" charset="0"/>
                        </a:rPr>
                        <a:t>4</a:t>
                      </a:r>
                    </a:p>
                  </p:txBody>
                </p:sp>
                <p:sp>
                  <p:nvSpPr>
                    <p:cNvPr id="43071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0"/>
                      <a:ext cx="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072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073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57" y="2700"/>
                      <a:ext cx="540" cy="5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just"/>
                      <a:r>
                        <a:rPr lang="en-US" sz="1200" b="1">
                          <a:latin typeface="Times New Roman" pitchFamily="18" charset="0"/>
                        </a:rPr>
                        <a:t>30</a:t>
                      </a:r>
                    </a:p>
                  </p:txBody>
                </p:sp>
              </p:grpSp>
              <p:grpSp>
                <p:nvGrpSpPr>
                  <p:cNvPr id="4304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7340" y="8340"/>
                    <a:ext cx="1260" cy="1260"/>
                    <a:chOff x="2160" y="2340"/>
                    <a:chExt cx="1260" cy="1260"/>
                  </a:xfrm>
                </p:grpSpPr>
                <p:sp>
                  <p:nvSpPr>
                    <p:cNvPr id="43066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0"/>
                      <a:ext cx="1260" cy="12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/>
                      <a:r>
                        <a:rPr lang="ar-SA" sz="1200" b="1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endParaRPr lang="en-US" sz="1200" b="1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43067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0"/>
                      <a:ext cx="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068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069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295" y="2700"/>
                      <a:ext cx="540" cy="5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just"/>
                      <a:r>
                        <a:rPr lang="en-US" sz="1200" b="1">
                          <a:latin typeface="Times New Roman" pitchFamily="18" charset="0"/>
                        </a:rPr>
                        <a:t>50</a:t>
                      </a:r>
                    </a:p>
                  </p:txBody>
                </p:sp>
              </p:grpSp>
              <p:grpSp>
                <p:nvGrpSpPr>
                  <p:cNvPr id="43042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600" y="12600"/>
                    <a:ext cx="1260" cy="1260"/>
                    <a:chOff x="2160" y="2340"/>
                    <a:chExt cx="1260" cy="1260"/>
                  </a:xfrm>
                </p:grpSpPr>
                <p:sp>
                  <p:nvSpPr>
                    <p:cNvPr id="43062" name="Oval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0"/>
                      <a:ext cx="1260" cy="12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/>
                      <a:r>
                        <a:rPr lang="ar-SA" sz="1200" b="1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en-US" sz="1200" b="1">
                          <a:latin typeface="Times New Roman" pitchFamily="18" charset="0"/>
                        </a:rPr>
                        <a:t>40</a:t>
                      </a:r>
                    </a:p>
                  </p:txBody>
                </p:sp>
                <p:sp>
                  <p:nvSpPr>
                    <p:cNvPr id="43063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0"/>
                      <a:ext cx="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064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065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66" y="2579"/>
                      <a:ext cx="540" cy="5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just"/>
                      <a:r>
                        <a:rPr lang="en-US" sz="1200" b="1">
                          <a:latin typeface="Times New Roman" pitchFamily="18" charset="0"/>
                        </a:rPr>
                        <a:t>3</a:t>
                      </a:r>
                    </a:p>
                  </p:txBody>
                </p:sp>
              </p:grpSp>
              <p:grpSp>
                <p:nvGrpSpPr>
                  <p:cNvPr id="43043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6460" y="11880"/>
                    <a:ext cx="1260" cy="1260"/>
                    <a:chOff x="2160" y="2340"/>
                    <a:chExt cx="1260" cy="1260"/>
                  </a:xfrm>
                </p:grpSpPr>
                <p:sp>
                  <p:nvSpPr>
                    <p:cNvPr id="43058" name="Oval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0"/>
                      <a:ext cx="1260" cy="12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/>
                      <a:r>
                        <a:rPr lang="ar-SA" sz="1200" b="1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endParaRPr lang="en-US" sz="1200" b="1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43059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0"/>
                      <a:ext cx="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060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061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10" y="2722"/>
                      <a:ext cx="540" cy="5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just"/>
                      <a:r>
                        <a:rPr lang="en-US" sz="1200" b="1">
                          <a:latin typeface="Times New Roman" pitchFamily="18" charset="0"/>
                        </a:rPr>
                        <a:t>60</a:t>
                      </a:r>
                    </a:p>
                  </p:txBody>
                </p:sp>
              </p:grpSp>
              <p:grpSp>
                <p:nvGrpSpPr>
                  <p:cNvPr id="43044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9540" y="10400"/>
                    <a:ext cx="1260" cy="1260"/>
                    <a:chOff x="2160" y="2340"/>
                    <a:chExt cx="1260" cy="1260"/>
                  </a:xfrm>
                </p:grpSpPr>
                <p:sp>
                  <p:nvSpPr>
                    <p:cNvPr id="43054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0"/>
                      <a:ext cx="1260" cy="12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/>
                      <a:r>
                        <a:rPr lang="ar-SA" sz="1200" b="1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endParaRPr lang="en-US" sz="1200" b="1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43055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0"/>
                      <a:ext cx="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056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057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64" y="2759"/>
                      <a:ext cx="540" cy="5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just"/>
                      <a:r>
                        <a:rPr lang="en-US" sz="1200" b="1">
                          <a:latin typeface="Times New Roman" pitchFamily="18" charset="0"/>
                        </a:rPr>
                        <a:t>70</a:t>
                      </a:r>
                    </a:p>
                  </p:txBody>
                </p:sp>
              </p:grpSp>
              <p:sp>
                <p:nvSpPr>
                  <p:cNvPr id="4304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360" y="11100"/>
                    <a:ext cx="12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46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20" y="9000"/>
                    <a:ext cx="1800" cy="14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4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1800" y="11700"/>
                    <a:ext cx="1820" cy="140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48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60" y="12772"/>
                    <a:ext cx="1620" cy="54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49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50" y="9338"/>
                    <a:ext cx="2725" cy="128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50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4860" y="8940"/>
                    <a:ext cx="25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51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4840" y="11359"/>
                    <a:ext cx="1820" cy="6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52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740" y="11457"/>
                    <a:ext cx="1980" cy="114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53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8640" y="9000"/>
                    <a:ext cx="1440" cy="14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3029" name="Text Box 48"/>
                <p:cNvSpPr txBox="1">
                  <a:spLocks noChangeArrowheads="1"/>
                </p:cNvSpPr>
                <p:nvPr/>
              </p:nvSpPr>
              <p:spPr bwMode="auto">
                <a:xfrm rot="19290670">
                  <a:off x="2781" y="9646"/>
                  <a:ext cx="465" cy="36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2</a:t>
                  </a:r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43030" name="Text Box 49"/>
                <p:cNvSpPr txBox="1">
                  <a:spLocks noChangeArrowheads="1"/>
                </p:cNvSpPr>
                <p:nvPr/>
              </p:nvSpPr>
              <p:spPr bwMode="auto">
                <a:xfrm rot="2487036">
                  <a:off x="2220" y="12462"/>
                  <a:ext cx="406" cy="34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 dirty="0">
                      <a:latin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43031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5760" y="9037"/>
                  <a:ext cx="335" cy="3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3</a:t>
                  </a:r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43032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700" y="11166"/>
                  <a:ext cx="418" cy="35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43033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8796" y="9745"/>
                  <a:ext cx="468" cy="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43034" name="Text Box 53"/>
                <p:cNvSpPr txBox="1">
                  <a:spLocks noChangeArrowheads="1"/>
                </p:cNvSpPr>
                <p:nvPr/>
              </p:nvSpPr>
              <p:spPr bwMode="auto">
                <a:xfrm rot="20222924">
                  <a:off x="5662" y="13086"/>
                  <a:ext cx="382" cy="3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 dirty="0">
                      <a:latin typeface="Times New Roman" pitchFamily="18" charset="0"/>
                    </a:rPr>
                    <a:t>1</a:t>
                  </a:r>
                  <a:endParaRPr lang="en-US" sz="1200" dirty="0">
                    <a:latin typeface="Times New Roman" pitchFamily="18" charset="0"/>
                  </a:endParaRPr>
                </a:p>
              </p:txBody>
            </p:sp>
            <p:sp>
              <p:nvSpPr>
                <p:cNvPr id="43035" name="Text Box 54"/>
                <p:cNvSpPr txBox="1">
                  <a:spLocks noChangeArrowheads="1"/>
                </p:cNvSpPr>
                <p:nvPr/>
              </p:nvSpPr>
              <p:spPr bwMode="auto">
                <a:xfrm rot="1477341">
                  <a:off x="5277" y="11728"/>
                  <a:ext cx="406" cy="29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5</a:t>
                  </a:r>
                </a:p>
              </p:txBody>
            </p:sp>
            <p:sp>
              <p:nvSpPr>
                <p:cNvPr id="43036" name="Text Box 55"/>
                <p:cNvSpPr txBox="1">
                  <a:spLocks noChangeArrowheads="1"/>
                </p:cNvSpPr>
                <p:nvPr/>
              </p:nvSpPr>
              <p:spPr bwMode="auto">
                <a:xfrm rot="20019119">
                  <a:off x="6120" y="10057"/>
                  <a:ext cx="426" cy="3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43037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8760" y="12181"/>
                  <a:ext cx="407" cy="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7</a:t>
                  </a:r>
                </a:p>
              </p:txBody>
            </p:sp>
          </p:grpSp>
          <p:sp>
            <p:nvSpPr>
              <p:cNvPr id="43025" name="Text Box 33"/>
              <p:cNvSpPr txBox="1">
                <a:spLocks noChangeArrowheads="1"/>
              </p:cNvSpPr>
              <p:nvPr/>
            </p:nvSpPr>
            <p:spPr bwMode="auto">
              <a:xfrm>
                <a:off x="5819952" y="4267200"/>
                <a:ext cx="428448" cy="4277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9</a:t>
                </a:r>
              </a:p>
            </p:txBody>
          </p:sp>
          <p:sp>
            <p:nvSpPr>
              <p:cNvPr id="43026" name="Text Box 38"/>
              <p:cNvSpPr txBox="1">
                <a:spLocks noChangeArrowheads="1"/>
              </p:cNvSpPr>
              <p:nvPr/>
            </p:nvSpPr>
            <p:spPr bwMode="auto">
              <a:xfrm>
                <a:off x="8182152" y="3077497"/>
                <a:ext cx="428448" cy="4277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16</a:t>
                </a:r>
              </a:p>
            </p:txBody>
          </p:sp>
          <p:sp>
            <p:nvSpPr>
              <p:cNvPr id="43027" name="Text Box 23"/>
              <p:cNvSpPr txBox="1">
                <a:spLocks noChangeArrowheads="1"/>
              </p:cNvSpPr>
              <p:nvPr/>
            </p:nvSpPr>
            <p:spPr bwMode="auto">
              <a:xfrm>
                <a:off x="6477000" y="1477297"/>
                <a:ext cx="428448" cy="4277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8</a:t>
                </a:r>
              </a:p>
            </p:txBody>
          </p:sp>
        </p:grpSp>
        <p:sp>
          <p:nvSpPr>
            <p:cNvPr id="43017" name="Text Box 38"/>
            <p:cNvSpPr txBox="1">
              <a:spLocks noChangeArrowheads="1"/>
            </p:cNvSpPr>
            <p:nvPr/>
          </p:nvSpPr>
          <p:spPr bwMode="auto">
            <a:xfrm>
              <a:off x="8182152" y="3458497"/>
              <a:ext cx="352248" cy="351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16</a:t>
              </a:r>
            </a:p>
          </p:txBody>
        </p:sp>
        <p:sp>
          <p:nvSpPr>
            <p:cNvPr id="43018" name="Text Box 23"/>
            <p:cNvSpPr txBox="1">
              <a:spLocks noChangeArrowheads="1"/>
            </p:cNvSpPr>
            <p:nvPr/>
          </p:nvSpPr>
          <p:spPr bwMode="auto">
            <a:xfrm>
              <a:off x="6505752" y="1828801"/>
              <a:ext cx="3522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43019" name="Text Box 33"/>
            <p:cNvSpPr txBox="1">
              <a:spLocks noChangeArrowheads="1"/>
            </p:cNvSpPr>
            <p:nvPr/>
          </p:nvSpPr>
          <p:spPr bwMode="auto">
            <a:xfrm>
              <a:off x="5791200" y="4601497"/>
              <a:ext cx="304800" cy="351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3020" name="Text Box 23"/>
            <p:cNvSpPr txBox="1">
              <a:spLocks noChangeArrowheads="1"/>
            </p:cNvSpPr>
            <p:nvPr/>
          </p:nvSpPr>
          <p:spPr bwMode="auto">
            <a:xfrm>
              <a:off x="3505200" y="1782097"/>
              <a:ext cx="381000" cy="351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43021" name="Text Box 23"/>
            <p:cNvSpPr txBox="1">
              <a:spLocks noChangeArrowheads="1"/>
            </p:cNvSpPr>
            <p:nvPr/>
          </p:nvSpPr>
          <p:spPr bwMode="auto">
            <a:xfrm>
              <a:off x="3505200" y="3505200"/>
              <a:ext cx="381000" cy="304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3022" name="Text Box 23"/>
            <p:cNvSpPr txBox="1">
              <a:spLocks noChangeArrowheads="1"/>
            </p:cNvSpPr>
            <p:nvPr/>
          </p:nvSpPr>
          <p:spPr bwMode="auto">
            <a:xfrm>
              <a:off x="3533952" y="5181601"/>
              <a:ext cx="2760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43023" name="Text Box 23"/>
            <p:cNvSpPr txBox="1">
              <a:spLocks noChangeArrowheads="1"/>
            </p:cNvSpPr>
            <p:nvPr/>
          </p:nvSpPr>
          <p:spPr bwMode="auto">
            <a:xfrm>
              <a:off x="1524000" y="3505201"/>
              <a:ext cx="304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72" name="Rectangle 29"/>
          <p:cNvSpPr>
            <a:spLocks noChangeArrowheads="1"/>
          </p:cNvSpPr>
          <p:nvPr/>
        </p:nvSpPr>
        <p:spPr bwMode="auto">
          <a:xfrm>
            <a:off x="685800" y="381000"/>
            <a:ext cx="6009304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Late Event Times (T</a:t>
            </a:r>
            <a:r>
              <a:rPr lang="en-US" sz="2800" b="1" baseline="-25000" dirty="0">
                <a:solidFill>
                  <a:srgbClr val="CC3300"/>
                </a:solidFill>
              </a:rPr>
              <a:t>L</a:t>
            </a:r>
            <a:r>
              <a:rPr lang="en-US" sz="2800" b="1" dirty="0" smtClean="0">
                <a:solidFill>
                  <a:srgbClr val="CC3300"/>
                </a:solidFill>
              </a:rPr>
              <a:t>), Example: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30640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066800" y="1603375"/>
            <a:ext cx="7620000" cy="434022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000" b="1" dirty="0"/>
              <a:t>Early Start (ES)</a:t>
            </a:r>
            <a:r>
              <a:rPr lang="en-US" sz="2000" dirty="0"/>
              <a:t>: The earliest time at which </a:t>
            </a:r>
            <a:r>
              <a:rPr lang="en-US" sz="2000" u="sng" dirty="0"/>
              <a:t>an activity</a:t>
            </a:r>
            <a:r>
              <a:rPr lang="en-US" sz="2000" dirty="0"/>
              <a:t> can be started.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ES</a:t>
            </a:r>
            <a:r>
              <a:rPr lang="en-US" sz="2400" b="1" baseline="-25000" dirty="0">
                <a:solidFill>
                  <a:srgbClr val="C00000"/>
                </a:solidFill>
              </a:rPr>
              <a:t>ij</a:t>
            </a:r>
            <a:r>
              <a:rPr lang="en-US" sz="2400" b="1" dirty="0">
                <a:solidFill>
                  <a:srgbClr val="C00000"/>
                </a:solidFill>
              </a:rPr>
              <a:t> = EET</a:t>
            </a:r>
            <a:r>
              <a:rPr lang="en-US" sz="2400" b="1" baseline="-25000" dirty="0">
                <a:solidFill>
                  <a:srgbClr val="C00000"/>
                </a:solidFill>
              </a:rPr>
              <a:t>i</a:t>
            </a:r>
          </a:p>
          <a:p>
            <a:pPr algn="just">
              <a:defRPr/>
            </a:pPr>
            <a:endParaRPr lang="en-US" sz="500" b="1" dirty="0"/>
          </a:p>
          <a:p>
            <a:pPr marL="457200" indent="-457200" algn="just">
              <a:buClr>
                <a:srgbClr val="FF0000"/>
              </a:buClr>
              <a:buFont typeface="+mj-lt"/>
              <a:buAutoNum type="arabicPeriod" startAt="2"/>
              <a:defRPr/>
            </a:pPr>
            <a:r>
              <a:rPr lang="en-US" sz="2000" b="1" dirty="0"/>
              <a:t>Early Finish (EF)</a:t>
            </a:r>
            <a:r>
              <a:rPr lang="en-US" sz="2000" dirty="0"/>
              <a:t>: The earliest time at which </a:t>
            </a:r>
            <a:r>
              <a:rPr lang="en-US" sz="2000" u="sng" dirty="0"/>
              <a:t>an activity</a:t>
            </a:r>
            <a:r>
              <a:rPr lang="en-US" sz="2000" dirty="0"/>
              <a:t> can be completed.</a:t>
            </a:r>
          </a:p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</a:rPr>
              <a:t>EFij = ESij + Dij</a:t>
            </a:r>
          </a:p>
          <a:p>
            <a:pPr algn="just">
              <a:defRPr/>
            </a:pPr>
            <a:endParaRPr lang="en-US" sz="500" b="1" dirty="0"/>
          </a:p>
          <a:p>
            <a:pPr marL="457200" indent="-457200" algn="just">
              <a:buClr>
                <a:srgbClr val="FF0000"/>
              </a:buClr>
              <a:buFont typeface="+mj-lt"/>
              <a:buAutoNum type="arabicPeriod" startAt="3"/>
              <a:defRPr/>
            </a:pPr>
            <a:r>
              <a:rPr lang="en-US" sz="2000" b="1" dirty="0"/>
              <a:t>Late Finish (LF)</a:t>
            </a:r>
            <a:r>
              <a:rPr lang="en-US" sz="2000" dirty="0"/>
              <a:t>: The latest time at which </a:t>
            </a:r>
            <a:r>
              <a:rPr lang="en-US" sz="2000" u="sng" dirty="0"/>
              <a:t>an activity</a:t>
            </a:r>
            <a:r>
              <a:rPr lang="en-US" sz="2000" dirty="0"/>
              <a:t> can be completed without delaying project completion.</a:t>
            </a:r>
          </a:p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</a:rPr>
              <a:t>LFij = LETj</a:t>
            </a:r>
          </a:p>
          <a:p>
            <a:pPr algn="just">
              <a:defRPr/>
            </a:pPr>
            <a:endParaRPr lang="en-US" sz="500" b="1" dirty="0"/>
          </a:p>
          <a:p>
            <a:pPr marL="457200" indent="-457200" algn="just">
              <a:buClr>
                <a:srgbClr val="FF0000"/>
              </a:buClr>
              <a:buFont typeface="+mj-lt"/>
              <a:buAutoNum type="arabicPeriod" startAt="4"/>
              <a:defRPr/>
            </a:pPr>
            <a:r>
              <a:rPr lang="en-US" sz="2000" b="1" dirty="0"/>
              <a:t>Late Start (LS)</a:t>
            </a:r>
            <a:r>
              <a:rPr lang="en-US" sz="2000" dirty="0"/>
              <a:t>: The latest time at which </a:t>
            </a:r>
            <a:r>
              <a:rPr lang="en-US" sz="2000" u="sng" dirty="0"/>
              <a:t>an activity</a:t>
            </a:r>
            <a:r>
              <a:rPr lang="en-US" sz="2000" dirty="0"/>
              <a:t> can be started.</a:t>
            </a:r>
          </a:p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</a:rPr>
              <a:t>LSij = LFij </a:t>
            </a:r>
            <a:r>
              <a:rPr lang="en-US" b="1" dirty="0">
                <a:solidFill>
                  <a:srgbClr val="C00000"/>
                </a:solidFill>
                <a:sym typeface="Symbol"/>
              </a:rPr>
              <a:t></a:t>
            </a:r>
            <a:r>
              <a:rPr lang="en-US" b="1" dirty="0">
                <a:solidFill>
                  <a:srgbClr val="C00000"/>
                </a:solidFill>
              </a:rPr>
              <a:t> Dij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1066800"/>
            <a:ext cx="44196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457200" indent="-457200" algn="just">
              <a:buFont typeface="+mj-lt"/>
              <a:buAutoNum type="arabicPeriod" startAt="2"/>
              <a:defRPr/>
            </a:pPr>
            <a:r>
              <a:rPr lang="en-US" sz="2400" b="1" u="sng" dirty="0"/>
              <a:t>Activity Times (Schedule)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762000" y="381000"/>
            <a:ext cx="6096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Network Analysis (Computation)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5471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378450"/>
          </a:xfrm>
          <a:noFill/>
          <a:ln>
            <a:noFill/>
          </a:ln>
          <a:effectLst/>
        </p:spPr>
        <p:txBody>
          <a:bodyPr/>
          <a:lstStyle/>
          <a:p>
            <a:pPr marL="369888" indent="-304800" algn="just">
              <a:lnSpc>
                <a:spcPct val="130000"/>
              </a:lnSpc>
              <a:buClr>
                <a:srgbClr val="CC3300"/>
              </a:buClr>
              <a:buSzPct val="100000"/>
              <a:buFont typeface="Wingdings" pitchFamily="2" charset="2"/>
              <a:buAutoNum type="arabicParenR" startAt="4"/>
              <a:defRPr/>
            </a:pPr>
            <a:r>
              <a:rPr lang="en-US" sz="2200" dirty="0" smtClean="0"/>
              <a:t>As means of further defining the point in time, when an      activity starts or finishes, start and finish events are added.</a:t>
            </a:r>
          </a:p>
          <a:p>
            <a:pPr marL="369888" indent="-304800" algn="just">
              <a:lnSpc>
                <a:spcPct val="130000"/>
              </a:lnSpc>
              <a:buClr>
                <a:srgbClr val="CC3300"/>
              </a:buClr>
              <a:buSzPct val="100000"/>
              <a:buFont typeface="Wingdings" pitchFamily="2" charset="2"/>
              <a:buAutoNum type="arabicParenR" startAt="4"/>
              <a:defRPr/>
            </a:pPr>
            <a:endParaRPr lang="en-US" sz="500" dirty="0" smtClean="0"/>
          </a:p>
          <a:p>
            <a:pPr marL="369888" indent="-304800" algn="just">
              <a:lnSpc>
                <a:spcPct val="130000"/>
              </a:lnSpc>
              <a:buClr>
                <a:srgbClr val="CC3300"/>
              </a:buClr>
              <a:buSzPct val="100000"/>
              <a:buFont typeface="Wingdings" pitchFamily="2" charset="2"/>
              <a:buAutoNum type="arabicParenR" startAt="4"/>
              <a:defRPr/>
            </a:pPr>
            <a:r>
              <a:rPr lang="en-US" sz="2200" dirty="0" smtClean="0"/>
              <a:t>An </a:t>
            </a:r>
            <a:r>
              <a:rPr lang="en-US" sz="2200" b="1" u="sng" dirty="0" smtClean="0"/>
              <a:t>event</a:t>
            </a:r>
            <a:r>
              <a:rPr lang="en-US" sz="2200" dirty="0" smtClean="0"/>
              <a:t> (= </a:t>
            </a:r>
            <a:r>
              <a:rPr lang="en-US" sz="2200" b="1" u="sng" dirty="0"/>
              <a:t>node</a:t>
            </a:r>
            <a:r>
              <a:rPr lang="en-US" sz="2200" dirty="0" smtClean="0"/>
              <a:t> = </a:t>
            </a:r>
            <a:r>
              <a:rPr lang="en-US" sz="2200" b="1" u="sng" dirty="0"/>
              <a:t>connector</a:t>
            </a:r>
            <a:r>
              <a:rPr lang="en-US" sz="2200" dirty="0" smtClean="0"/>
              <a:t>), unlike an activity, does  not consume time or resources, it merely represents a  </a:t>
            </a:r>
            <a:r>
              <a:rPr lang="en-US" sz="2200" b="1" u="sng" dirty="0"/>
              <a:t>point in time</a:t>
            </a:r>
            <a:r>
              <a:rPr lang="en-US" sz="2200" b="1" dirty="0"/>
              <a:t> </a:t>
            </a:r>
            <a:r>
              <a:rPr lang="en-US" sz="2200" b="1" dirty="0" smtClean="0"/>
              <a:t> </a:t>
            </a:r>
            <a:r>
              <a:rPr lang="en-US" sz="2200" dirty="0" smtClean="0"/>
              <a:t>at which something happens.</a:t>
            </a:r>
          </a:p>
          <a:p>
            <a:pPr marL="369888" indent="-304800" algn="just">
              <a:lnSpc>
                <a:spcPct val="130000"/>
              </a:lnSpc>
              <a:buClr>
                <a:srgbClr val="CC3300"/>
              </a:buClr>
              <a:buSzPct val="100000"/>
              <a:buFont typeface="Wingdings" pitchFamily="2" charset="2"/>
              <a:buAutoNum type="arabicParenR" startAt="4"/>
              <a:defRPr/>
            </a:pPr>
            <a:endParaRPr lang="de-DE" sz="500" dirty="0" smtClean="0"/>
          </a:p>
          <a:p>
            <a:pPr marL="369888" indent="-304800" algn="just">
              <a:lnSpc>
                <a:spcPct val="130000"/>
              </a:lnSpc>
              <a:buClr>
                <a:srgbClr val="CC3300"/>
              </a:buClr>
              <a:buSzPct val="100000"/>
              <a:buFont typeface="Wingdings" pitchFamily="2" charset="2"/>
              <a:buAutoNum type="arabicParenR" startAt="4"/>
              <a:defRPr/>
            </a:pPr>
            <a:r>
              <a:rPr lang="en-US" sz="2200" dirty="0" smtClean="0"/>
              <a:t>Numbers are given to the events to provide a unique          identity to each activity.</a:t>
            </a:r>
          </a:p>
          <a:p>
            <a:pPr marL="369888" indent="-304800" algn="just">
              <a:lnSpc>
                <a:spcPct val="130000"/>
              </a:lnSpc>
              <a:buClr>
                <a:srgbClr val="CC3300"/>
              </a:buClr>
              <a:buSzPct val="100000"/>
              <a:buFont typeface="Wingdings" pitchFamily="2" charset="2"/>
              <a:buAutoNum type="arabicParenR" startAt="4"/>
              <a:defRPr/>
            </a:pPr>
            <a:endParaRPr lang="en-US" sz="500" dirty="0" smtClean="0"/>
          </a:p>
          <a:p>
            <a:pPr marL="369888" indent="-304800" algn="just">
              <a:lnSpc>
                <a:spcPct val="130000"/>
              </a:lnSpc>
              <a:buClr>
                <a:srgbClr val="CC3300"/>
              </a:buClr>
              <a:buSzPct val="100000"/>
              <a:buFont typeface="Wingdings" pitchFamily="2" charset="2"/>
              <a:buAutoNum type="arabicParenR" startAt="4"/>
              <a:defRPr/>
            </a:pPr>
            <a:r>
              <a:rPr lang="en-US" sz="2200" dirty="0" smtClean="0"/>
              <a:t>The first event in a project schedule is the start of the       project. The last event in a project schedule is the end of   the project.</a:t>
            </a:r>
          </a:p>
          <a:p>
            <a:pPr marL="369888" indent="-304800" algn="just">
              <a:lnSpc>
                <a:spcPct val="130000"/>
              </a:lnSpc>
              <a:buClr>
                <a:srgbClr val="CC3300"/>
              </a:buClr>
              <a:buFont typeface="Wingdings" pitchFamily="2" charset="2"/>
              <a:buAutoNum type="arabicParenR" startAt="4"/>
              <a:defRPr/>
            </a:pPr>
            <a:endParaRPr lang="en-US" sz="500" dirty="0" smtClean="0"/>
          </a:p>
          <a:p>
            <a:pPr marL="369888" indent="-304800" algn="just">
              <a:lnSpc>
                <a:spcPct val="130000"/>
              </a:lnSpc>
              <a:buClr>
                <a:srgbClr val="CC3300"/>
              </a:buClr>
              <a:buFont typeface="Wingdings" pitchFamily="2" charset="2"/>
              <a:buAutoNum type="arabicParenR" startAt="4"/>
              <a:defRPr/>
            </a:pPr>
            <a:endParaRPr lang="en-US" sz="500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5800" y="381000"/>
            <a:ext cx="3810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ARROW DIAGRAM</a:t>
            </a:r>
            <a:r>
              <a:rPr lang="en-US" sz="2800" b="1" dirty="0"/>
              <a:t>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36434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75" name="Rectangle 71"/>
          <p:cNvSpPr>
            <a:spLocks noChangeArrowheads="1"/>
          </p:cNvSpPr>
          <p:nvPr/>
        </p:nvSpPr>
        <p:spPr bwMode="auto">
          <a:xfrm>
            <a:off x="685800" y="381000"/>
            <a:ext cx="46482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Example: Activity Times </a:t>
            </a:r>
            <a:endParaRPr lang="de-DE" sz="2800" b="1" dirty="0"/>
          </a:p>
        </p:txBody>
      </p:sp>
      <p:grpSp>
        <p:nvGrpSpPr>
          <p:cNvPr id="45063" name="Group 125"/>
          <p:cNvGrpSpPr>
            <a:grpSpLocks/>
          </p:cNvGrpSpPr>
          <p:nvPr/>
        </p:nvGrpSpPr>
        <p:grpSpPr bwMode="auto">
          <a:xfrm>
            <a:off x="992188" y="1219200"/>
            <a:ext cx="7694612" cy="4419600"/>
            <a:chOff x="992980" y="1219200"/>
            <a:chExt cx="7693820" cy="4419600"/>
          </a:xfrm>
        </p:grpSpPr>
        <p:grpSp>
          <p:nvGrpSpPr>
            <p:cNvPr id="45065" name="Group 59"/>
            <p:cNvGrpSpPr>
              <a:grpSpLocks/>
            </p:cNvGrpSpPr>
            <p:nvPr/>
          </p:nvGrpSpPr>
          <p:grpSpPr bwMode="auto">
            <a:xfrm>
              <a:off x="992980" y="1219200"/>
              <a:ext cx="7693820" cy="4419600"/>
              <a:chOff x="992980" y="1219200"/>
              <a:chExt cx="7693820" cy="4419600"/>
            </a:xfrm>
          </p:grpSpPr>
          <p:grpSp>
            <p:nvGrpSpPr>
              <p:cNvPr id="45073" name="Group 60"/>
              <p:cNvGrpSpPr>
                <a:grpSpLocks/>
              </p:cNvGrpSpPr>
              <p:nvPr/>
            </p:nvGrpSpPr>
            <p:grpSpPr bwMode="auto">
              <a:xfrm>
                <a:off x="992980" y="1219200"/>
                <a:ext cx="7693820" cy="4419600"/>
                <a:chOff x="1103" y="8280"/>
                <a:chExt cx="9697" cy="5580"/>
              </a:xfrm>
            </p:grpSpPr>
            <p:grpSp>
              <p:nvGrpSpPr>
                <p:cNvPr id="45077" name="Group 3"/>
                <p:cNvGrpSpPr>
                  <a:grpSpLocks/>
                </p:cNvGrpSpPr>
                <p:nvPr/>
              </p:nvGrpSpPr>
              <p:grpSpPr bwMode="auto">
                <a:xfrm>
                  <a:off x="1103" y="8280"/>
                  <a:ext cx="9697" cy="5580"/>
                  <a:chOff x="1103" y="8280"/>
                  <a:chExt cx="9697" cy="5580"/>
                </a:xfrm>
              </p:grpSpPr>
              <p:grpSp>
                <p:nvGrpSpPr>
                  <p:cNvPr id="45087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3597" y="8280"/>
                    <a:ext cx="1263" cy="1260"/>
                    <a:chOff x="2157" y="2340"/>
                    <a:chExt cx="1263" cy="1260"/>
                  </a:xfrm>
                </p:grpSpPr>
                <p:sp>
                  <p:nvSpPr>
                    <p:cNvPr id="45127" name="Oval 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0"/>
                      <a:ext cx="1260" cy="12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/>
                      <a:r>
                        <a:rPr lang="ar-SA" sz="1200" b="1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en-US" sz="1200" b="1">
                          <a:latin typeface="Times New Roman" pitchFamily="18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45128" name="Line 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0"/>
                      <a:ext cx="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129" name="Line 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130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57" y="2700"/>
                      <a:ext cx="540" cy="5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just"/>
                      <a:r>
                        <a:rPr lang="en-US" sz="1200" b="1">
                          <a:latin typeface="Times New Roman" pitchFamily="18" charset="0"/>
                        </a:rPr>
                        <a:t>20</a:t>
                      </a:r>
                    </a:p>
                  </p:txBody>
                </p:sp>
              </p:grpSp>
              <p:grpSp>
                <p:nvGrpSpPr>
                  <p:cNvPr id="45088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103" y="10440"/>
                    <a:ext cx="1260" cy="1260"/>
                    <a:chOff x="2160" y="2340"/>
                    <a:chExt cx="1260" cy="1260"/>
                  </a:xfrm>
                </p:grpSpPr>
                <p:sp>
                  <p:nvSpPr>
                    <p:cNvPr id="45123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0"/>
                      <a:ext cx="1260" cy="12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/>
                      <a:r>
                        <a:rPr lang="ar-SA" sz="1200" b="1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en-US" sz="1200" b="1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200" b="1">
                          <a:latin typeface="Times New Roman" pitchFamily="18" charset="0"/>
                        </a:rPr>
                        <a:t>0</a:t>
                      </a:r>
                    </a:p>
                  </p:txBody>
                </p:sp>
                <p:sp>
                  <p:nvSpPr>
                    <p:cNvPr id="45124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0"/>
                      <a:ext cx="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125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126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66" y="2526"/>
                      <a:ext cx="540" cy="5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just"/>
                      <a:r>
                        <a:rPr lang="en-US" sz="1200" b="1">
                          <a:latin typeface="Times New Roman" pitchFamily="18" charset="0"/>
                        </a:rPr>
                        <a:t>0</a:t>
                      </a:r>
                    </a:p>
                  </p:txBody>
                </p:sp>
              </p:grpSp>
              <p:grpSp>
                <p:nvGrpSpPr>
                  <p:cNvPr id="45089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597" y="10420"/>
                    <a:ext cx="1263" cy="1260"/>
                    <a:chOff x="2157" y="2340"/>
                    <a:chExt cx="1263" cy="1260"/>
                  </a:xfrm>
                </p:grpSpPr>
                <p:sp>
                  <p:nvSpPr>
                    <p:cNvPr id="45119" name="Oval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0"/>
                      <a:ext cx="1260" cy="12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/>
                      <a:r>
                        <a:rPr lang="ar-SA" sz="1200" b="1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en-US" sz="1200" b="1">
                          <a:latin typeface="Times New Roman" pitchFamily="18" charset="0"/>
                        </a:rPr>
                        <a:t>4</a:t>
                      </a:r>
                    </a:p>
                  </p:txBody>
                </p:sp>
                <p:sp>
                  <p:nvSpPr>
                    <p:cNvPr id="45120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0"/>
                      <a:ext cx="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121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122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57" y="2700"/>
                      <a:ext cx="540" cy="5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just"/>
                      <a:r>
                        <a:rPr lang="en-US" sz="1200" b="1">
                          <a:latin typeface="Times New Roman" pitchFamily="18" charset="0"/>
                        </a:rPr>
                        <a:t>30</a:t>
                      </a:r>
                    </a:p>
                  </p:txBody>
                </p:sp>
              </p:grpSp>
              <p:grpSp>
                <p:nvGrpSpPr>
                  <p:cNvPr id="45090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7340" y="8340"/>
                    <a:ext cx="1260" cy="1260"/>
                    <a:chOff x="2160" y="2340"/>
                    <a:chExt cx="1260" cy="1260"/>
                  </a:xfrm>
                </p:grpSpPr>
                <p:sp>
                  <p:nvSpPr>
                    <p:cNvPr id="45115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0"/>
                      <a:ext cx="1260" cy="12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/>
                      <a:r>
                        <a:rPr lang="ar-SA" sz="1200" b="1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endParaRPr lang="en-US" sz="1200" b="1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45116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0"/>
                      <a:ext cx="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117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118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295" y="2700"/>
                      <a:ext cx="540" cy="5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just"/>
                      <a:r>
                        <a:rPr lang="en-US" sz="1200" b="1">
                          <a:latin typeface="Times New Roman" pitchFamily="18" charset="0"/>
                        </a:rPr>
                        <a:t>50</a:t>
                      </a:r>
                    </a:p>
                  </p:txBody>
                </p:sp>
              </p:grpSp>
              <p:grpSp>
                <p:nvGrpSpPr>
                  <p:cNvPr id="45091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600" y="12600"/>
                    <a:ext cx="1260" cy="1260"/>
                    <a:chOff x="2160" y="2340"/>
                    <a:chExt cx="1260" cy="1260"/>
                  </a:xfrm>
                </p:grpSpPr>
                <p:sp>
                  <p:nvSpPr>
                    <p:cNvPr id="45111" name="Oval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0"/>
                      <a:ext cx="1260" cy="12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/>
                      <a:r>
                        <a:rPr lang="ar-SA" sz="1200" b="1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en-US" sz="1200" b="1">
                          <a:latin typeface="Times New Roman" pitchFamily="18" charset="0"/>
                        </a:rPr>
                        <a:t>40</a:t>
                      </a:r>
                    </a:p>
                  </p:txBody>
                </p:sp>
                <p:sp>
                  <p:nvSpPr>
                    <p:cNvPr id="45112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0"/>
                      <a:ext cx="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113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114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66" y="2579"/>
                      <a:ext cx="540" cy="5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just"/>
                      <a:r>
                        <a:rPr lang="en-US" sz="1200" b="1">
                          <a:latin typeface="Times New Roman" pitchFamily="18" charset="0"/>
                        </a:rPr>
                        <a:t>3</a:t>
                      </a:r>
                    </a:p>
                  </p:txBody>
                </p:sp>
              </p:grpSp>
              <p:grpSp>
                <p:nvGrpSpPr>
                  <p:cNvPr id="45092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6460" y="11880"/>
                    <a:ext cx="1260" cy="1260"/>
                    <a:chOff x="2160" y="2340"/>
                    <a:chExt cx="1260" cy="1260"/>
                  </a:xfrm>
                </p:grpSpPr>
                <p:sp>
                  <p:nvSpPr>
                    <p:cNvPr id="45107" name="Oval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0"/>
                      <a:ext cx="1260" cy="12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/>
                      <a:r>
                        <a:rPr lang="ar-SA" sz="1200" b="1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endParaRPr lang="en-US" sz="1200" b="1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45108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0"/>
                      <a:ext cx="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109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110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10" y="2722"/>
                      <a:ext cx="540" cy="5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just"/>
                      <a:r>
                        <a:rPr lang="en-US" sz="1200" b="1">
                          <a:latin typeface="Times New Roman" pitchFamily="18" charset="0"/>
                        </a:rPr>
                        <a:t>60</a:t>
                      </a:r>
                    </a:p>
                  </p:txBody>
                </p:sp>
              </p:grpSp>
              <p:grpSp>
                <p:nvGrpSpPr>
                  <p:cNvPr id="45093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9540" y="10400"/>
                    <a:ext cx="1260" cy="1260"/>
                    <a:chOff x="2160" y="2340"/>
                    <a:chExt cx="1260" cy="1260"/>
                  </a:xfrm>
                </p:grpSpPr>
                <p:sp>
                  <p:nvSpPr>
                    <p:cNvPr id="45103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0" y="2340"/>
                      <a:ext cx="1260" cy="12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just"/>
                      <a:r>
                        <a:rPr lang="ar-SA" sz="1200" b="1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endParaRPr lang="en-US" sz="1200" b="1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45104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0" y="2340"/>
                      <a:ext cx="0" cy="12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105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0" y="3000"/>
                      <a:ext cx="5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106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64" y="2759"/>
                      <a:ext cx="540" cy="5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just"/>
                      <a:r>
                        <a:rPr lang="en-US" sz="1200" b="1">
                          <a:latin typeface="Times New Roman" pitchFamily="18" charset="0"/>
                        </a:rPr>
                        <a:t>70</a:t>
                      </a:r>
                    </a:p>
                  </p:txBody>
                </p:sp>
              </p:grpSp>
              <p:sp>
                <p:nvSpPr>
                  <p:cNvPr id="45094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360" y="11100"/>
                    <a:ext cx="12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95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20" y="9146"/>
                    <a:ext cx="1800" cy="129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96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1800" y="11700"/>
                    <a:ext cx="1820" cy="153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97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60" y="12668"/>
                    <a:ext cx="1620" cy="65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98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50" y="9338"/>
                    <a:ext cx="2707" cy="144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99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4860" y="8940"/>
                    <a:ext cx="25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00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4840" y="11343"/>
                    <a:ext cx="1820" cy="67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01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740" y="11457"/>
                    <a:ext cx="1980" cy="114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02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8600" y="9146"/>
                    <a:ext cx="1336" cy="129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5078" name="Text Box 48"/>
                <p:cNvSpPr txBox="1">
                  <a:spLocks noChangeArrowheads="1"/>
                </p:cNvSpPr>
                <p:nvPr/>
              </p:nvSpPr>
              <p:spPr bwMode="auto">
                <a:xfrm rot="19442345">
                  <a:off x="2781" y="9702"/>
                  <a:ext cx="465" cy="36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 dirty="0">
                      <a:latin typeface="Times New Roman" pitchFamily="18" charset="0"/>
                    </a:rPr>
                    <a:t>2</a:t>
                  </a:r>
                  <a:endParaRPr lang="en-US" sz="1200" dirty="0">
                    <a:latin typeface="Times New Roman" pitchFamily="18" charset="0"/>
                  </a:endParaRPr>
                </a:p>
              </p:txBody>
            </p:sp>
            <p:sp>
              <p:nvSpPr>
                <p:cNvPr id="45079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040" y="12529"/>
                  <a:ext cx="406" cy="3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4508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5760" y="9037"/>
                  <a:ext cx="335" cy="3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3</a:t>
                  </a:r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4508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700" y="11166"/>
                  <a:ext cx="418" cy="35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45082" name="Text Box 52"/>
                <p:cNvSpPr txBox="1">
                  <a:spLocks noChangeArrowheads="1"/>
                </p:cNvSpPr>
                <p:nvPr/>
              </p:nvSpPr>
              <p:spPr bwMode="auto">
                <a:xfrm rot="2542306">
                  <a:off x="8796" y="9745"/>
                  <a:ext cx="468" cy="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 dirty="0">
                      <a:latin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45083" name="Text Box 53"/>
                <p:cNvSpPr txBox="1">
                  <a:spLocks noChangeArrowheads="1"/>
                </p:cNvSpPr>
                <p:nvPr/>
              </p:nvSpPr>
              <p:spPr bwMode="auto">
                <a:xfrm rot="20150726">
                  <a:off x="5658" y="13033"/>
                  <a:ext cx="382" cy="3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 dirty="0">
                      <a:latin typeface="Times New Roman" pitchFamily="18" charset="0"/>
                    </a:rPr>
                    <a:t>1</a:t>
                  </a:r>
                  <a:endParaRPr lang="en-US" sz="1200" dirty="0">
                    <a:latin typeface="Times New Roman" pitchFamily="18" charset="0"/>
                  </a:endParaRPr>
                </a:p>
              </p:txBody>
            </p:sp>
            <p:sp>
              <p:nvSpPr>
                <p:cNvPr id="45084" name="Text Box 54"/>
                <p:cNvSpPr txBox="1">
                  <a:spLocks noChangeArrowheads="1"/>
                </p:cNvSpPr>
                <p:nvPr/>
              </p:nvSpPr>
              <p:spPr bwMode="auto">
                <a:xfrm rot="1369588">
                  <a:off x="5169" y="11657"/>
                  <a:ext cx="406" cy="29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 dirty="0">
                      <a:latin typeface="Times New Roman" pitchFamily="18" charset="0"/>
                    </a:rPr>
                    <a:t>5</a:t>
                  </a:r>
                </a:p>
              </p:txBody>
            </p:sp>
            <p:sp>
              <p:nvSpPr>
                <p:cNvPr id="45085" name="Text Box 55"/>
                <p:cNvSpPr txBox="1">
                  <a:spLocks noChangeArrowheads="1"/>
                </p:cNvSpPr>
                <p:nvPr/>
              </p:nvSpPr>
              <p:spPr bwMode="auto">
                <a:xfrm rot="19653017">
                  <a:off x="6160" y="10162"/>
                  <a:ext cx="426" cy="3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 dirty="0">
                      <a:latin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45086" name="Text Box 56"/>
                <p:cNvSpPr txBox="1">
                  <a:spLocks noChangeArrowheads="1"/>
                </p:cNvSpPr>
                <p:nvPr/>
              </p:nvSpPr>
              <p:spPr bwMode="auto">
                <a:xfrm rot="19532374">
                  <a:off x="8760" y="12181"/>
                  <a:ext cx="407" cy="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 dirty="0">
                      <a:latin typeface="Times New Roman" pitchFamily="18" charset="0"/>
                    </a:rPr>
                    <a:t>7</a:t>
                  </a:r>
                </a:p>
              </p:txBody>
            </p:sp>
          </p:grpSp>
          <p:sp>
            <p:nvSpPr>
              <p:cNvPr id="45074" name="Text Box 33"/>
              <p:cNvSpPr txBox="1">
                <a:spLocks noChangeArrowheads="1"/>
              </p:cNvSpPr>
              <p:nvPr/>
            </p:nvSpPr>
            <p:spPr bwMode="auto">
              <a:xfrm>
                <a:off x="5819952" y="4267200"/>
                <a:ext cx="428448" cy="4277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9</a:t>
                </a:r>
              </a:p>
            </p:txBody>
          </p:sp>
          <p:sp>
            <p:nvSpPr>
              <p:cNvPr id="45075" name="Text Box 38"/>
              <p:cNvSpPr txBox="1">
                <a:spLocks noChangeArrowheads="1"/>
              </p:cNvSpPr>
              <p:nvPr/>
            </p:nvSpPr>
            <p:spPr bwMode="auto">
              <a:xfrm>
                <a:off x="8182152" y="3077497"/>
                <a:ext cx="428448" cy="4277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16</a:t>
                </a:r>
              </a:p>
            </p:txBody>
          </p:sp>
          <p:sp>
            <p:nvSpPr>
              <p:cNvPr id="45076" name="Text Box 23"/>
              <p:cNvSpPr txBox="1">
                <a:spLocks noChangeArrowheads="1"/>
              </p:cNvSpPr>
              <p:nvPr/>
            </p:nvSpPr>
            <p:spPr bwMode="auto">
              <a:xfrm>
                <a:off x="6477000" y="1477297"/>
                <a:ext cx="428448" cy="4277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8</a:t>
                </a:r>
              </a:p>
            </p:txBody>
          </p:sp>
        </p:grpSp>
        <p:sp>
          <p:nvSpPr>
            <p:cNvPr id="45066" name="Text Box 38"/>
            <p:cNvSpPr txBox="1">
              <a:spLocks noChangeArrowheads="1"/>
            </p:cNvSpPr>
            <p:nvPr/>
          </p:nvSpPr>
          <p:spPr bwMode="auto">
            <a:xfrm>
              <a:off x="8182152" y="3458497"/>
              <a:ext cx="352248" cy="351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16</a:t>
              </a:r>
            </a:p>
          </p:txBody>
        </p:sp>
        <p:sp>
          <p:nvSpPr>
            <p:cNvPr id="45067" name="Text Box 23"/>
            <p:cNvSpPr txBox="1">
              <a:spLocks noChangeArrowheads="1"/>
            </p:cNvSpPr>
            <p:nvPr/>
          </p:nvSpPr>
          <p:spPr bwMode="auto">
            <a:xfrm>
              <a:off x="6505752" y="1828801"/>
              <a:ext cx="3522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45068" name="Text Box 33"/>
            <p:cNvSpPr txBox="1">
              <a:spLocks noChangeArrowheads="1"/>
            </p:cNvSpPr>
            <p:nvPr/>
          </p:nvSpPr>
          <p:spPr bwMode="auto">
            <a:xfrm>
              <a:off x="5791200" y="4601497"/>
              <a:ext cx="304800" cy="351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5069" name="Text Box 23"/>
            <p:cNvSpPr txBox="1">
              <a:spLocks noChangeArrowheads="1"/>
            </p:cNvSpPr>
            <p:nvPr/>
          </p:nvSpPr>
          <p:spPr bwMode="auto">
            <a:xfrm>
              <a:off x="3505200" y="1782097"/>
              <a:ext cx="381000" cy="351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45070" name="Text Box 23"/>
            <p:cNvSpPr txBox="1">
              <a:spLocks noChangeArrowheads="1"/>
            </p:cNvSpPr>
            <p:nvPr/>
          </p:nvSpPr>
          <p:spPr bwMode="auto">
            <a:xfrm>
              <a:off x="3505200" y="3505200"/>
              <a:ext cx="381000" cy="304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5071" name="Text Box 23"/>
            <p:cNvSpPr txBox="1">
              <a:spLocks noChangeArrowheads="1"/>
            </p:cNvSpPr>
            <p:nvPr/>
          </p:nvSpPr>
          <p:spPr bwMode="auto">
            <a:xfrm>
              <a:off x="3533952" y="5181601"/>
              <a:ext cx="2760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45072" name="Text Box 23"/>
            <p:cNvSpPr txBox="1">
              <a:spLocks noChangeArrowheads="1"/>
            </p:cNvSpPr>
            <p:nvPr/>
          </p:nvSpPr>
          <p:spPr bwMode="auto">
            <a:xfrm>
              <a:off x="1524000" y="3505201"/>
              <a:ext cx="304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sz="1200" b="1"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45064" name="TextBox 71"/>
          <p:cNvSpPr txBox="1">
            <a:spLocks noChangeArrowheads="1"/>
          </p:cNvSpPr>
          <p:nvPr/>
        </p:nvSpPr>
        <p:spPr bwMode="auto">
          <a:xfrm>
            <a:off x="5790902" y="5257827"/>
            <a:ext cx="2870811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1400" b="1" dirty="0"/>
              <a:t>ES</a:t>
            </a:r>
            <a:r>
              <a:rPr lang="en-US" sz="1400" b="1" baseline="-25000" dirty="0"/>
              <a:t>20-50</a:t>
            </a:r>
            <a:r>
              <a:rPr lang="en-US" sz="1400" b="1" dirty="0"/>
              <a:t> = EET</a:t>
            </a:r>
            <a:r>
              <a:rPr lang="en-US" sz="1400" b="1" baseline="-25000" dirty="0"/>
              <a:t>20</a:t>
            </a:r>
            <a:r>
              <a:rPr lang="en-US" sz="1400" b="1" dirty="0"/>
              <a:t> = 2</a:t>
            </a:r>
          </a:p>
          <a:p>
            <a:pPr algn="just"/>
            <a:r>
              <a:rPr lang="en-US" sz="1400" b="1" dirty="0"/>
              <a:t>EF</a:t>
            </a:r>
            <a:r>
              <a:rPr lang="en-US" sz="1400" b="1" baseline="-25000" dirty="0"/>
              <a:t>20-50</a:t>
            </a:r>
            <a:r>
              <a:rPr lang="en-US" sz="1400" b="1" dirty="0"/>
              <a:t> = ES + D = 2 + 3 = 5</a:t>
            </a:r>
          </a:p>
          <a:p>
            <a:pPr algn="just"/>
            <a:r>
              <a:rPr lang="en-US" sz="1400" b="1" dirty="0"/>
              <a:t>LF</a:t>
            </a:r>
            <a:r>
              <a:rPr lang="en-US" sz="1400" b="1" baseline="-25000" dirty="0"/>
              <a:t>20-50</a:t>
            </a:r>
            <a:r>
              <a:rPr lang="en-US" sz="1400" b="1" dirty="0"/>
              <a:t> = LET</a:t>
            </a:r>
            <a:r>
              <a:rPr lang="en-US" sz="1400" b="1" baseline="-24000" dirty="0"/>
              <a:t>50</a:t>
            </a:r>
            <a:r>
              <a:rPr lang="en-US" sz="1400" b="1" dirty="0"/>
              <a:t> = 13</a:t>
            </a:r>
          </a:p>
          <a:p>
            <a:pPr algn="just"/>
            <a:r>
              <a:rPr lang="en-US" sz="1400" b="1" dirty="0"/>
              <a:t>LS</a:t>
            </a:r>
            <a:r>
              <a:rPr lang="en-US" sz="1400" b="1" baseline="-25000" dirty="0"/>
              <a:t>20-50</a:t>
            </a:r>
            <a:r>
              <a:rPr lang="en-US" sz="1400" b="1" dirty="0"/>
              <a:t> = LF – D = 13 – 3 = 10 </a:t>
            </a:r>
          </a:p>
        </p:txBody>
      </p:sp>
    </p:spTree>
    <p:extLst>
      <p:ext uri="{BB962C8B-B14F-4D97-AF65-F5344CB8AC3E}">
        <p14:creationId xmlns:p14="http://schemas.microsoft.com/office/powerpoint/2010/main" val="242818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85800" y="1676400"/>
            <a:ext cx="7924800" cy="39401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400" b="1" dirty="0"/>
              <a:t>Total Float (TF)</a:t>
            </a:r>
          </a:p>
          <a:p>
            <a:pPr marL="457200" indent="-457200" algn="just">
              <a:buClr>
                <a:srgbClr val="FF0000"/>
              </a:buClr>
              <a:defRPr/>
            </a:pPr>
            <a:endParaRPr lang="en-US" sz="1000" dirty="0"/>
          </a:p>
          <a:p>
            <a:pPr algn="just">
              <a:buClr>
                <a:srgbClr val="FF0000"/>
              </a:buClr>
              <a:defRPr/>
            </a:pPr>
            <a:endParaRPr lang="en-US" sz="800" dirty="0"/>
          </a:p>
          <a:p>
            <a:pPr marL="363538" indent="-363538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400" b="1" dirty="0"/>
              <a:t>Total float or path float </a:t>
            </a:r>
            <a:r>
              <a:rPr lang="en-US" sz="2400" dirty="0"/>
              <a:t>is the amount of time that </a:t>
            </a:r>
            <a:r>
              <a:rPr lang="en-US" sz="2400" dirty="0" smtClean="0"/>
              <a:t>  an </a:t>
            </a:r>
            <a:r>
              <a:rPr lang="en-US" sz="2400" dirty="0"/>
              <a:t>activity’s completion may be delayed </a:t>
            </a:r>
            <a:r>
              <a:rPr lang="en-US" sz="2400" b="1" u="sng" dirty="0"/>
              <a:t>without </a:t>
            </a:r>
            <a:r>
              <a:rPr lang="en-US" sz="2400" b="1" u="sng" dirty="0" smtClean="0"/>
              <a:t>     extending </a:t>
            </a:r>
            <a:r>
              <a:rPr lang="en-US" sz="2400" b="1" u="sng" dirty="0"/>
              <a:t>project completion time</a:t>
            </a:r>
            <a:r>
              <a:rPr lang="en-US" sz="2400" u="sng" dirty="0" smtClean="0"/>
              <a:t>.</a:t>
            </a:r>
          </a:p>
          <a:p>
            <a:pPr marL="363538" indent="-363538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2400" dirty="0"/>
          </a:p>
          <a:p>
            <a:pPr marL="363538" indent="-363538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dirty="0"/>
          </a:p>
          <a:p>
            <a:pPr marL="363538" indent="-363538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400" b="1" dirty="0" smtClean="0"/>
              <a:t>Total floa</a:t>
            </a:r>
            <a:r>
              <a:rPr lang="en-US" sz="2400" dirty="0" smtClean="0"/>
              <a:t>t </a:t>
            </a:r>
            <a:r>
              <a:rPr lang="en-US" b="1" dirty="0"/>
              <a:t>or path float </a:t>
            </a:r>
            <a:r>
              <a:rPr lang="en-US" sz="2400" dirty="0" smtClean="0"/>
              <a:t>is the amount of time that  an activity’s  completion may be delayed </a:t>
            </a:r>
            <a:r>
              <a:rPr lang="en-US" sz="2400" b="1" u="sng" dirty="0" smtClean="0"/>
              <a:t>without  affecting the  earliest start of any activity on the network critical   path.</a:t>
            </a:r>
          </a:p>
          <a:p>
            <a:pPr marL="363538" indent="-363538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066800"/>
            <a:ext cx="28194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400" b="1" u="sng" dirty="0"/>
              <a:t>Activity Floats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685800" y="381000"/>
            <a:ext cx="6096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Network Analysis (Computation)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23979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09600" y="1676400"/>
            <a:ext cx="8001000" cy="403225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400" b="1" dirty="0"/>
              <a:t>Total Float (TF)</a:t>
            </a:r>
          </a:p>
          <a:p>
            <a:pPr marL="457200" indent="-457200" algn="just">
              <a:buClr>
                <a:srgbClr val="FF0000"/>
              </a:buClr>
              <a:defRPr/>
            </a:pPr>
            <a:endParaRPr lang="en-US" sz="1000" dirty="0"/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/>
              <a:t>Total path float time for activity (i-j) is the total float associated with a path.</a:t>
            </a:r>
          </a:p>
          <a:p>
            <a:pPr algn="just">
              <a:buClr>
                <a:srgbClr val="FF0000"/>
              </a:buClr>
              <a:defRPr/>
            </a:pPr>
            <a:endParaRPr lang="en-US" sz="1200" dirty="0"/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/>
              <a:t>For arbitrary activity (i</a:t>
            </a:r>
            <a:r>
              <a:rPr lang="en-US" sz="2400" dirty="0">
                <a:sym typeface="Symbol"/>
              </a:rPr>
              <a:t></a:t>
            </a:r>
            <a:r>
              <a:rPr lang="en-US" sz="2400" dirty="0"/>
              <a:t>j), the total float can be </a:t>
            </a:r>
            <a:r>
              <a:rPr lang="en-US" sz="2400" dirty="0" smtClean="0"/>
              <a:t>     written </a:t>
            </a:r>
            <a:r>
              <a:rPr lang="en-US" sz="2400" dirty="0"/>
              <a:t>as:</a:t>
            </a:r>
          </a:p>
          <a:p>
            <a:pPr algn="just">
              <a:defRPr/>
            </a:pPr>
            <a:endParaRPr lang="en-US" sz="800" dirty="0"/>
          </a:p>
          <a:p>
            <a:pPr marL="539750" algn="just">
              <a:defRPr/>
            </a:pPr>
            <a:r>
              <a:rPr lang="en-US" sz="2400" b="1" dirty="0">
                <a:solidFill>
                  <a:srgbClr val="0F03AD"/>
                </a:solidFill>
              </a:rPr>
              <a:t>Path Float </a:t>
            </a:r>
            <a:r>
              <a:rPr lang="en-US" sz="2400" b="1" dirty="0">
                <a:solidFill>
                  <a:srgbClr val="0F03AD"/>
                </a:solidFill>
                <a:sym typeface="Symbol"/>
              </a:rPr>
              <a:t>=</a:t>
            </a:r>
            <a:r>
              <a:rPr lang="en-US" sz="2400" b="1" dirty="0">
                <a:solidFill>
                  <a:srgbClr val="0F03AD"/>
                </a:solidFill>
              </a:rPr>
              <a:t>Total Float (TF</a:t>
            </a:r>
            <a:r>
              <a:rPr lang="en-US" sz="2400" b="1" baseline="-25000" dirty="0">
                <a:solidFill>
                  <a:srgbClr val="0F03AD"/>
                </a:solidFill>
              </a:rPr>
              <a:t>ij</a:t>
            </a:r>
            <a:r>
              <a:rPr lang="en-US" sz="2400" b="1" dirty="0">
                <a:solidFill>
                  <a:srgbClr val="0F03AD"/>
                </a:solidFill>
              </a:rPr>
              <a:t>)</a:t>
            </a:r>
          </a:p>
          <a:p>
            <a:pPr algn="just">
              <a:defRPr/>
            </a:pPr>
            <a:r>
              <a:rPr lang="en-US" sz="2400" b="1" dirty="0">
                <a:solidFill>
                  <a:srgbClr val="0F03AD"/>
                </a:solidFill>
              </a:rPr>
              <a:t>				= LS</a:t>
            </a:r>
            <a:r>
              <a:rPr lang="en-US" sz="2400" b="1" baseline="-25000" dirty="0">
                <a:solidFill>
                  <a:srgbClr val="0F03AD"/>
                </a:solidFill>
              </a:rPr>
              <a:t>ij</a:t>
            </a:r>
            <a:r>
              <a:rPr lang="en-US" sz="2400" b="1" dirty="0">
                <a:solidFill>
                  <a:srgbClr val="0F03AD"/>
                </a:solidFill>
              </a:rPr>
              <a:t> </a:t>
            </a:r>
            <a:r>
              <a:rPr lang="en-US" sz="2400" b="1" dirty="0">
                <a:solidFill>
                  <a:srgbClr val="0F03AD"/>
                </a:solidFill>
                <a:sym typeface="Symbol"/>
              </a:rPr>
              <a:t></a:t>
            </a:r>
            <a:r>
              <a:rPr lang="en-US" sz="2400" b="1" dirty="0">
                <a:solidFill>
                  <a:srgbClr val="0F03AD"/>
                </a:solidFill>
              </a:rPr>
              <a:t> ES</a:t>
            </a:r>
            <a:r>
              <a:rPr lang="en-US" sz="2400" b="1" baseline="-25000" dirty="0">
                <a:solidFill>
                  <a:srgbClr val="0F03AD"/>
                </a:solidFill>
              </a:rPr>
              <a:t>ij</a:t>
            </a:r>
            <a:endParaRPr lang="en-US" sz="2400" b="1" dirty="0">
              <a:solidFill>
                <a:srgbClr val="0F03AD"/>
              </a:solidFill>
            </a:endParaRPr>
          </a:p>
          <a:p>
            <a:pPr algn="just">
              <a:defRPr/>
            </a:pPr>
            <a:r>
              <a:rPr lang="en-US" sz="2400" b="1" dirty="0">
                <a:solidFill>
                  <a:srgbClr val="0F03AD"/>
                </a:solidFill>
              </a:rPr>
              <a:t>				= LF</a:t>
            </a:r>
            <a:r>
              <a:rPr lang="en-US" sz="2400" b="1" baseline="-25000" dirty="0">
                <a:solidFill>
                  <a:srgbClr val="0F03AD"/>
                </a:solidFill>
              </a:rPr>
              <a:t>ij </a:t>
            </a:r>
            <a:r>
              <a:rPr lang="en-US" sz="2400" b="1" dirty="0">
                <a:solidFill>
                  <a:srgbClr val="0F03AD"/>
                </a:solidFill>
                <a:sym typeface="Symbol"/>
              </a:rPr>
              <a:t> </a:t>
            </a:r>
            <a:r>
              <a:rPr lang="en-US" sz="2400" b="1" dirty="0">
                <a:solidFill>
                  <a:srgbClr val="0F03AD"/>
                </a:solidFill>
              </a:rPr>
              <a:t>EF</a:t>
            </a:r>
            <a:r>
              <a:rPr lang="en-US" sz="2400" b="1" baseline="-25000" dirty="0">
                <a:solidFill>
                  <a:srgbClr val="0F03AD"/>
                </a:solidFill>
              </a:rPr>
              <a:t>ij</a:t>
            </a:r>
            <a:endParaRPr lang="en-US" sz="2400" b="1" dirty="0">
              <a:solidFill>
                <a:srgbClr val="0F03AD"/>
              </a:solidFill>
            </a:endParaRPr>
          </a:p>
          <a:p>
            <a:pPr algn="just">
              <a:defRPr/>
            </a:pPr>
            <a:r>
              <a:rPr lang="en-US" sz="2400" b="1" dirty="0">
                <a:solidFill>
                  <a:srgbClr val="0F03AD"/>
                </a:solidFill>
              </a:rPr>
              <a:t>				= LET</a:t>
            </a:r>
            <a:r>
              <a:rPr lang="en-US" sz="2400" b="1" baseline="-25000" dirty="0">
                <a:solidFill>
                  <a:srgbClr val="0F03AD"/>
                </a:solidFill>
              </a:rPr>
              <a:t>j</a:t>
            </a:r>
            <a:r>
              <a:rPr lang="en-US" sz="2400" b="1" dirty="0">
                <a:solidFill>
                  <a:srgbClr val="0F03AD"/>
                </a:solidFill>
              </a:rPr>
              <a:t> – EET</a:t>
            </a:r>
            <a:r>
              <a:rPr lang="en-US" sz="2400" b="1" baseline="-25000" dirty="0">
                <a:solidFill>
                  <a:srgbClr val="0F03AD"/>
                </a:solidFill>
              </a:rPr>
              <a:t>i </a:t>
            </a:r>
            <a:r>
              <a:rPr lang="en-US" sz="2400" b="1" dirty="0">
                <a:solidFill>
                  <a:srgbClr val="0F03AD"/>
                </a:solidFill>
                <a:sym typeface="Symbol"/>
              </a:rPr>
              <a:t> </a:t>
            </a:r>
            <a:r>
              <a:rPr lang="en-US" sz="2400" b="1" dirty="0">
                <a:solidFill>
                  <a:srgbClr val="0F03AD"/>
                </a:solidFill>
              </a:rPr>
              <a:t>D</a:t>
            </a:r>
            <a:r>
              <a:rPr lang="en-US" sz="2400" b="1" baseline="-25000" dirty="0">
                <a:solidFill>
                  <a:srgbClr val="0F03AD"/>
                </a:solidFill>
              </a:rPr>
              <a:t>ij</a:t>
            </a:r>
            <a:endParaRPr lang="en-US" sz="2400" baseline="-25000" dirty="0">
              <a:solidFill>
                <a:srgbClr val="0F03A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066800"/>
            <a:ext cx="28956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400" b="1" u="sng" dirty="0"/>
              <a:t>Activity Floats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685800" y="381000"/>
            <a:ext cx="6096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Network Analysis (Computation)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79410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75" name="Rectangle 71"/>
          <p:cNvSpPr>
            <a:spLocks noChangeArrowheads="1"/>
          </p:cNvSpPr>
          <p:nvPr/>
        </p:nvSpPr>
        <p:spPr bwMode="auto">
          <a:xfrm>
            <a:off x="685800" y="381000"/>
            <a:ext cx="50292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Example: Total Float Times</a:t>
            </a:r>
            <a:endParaRPr lang="de-DE" sz="2800" b="1" dirty="0"/>
          </a:p>
        </p:txBody>
      </p:sp>
      <p:sp>
        <p:nvSpPr>
          <p:cNvPr id="48135" name="TextBox 71"/>
          <p:cNvSpPr txBox="1">
            <a:spLocks noChangeArrowheads="1"/>
          </p:cNvSpPr>
          <p:nvPr/>
        </p:nvSpPr>
        <p:spPr bwMode="auto">
          <a:xfrm>
            <a:off x="6400800" y="4635500"/>
            <a:ext cx="2667000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1400" dirty="0">
                <a:solidFill>
                  <a:srgbClr val="0F03AD"/>
                </a:solidFill>
              </a:rPr>
              <a:t>TF</a:t>
            </a:r>
            <a:r>
              <a:rPr lang="en-US" sz="1400" baseline="-25000" dirty="0">
                <a:solidFill>
                  <a:srgbClr val="0F03AD"/>
                </a:solidFill>
              </a:rPr>
              <a:t>20-50</a:t>
            </a:r>
            <a:r>
              <a:rPr lang="en-US" sz="1400" dirty="0">
                <a:solidFill>
                  <a:srgbClr val="0F03AD"/>
                </a:solidFill>
              </a:rPr>
              <a:t> = LS</a:t>
            </a:r>
            <a:r>
              <a:rPr lang="en-US" sz="1400" baseline="-25000" dirty="0">
                <a:solidFill>
                  <a:srgbClr val="0F03AD"/>
                </a:solidFill>
              </a:rPr>
              <a:t>20-50</a:t>
            </a:r>
            <a:r>
              <a:rPr lang="en-US" sz="1400" dirty="0">
                <a:solidFill>
                  <a:srgbClr val="0F03AD"/>
                </a:solidFill>
              </a:rPr>
              <a:t> - ES</a:t>
            </a:r>
            <a:r>
              <a:rPr lang="en-US" sz="1400" baseline="-25000" dirty="0">
                <a:solidFill>
                  <a:srgbClr val="0F03AD"/>
                </a:solidFill>
              </a:rPr>
              <a:t>20-50</a:t>
            </a:r>
            <a:endParaRPr lang="en-US" sz="1400" dirty="0">
              <a:solidFill>
                <a:srgbClr val="0F03AD"/>
              </a:solidFill>
            </a:endParaRPr>
          </a:p>
          <a:p>
            <a:pPr algn="just"/>
            <a:r>
              <a:rPr lang="en-US" sz="1400" dirty="0">
                <a:solidFill>
                  <a:srgbClr val="0F03AD"/>
                </a:solidFill>
              </a:rPr>
              <a:t>TF</a:t>
            </a:r>
            <a:r>
              <a:rPr lang="en-US" sz="1400" baseline="-25000" dirty="0">
                <a:solidFill>
                  <a:srgbClr val="0F03AD"/>
                </a:solidFill>
              </a:rPr>
              <a:t>20-50</a:t>
            </a:r>
            <a:r>
              <a:rPr lang="en-US" sz="1400" dirty="0">
                <a:solidFill>
                  <a:srgbClr val="0F03AD"/>
                </a:solidFill>
              </a:rPr>
              <a:t> = 10 – 2 = 8</a:t>
            </a:r>
          </a:p>
          <a:p>
            <a:pPr algn="just"/>
            <a:r>
              <a:rPr lang="en-US" sz="1400" dirty="0">
                <a:solidFill>
                  <a:srgbClr val="0F03AD"/>
                </a:solidFill>
              </a:rPr>
              <a:t>TF</a:t>
            </a:r>
            <a:r>
              <a:rPr lang="en-US" sz="1400" baseline="-25000" dirty="0">
                <a:solidFill>
                  <a:srgbClr val="0F03AD"/>
                </a:solidFill>
              </a:rPr>
              <a:t>20-50</a:t>
            </a:r>
            <a:r>
              <a:rPr lang="en-US" sz="1400" dirty="0">
                <a:solidFill>
                  <a:srgbClr val="0F03AD"/>
                </a:solidFill>
              </a:rPr>
              <a:t> = LF</a:t>
            </a:r>
            <a:r>
              <a:rPr lang="en-US" sz="1400" baseline="-25000" dirty="0">
                <a:solidFill>
                  <a:srgbClr val="0F03AD"/>
                </a:solidFill>
              </a:rPr>
              <a:t>20-50</a:t>
            </a:r>
            <a:r>
              <a:rPr lang="en-US" sz="1400" dirty="0">
                <a:solidFill>
                  <a:srgbClr val="0F03AD"/>
                </a:solidFill>
              </a:rPr>
              <a:t> - EF</a:t>
            </a:r>
            <a:r>
              <a:rPr lang="en-US" sz="1400" baseline="-25000" dirty="0">
                <a:solidFill>
                  <a:srgbClr val="0F03AD"/>
                </a:solidFill>
              </a:rPr>
              <a:t>20-50</a:t>
            </a:r>
            <a:endParaRPr lang="en-US" sz="1400" dirty="0">
              <a:solidFill>
                <a:srgbClr val="0F03AD"/>
              </a:solidFill>
            </a:endParaRPr>
          </a:p>
          <a:p>
            <a:pPr algn="just"/>
            <a:r>
              <a:rPr lang="en-US" sz="1400" dirty="0">
                <a:solidFill>
                  <a:srgbClr val="0F03AD"/>
                </a:solidFill>
              </a:rPr>
              <a:t>TF</a:t>
            </a:r>
            <a:r>
              <a:rPr lang="en-US" sz="1400" baseline="-25000" dirty="0">
                <a:solidFill>
                  <a:srgbClr val="0F03AD"/>
                </a:solidFill>
              </a:rPr>
              <a:t>20-50</a:t>
            </a:r>
            <a:r>
              <a:rPr lang="en-US" sz="1400" dirty="0">
                <a:solidFill>
                  <a:srgbClr val="0F03AD"/>
                </a:solidFill>
              </a:rPr>
              <a:t> = 13 – 5 = 8</a:t>
            </a:r>
          </a:p>
          <a:p>
            <a:pPr algn="just"/>
            <a:r>
              <a:rPr lang="en-US" sz="1400" dirty="0">
                <a:solidFill>
                  <a:srgbClr val="0F03AD"/>
                </a:solidFill>
              </a:rPr>
              <a:t>TF</a:t>
            </a:r>
            <a:r>
              <a:rPr lang="en-US" sz="1400" baseline="-25000" dirty="0">
                <a:solidFill>
                  <a:srgbClr val="0F03AD"/>
                </a:solidFill>
              </a:rPr>
              <a:t>20-50</a:t>
            </a:r>
            <a:r>
              <a:rPr lang="en-US" sz="1400" dirty="0">
                <a:solidFill>
                  <a:srgbClr val="0F03AD"/>
                </a:solidFill>
              </a:rPr>
              <a:t> = LET</a:t>
            </a:r>
            <a:r>
              <a:rPr lang="en-US" sz="1400" baseline="-25000" dirty="0">
                <a:solidFill>
                  <a:srgbClr val="0F03AD"/>
                </a:solidFill>
              </a:rPr>
              <a:t>50</a:t>
            </a:r>
            <a:r>
              <a:rPr lang="en-US" sz="1400" dirty="0">
                <a:solidFill>
                  <a:srgbClr val="0F03AD"/>
                </a:solidFill>
              </a:rPr>
              <a:t> – EET</a:t>
            </a:r>
            <a:r>
              <a:rPr lang="en-US" sz="1400" baseline="-25000" dirty="0">
                <a:solidFill>
                  <a:srgbClr val="0F03AD"/>
                </a:solidFill>
              </a:rPr>
              <a:t>20</a:t>
            </a:r>
            <a:r>
              <a:rPr lang="en-US" sz="1400" dirty="0">
                <a:solidFill>
                  <a:srgbClr val="0F03AD"/>
                </a:solidFill>
              </a:rPr>
              <a:t> - D</a:t>
            </a:r>
            <a:r>
              <a:rPr lang="en-US" sz="1400" baseline="-25000" dirty="0">
                <a:solidFill>
                  <a:srgbClr val="0F03AD"/>
                </a:solidFill>
              </a:rPr>
              <a:t>20-50</a:t>
            </a:r>
            <a:endParaRPr lang="en-US" sz="1400" dirty="0">
              <a:solidFill>
                <a:srgbClr val="0F03AD"/>
              </a:solidFill>
            </a:endParaRPr>
          </a:p>
          <a:p>
            <a:pPr algn="just"/>
            <a:r>
              <a:rPr lang="en-US" sz="1400" dirty="0">
                <a:solidFill>
                  <a:srgbClr val="0F03AD"/>
                </a:solidFill>
              </a:rPr>
              <a:t>TF</a:t>
            </a:r>
            <a:r>
              <a:rPr lang="en-US" sz="1400" baseline="-25000" dirty="0">
                <a:solidFill>
                  <a:srgbClr val="0F03AD"/>
                </a:solidFill>
              </a:rPr>
              <a:t>20-50</a:t>
            </a:r>
            <a:r>
              <a:rPr lang="en-US" sz="1400" dirty="0">
                <a:solidFill>
                  <a:srgbClr val="0F03AD"/>
                </a:solidFill>
              </a:rPr>
              <a:t> = 13 – 2 –</a:t>
            </a:r>
            <a:r>
              <a:rPr lang="en-US" sz="1400" dirty="0" smtClean="0">
                <a:solidFill>
                  <a:srgbClr val="0F03AD"/>
                </a:solidFill>
              </a:rPr>
              <a:t> </a:t>
            </a:r>
            <a:r>
              <a:rPr lang="en-US" sz="1400" dirty="0">
                <a:solidFill>
                  <a:srgbClr val="0F03AD"/>
                </a:solidFill>
              </a:rPr>
              <a:t>3 = 8</a:t>
            </a:r>
          </a:p>
        </p:txBody>
      </p:sp>
      <p:grpSp>
        <p:nvGrpSpPr>
          <p:cNvPr id="48136" name="Group 86"/>
          <p:cNvGrpSpPr>
            <a:grpSpLocks/>
          </p:cNvGrpSpPr>
          <p:nvPr/>
        </p:nvGrpSpPr>
        <p:grpSpPr bwMode="auto">
          <a:xfrm>
            <a:off x="992188" y="1219200"/>
            <a:ext cx="7694612" cy="4419600"/>
            <a:chOff x="992188" y="1219200"/>
            <a:chExt cx="7694612" cy="4419600"/>
          </a:xfrm>
        </p:grpSpPr>
        <p:grpSp>
          <p:nvGrpSpPr>
            <p:cNvPr id="48137" name="Group 125"/>
            <p:cNvGrpSpPr>
              <a:grpSpLocks/>
            </p:cNvGrpSpPr>
            <p:nvPr/>
          </p:nvGrpSpPr>
          <p:grpSpPr bwMode="auto">
            <a:xfrm>
              <a:off x="992188" y="1219200"/>
              <a:ext cx="7694612" cy="4419600"/>
              <a:chOff x="992980" y="1219200"/>
              <a:chExt cx="7693820" cy="4419600"/>
            </a:xfrm>
          </p:grpSpPr>
          <p:grpSp>
            <p:nvGrpSpPr>
              <p:cNvPr id="48141" name="Group 59"/>
              <p:cNvGrpSpPr>
                <a:grpSpLocks/>
              </p:cNvGrpSpPr>
              <p:nvPr/>
            </p:nvGrpSpPr>
            <p:grpSpPr bwMode="auto">
              <a:xfrm>
                <a:off x="992980" y="1219200"/>
                <a:ext cx="7693820" cy="4419600"/>
                <a:chOff x="992980" y="1219200"/>
                <a:chExt cx="7693820" cy="4419600"/>
              </a:xfrm>
            </p:grpSpPr>
            <p:grpSp>
              <p:nvGrpSpPr>
                <p:cNvPr id="48149" name="Group 60"/>
                <p:cNvGrpSpPr>
                  <a:grpSpLocks/>
                </p:cNvGrpSpPr>
                <p:nvPr/>
              </p:nvGrpSpPr>
              <p:grpSpPr bwMode="auto">
                <a:xfrm>
                  <a:off x="992980" y="1219200"/>
                  <a:ext cx="7693820" cy="4419600"/>
                  <a:chOff x="1103" y="8280"/>
                  <a:chExt cx="9697" cy="5580"/>
                </a:xfrm>
              </p:grpSpPr>
              <p:grpSp>
                <p:nvGrpSpPr>
                  <p:cNvPr id="48153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1103" y="8280"/>
                    <a:ext cx="9697" cy="5580"/>
                    <a:chOff x="1103" y="8280"/>
                    <a:chExt cx="9697" cy="5580"/>
                  </a:xfrm>
                </p:grpSpPr>
                <p:grpSp>
                  <p:nvGrpSpPr>
                    <p:cNvPr id="48163" name="Group 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97" y="8280"/>
                      <a:ext cx="1263" cy="1260"/>
                      <a:chOff x="2157" y="2340"/>
                      <a:chExt cx="1263" cy="1260"/>
                    </a:xfrm>
                  </p:grpSpPr>
                  <p:sp>
                    <p:nvSpPr>
                      <p:cNvPr id="48200" name="Oval 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</a:t>
                        </a:r>
                        <a:r>
                          <a:rPr lang="en-US" sz="1200" b="1">
                            <a:latin typeface="Times New Roman" pitchFamily="18" charset="0"/>
                          </a:rPr>
                          <a:t>2</a:t>
                        </a:r>
                      </a:p>
                    </p:txBody>
                  </p:sp>
                  <p:sp>
                    <p:nvSpPr>
                      <p:cNvPr id="48201" name="Line 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202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203" name="Text Box 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57" y="2700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20</a:t>
                        </a:r>
                      </a:p>
                    </p:txBody>
                  </p:sp>
                </p:grpSp>
                <p:grpSp>
                  <p:nvGrpSpPr>
                    <p:cNvPr id="48164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3" y="1044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48196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8F9BD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 </a:t>
                        </a:r>
                        <a:r>
                          <a:rPr lang="en-US" sz="1200" b="1">
                            <a:latin typeface="Times New Roman" pitchFamily="18" charset="0"/>
                            <a:cs typeface="Times New Roman" pitchFamily="18" charset="0"/>
                          </a:rPr>
                          <a:t>1</a:t>
                        </a:r>
                        <a:r>
                          <a:rPr lang="en-US" sz="1200" b="1">
                            <a:latin typeface="Times New Roman" pitchFamily="18" charset="0"/>
                          </a:rPr>
                          <a:t>0</a:t>
                        </a:r>
                      </a:p>
                    </p:txBody>
                  </p:sp>
                  <p:sp>
                    <p:nvSpPr>
                      <p:cNvPr id="48197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198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199" name="Text Box 1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866" y="2526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0</a:t>
                        </a:r>
                      </a:p>
                    </p:txBody>
                  </p:sp>
                </p:grpSp>
                <p:grpSp>
                  <p:nvGrpSpPr>
                    <p:cNvPr id="48165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97" y="10420"/>
                      <a:ext cx="1263" cy="1260"/>
                      <a:chOff x="2157" y="2340"/>
                      <a:chExt cx="1263" cy="1260"/>
                    </a:xfrm>
                  </p:grpSpPr>
                  <p:sp>
                    <p:nvSpPr>
                      <p:cNvPr id="48192" name="Oval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8F9BD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</a:t>
                        </a:r>
                        <a:r>
                          <a:rPr lang="en-US" sz="1200" b="1">
                            <a:latin typeface="Times New Roman" pitchFamily="18" charset="0"/>
                          </a:rPr>
                          <a:t>4</a:t>
                        </a:r>
                      </a:p>
                    </p:txBody>
                  </p:sp>
                  <p:sp>
                    <p:nvSpPr>
                      <p:cNvPr id="48193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194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195" name="Text Box 1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57" y="2700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30</a:t>
                        </a:r>
                      </a:p>
                    </p:txBody>
                  </p:sp>
                </p:grpSp>
                <p:grpSp>
                  <p:nvGrpSpPr>
                    <p:cNvPr id="48166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340" y="834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48188" name="Oval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 </a:t>
                        </a:r>
                        <a:endParaRPr lang="en-US" sz="1200" b="1"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48189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190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191" name="Text Box 2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295" y="2700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50</a:t>
                        </a:r>
                      </a:p>
                    </p:txBody>
                  </p:sp>
                </p:grpSp>
                <p:grpSp>
                  <p:nvGrpSpPr>
                    <p:cNvPr id="48167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00" y="1260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48184" name="Oval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 </a:t>
                        </a:r>
                        <a:r>
                          <a:rPr lang="en-US" sz="1200" b="1">
                            <a:latin typeface="Times New Roman" pitchFamily="18" charset="0"/>
                          </a:rPr>
                          <a:t>40</a:t>
                        </a:r>
                      </a:p>
                    </p:txBody>
                  </p:sp>
                  <p:sp>
                    <p:nvSpPr>
                      <p:cNvPr id="48185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186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187" name="Text Box 2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866" y="2579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3</a:t>
                        </a:r>
                      </a:p>
                    </p:txBody>
                  </p:sp>
                </p:grpSp>
                <p:grpSp>
                  <p:nvGrpSpPr>
                    <p:cNvPr id="48168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460" y="1188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48180" name="Oval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8F9BD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 </a:t>
                        </a:r>
                        <a:endParaRPr lang="en-US" sz="1200" b="1"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48181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182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183" name="Text Box 3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10" y="2722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60</a:t>
                        </a:r>
                      </a:p>
                    </p:txBody>
                  </p:sp>
                </p:grpSp>
                <p:grpSp>
                  <p:nvGrpSpPr>
                    <p:cNvPr id="48169" name="Group 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540" y="1040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48176" name="Oval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8F9BD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</a:t>
                        </a:r>
                        <a:endParaRPr lang="en-US" sz="1200" b="1"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48177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178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179" name="Text Box 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64" y="2759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70</a:t>
                        </a:r>
                      </a:p>
                    </p:txBody>
                  </p:sp>
                </p:grpSp>
                <p:sp>
                  <p:nvSpPr>
                    <p:cNvPr id="48170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0" y="11100"/>
                      <a:ext cx="126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71" name="Line 4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860" y="12690"/>
                      <a:ext cx="1620" cy="63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72" name="Line 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840" y="9242"/>
                      <a:ext cx="2635" cy="153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73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60" y="8940"/>
                      <a:ext cx="25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74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50" y="11320"/>
                      <a:ext cx="1910" cy="69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75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0" y="9000"/>
                      <a:ext cx="1440" cy="14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54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6" y="9819"/>
                    <a:ext cx="465" cy="36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2</a:t>
                    </a:r>
                    <a:endParaRPr lang="en-US" sz="1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8155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3" y="12321"/>
                    <a:ext cx="406" cy="36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48156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60" y="9037"/>
                    <a:ext cx="335" cy="30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3</a:t>
                    </a:r>
                    <a:endParaRPr lang="en-US" sz="1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8157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00" y="11166"/>
                    <a:ext cx="418" cy="3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48158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96" y="9745"/>
                    <a:ext cx="468" cy="36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48159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08" y="13095"/>
                    <a:ext cx="382" cy="39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 dirty="0">
                        <a:latin typeface="Times New Roman" pitchFamily="18" charset="0"/>
                      </a:rPr>
                      <a:t>1</a:t>
                    </a:r>
                    <a:endParaRPr lang="en-US" sz="1200" dirty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8160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64" y="11700"/>
                    <a:ext cx="406" cy="29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5</a:t>
                    </a:r>
                  </a:p>
                </p:txBody>
              </p:sp>
              <p:sp>
                <p:nvSpPr>
                  <p:cNvPr id="48161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48" y="10105"/>
                    <a:ext cx="426" cy="38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48162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60" y="12181"/>
                    <a:ext cx="407" cy="33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7</a:t>
                    </a:r>
                  </a:p>
                </p:txBody>
              </p:sp>
            </p:grpSp>
            <p:sp>
              <p:nvSpPr>
                <p:cNvPr id="48150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5819952" y="4267201"/>
                  <a:ext cx="276315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9</a:t>
                  </a:r>
                </a:p>
              </p:txBody>
            </p:sp>
            <p:sp>
              <p:nvSpPr>
                <p:cNvPr id="48151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8182152" y="3077497"/>
                  <a:ext cx="428448" cy="4277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16</a:t>
                  </a:r>
                </a:p>
              </p:txBody>
            </p:sp>
            <p:sp>
              <p:nvSpPr>
                <p:cNvPr id="4815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477000" y="1477297"/>
                  <a:ext cx="428448" cy="4277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8</a:t>
                  </a:r>
                </a:p>
              </p:txBody>
            </p:sp>
          </p:grpSp>
          <p:sp>
            <p:nvSpPr>
              <p:cNvPr id="48142" name="Text Box 38"/>
              <p:cNvSpPr txBox="1">
                <a:spLocks noChangeArrowheads="1"/>
              </p:cNvSpPr>
              <p:nvPr/>
            </p:nvSpPr>
            <p:spPr bwMode="auto">
              <a:xfrm>
                <a:off x="8182152" y="3458497"/>
                <a:ext cx="352248" cy="351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16</a:t>
                </a:r>
              </a:p>
            </p:txBody>
          </p:sp>
          <p:sp>
            <p:nvSpPr>
              <p:cNvPr id="48143" name="Text Box 23"/>
              <p:cNvSpPr txBox="1">
                <a:spLocks noChangeArrowheads="1"/>
              </p:cNvSpPr>
              <p:nvPr/>
            </p:nvSpPr>
            <p:spPr bwMode="auto">
              <a:xfrm>
                <a:off x="6505752" y="1828801"/>
                <a:ext cx="3522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13</a:t>
                </a:r>
              </a:p>
            </p:txBody>
          </p:sp>
          <p:sp>
            <p:nvSpPr>
              <p:cNvPr id="48144" name="Text Box 33"/>
              <p:cNvSpPr txBox="1">
                <a:spLocks noChangeArrowheads="1"/>
              </p:cNvSpPr>
              <p:nvPr/>
            </p:nvSpPr>
            <p:spPr bwMode="auto">
              <a:xfrm>
                <a:off x="5791200" y="4677697"/>
                <a:ext cx="305067" cy="275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9</a:t>
                </a:r>
              </a:p>
            </p:txBody>
          </p:sp>
          <p:sp>
            <p:nvSpPr>
              <p:cNvPr id="48145" name="Text Box 23"/>
              <p:cNvSpPr txBox="1">
                <a:spLocks noChangeArrowheads="1"/>
              </p:cNvSpPr>
              <p:nvPr/>
            </p:nvSpPr>
            <p:spPr bwMode="auto">
              <a:xfrm>
                <a:off x="3505200" y="1782097"/>
                <a:ext cx="381000" cy="351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48146" name="Text Box 23"/>
              <p:cNvSpPr txBox="1">
                <a:spLocks noChangeArrowheads="1"/>
              </p:cNvSpPr>
              <p:nvPr/>
            </p:nvSpPr>
            <p:spPr bwMode="auto">
              <a:xfrm>
                <a:off x="3505200" y="3505200"/>
                <a:ext cx="381000" cy="3047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48147" name="Text Box 23"/>
              <p:cNvSpPr txBox="1">
                <a:spLocks noChangeArrowheads="1"/>
              </p:cNvSpPr>
              <p:nvPr/>
            </p:nvSpPr>
            <p:spPr bwMode="auto">
              <a:xfrm>
                <a:off x="3533952" y="5181601"/>
                <a:ext cx="2760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48148" name="Text Box 23"/>
              <p:cNvSpPr txBox="1">
                <a:spLocks noChangeArrowheads="1"/>
              </p:cNvSpPr>
              <p:nvPr/>
            </p:nvSpPr>
            <p:spPr bwMode="auto">
              <a:xfrm>
                <a:off x="1524000" y="3505201"/>
                <a:ext cx="3048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0</a:t>
                </a:r>
              </a:p>
            </p:txBody>
          </p:sp>
        </p:grpSp>
        <p:cxnSp>
          <p:nvCxnSpPr>
            <p:cNvPr id="48138" name="Straight Arrow Connector 79"/>
            <p:cNvCxnSpPr>
              <a:cxnSpLocks noChangeShapeType="1"/>
              <a:stCxn id="48180" idx="6"/>
              <a:endCxn id="48176" idx="3"/>
            </p:cNvCxnSpPr>
            <p:nvPr/>
          </p:nvCxnSpPr>
          <p:spPr bwMode="auto">
            <a:xfrm flipV="1">
              <a:off x="6242807" y="3750155"/>
              <a:ext cx="1590597" cy="819387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39" name="Straight Arrow Connector 83"/>
            <p:cNvCxnSpPr>
              <a:cxnSpLocks noChangeShapeType="1"/>
              <a:stCxn id="48196" idx="7"/>
            </p:cNvCxnSpPr>
            <p:nvPr/>
          </p:nvCxnSpPr>
          <p:spPr bwMode="auto">
            <a:xfrm flipV="1">
              <a:off x="1845584" y="1905000"/>
              <a:ext cx="1143857" cy="117116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40" name="Straight Arrow Connector 85"/>
            <p:cNvCxnSpPr>
              <a:cxnSpLocks noChangeShapeType="1"/>
              <a:stCxn id="48196" idx="5"/>
              <a:endCxn id="48184" idx="2"/>
            </p:cNvCxnSpPr>
            <p:nvPr/>
          </p:nvCxnSpPr>
          <p:spPr bwMode="auto">
            <a:xfrm rot="16200000" flipH="1">
              <a:off x="1730588" y="3896833"/>
              <a:ext cx="1357976" cy="11279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94272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24" name="Rectangle 16"/>
          <p:cNvSpPr>
            <a:spLocks noChangeArrowheads="1"/>
          </p:cNvSpPr>
          <p:nvPr/>
        </p:nvSpPr>
        <p:spPr bwMode="auto">
          <a:xfrm>
            <a:off x="685800" y="381000"/>
            <a:ext cx="6096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Network Analysis (Computation)</a:t>
            </a:r>
            <a:endParaRPr lang="de-DE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66800" y="1600200"/>
            <a:ext cx="7620000" cy="458587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FF0000"/>
              </a:buClr>
              <a:buFont typeface="+mj-lt"/>
              <a:buAutoNum type="arabicPeriod" startAt="2"/>
              <a:defRPr/>
            </a:pPr>
            <a:r>
              <a:rPr lang="en-US" sz="2000" b="1" dirty="0"/>
              <a:t>Free Float (FF)</a:t>
            </a:r>
            <a:endParaRPr lang="en-US" sz="2000" dirty="0"/>
          </a:p>
          <a:p>
            <a:pPr algn="just">
              <a:buClr>
                <a:srgbClr val="FF0000"/>
              </a:buClr>
              <a:defRPr/>
            </a:pPr>
            <a:endParaRPr lang="en-US" sz="1000" dirty="0"/>
          </a:p>
          <a:p>
            <a:pPr marL="363538" lvl="1" indent="-363538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000" dirty="0"/>
              <a:t>Free float or activity float is the amount of time </a:t>
            </a:r>
            <a:r>
              <a:rPr lang="en-US" sz="2000" dirty="0" smtClean="0"/>
              <a:t>that </a:t>
            </a:r>
            <a:r>
              <a:rPr lang="en-US" sz="2000" dirty="0"/>
              <a:t>an </a:t>
            </a:r>
            <a:r>
              <a:rPr lang="en-US" sz="2000" dirty="0" smtClean="0"/>
              <a:t>     activity’s </a:t>
            </a:r>
            <a:r>
              <a:rPr lang="en-US" sz="2000" dirty="0"/>
              <a:t>completion time may be delayed </a:t>
            </a:r>
            <a:r>
              <a:rPr lang="en-US" sz="2000" b="1" dirty="0"/>
              <a:t>without </a:t>
            </a:r>
            <a:r>
              <a:rPr lang="en-US" sz="2000" b="1" dirty="0" smtClean="0"/>
              <a:t>affecting  </a:t>
            </a:r>
            <a:r>
              <a:rPr lang="en-US" sz="2000" b="1" dirty="0"/>
              <a:t>the earliest start of succeeding activity</a:t>
            </a:r>
            <a:r>
              <a:rPr lang="en-US" sz="2000" dirty="0"/>
              <a:t>.</a:t>
            </a:r>
          </a:p>
          <a:p>
            <a:pPr marL="363538" lvl="1" indent="-363538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1000" dirty="0"/>
          </a:p>
          <a:p>
            <a:pPr marL="363538" lvl="1" indent="-363538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000" dirty="0"/>
              <a:t>Activity float is “owned” by an individual activity, whereas path or total float is shared by all activities along a slack </a:t>
            </a:r>
            <a:r>
              <a:rPr lang="en-US" sz="2000" dirty="0" smtClean="0"/>
              <a:t>  path</a:t>
            </a:r>
            <a:r>
              <a:rPr lang="en-US" sz="2000" dirty="0"/>
              <a:t>.</a:t>
            </a:r>
          </a:p>
          <a:p>
            <a:pPr marL="363538" lvl="1" indent="-363538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1000" dirty="0"/>
          </a:p>
          <a:p>
            <a:pPr marL="363538" lvl="1" indent="-363538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000" b="1" dirty="0"/>
              <a:t>Total float </a:t>
            </a:r>
            <a:r>
              <a:rPr lang="en-US" sz="2000" b="1" dirty="0" smtClean="0"/>
              <a:t>always equals </a:t>
            </a:r>
            <a:r>
              <a:rPr lang="en-US" sz="2000" b="1" dirty="0"/>
              <a:t>or exceeds free float (TF ≥ FF)</a:t>
            </a:r>
            <a:r>
              <a:rPr lang="en-US" sz="2000" dirty="0"/>
              <a:t>.</a:t>
            </a:r>
          </a:p>
          <a:p>
            <a:pPr marL="363538" lvl="1" indent="-363538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1000" dirty="0"/>
          </a:p>
          <a:p>
            <a:pPr marL="363538" lvl="1" indent="-363538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000" dirty="0"/>
              <a:t>For arbitrary activity (i</a:t>
            </a:r>
            <a:r>
              <a:rPr lang="en-US" sz="2000" dirty="0">
                <a:sym typeface="Symbol"/>
              </a:rPr>
              <a:t></a:t>
            </a:r>
            <a:r>
              <a:rPr lang="en-US" sz="2000" dirty="0"/>
              <a:t>j), the free float can be written as:</a:t>
            </a:r>
          </a:p>
          <a:p>
            <a:pPr marL="539750" algn="just">
              <a:defRPr/>
            </a:pPr>
            <a:r>
              <a:rPr lang="en-US" sz="2400" b="1" dirty="0">
                <a:solidFill>
                  <a:srgbClr val="0F03AD"/>
                </a:solidFill>
              </a:rPr>
              <a:t>Activity Float</a:t>
            </a:r>
            <a:r>
              <a:rPr lang="en-US" sz="2400" b="1" dirty="0">
                <a:solidFill>
                  <a:srgbClr val="0F03AD"/>
                </a:solidFill>
                <a:sym typeface="Symbol"/>
              </a:rPr>
              <a:t> = </a:t>
            </a:r>
            <a:r>
              <a:rPr lang="en-US" sz="2400" b="1" dirty="0">
                <a:solidFill>
                  <a:srgbClr val="0F03AD"/>
                </a:solidFill>
              </a:rPr>
              <a:t>Free Float (FF</a:t>
            </a:r>
            <a:r>
              <a:rPr lang="en-US" sz="2400" b="1" baseline="-25000" dirty="0">
                <a:solidFill>
                  <a:srgbClr val="0F03AD"/>
                </a:solidFill>
              </a:rPr>
              <a:t>ij</a:t>
            </a:r>
            <a:r>
              <a:rPr lang="en-US" sz="2400" b="1" dirty="0">
                <a:solidFill>
                  <a:srgbClr val="0F03AD"/>
                </a:solidFill>
              </a:rPr>
              <a:t>)</a:t>
            </a:r>
          </a:p>
          <a:p>
            <a:pPr marL="539750" algn="just">
              <a:defRPr/>
            </a:pPr>
            <a:r>
              <a:rPr lang="en-US" sz="2400" b="1" dirty="0">
                <a:solidFill>
                  <a:srgbClr val="0F03AD"/>
                </a:solidFill>
              </a:rPr>
              <a:t>			= </a:t>
            </a:r>
            <a:r>
              <a:rPr lang="en-US" sz="2400" b="1" dirty="0" err="1">
                <a:solidFill>
                  <a:srgbClr val="0F03AD"/>
                </a:solidFill>
              </a:rPr>
              <a:t>ES</a:t>
            </a:r>
            <a:r>
              <a:rPr lang="en-US" sz="2400" b="1" baseline="-25000" dirty="0" err="1">
                <a:solidFill>
                  <a:srgbClr val="0F03AD"/>
                </a:solidFill>
              </a:rPr>
              <a:t>jk</a:t>
            </a:r>
            <a:r>
              <a:rPr lang="en-US" sz="2400" b="1" dirty="0">
                <a:solidFill>
                  <a:srgbClr val="0F03AD"/>
                </a:solidFill>
              </a:rPr>
              <a:t> </a:t>
            </a:r>
            <a:r>
              <a:rPr lang="en-US" sz="2400" b="1" dirty="0">
                <a:solidFill>
                  <a:srgbClr val="0F03AD"/>
                </a:solidFill>
                <a:sym typeface="Symbol"/>
              </a:rPr>
              <a:t></a:t>
            </a:r>
            <a:r>
              <a:rPr lang="en-US" sz="2400" b="1" dirty="0">
                <a:solidFill>
                  <a:srgbClr val="0F03AD"/>
                </a:solidFill>
              </a:rPr>
              <a:t> EF</a:t>
            </a:r>
            <a:r>
              <a:rPr lang="en-US" sz="2400" b="1" baseline="-25000" dirty="0">
                <a:solidFill>
                  <a:srgbClr val="0F03AD"/>
                </a:solidFill>
              </a:rPr>
              <a:t>ij</a:t>
            </a:r>
            <a:r>
              <a:rPr lang="en-US" sz="2400" b="1" dirty="0">
                <a:solidFill>
                  <a:srgbClr val="0F03AD"/>
                </a:solidFill>
              </a:rPr>
              <a:t> </a:t>
            </a:r>
          </a:p>
          <a:p>
            <a:pPr algn="just">
              <a:defRPr/>
            </a:pPr>
            <a:r>
              <a:rPr lang="en-US" sz="2400" dirty="0">
                <a:solidFill>
                  <a:srgbClr val="0F03AD"/>
                </a:solidFill>
              </a:rPr>
              <a:t>			</a:t>
            </a:r>
            <a:r>
              <a:rPr lang="en-US" sz="2400" b="1" dirty="0">
                <a:solidFill>
                  <a:srgbClr val="0F03AD"/>
                </a:solidFill>
              </a:rPr>
              <a:t>=</a:t>
            </a:r>
            <a:r>
              <a:rPr lang="en-US" sz="2400" dirty="0">
                <a:solidFill>
                  <a:srgbClr val="0F03AD"/>
                </a:solidFill>
              </a:rPr>
              <a:t> </a:t>
            </a:r>
            <a:r>
              <a:rPr lang="en-US" sz="2400" b="1" dirty="0">
                <a:solidFill>
                  <a:srgbClr val="0F03AD"/>
                </a:solidFill>
              </a:rPr>
              <a:t>EET</a:t>
            </a:r>
            <a:r>
              <a:rPr lang="en-US" sz="2400" b="1" baseline="-25000" dirty="0">
                <a:solidFill>
                  <a:srgbClr val="0F03AD"/>
                </a:solidFill>
              </a:rPr>
              <a:t>j</a:t>
            </a:r>
            <a:r>
              <a:rPr lang="en-US" sz="2400" b="1" dirty="0">
                <a:solidFill>
                  <a:srgbClr val="0F03AD"/>
                </a:solidFill>
              </a:rPr>
              <a:t> – EET</a:t>
            </a:r>
            <a:r>
              <a:rPr lang="en-US" sz="2400" b="1" baseline="-25000" dirty="0">
                <a:solidFill>
                  <a:srgbClr val="0F03AD"/>
                </a:solidFill>
              </a:rPr>
              <a:t>i </a:t>
            </a:r>
            <a:r>
              <a:rPr lang="en-US" sz="2400" b="1" dirty="0">
                <a:solidFill>
                  <a:srgbClr val="0F03AD"/>
                </a:solidFill>
                <a:sym typeface="Symbol"/>
              </a:rPr>
              <a:t> </a:t>
            </a:r>
            <a:r>
              <a:rPr lang="en-US" sz="2400" b="1" dirty="0">
                <a:solidFill>
                  <a:srgbClr val="0F03AD"/>
                </a:solidFill>
              </a:rPr>
              <a:t>D</a:t>
            </a:r>
            <a:r>
              <a:rPr lang="en-US" sz="2400" b="1" baseline="-25000" dirty="0">
                <a:solidFill>
                  <a:srgbClr val="0F03AD"/>
                </a:solidFill>
              </a:rPr>
              <a:t>ij</a:t>
            </a:r>
            <a:endParaRPr lang="en-US" sz="2400" dirty="0">
              <a:solidFill>
                <a:srgbClr val="0F03A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066800"/>
            <a:ext cx="28194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400" b="1" u="sng" dirty="0"/>
              <a:t>Activity Floats</a:t>
            </a:r>
          </a:p>
        </p:txBody>
      </p:sp>
    </p:spTree>
    <p:extLst>
      <p:ext uri="{BB962C8B-B14F-4D97-AF65-F5344CB8AC3E}">
        <p14:creationId xmlns:p14="http://schemas.microsoft.com/office/powerpoint/2010/main" val="167620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Box 71"/>
          <p:cNvSpPr txBox="1">
            <a:spLocks noChangeArrowheads="1"/>
          </p:cNvSpPr>
          <p:nvPr/>
        </p:nvSpPr>
        <p:spPr bwMode="auto">
          <a:xfrm>
            <a:off x="4949395" y="5337824"/>
            <a:ext cx="3253248" cy="95408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1400" b="1" dirty="0">
                <a:solidFill>
                  <a:srgbClr val="0F03AD"/>
                </a:solidFill>
              </a:rPr>
              <a:t>FF</a:t>
            </a:r>
            <a:r>
              <a:rPr lang="en-US" sz="1400" b="1" baseline="-25000" dirty="0">
                <a:solidFill>
                  <a:srgbClr val="0F03AD"/>
                </a:solidFill>
              </a:rPr>
              <a:t>20-50</a:t>
            </a:r>
            <a:r>
              <a:rPr lang="en-US" sz="1400" b="1" dirty="0">
                <a:solidFill>
                  <a:srgbClr val="0F03AD"/>
                </a:solidFill>
              </a:rPr>
              <a:t> = ES</a:t>
            </a:r>
            <a:r>
              <a:rPr lang="en-US" sz="1400" b="1" baseline="-25000" dirty="0">
                <a:solidFill>
                  <a:srgbClr val="0F03AD"/>
                </a:solidFill>
              </a:rPr>
              <a:t>50-70</a:t>
            </a:r>
            <a:r>
              <a:rPr lang="en-US" sz="1400" b="1" dirty="0">
                <a:solidFill>
                  <a:srgbClr val="0F03AD"/>
                </a:solidFill>
              </a:rPr>
              <a:t> –</a:t>
            </a:r>
            <a:r>
              <a:rPr lang="en-US" sz="1400" b="1" dirty="0" smtClean="0">
                <a:solidFill>
                  <a:srgbClr val="0F03AD"/>
                </a:solidFill>
              </a:rPr>
              <a:t> </a:t>
            </a:r>
            <a:r>
              <a:rPr lang="en-US" sz="1400" b="1" dirty="0">
                <a:solidFill>
                  <a:srgbClr val="0F03AD"/>
                </a:solidFill>
              </a:rPr>
              <a:t>EF</a:t>
            </a:r>
            <a:r>
              <a:rPr lang="en-US" sz="1400" b="1" baseline="-25000" dirty="0">
                <a:solidFill>
                  <a:srgbClr val="0F03AD"/>
                </a:solidFill>
              </a:rPr>
              <a:t>20-50</a:t>
            </a:r>
            <a:endParaRPr lang="en-US" sz="1400" b="1" dirty="0">
              <a:solidFill>
                <a:srgbClr val="0F03AD"/>
              </a:solidFill>
            </a:endParaRPr>
          </a:p>
          <a:p>
            <a:pPr algn="just"/>
            <a:r>
              <a:rPr lang="en-US" sz="1400" b="1" dirty="0">
                <a:solidFill>
                  <a:srgbClr val="0F03AD"/>
                </a:solidFill>
              </a:rPr>
              <a:t>FF</a:t>
            </a:r>
            <a:r>
              <a:rPr lang="en-US" sz="1400" b="1" baseline="-25000" dirty="0">
                <a:solidFill>
                  <a:srgbClr val="0F03AD"/>
                </a:solidFill>
              </a:rPr>
              <a:t>20-50</a:t>
            </a:r>
            <a:r>
              <a:rPr lang="en-US" sz="1400" b="1" dirty="0">
                <a:solidFill>
                  <a:srgbClr val="0F03AD"/>
                </a:solidFill>
              </a:rPr>
              <a:t> = 8 – 5 = 3</a:t>
            </a:r>
          </a:p>
          <a:p>
            <a:pPr algn="just"/>
            <a:r>
              <a:rPr lang="en-US" sz="1400" b="1" dirty="0">
                <a:solidFill>
                  <a:srgbClr val="0F03AD"/>
                </a:solidFill>
              </a:rPr>
              <a:t>FF</a:t>
            </a:r>
            <a:r>
              <a:rPr lang="en-US" sz="1400" b="1" baseline="-25000" dirty="0">
                <a:solidFill>
                  <a:srgbClr val="0F03AD"/>
                </a:solidFill>
              </a:rPr>
              <a:t>20-50</a:t>
            </a:r>
            <a:r>
              <a:rPr lang="en-US" sz="1400" b="1" dirty="0">
                <a:solidFill>
                  <a:srgbClr val="0F03AD"/>
                </a:solidFill>
              </a:rPr>
              <a:t> = EET</a:t>
            </a:r>
            <a:r>
              <a:rPr lang="en-US" sz="1400" b="1" baseline="-25000" dirty="0">
                <a:solidFill>
                  <a:srgbClr val="0F03AD"/>
                </a:solidFill>
              </a:rPr>
              <a:t>50</a:t>
            </a:r>
            <a:r>
              <a:rPr lang="en-US" sz="1400" b="1" dirty="0">
                <a:solidFill>
                  <a:srgbClr val="0F03AD"/>
                </a:solidFill>
              </a:rPr>
              <a:t> – EET</a:t>
            </a:r>
            <a:r>
              <a:rPr lang="en-US" sz="1400" b="1" baseline="-25000" dirty="0">
                <a:solidFill>
                  <a:srgbClr val="0F03AD"/>
                </a:solidFill>
              </a:rPr>
              <a:t>20</a:t>
            </a:r>
            <a:r>
              <a:rPr lang="en-US" sz="1400" b="1" dirty="0">
                <a:solidFill>
                  <a:srgbClr val="0F03AD"/>
                </a:solidFill>
              </a:rPr>
              <a:t> - D</a:t>
            </a:r>
            <a:r>
              <a:rPr lang="en-US" sz="1400" b="1" baseline="-25000" dirty="0">
                <a:solidFill>
                  <a:srgbClr val="0F03AD"/>
                </a:solidFill>
              </a:rPr>
              <a:t>20-50</a:t>
            </a:r>
            <a:endParaRPr lang="en-US" sz="1400" b="1" dirty="0">
              <a:solidFill>
                <a:srgbClr val="0F03AD"/>
              </a:solidFill>
            </a:endParaRPr>
          </a:p>
          <a:p>
            <a:pPr algn="just"/>
            <a:r>
              <a:rPr lang="en-US" sz="1400" b="1" dirty="0">
                <a:solidFill>
                  <a:srgbClr val="0F03AD"/>
                </a:solidFill>
              </a:rPr>
              <a:t>FF</a:t>
            </a:r>
            <a:r>
              <a:rPr lang="en-US" sz="1400" b="1" baseline="-25000" dirty="0">
                <a:solidFill>
                  <a:srgbClr val="0F03AD"/>
                </a:solidFill>
              </a:rPr>
              <a:t>20-50</a:t>
            </a:r>
            <a:r>
              <a:rPr lang="en-US" sz="1400" b="1" dirty="0">
                <a:solidFill>
                  <a:srgbClr val="0F03AD"/>
                </a:solidFill>
              </a:rPr>
              <a:t> = 8 – 2 –</a:t>
            </a:r>
            <a:r>
              <a:rPr lang="en-US" sz="1400" b="1" dirty="0" smtClean="0">
                <a:solidFill>
                  <a:srgbClr val="0F03AD"/>
                </a:solidFill>
              </a:rPr>
              <a:t> </a:t>
            </a:r>
            <a:r>
              <a:rPr lang="en-US" sz="1400" b="1" dirty="0">
                <a:solidFill>
                  <a:srgbClr val="0F03AD"/>
                </a:solidFill>
              </a:rPr>
              <a:t>3 = 3</a:t>
            </a:r>
          </a:p>
        </p:txBody>
      </p:sp>
      <p:sp>
        <p:nvSpPr>
          <p:cNvPr id="73" name="Rectangle 71"/>
          <p:cNvSpPr>
            <a:spLocks noChangeArrowheads="1"/>
          </p:cNvSpPr>
          <p:nvPr/>
        </p:nvSpPr>
        <p:spPr bwMode="auto">
          <a:xfrm>
            <a:off x="685800" y="304800"/>
            <a:ext cx="50292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Example: Free Float Times</a:t>
            </a:r>
            <a:endParaRPr lang="de-DE" sz="2800" b="1" dirty="0"/>
          </a:p>
        </p:txBody>
      </p:sp>
      <p:grpSp>
        <p:nvGrpSpPr>
          <p:cNvPr id="50184" name="Group 137"/>
          <p:cNvGrpSpPr>
            <a:grpSpLocks/>
          </p:cNvGrpSpPr>
          <p:nvPr/>
        </p:nvGrpSpPr>
        <p:grpSpPr bwMode="auto">
          <a:xfrm>
            <a:off x="992188" y="1219200"/>
            <a:ext cx="7694612" cy="4419600"/>
            <a:chOff x="992188" y="1219200"/>
            <a:chExt cx="7694612" cy="4419600"/>
          </a:xfrm>
        </p:grpSpPr>
        <p:grpSp>
          <p:nvGrpSpPr>
            <p:cNvPr id="50185" name="Group 125"/>
            <p:cNvGrpSpPr>
              <a:grpSpLocks/>
            </p:cNvGrpSpPr>
            <p:nvPr/>
          </p:nvGrpSpPr>
          <p:grpSpPr bwMode="auto">
            <a:xfrm>
              <a:off x="992188" y="1219200"/>
              <a:ext cx="7694612" cy="4419600"/>
              <a:chOff x="992980" y="1219200"/>
              <a:chExt cx="7693820" cy="4419600"/>
            </a:xfrm>
          </p:grpSpPr>
          <p:grpSp>
            <p:nvGrpSpPr>
              <p:cNvPr id="50189" name="Group 59"/>
              <p:cNvGrpSpPr>
                <a:grpSpLocks/>
              </p:cNvGrpSpPr>
              <p:nvPr/>
            </p:nvGrpSpPr>
            <p:grpSpPr bwMode="auto">
              <a:xfrm>
                <a:off x="992980" y="1219200"/>
                <a:ext cx="7693820" cy="4419600"/>
                <a:chOff x="992980" y="1219200"/>
                <a:chExt cx="7693820" cy="4419600"/>
              </a:xfrm>
            </p:grpSpPr>
            <p:grpSp>
              <p:nvGrpSpPr>
                <p:cNvPr id="50197" name="Group 60"/>
                <p:cNvGrpSpPr>
                  <a:grpSpLocks/>
                </p:cNvGrpSpPr>
                <p:nvPr/>
              </p:nvGrpSpPr>
              <p:grpSpPr bwMode="auto">
                <a:xfrm>
                  <a:off x="992980" y="1219200"/>
                  <a:ext cx="7693820" cy="4419600"/>
                  <a:chOff x="1103" y="8280"/>
                  <a:chExt cx="9697" cy="5580"/>
                </a:xfrm>
              </p:grpSpPr>
              <p:grpSp>
                <p:nvGrpSpPr>
                  <p:cNvPr id="50201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1103" y="8280"/>
                    <a:ext cx="9697" cy="5580"/>
                    <a:chOff x="1103" y="8280"/>
                    <a:chExt cx="9697" cy="5580"/>
                  </a:xfrm>
                </p:grpSpPr>
                <p:grpSp>
                  <p:nvGrpSpPr>
                    <p:cNvPr id="50211" name="Group 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00" y="828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50248" name="Oval 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</a:t>
                        </a:r>
                        <a:r>
                          <a:rPr lang="en-US" sz="1200" b="1">
                            <a:latin typeface="Times New Roman" pitchFamily="18" charset="0"/>
                          </a:rPr>
                          <a:t>2</a:t>
                        </a:r>
                      </a:p>
                    </p:txBody>
                  </p:sp>
                  <p:sp>
                    <p:nvSpPr>
                      <p:cNvPr id="50249" name="Line 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50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51" name="Text Box 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263" y="2724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 dirty="0">
                            <a:latin typeface="Times New Roman" pitchFamily="18" charset="0"/>
                          </a:rPr>
                          <a:t>20</a:t>
                        </a:r>
                      </a:p>
                    </p:txBody>
                  </p:sp>
                </p:grpSp>
                <p:grpSp>
                  <p:nvGrpSpPr>
                    <p:cNvPr id="50212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3" y="1044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50244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8F9BD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 </a:t>
                        </a:r>
                        <a:r>
                          <a:rPr lang="en-US" sz="1200" b="1">
                            <a:latin typeface="Times New Roman" pitchFamily="18" charset="0"/>
                            <a:cs typeface="Times New Roman" pitchFamily="18" charset="0"/>
                          </a:rPr>
                          <a:t>1</a:t>
                        </a:r>
                        <a:r>
                          <a:rPr lang="en-US" sz="1200" b="1">
                            <a:latin typeface="Times New Roman" pitchFamily="18" charset="0"/>
                          </a:rPr>
                          <a:t>0</a:t>
                        </a:r>
                      </a:p>
                    </p:txBody>
                  </p:sp>
                  <p:sp>
                    <p:nvSpPr>
                      <p:cNvPr id="50245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46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47" name="Text Box 1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866" y="2526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0</a:t>
                        </a:r>
                      </a:p>
                    </p:txBody>
                  </p:sp>
                </p:grpSp>
                <p:grpSp>
                  <p:nvGrpSpPr>
                    <p:cNvPr id="50213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97" y="10420"/>
                      <a:ext cx="1263" cy="1260"/>
                      <a:chOff x="2157" y="2340"/>
                      <a:chExt cx="1263" cy="1260"/>
                    </a:xfrm>
                  </p:grpSpPr>
                  <p:sp>
                    <p:nvSpPr>
                      <p:cNvPr id="50240" name="Oval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8F9BD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</a:t>
                        </a:r>
                        <a:r>
                          <a:rPr lang="en-US" sz="1200" b="1">
                            <a:latin typeface="Times New Roman" pitchFamily="18" charset="0"/>
                          </a:rPr>
                          <a:t>4</a:t>
                        </a:r>
                      </a:p>
                    </p:txBody>
                  </p:sp>
                  <p:sp>
                    <p:nvSpPr>
                      <p:cNvPr id="50241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42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43" name="Text Box 1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57" y="2700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30</a:t>
                        </a:r>
                      </a:p>
                    </p:txBody>
                  </p:sp>
                </p:grpSp>
                <p:grpSp>
                  <p:nvGrpSpPr>
                    <p:cNvPr id="50214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340" y="834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50236" name="Oval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 </a:t>
                        </a:r>
                        <a:endParaRPr lang="en-US" sz="1200" b="1"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50237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38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39" name="Text Box 2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295" y="2700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50</a:t>
                        </a:r>
                      </a:p>
                    </p:txBody>
                  </p:sp>
                </p:grpSp>
                <p:grpSp>
                  <p:nvGrpSpPr>
                    <p:cNvPr id="50215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00" y="1260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50232" name="Oval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 </a:t>
                        </a:r>
                        <a:r>
                          <a:rPr lang="en-US" sz="1200" b="1">
                            <a:latin typeface="Times New Roman" pitchFamily="18" charset="0"/>
                          </a:rPr>
                          <a:t>40</a:t>
                        </a:r>
                      </a:p>
                    </p:txBody>
                  </p:sp>
                  <p:sp>
                    <p:nvSpPr>
                      <p:cNvPr id="50233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34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35" name="Text Box 2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866" y="2579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3</a:t>
                        </a:r>
                      </a:p>
                    </p:txBody>
                  </p:sp>
                </p:grpSp>
                <p:grpSp>
                  <p:nvGrpSpPr>
                    <p:cNvPr id="50216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460" y="1188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50228" name="Oval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8F9BD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 </a:t>
                        </a:r>
                        <a:endParaRPr lang="en-US" sz="1200" b="1"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50229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30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31" name="Text Box 3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10" y="2722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60</a:t>
                        </a:r>
                      </a:p>
                    </p:txBody>
                  </p:sp>
                </p:grpSp>
                <p:grpSp>
                  <p:nvGrpSpPr>
                    <p:cNvPr id="50217" name="Group 1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540" y="1040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50224" name="Oval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8F9BD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</a:t>
                        </a:r>
                        <a:endParaRPr lang="en-US" sz="1200" b="1"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50225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26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27" name="Text Box 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64" y="2759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70</a:t>
                        </a:r>
                      </a:p>
                    </p:txBody>
                  </p:sp>
                </p:grpSp>
                <p:sp>
                  <p:nvSpPr>
                    <p:cNvPr id="50218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0" y="11100"/>
                      <a:ext cx="126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19" name="Line 4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860" y="12647"/>
                      <a:ext cx="1620" cy="67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20" name="Line 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860" y="9242"/>
                      <a:ext cx="2615" cy="173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21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60" y="8940"/>
                      <a:ext cx="25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22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40" y="11320"/>
                      <a:ext cx="1820" cy="69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23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0" y="9000"/>
                      <a:ext cx="1440" cy="14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0202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6" y="9819"/>
                    <a:ext cx="465" cy="36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2</a:t>
                    </a:r>
                    <a:endParaRPr lang="en-US" sz="1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0203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3" y="12321"/>
                    <a:ext cx="406" cy="36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50204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60" y="9037"/>
                    <a:ext cx="335" cy="30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3</a:t>
                    </a:r>
                    <a:endParaRPr lang="en-US" sz="1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0205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00" y="11166"/>
                    <a:ext cx="418" cy="3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50206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96" y="9745"/>
                    <a:ext cx="468" cy="36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50207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08" y="13086"/>
                    <a:ext cx="382" cy="39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1</a:t>
                    </a:r>
                    <a:endParaRPr lang="en-US" sz="1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0208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64" y="11680"/>
                    <a:ext cx="406" cy="29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 dirty="0">
                        <a:latin typeface="Times New Roman" pitchFamily="18" charset="0"/>
                      </a:rPr>
                      <a:t>5</a:t>
                    </a:r>
                  </a:p>
                </p:txBody>
              </p:sp>
              <p:sp>
                <p:nvSpPr>
                  <p:cNvPr id="50209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7" y="10226"/>
                    <a:ext cx="426" cy="38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50210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60" y="12181"/>
                    <a:ext cx="407" cy="33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7</a:t>
                    </a:r>
                  </a:p>
                </p:txBody>
              </p:sp>
            </p:grpSp>
            <p:sp>
              <p:nvSpPr>
                <p:cNvPr id="5019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5819952" y="4267201"/>
                  <a:ext cx="276315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9</a:t>
                  </a:r>
                </a:p>
              </p:txBody>
            </p:sp>
            <p:sp>
              <p:nvSpPr>
                <p:cNvPr id="5019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8182152" y="3077497"/>
                  <a:ext cx="428448" cy="4277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16</a:t>
                  </a:r>
                </a:p>
              </p:txBody>
            </p:sp>
            <p:sp>
              <p:nvSpPr>
                <p:cNvPr id="5020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477000" y="1477297"/>
                  <a:ext cx="428448" cy="4277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8</a:t>
                  </a:r>
                </a:p>
              </p:txBody>
            </p:sp>
          </p:grpSp>
          <p:sp>
            <p:nvSpPr>
              <p:cNvPr id="50190" name="Text Box 38"/>
              <p:cNvSpPr txBox="1">
                <a:spLocks noChangeArrowheads="1"/>
              </p:cNvSpPr>
              <p:nvPr/>
            </p:nvSpPr>
            <p:spPr bwMode="auto">
              <a:xfrm>
                <a:off x="8182152" y="3458497"/>
                <a:ext cx="352248" cy="351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16</a:t>
                </a:r>
              </a:p>
            </p:txBody>
          </p:sp>
          <p:sp>
            <p:nvSpPr>
              <p:cNvPr id="50191" name="Text Box 23"/>
              <p:cNvSpPr txBox="1">
                <a:spLocks noChangeArrowheads="1"/>
              </p:cNvSpPr>
              <p:nvPr/>
            </p:nvSpPr>
            <p:spPr bwMode="auto">
              <a:xfrm>
                <a:off x="6505752" y="1828801"/>
                <a:ext cx="3522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13</a:t>
                </a:r>
              </a:p>
            </p:txBody>
          </p:sp>
          <p:sp>
            <p:nvSpPr>
              <p:cNvPr id="50192" name="Text Box 33"/>
              <p:cNvSpPr txBox="1">
                <a:spLocks noChangeArrowheads="1"/>
              </p:cNvSpPr>
              <p:nvPr/>
            </p:nvSpPr>
            <p:spPr bwMode="auto">
              <a:xfrm>
                <a:off x="5791200" y="4677697"/>
                <a:ext cx="305067" cy="275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9</a:t>
                </a:r>
              </a:p>
            </p:txBody>
          </p:sp>
          <p:sp>
            <p:nvSpPr>
              <p:cNvPr id="50193" name="Text Box 23"/>
              <p:cNvSpPr txBox="1">
                <a:spLocks noChangeArrowheads="1"/>
              </p:cNvSpPr>
              <p:nvPr/>
            </p:nvSpPr>
            <p:spPr bwMode="auto">
              <a:xfrm>
                <a:off x="3505200" y="1782097"/>
                <a:ext cx="381000" cy="351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50194" name="Text Box 23"/>
              <p:cNvSpPr txBox="1">
                <a:spLocks noChangeArrowheads="1"/>
              </p:cNvSpPr>
              <p:nvPr/>
            </p:nvSpPr>
            <p:spPr bwMode="auto">
              <a:xfrm>
                <a:off x="3505200" y="3505200"/>
                <a:ext cx="381000" cy="3047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50195" name="Text Box 23"/>
              <p:cNvSpPr txBox="1">
                <a:spLocks noChangeArrowheads="1"/>
              </p:cNvSpPr>
              <p:nvPr/>
            </p:nvSpPr>
            <p:spPr bwMode="auto">
              <a:xfrm>
                <a:off x="3533952" y="5181601"/>
                <a:ext cx="2760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50196" name="Text Box 23"/>
              <p:cNvSpPr txBox="1">
                <a:spLocks noChangeArrowheads="1"/>
              </p:cNvSpPr>
              <p:nvPr/>
            </p:nvSpPr>
            <p:spPr bwMode="auto">
              <a:xfrm>
                <a:off x="1524000" y="3505201"/>
                <a:ext cx="3048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0</a:t>
                </a:r>
              </a:p>
            </p:txBody>
          </p:sp>
        </p:grpSp>
        <p:cxnSp>
          <p:nvCxnSpPr>
            <p:cNvPr id="50186" name="Straight Arrow Connector 139"/>
            <p:cNvCxnSpPr>
              <a:cxnSpLocks noChangeShapeType="1"/>
              <a:stCxn id="50228" idx="6"/>
              <a:endCxn id="50224" idx="3"/>
            </p:cNvCxnSpPr>
            <p:nvPr/>
          </p:nvCxnSpPr>
          <p:spPr bwMode="auto">
            <a:xfrm flipV="1">
              <a:off x="6242807" y="3750155"/>
              <a:ext cx="1590597" cy="819387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187" name="Straight Arrow Connector 140"/>
            <p:cNvCxnSpPr>
              <a:cxnSpLocks noChangeShapeType="1"/>
              <a:stCxn id="50244" idx="7"/>
            </p:cNvCxnSpPr>
            <p:nvPr/>
          </p:nvCxnSpPr>
          <p:spPr bwMode="auto">
            <a:xfrm flipV="1">
              <a:off x="1845584" y="1905000"/>
              <a:ext cx="1202418" cy="117116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188" name="Straight Arrow Connector 141"/>
            <p:cNvCxnSpPr>
              <a:cxnSpLocks noChangeShapeType="1"/>
              <a:stCxn id="50244" idx="5"/>
              <a:endCxn id="50232" idx="2"/>
            </p:cNvCxnSpPr>
            <p:nvPr/>
          </p:nvCxnSpPr>
          <p:spPr bwMode="auto">
            <a:xfrm rot="16200000" flipH="1">
              <a:off x="1730588" y="3896833"/>
              <a:ext cx="1357976" cy="11279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8533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24" name="Rectangle 16"/>
          <p:cNvSpPr>
            <a:spLocks noChangeArrowheads="1"/>
          </p:cNvSpPr>
          <p:nvPr/>
        </p:nvSpPr>
        <p:spPr bwMode="auto">
          <a:xfrm>
            <a:off x="685800" y="381000"/>
            <a:ext cx="6096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Network Analysis (Computation)</a:t>
            </a:r>
            <a:endParaRPr lang="de-DE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66800" y="1600200"/>
            <a:ext cx="7543800" cy="42783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457200" indent="-457200" algn="just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Interfering Float (ITF)</a:t>
            </a:r>
            <a:endParaRPr lang="en-US" sz="2000" dirty="0"/>
          </a:p>
          <a:p>
            <a:pPr marL="171450" indent="-171450" algn="just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en-US" sz="1000" dirty="0"/>
          </a:p>
          <a:p>
            <a:pPr marL="363538" lvl="1" indent="-363538" algn="just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000" dirty="0"/>
              <a:t>Interfering float is the difference between TF and FF.</a:t>
            </a:r>
          </a:p>
          <a:p>
            <a:pPr marL="363538" lvl="1" indent="-363538" algn="just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en-US" sz="1000" dirty="0"/>
          </a:p>
          <a:p>
            <a:pPr marL="363538" lvl="1" indent="-363538" algn="just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000" dirty="0"/>
              <a:t>If ITF of an activity is used, the start of some succeeding activities will be delayed beyond its ES.</a:t>
            </a:r>
          </a:p>
          <a:p>
            <a:pPr marL="363538" lvl="1" indent="-363538" algn="just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en-US" sz="1000" dirty="0"/>
          </a:p>
          <a:p>
            <a:pPr marL="363538" lvl="1" indent="-363538" algn="just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000" dirty="0"/>
              <a:t>In other words, if the activity uses its ITF, it “interferes” by this amount with the early times for the down path activity.</a:t>
            </a:r>
          </a:p>
          <a:p>
            <a:pPr marL="363538" lvl="1" indent="-363538" algn="just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en-US" sz="1000" dirty="0"/>
          </a:p>
          <a:p>
            <a:pPr marL="363538" lvl="1" indent="-363538" algn="just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000" dirty="0"/>
              <a:t>For arbitrary activity (</a:t>
            </a:r>
            <a:r>
              <a:rPr lang="en-US" sz="2000" dirty="0" err="1"/>
              <a:t>i</a:t>
            </a:r>
            <a:r>
              <a:rPr lang="en-US" sz="2000" dirty="0" err="1">
                <a:sym typeface="Symbol"/>
              </a:rPr>
              <a:t></a:t>
            </a:r>
            <a:r>
              <a:rPr lang="en-US" sz="2000" dirty="0" err="1"/>
              <a:t>j</a:t>
            </a:r>
            <a:r>
              <a:rPr lang="en-US" sz="2000" dirty="0"/>
              <a:t>), the Interfering float can be written as:</a:t>
            </a:r>
          </a:p>
          <a:p>
            <a:pPr algn="just">
              <a:buClr>
                <a:srgbClr val="C00000"/>
              </a:buClr>
              <a:defRPr/>
            </a:pPr>
            <a:r>
              <a:rPr lang="en-US" dirty="0"/>
              <a:t>	</a:t>
            </a:r>
            <a:r>
              <a:rPr lang="en-US" sz="2400" b="1" dirty="0">
                <a:solidFill>
                  <a:srgbClr val="C00000"/>
                </a:solidFill>
              </a:rPr>
              <a:t>Interfering Float (</a:t>
            </a:r>
            <a:r>
              <a:rPr lang="en-US" sz="2400" b="1" dirty="0" err="1">
                <a:solidFill>
                  <a:srgbClr val="C00000"/>
                </a:solidFill>
              </a:rPr>
              <a:t>ITF</a:t>
            </a:r>
            <a:r>
              <a:rPr lang="en-US" sz="2400" b="1" baseline="-25000" dirty="0" err="1">
                <a:solidFill>
                  <a:srgbClr val="C00000"/>
                </a:solidFill>
              </a:rPr>
              <a:t>ij</a:t>
            </a:r>
            <a:r>
              <a:rPr lang="en-US" sz="2400" b="1" dirty="0">
                <a:solidFill>
                  <a:srgbClr val="C00000"/>
                </a:solidFill>
              </a:rPr>
              <a:t>)</a:t>
            </a:r>
          </a:p>
          <a:p>
            <a:pPr algn="just">
              <a:buClr>
                <a:srgbClr val="C00000"/>
              </a:buClr>
              <a:defRPr/>
            </a:pPr>
            <a:r>
              <a:rPr lang="en-US" sz="2400" b="1" dirty="0">
                <a:solidFill>
                  <a:srgbClr val="C00000"/>
                </a:solidFill>
              </a:rPr>
              <a:t>				= </a:t>
            </a:r>
            <a:r>
              <a:rPr lang="en-US" sz="2400" b="1" dirty="0" err="1">
                <a:solidFill>
                  <a:srgbClr val="C00000"/>
                </a:solidFill>
              </a:rPr>
              <a:t>TF</a:t>
            </a:r>
            <a:r>
              <a:rPr lang="en-US" sz="2400" b="1" baseline="-25000" dirty="0" err="1">
                <a:solidFill>
                  <a:srgbClr val="C00000"/>
                </a:solidFill>
              </a:rPr>
              <a:t>ij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  <a:sym typeface="Symbol"/>
              </a:rPr>
              <a:t>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FF</a:t>
            </a:r>
            <a:r>
              <a:rPr lang="en-US" sz="2400" b="1" baseline="-25000" dirty="0" err="1">
                <a:solidFill>
                  <a:srgbClr val="C00000"/>
                </a:solidFill>
              </a:rPr>
              <a:t>ij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</a:p>
          <a:p>
            <a:pPr algn="just">
              <a:buClr>
                <a:srgbClr val="C00000"/>
              </a:buClr>
              <a:defRPr/>
            </a:pPr>
            <a:r>
              <a:rPr lang="en-US" sz="2400" b="1" dirty="0">
                <a:solidFill>
                  <a:srgbClr val="C00000"/>
                </a:solidFill>
              </a:rPr>
              <a:t>				= LET</a:t>
            </a:r>
            <a:r>
              <a:rPr lang="en-US" sz="2400" b="1" baseline="-25000" dirty="0">
                <a:solidFill>
                  <a:srgbClr val="C00000"/>
                </a:solidFill>
              </a:rPr>
              <a:t>j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  <a:sym typeface="Symbol"/>
              </a:rPr>
              <a:t></a:t>
            </a:r>
            <a:r>
              <a:rPr lang="en-US" sz="2400" b="1" dirty="0">
                <a:solidFill>
                  <a:srgbClr val="C00000"/>
                </a:solidFill>
              </a:rPr>
              <a:t> EET</a:t>
            </a:r>
            <a:r>
              <a:rPr lang="en-US" sz="2400" b="1" baseline="-25000" dirty="0">
                <a:solidFill>
                  <a:srgbClr val="C00000"/>
                </a:solidFill>
              </a:rPr>
              <a:t>j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1066800"/>
            <a:ext cx="28194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457200" indent="-457200" algn="just">
              <a:buFont typeface="+mj-lt"/>
              <a:buAutoNum type="arabicPeriod" startAt="3"/>
              <a:defRPr/>
            </a:pPr>
            <a:r>
              <a:rPr lang="en-US" sz="2400" b="1" dirty="0"/>
              <a:t>Activity Floats</a:t>
            </a:r>
          </a:p>
        </p:txBody>
      </p:sp>
    </p:spTree>
    <p:extLst>
      <p:ext uri="{BB962C8B-B14F-4D97-AF65-F5344CB8AC3E}">
        <p14:creationId xmlns:p14="http://schemas.microsoft.com/office/powerpoint/2010/main" val="49531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Box 71"/>
          <p:cNvSpPr txBox="1">
            <a:spLocks noChangeArrowheads="1"/>
          </p:cNvSpPr>
          <p:nvPr/>
        </p:nvSpPr>
        <p:spPr bwMode="auto">
          <a:xfrm>
            <a:off x="6324600" y="4913313"/>
            <a:ext cx="2667000" cy="9540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1400" dirty="0"/>
              <a:t>ITF</a:t>
            </a:r>
            <a:r>
              <a:rPr lang="en-US" sz="1400" baseline="-25000" dirty="0"/>
              <a:t>20-50</a:t>
            </a:r>
            <a:r>
              <a:rPr lang="en-US" sz="1400" dirty="0"/>
              <a:t> = TF</a:t>
            </a:r>
            <a:r>
              <a:rPr lang="en-US" sz="1400" baseline="-25000" dirty="0"/>
              <a:t>20-50</a:t>
            </a:r>
            <a:r>
              <a:rPr lang="en-US" sz="1400" dirty="0"/>
              <a:t> - FF</a:t>
            </a:r>
            <a:r>
              <a:rPr lang="en-US" sz="1400" baseline="-25000" dirty="0"/>
              <a:t>20-50</a:t>
            </a:r>
            <a:endParaRPr lang="en-US" sz="1400" dirty="0"/>
          </a:p>
          <a:p>
            <a:pPr algn="just"/>
            <a:r>
              <a:rPr lang="en-US" sz="1400" dirty="0"/>
              <a:t>IFF</a:t>
            </a:r>
            <a:r>
              <a:rPr lang="en-US" sz="1400" baseline="-25000" dirty="0"/>
              <a:t>20-50</a:t>
            </a:r>
            <a:r>
              <a:rPr lang="en-US" sz="1400" dirty="0"/>
              <a:t> = 8 – 3 = 5</a:t>
            </a:r>
          </a:p>
          <a:p>
            <a:pPr algn="just"/>
            <a:r>
              <a:rPr lang="en-US" sz="1400" dirty="0"/>
              <a:t>ITF</a:t>
            </a:r>
            <a:r>
              <a:rPr lang="en-US" sz="1400" baseline="-25000" dirty="0"/>
              <a:t>20-50</a:t>
            </a:r>
            <a:r>
              <a:rPr lang="en-US" sz="1400" dirty="0"/>
              <a:t> = LET</a:t>
            </a:r>
            <a:r>
              <a:rPr lang="en-US" sz="1400" baseline="-25000" dirty="0"/>
              <a:t>50</a:t>
            </a:r>
            <a:r>
              <a:rPr lang="en-US" sz="1400" dirty="0"/>
              <a:t> – EET</a:t>
            </a:r>
            <a:r>
              <a:rPr lang="en-US" sz="1400" baseline="-25000" dirty="0"/>
              <a:t>50</a:t>
            </a:r>
            <a:endParaRPr lang="en-US" sz="1400" dirty="0"/>
          </a:p>
          <a:p>
            <a:pPr algn="just"/>
            <a:r>
              <a:rPr lang="en-US" sz="1400" dirty="0"/>
              <a:t>ITF</a:t>
            </a:r>
            <a:r>
              <a:rPr lang="en-US" sz="1400" baseline="-25000" dirty="0"/>
              <a:t>20-50</a:t>
            </a:r>
            <a:r>
              <a:rPr lang="en-US" sz="1400" dirty="0"/>
              <a:t> = 13 – 8 = 5</a:t>
            </a:r>
          </a:p>
        </p:txBody>
      </p:sp>
      <p:sp>
        <p:nvSpPr>
          <p:cNvPr id="73" name="Rectangle 71"/>
          <p:cNvSpPr>
            <a:spLocks noChangeArrowheads="1"/>
          </p:cNvSpPr>
          <p:nvPr/>
        </p:nvSpPr>
        <p:spPr bwMode="auto">
          <a:xfrm>
            <a:off x="685800" y="304800"/>
            <a:ext cx="61722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Example: Interfering Float Times</a:t>
            </a:r>
            <a:endParaRPr lang="de-DE" sz="2800" b="1" dirty="0"/>
          </a:p>
        </p:txBody>
      </p:sp>
      <p:grpSp>
        <p:nvGrpSpPr>
          <p:cNvPr id="52232" name="Group 73"/>
          <p:cNvGrpSpPr>
            <a:grpSpLocks/>
          </p:cNvGrpSpPr>
          <p:nvPr/>
        </p:nvGrpSpPr>
        <p:grpSpPr bwMode="auto">
          <a:xfrm>
            <a:off x="992188" y="1219200"/>
            <a:ext cx="7694612" cy="4419600"/>
            <a:chOff x="992188" y="1219200"/>
            <a:chExt cx="7694612" cy="4419600"/>
          </a:xfrm>
        </p:grpSpPr>
        <p:grpSp>
          <p:nvGrpSpPr>
            <p:cNvPr id="52233" name="Group 125"/>
            <p:cNvGrpSpPr>
              <a:grpSpLocks/>
            </p:cNvGrpSpPr>
            <p:nvPr/>
          </p:nvGrpSpPr>
          <p:grpSpPr bwMode="auto">
            <a:xfrm>
              <a:off x="992188" y="1219200"/>
              <a:ext cx="7694612" cy="4419600"/>
              <a:chOff x="992980" y="1219200"/>
              <a:chExt cx="7693820" cy="4419600"/>
            </a:xfrm>
          </p:grpSpPr>
          <p:grpSp>
            <p:nvGrpSpPr>
              <p:cNvPr id="52237" name="Group 59"/>
              <p:cNvGrpSpPr>
                <a:grpSpLocks/>
              </p:cNvGrpSpPr>
              <p:nvPr/>
            </p:nvGrpSpPr>
            <p:grpSpPr bwMode="auto">
              <a:xfrm>
                <a:off x="992980" y="1219200"/>
                <a:ext cx="7693820" cy="4419600"/>
                <a:chOff x="992980" y="1219200"/>
                <a:chExt cx="7693820" cy="4419600"/>
              </a:xfrm>
            </p:grpSpPr>
            <p:grpSp>
              <p:nvGrpSpPr>
                <p:cNvPr id="52245" name="Group 60"/>
                <p:cNvGrpSpPr>
                  <a:grpSpLocks/>
                </p:cNvGrpSpPr>
                <p:nvPr/>
              </p:nvGrpSpPr>
              <p:grpSpPr bwMode="auto">
                <a:xfrm>
                  <a:off x="992980" y="1219200"/>
                  <a:ext cx="7693820" cy="4419600"/>
                  <a:chOff x="1103" y="8280"/>
                  <a:chExt cx="9697" cy="5580"/>
                </a:xfrm>
              </p:grpSpPr>
              <p:grpSp>
                <p:nvGrpSpPr>
                  <p:cNvPr id="52249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1103" y="8280"/>
                    <a:ext cx="9697" cy="5580"/>
                    <a:chOff x="1103" y="8280"/>
                    <a:chExt cx="9697" cy="5580"/>
                  </a:xfrm>
                </p:grpSpPr>
                <p:grpSp>
                  <p:nvGrpSpPr>
                    <p:cNvPr id="52259" name="Group 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97" y="8280"/>
                      <a:ext cx="1263" cy="1260"/>
                      <a:chOff x="2157" y="2340"/>
                      <a:chExt cx="1263" cy="1260"/>
                    </a:xfrm>
                  </p:grpSpPr>
                  <p:sp>
                    <p:nvSpPr>
                      <p:cNvPr id="52296" name="Oval 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</a:t>
                        </a:r>
                        <a:r>
                          <a:rPr lang="en-US" sz="1200" b="1">
                            <a:latin typeface="Times New Roman" pitchFamily="18" charset="0"/>
                          </a:rPr>
                          <a:t>2</a:t>
                        </a:r>
                      </a:p>
                    </p:txBody>
                  </p:sp>
                  <p:sp>
                    <p:nvSpPr>
                      <p:cNvPr id="52297" name="Line 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98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99" name="Text Box 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57" y="2700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20</a:t>
                        </a:r>
                      </a:p>
                    </p:txBody>
                  </p:sp>
                </p:grpSp>
                <p:grpSp>
                  <p:nvGrpSpPr>
                    <p:cNvPr id="52260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3" y="1044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52292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8F9BD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 </a:t>
                        </a:r>
                        <a:r>
                          <a:rPr lang="en-US" sz="1200" b="1">
                            <a:latin typeface="Times New Roman" pitchFamily="18" charset="0"/>
                            <a:cs typeface="Times New Roman" pitchFamily="18" charset="0"/>
                          </a:rPr>
                          <a:t>1</a:t>
                        </a:r>
                        <a:r>
                          <a:rPr lang="en-US" sz="1200" b="1">
                            <a:latin typeface="Times New Roman" pitchFamily="18" charset="0"/>
                          </a:rPr>
                          <a:t>0</a:t>
                        </a:r>
                      </a:p>
                    </p:txBody>
                  </p:sp>
                  <p:sp>
                    <p:nvSpPr>
                      <p:cNvPr id="52293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94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95" name="Text Box 1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866" y="2526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0</a:t>
                        </a:r>
                      </a:p>
                    </p:txBody>
                  </p:sp>
                </p:grpSp>
                <p:grpSp>
                  <p:nvGrpSpPr>
                    <p:cNvPr id="52261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97" y="10420"/>
                      <a:ext cx="1263" cy="1260"/>
                      <a:chOff x="2157" y="2340"/>
                      <a:chExt cx="1263" cy="1260"/>
                    </a:xfrm>
                  </p:grpSpPr>
                  <p:sp>
                    <p:nvSpPr>
                      <p:cNvPr id="52288" name="Oval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8F9BD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</a:t>
                        </a:r>
                        <a:r>
                          <a:rPr lang="en-US" sz="1200" b="1">
                            <a:latin typeface="Times New Roman" pitchFamily="18" charset="0"/>
                          </a:rPr>
                          <a:t>4</a:t>
                        </a:r>
                      </a:p>
                    </p:txBody>
                  </p:sp>
                  <p:sp>
                    <p:nvSpPr>
                      <p:cNvPr id="52289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90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91" name="Text Box 1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57" y="2700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30</a:t>
                        </a:r>
                      </a:p>
                    </p:txBody>
                  </p:sp>
                </p:grpSp>
                <p:grpSp>
                  <p:nvGrpSpPr>
                    <p:cNvPr id="52262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340" y="834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52284" name="Oval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 </a:t>
                        </a:r>
                        <a:endParaRPr lang="en-US" sz="1200" b="1"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52285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86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87" name="Text Box 2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295" y="2700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50</a:t>
                        </a:r>
                      </a:p>
                    </p:txBody>
                  </p:sp>
                </p:grpSp>
                <p:grpSp>
                  <p:nvGrpSpPr>
                    <p:cNvPr id="52263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00" y="1260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52280" name="Oval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 </a:t>
                        </a:r>
                        <a:r>
                          <a:rPr lang="en-US" sz="1200" b="1">
                            <a:latin typeface="Times New Roman" pitchFamily="18" charset="0"/>
                          </a:rPr>
                          <a:t>40</a:t>
                        </a:r>
                      </a:p>
                    </p:txBody>
                  </p:sp>
                  <p:sp>
                    <p:nvSpPr>
                      <p:cNvPr id="52281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82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83" name="Text Box 2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866" y="2579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3</a:t>
                        </a:r>
                      </a:p>
                    </p:txBody>
                  </p:sp>
                </p:grpSp>
                <p:grpSp>
                  <p:nvGrpSpPr>
                    <p:cNvPr id="52264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460" y="1188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52276" name="Oval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8F9BD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 </a:t>
                        </a:r>
                        <a:endParaRPr lang="en-US" sz="1200" b="1"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52277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78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79" name="Text Box 3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10" y="2722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60</a:t>
                        </a:r>
                      </a:p>
                    </p:txBody>
                  </p:sp>
                </p:grpSp>
                <p:grpSp>
                  <p:nvGrpSpPr>
                    <p:cNvPr id="52265" name="Group 1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540" y="1040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52272" name="Oval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8F9BD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</a:t>
                        </a:r>
                        <a:endParaRPr lang="en-US" sz="1200" b="1"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52273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74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75" name="Text Box 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64" y="2759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70</a:t>
                        </a:r>
                      </a:p>
                    </p:txBody>
                  </p:sp>
                </p:grpSp>
                <p:sp>
                  <p:nvSpPr>
                    <p:cNvPr id="52266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0" y="11100"/>
                      <a:ext cx="126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67" name="Line 4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860" y="12385"/>
                      <a:ext cx="1620" cy="93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68" name="Line 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860" y="9020"/>
                      <a:ext cx="2480" cy="19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69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60" y="8940"/>
                      <a:ext cx="25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70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60" y="10980"/>
                      <a:ext cx="1800" cy="103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71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0" y="9000"/>
                      <a:ext cx="1440" cy="14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2250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6" y="9819"/>
                    <a:ext cx="465" cy="36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2</a:t>
                    </a:r>
                    <a:endParaRPr lang="en-US" sz="1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251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3" y="12321"/>
                    <a:ext cx="406" cy="36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52252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60" y="9037"/>
                    <a:ext cx="335" cy="30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3</a:t>
                    </a:r>
                    <a:endParaRPr lang="en-US" sz="1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253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00" y="11166"/>
                    <a:ext cx="418" cy="3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52254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96" y="9745"/>
                    <a:ext cx="468" cy="36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52255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16" y="12994"/>
                    <a:ext cx="382" cy="39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1</a:t>
                    </a:r>
                    <a:endParaRPr lang="en-US" sz="1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256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30" y="11551"/>
                    <a:ext cx="406" cy="29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5</a:t>
                    </a:r>
                  </a:p>
                </p:txBody>
              </p:sp>
              <p:sp>
                <p:nvSpPr>
                  <p:cNvPr id="52257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48" y="10105"/>
                    <a:ext cx="426" cy="38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52258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60" y="12181"/>
                    <a:ext cx="407" cy="33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7</a:t>
                    </a:r>
                  </a:p>
                </p:txBody>
              </p:sp>
            </p:grpSp>
            <p:sp>
              <p:nvSpPr>
                <p:cNvPr id="52246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5819952" y="4267201"/>
                  <a:ext cx="276315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9</a:t>
                  </a:r>
                </a:p>
              </p:txBody>
            </p:sp>
            <p:sp>
              <p:nvSpPr>
                <p:cNvPr id="52247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8182152" y="3077497"/>
                  <a:ext cx="428448" cy="4277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16</a:t>
                  </a:r>
                </a:p>
              </p:txBody>
            </p:sp>
            <p:sp>
              <p:nvSpPr>
                <p:cNvPr id="5224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477000" y="1477297"/>
                  <a:ext cx="428448" cy="4277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8</a:t>
                  </a:r>
                </a:p>
              </p:txBody>
            </p:sp>
          </p:grpSp>
          <p:sp>
            <p:nvSpPr>
              <p:cNvPr id="52238" name="Text Box 38"/>
              <p:cNvSpPr txBox="1">
                <a:spLocks noChangeArrowheads="1"/>
              </p:cNvSpPr>
              <p:nvPr/>
            </p:nvSpPr>
            <p:spPr bwMode="auto">
              <a:xfrm>
                <a:off x="8182152" y="3458497"/>
                <a:ext cx="352248" cy="351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16</a:t>
                </a:r>
              </a:p>
            </p:txBody>
          </p:sp>
          <p:sp>
            <p:nvSpPr>
              <p:cNvPr id="52239" name="Text Box 23"/>
              <p:cNvSpPr txBox="1">
                <a:spLocks noChangeArrowheads="1"/>
              </p:cNvSpPr>
              <p:nvPr/>
            </p:nvSpPr>
            <p:spPr bwMode="auto">
              <a:xfrm>
                <a:off x="6505752" y="1828801"/>
                <a:ext cx="3522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13</a:t>
                </a:r>
              </a:p>
            </p:txBody>
          </p:sp>
          <p:sp>
            <p:nvSpPr>
              <p:cNvPr id="52240" name="Text Box 33"/>
              <p:cNvSpPr txBox="1">
                <a:spLocks noChangeArrowheads="1"/>
              </p:cNvSpPr>
              <p:nvPr/>
            </p:nvSpPr>
            <p:spPr bwMode="auto">
              <a:xfrm>
                <a:off x="5791200" y="4677697"/>
                <a:ext cx="305067" cy="275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9</a:t>
                </a:r>
              </a:p>
            </p:txBody>
          </p:sp>
          <p:sp>
            <p:nvSpPr>
              <p:cNvPr id="52241" name="Text Box 23"/>
              <p:cNvSpPr txBox="1">
                <a:spLocks noChangeArrowheads="1"/>
              </p:cNvSpPr>
              <p:nvPr/>
            </p:nvSpPr>
            <p:spPr bwMode="auto">
              <a:xfrm>
                <a:off x="3505200" y="1782097"/>
                <a:ext cx="381000" cy="351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52242" name="Text Box 23"/>
              <p:cNvSpPr txBox="1">
                <a:spLocks noChangeArrowheads="1"/>
              </p:cNvSpPr>
              <p:nvPr/>
            </p:nvSpPr>
            <p:spPr bwMode="auto">
              <a:xfrm>
                <a:off x="3505200" y="3505200"/>
                <a:ext cx="381000" cy="3047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52243" name="Text Box 23"/>
              <p:cNvSpPr txBox="1">
                <a:spLocks noChangeArrowheads="1"/>
              </p:cNvSpPr>
              <p:nvPr/>
            </p:nvSpPr>
            <p:spPr bwMode="auto">
              <a:xfrm>
                <a:off x="3533952" y="5181601"/>
                <a:ext cx="2760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52244" name="Text Box 23"/>
              <p:cNvSpPr txBox="1">
                <a:spLocks noChangeArrowheads="1"/>
              </p:cNvSpPr>
              <p:nvPr/>
            </p:nvSpPr>
            <p:spPr bwMode="auto">
              <a:xfrm>
                <a:off x="1524000" y="3505201"/>
                <a:ext cx="3048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0</a:t>
                </a:r>
              </a:p>
            </p:txBody>
          </p:sp>
        </p:grpSp>
        <p:cxnSp>
          <p:nvCxnSpPr>
            <p:cNvPr id="52234" name="Straight Arrow Connector 75"/>
            <p:cNvCxnSpPr>
              <a:cxnSpLocks noChangeShapeType="1"/>
              <a:stCxn id="52276" idx="6"/>
              <a:endCxn id="52272" idx="3"/>
            </p:cNvCxnSpPr>
            <p:nvPr/>
          </p:nvCxnSpPr>
          <p:spPr bwMode="auto">
            <a:xfrm flipV="1">
              <a:off x="6242807" y="3750155"/>
              <a:ext cx="1590597" cy="819387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35" name="Straight Arrow Connector 76"/>
            <p:cNvCxnSpPr>
              <a:cxnSpLocks noChangeShapeType="1"/>
              <a:stCxn id="52292" idx="7"/>
              <a:endCxn id="52296" idx="2"/>
            </p:cNvCxnSpPr>
            <p:nvPr/>
          </p:nvCxnSpPr>
          <p:spPr bwMode="auto">
            <a:xfrm rot="5400000" flipH="1" flipV="1">
              <a:off x="1730588" y="1833183"/>
              <a:ext cx="1357976" cy="112798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36" name="Straight Arrow Connector 77"/>
            <p:cNvCxnSpPr>
              <a:cxnSpLocks noChangeShapeType="1"/>
              <a:stCxn id="52292" idx="5"/>
              <a:endCxn id="52280" idx="2"/>
            </p:cNvCxnSpPr>
            <p:nvPr/>
          </p:nvCxnSpPr>
          <p:spPr bwMode="auto">
            <a:xfrm rot="16200000" flipH="1">
              <a:off x="1730588" y="3896833"/>
              <a:ext cx="1357976" cy="11279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51491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24" name="Rectangle 16"/>
          <p:cNvSpPr>
            <a:spLocks noChangeArrowheads="1"/>
          </p:cNvSpPr>
          <p:nvPr/>
        </p:nvSpPr>
        <p:spPr bwMode="auto">
          <a:xfrm>
            <a:off x="685800" y="381000"/>
            <a:ext cx="6096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Network Analysis (Computation)</a:t>
            </a:r>
            <a:endParaRPr lang="de-DE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66800" y="1676400"/>
            <a:ext cx="7543800" cy="42465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457200" indent="-457200" algn="just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000" b="1" dirty="0"/>
              <a:t>Independent Float (IDF)</a:t>
            </a:r>
            <a:endParaRPr lang="en-US" sz="2000" dirty="0"/>
          </a:p>
          <a:p>
            <a:pPr marL="171450" indent="-171450" algn="just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en-US" sz="1000" dirty="0"/>
          </a:p>
          <a:p>
            <a:pPr marL="363538" lvl="1" indent="-363538" algn="just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000" dirty="0"/>
              <a:t>It is the amount of float which an activity will always possess no matter how early or late it or its predecessors and successors are.</a:t>
            </a:r>
          </a:p>
          <a:p>
            <a:pPr marL="363538" lvl="1" indent="-363538" algn="just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en-US" sz="1000" dirty="0"/>
          </a:p>
          <a:p>
            <a:pPr marL="363538" lvl="1" indent="-363538" algn="just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000" dirty="0"/>
              <a:t>The activity has this float “independent” of any slippage of predecessors and any allowable start time of successors. </a:t>
            </a:r>
            <a:r>
              <a:rPr lang="en-US" sz="2000" b="1" dirty="0">
                <a:solidFill>
                  <a:srgbClr val="C00000"/>
                </a:solidFill>
              </a:rPr>
              <a:t>Assuming all predecessors end as late as possible and successors start as early as possible</a:t>
            </a:r>
            <a:r>
              <a:rPr lang="en-US" sz="2000" dirty="0">
                <a:solidFill>
                  <a:srgbClr val="C00000"/>
                </a:solidFill>
              </a:rPr>
              <a:t>.</a:t>
            </a:r>
          </a:p>
          <a:p>
            <a:pPr marL="363538" lvl="1" indent="-363538" algn="just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en-US" sz="1000" dirty="0"/>
          </a:p>
          <a:p>
            <a:pPr marL="363538" lvl="1" indent="-363538" algn="just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000" dirty="0"/>
              <a:t>IDF is “owned” by one activity.</a:t>
            </a:r>
          </a:p>
          <a:p>
            <a:pPr marL="363538" lvl="1" indent="-363538" algn="just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en-US" sz="1000" dirty="0"/>
          </a:p>
          <a:p>
            <a:pPr marL="363538" lvl="1" indent="-363538" algn="just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000" dirty="0"/>
              <a:t>In all cases, independent float is always less than or equal to free float </a:t>
            </a:r>
            <a:r>
              <a:rPr lang="en-US" sz="2000" dirty="0">
                <a:solidFill>
                  <a:srgbClr val="C00000"/>
                </a:solidFill>
              </a:rPr>
              <a:t>(</a:t>
            </a:r>
            <a:r>
              <a:rPr lang="en-US" sz="2000" b="1" dirty="0">
                <a:solidFill>
                  <a:srgbClr val="C00000"/>
                </a:solidFill>
              </a:rPr>
              <a:t>IDF ≤ FF</a:t>
            </a:r>
            <a:r>
              <a:rPr lang="en-US" sz="2000" dirty="0">
                <a:solidFill>
                  <a:srgbClr val="C00000"/>
                </a:solidFill>
              </a:rPr>
              <a:t>)</a:t>
            </a:r>
            <a:r>
              <a:rPr lang="en-US" sz="20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1066800"/>
            <a:ext cx="28194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457200" indent="-457200" algn="just">
              <a:buFont typeface="+mj-lt"/>
              <a:buAutoNum type="arabicPeriod" startAt="3"/>
              <a:defRPr/>
            </a:pPr>
            <a:r>
              <a:rPr lang="en-US" sz="2400" b="1" dirty="0"/>
              <a:t>Activity Floats</a:t>
            </a:r>
          </a:p>
        </p:txBody>
      </p:sp>
    </p:spTree>
    <p:extLst>
      <p:ext uri="{BB962C8B-B14F-4D97-AF65-F5344CB8AC3E}">
        <p14:creationId xmlns:p14="http://schemas.microsoft.com/office/powerpoint/2010/main" val="177493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24" name="Rectangle 16"/>
          <p:cNvSpPr>
            <a:spLocks noChangeArrowheads="1"/>
          </p:cNvSpPr>
          <p:nvPr/>
        </p:nvSpPr>
        <p:spPr bwMode="auto">
          <a:xfrm>
            <a:off x="685800" y="381000"/>
            <a:ext cx="6096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Network Analysis (Computation)</a:t>
            </a:r>
            <a:endParaRPr lang="de-DE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66800" y="1676400"/>
            <a:ext cx="7543800" cy="22780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 Float (IDF)</a:t>
            </a:r>
            <a:endParaRPr lang="en-US" sz="2000" dirty="0"/>
          </a:p>
          <a:p>
            <a:pPr marL="171450" indent="-171450" algn="just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en-US" sz="1000" dirty="0"/>
          </a:p>
          <a:p>
            <a:pPr marL="342900" lvl="1" indent="-342900" algn="just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000" dirty="0"/>
              <a:t>For arbitrary activity (</a:t>
            </a:r>
            <a:r>
              <a:rPr lang="en-US" sz="2000" dirty="0" err="1"/>
              <a:t>i</a:t>
            </a:r>
            <a:r>
              <a:rPr lang="en-US" sz="2000" dirty="0" err="1">
                <a:sym typeface="Symbol"/>
              </a:rPr>
              <a:t></a:t>
            </a:r>
            <a:r>
              <a:rPr lang="en-US" sz="2000" dirty="0" err="1"/>
              <a:t>j</a:t>
            </a:r>
            <a:r>
              <a:rPr lang="en-US" sz="2000" dirty="0"/>
              <a:t>), the Independent Float can be written as:</a:t>
            </a:r>
          </a:p>
          <a:p>
            <a:pPr marL="363538" algn="just">
              <a:buClr>
                <a:srgbClr val="C00000"/>
              </a:buClr>
              <a:defRPr/>
            </a:pPr>
            <a:r>
              <a:rPr lang="en-US" sz="2400" b="1" dirty="0">
                <a:solidFill>
                  <a:srgbClr val="C00000"/>
                </a:solidFill>
              </a:rPr>
              <a:t>Independent Float (</a:t>
            </a:r>
            <a:r>
              <a:rPr lang="en-US" sz="2400" b="1" dirty="0" err="1">
                <a:solidFill>
                  <a:srgbClr val="C00000"/>
                </a:solidFill>
              </a:rPr>
              <a:t>IDF</a:t>
            </a:r>
            <a:r>
              <a:rPr lang="en-US" sz="2400" b="1" baseline="-25000" dirty="0" err="1">
                <a:solidFill>
                  <a:srgbClr val="C00000"/>
                </a:solidFill>
              </a:rPr>
              <a:t>ij</a:t>
            </a:r>
            <a:r>
              <a:rPr lang="en-US" sz="2400" b="1" dirty="0">
                <a:solidFill>
                  <a:srgbClr val="C00000"/>
                </a:solidFill>
              </a:rPr>
              <a:t>)</a:t>
            </a:r>
          </a:p>
          <a:p>
            <a:pPr algn="just">
              <a:buClr>
                <a:srgbClr val="C00000"/>
              </a:buClr>
              <a:defRPr/>
            </a:pPr>
            <a:r>
              <a:rPr lang="en-US" sz="2400" b="1" dirty="0">
                <a:solidFill>
                  <a:srgbClr val="C00000"/>
                </a:solidFill>
              </a:rPr>
              <a:t>		= Max (0, EET</a:t>
            </a:r>
            <a:r>
              <a:rPr lang="en-US" sz="2400" b="1" baseline="-25000" dirty="0">
                <a:solidFill>
                  <a:srgbClr val="C00000"/>
                </a:solidFill>
              </a:rPr>
              <a:t>j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  <a:sym typeface="Symbol"/>
              </a:rPr>
              <a:t></a:t>
            </a:r>
            <a:r>
              <a:rPr lang="en-US" sz="2400" b="1" dirty="0">
                <a:solidFill>
                  <a:srgbClr val="C00000"/>
                </a:solidFill>
              </a:rPr>
              <a:t> LET</a:t>
            </a:r>
            <a:r>
              <a:rPr lang="en-US" sz="2400" b="1" baseline="-25000" dirty="0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 – D</a:t>
            </a:r>
            <a:r>
              <a:rPr lang="en-US" sz="2400" b="1" baseline="-25000" dirty="0">
                <a:solidFill>
                  <a:srgbClr val="C00000"/>
                </a:solidFill>
              </a:rPr>
              <a:t>ij</a:t>
            </a:r>
            <a:r>
              <a:rPr lang="en-US" sz="2400" b="1" dirty="0">
                <a:solidFill>
                  <a:srgbClr val="C00000"/>
                </a:solidFill>
              </a:rPr>
              <a:t>)</a:t>
            </a:r>
          </a:p>
          <a:p>
            <a:pPr algn="just">
              <a:buClr>
                <a:srgbClr val="C00000"/>
              </a:buClr>
              <a:defRPr/>
            </a:pPr>
            <a:r>
              <a:rPr lang="en-US" sz="2400" b="1" dirty="0">
                <a:solidFill>
                  <a:srgbClr val="C00000"/>
                </a:solidFill>
              </a:rPr>
              <a:t>		= Max (0, Min (</a:t>
            </a:r>
            <a:r>
              <a:rPr lang="en-US" sz="2400" b="1" dirty="0" err="1">
                <a:solidFill>
                  <a:srgbClr val="C00000"/>
                </a:solidFill>
              </a:rPr>
              <a:t>ES</a:t>
            </a:r>
            <a:r>
              <a:rPr lang="en-US" sz="2400" b="1" baseline="-25000" dirty="0" err="1">
                <a:solidFill>
                  <a:srgbClr val="C00000"/>
                </a:solidFill>
              </a:rPr>
              <a:t>jk</a:t>
            </a:r>
            <a:r>
              <a:rPr lang="en-US" sz="2400" b="1" dirty="0">
                <a:solidFill>
                  <a:srgbClr val="C00000"/>
                </a:solidFill>
              </a:rPr>
              <a:t>) - Max (</a:t>
            </a:r>
            <a:r>
              <a:rPr lang="en-US" sz="2400" b="1" dirty="0" err="1">
                <a:solidFill>
                  <a:srgbClr val="C00000"/>
                </a:solidFill>
              </a:rPr>
              <a:t>LF</a:t>
            </a:r>
            <a:r>
              <a:rPr lang="en-US" sz="2400" b="1" baseline="-25000" dirty="0" err="1">
                <a:solidFill>
                  <a:srgbClr val="C00000"/>
                </a:solidFill>
              </a:rPr>
              <a:t>li</a:t>
            </a:r>
            <a:r>
              <a:rPr lang="en-US" sz="2400" b="1" dirty="0">
                <a:solidFill>
                  <a:srgbClr val="C00000"/>
                </a:solidFill>
              </a:rPr>
              <a:t>) </a:t>
            </a:r>
            <a:r>
              <a:rPr lang="en-US" sz="2400" b="1" dirty="0">
                <a:solidFill>
                  <a:srgbClr val="C00000"/>
                </a:solidFill>
                <a:sym typeface="Symbol"/>
              </a:rPr>
              <a:t></a:t>
            </a:r>
            <a:r>
              <a:rPr lang="en-US" sz="2400" b="1" dirty="0">
                <a:solidFill>
                  <a:srgbClr val="C00000"/>
                </a:solidFill>
              </a:rPr>
              <a:t> D</a:t>
            </a:r>
            <a:r>
              <a:rPr lang="en-US" sz="2400" b="1" baseline="-25000" dirty="0">
                <a:solidFill>
                  <a:srgbClr val="C00000"/>
                </a:solidFill>
              </a:rPr>
              <a:t>ij</a:t>
            </a:r>
            <a:r>
              <a:rPr lang="en-US" sz="2400" b="1" dirty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066800"/>
            <a:ext cx="28194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457200" indent="-457200" algn="just">
              <a:buFont typeface="+mj-lt"/>
              <a:buAutoNum type="arabicPeriod" startAt="3"/>
              <a:defRPr/>
            </a:pPr>
            <a:r>
              <a:rPr lang="en-US" sz="2400" b="1" dirty="0"/>
              <a:t>Activity Floats</a:t>
            </a:r>
          </a:p>
        </p:txBody>
      </p:sp>
    </p:spTree>
    <p:extLst>
      <p:ext uri="{BB962C8B-B14F-4D97-AF65-F5344CB8AC3E}">
        <p14:creationId xmlns:p14="http://schemas.microsoft.com/office/powerpoint/2010/main" val="87804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0" name="Group 14"/>
          <p:cNvGrpSpPr>
            <a:grpSpLocks/>
          </p:cNvGrpSpPr>
          <p:nvPr/>
        </p:nvGrpSpPr>
        <p:grpSpPr bwMode="auto">
          <a:xfrm>
            <a:off x="1371600" y="1143000"/>
            <a:ext cx="6629400" cy="4191000"/>
            <a:chOff x="1371600" y="1143000"/>
            <a:chExt cx="6629400" cy="4191000"/>
          </a:xfrm>
        </p:grpSpPr>
        <p:sp>
          <p:nvSpPr>
            <p:cNvPr id="19464" name="Oval 2"/>
            <p:cNvSpPr>
              <a:spLocks noChangeArrowheads="1"/>
            </p:cNvSpPr>
            <p:nvPr/>
          </p:nvSpPr>
          <p:spPr bwMode="auto">
            <a:xfrm>
              <a:off x="6096000" y="1600200"/>
              <a:ext cx="1371600" cy="1219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20</a:t>
              </a:r>
            </a:p>
          </p:txBody>
        </p:sp>
        <p:sp>
          <p:nvSpPr>
            <p:cNvPr id="19465" name="Oval 3"/>
            <p:cNvSpPr>
              <a:spLocks noChangeArrowheads="1"/>
            </p:cNvSpPr>
            <p:nvPr/>
          </p:nvSpPr>
          <p:spPr bwMode="auto">
            <a:xfrm>
              <a:off x="1752600" y="1600200"/>
              <a:ext cx="1371600" cy="1219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10</a:t>
              </a:r>
            </a:p>
          </p:txBody>
        </p:sp>
        <p:sp>
          <p:nvSpPr>
            <p:cNvPr id="19466" name="Text Box 4"/>
            <p:cNvSpPr txBox="1">
              <a:spLocks noChangeArrowheads="1"/>
            </p:cNvSpPr>
            <p:nvPr/>
          </p:nvSpPr>
          <p:spPr bwMode="auto">
            <a:xfrm>
              <a:off x="3581400" y="1554163"/>
              <a:ext cx="1981200" cy="30777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ko-KR"/>
              </a:defPPr>
              <a:lvl1pPr algn="ctr">
                <a:spcBef>
                  <a:spcPct val="50000"/>
                </a:spcBef>
                <a:defRPr sz="2000" b="1">
                  <a:latin typeface="Arial" charset="0"/>
                </a:defRPr>
              </a:lvl1pPr>
              <a:lvl2pPr marL="742950" indent="-285750">
                <a:defRPr sz="1100">
                  <a:latin typeface="Arial" charset="0"/>
                </a:defRPr>
              </a:lvl2pPr>
              <a:lvl3pPr marL="1143000" indent="-228600">
                <a:defRPr sz="1100">
                  <a:latin typeface="Arial" charset="0"/>
                </a:defRPr>
              </a:lvl3pPr>
              <a:lvl4pPr marL="1600200" indent="-228600">
                <a:defRPr sz="1100">
                  <a:latin typeface="Arial" charset="0"/>
                </a:defRPr>
              </a:lvl4pPr>
              <a:lvl5pPr marL="2057400" indent="-228600">
                <a:defRPr sz="1100"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9pPr>
            </a:lstStyle>
            <a:p>
              <a:r>
                <a:rPr lang="en-US" dirty="0"/>
                <a:t>Activity</a:t>
              </a:r>
            </a:p>
          </p:txBody>
        </p:sp>
        <p:sp>
          <p:nvSpPr>
            <p:cNvPr id="19467" name="Text Box 5"/>
            <p:cNvSpPr txBox="1">
              <a:spLocks noChangeArrowheads="1"/>
            </p:cNvSpPr>
            <p:nvPr/>
          </p:nvSpPr>
          <p:spPr bwMode="auto">
            <a:xfrm>
              <a:off x="3581400" y="2392363"/>
              <a:ext cx="2057400" cy="30777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ko-KR"/>
              </a:defPPr>
              <a:lvl1pPr algn="ctr">
                <a:spcBef>
                  <a:spcPct val="50000"/>
                </a:spcBef>
                <a:defRPr sz="2000" b="1">
                  <a:latin typeface="Arial" charset="0"/>
                </a:defRPr>
              </a:lvl1pPr>
              <a:lvl2pPr marL="742950" indent="-285750">
                <a:defRPr sz="1100">
                  <a:latin typeface="Arial" charset="0"/>
                </a:defRPr>
              </a:lvl2pPr>
              <a:lvl3pPr marL="1143000" indent="-228600">
                <a:defRPr sz="1100">
                  <a:latin typeface="Arial" charset="0"/>
                </a:defRPr>
              </a:lvl3pPr>
              <a:lvl4pPr marL="1600200" indent="-228600">
                <a:defRPr sz="1100">
                  <a:latin typeface="Arial" charset="0"/>
                </a:defRPr>
              </a:lvl4pPr>
              <a:lvl5pPr marL="2057400" indent="-228600">
                <a:defRPr sz="1100"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9pPr>
            </a:lstStyle>
            <a:p>
              <a:r>
                <a:rPr lang="en-US" dirty="0"/>
                <a:t>[Duration]</a:t>
              </a:r>
            </a:p>
          </p:txBody>
        </p:sp>
        <p:sp>
          <p:nvSpPr>
            <p:cNvPr id="19468" name="Line 6"/>
            <p:cNvSpPr>
              <a:spLocks noChangeShapeType="1"/>
            </p:cNvSpPr>
            <p:nvPr/>
          </p:nvSpPr>
          <p:spPr bwMode="auto">
            <a:xfrm>
              <a:off x="3124200" y="2209800"/>
              <a:ext cx="2971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1371600" y="1143000"/>
              <a:ext cx="2057400" cy="3048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b="1" dirty="0"/>
                <a:t>Start Event</a:t>
              </a:r>
            </a:p>
          </p:txBody>
        </p:sp>
        <p:sp>
          <p:nvSpPr>
            <p:cNvPr id="19470" name="Text Box 8"/>
            <p:cNvSpPr txBox="1">
              <a:spLocks noChangeArrowheads="1"/>
            </p:cNvSpPr>
            <p:nvPr/>
          </p:nvSpPr>
          <p:spPr bwMode="auto">
            <a:xfrm>
              <a:off x="5867400" y="1143000"/>
              <a:ext cx="2133600" cy="3048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ko-KR"/>
              </a:defPPr>
              <a:lvl1pPr algn="ctr">
                <a:spcBef>
                  <a:spcPct val="50000"/>
                </a:spcBef>
                <a:defRPr sz="2000" b="1">
                  <a:latin typeface="Arial" charset="0"/>
                </a:defRPr>
              </a:lvl1pPr>
              <a:lvl2pPr marL="742950" indent="-285750">
                <a:defRPr sz="1100">
                  <a:latin typeface="Arial" charset="0"/>
                </a:defRPr>
              </a:lvl2pPr>
              <a:lvl3pPr marL="1143000" indent="-228600">
                <a:defRPr sz="1100">
                  <a:latin typeface="Arial" charset="0"/>
                </a:defRPr>
              </a:lvl3pPr>
              <a:lvl4pPr marL="1600200" indent="-228600">
                <a:defRPr sz="1100">
                  <a:latin typeface="Arial" charset="0"/>
                </a:defRPr>
              </a:lvl4pPr>
              <a:lvl5pPr marL="2057400" indent="-228600">
                <a:defRPr sz="1100"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9pPr>
            </a:lstStyle>
            <a:p>
              <a:r>
                <a:rPr lang="en-US"/>
                <a:t>Finish Event</a:t>
              </a:r>
            </a:p>
          </p:txBody>
        </p:sp>
        <p:sp>
          <p:nvSpPr>
            <p:cNvPr id="573449" name="Text Box 9"/>
            <p:cNvSpPr txBox="1">
              <a:spLocks noChangeArrowheads="1"/>
            </p:cNvSpPr>
            <p:nvPr/>
          </p:nvSpPr>
          <p:spPr bwMode="auto">
            <a:xfrm>
              <a:off x="2667000" y="4572000"/>
              <a:ext cx="3962400" cy="7620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ko-KR"/>
              </a:defPPr>
              <a:lvl1pPr algn="ctr">
                <a:spcBef>
                  <a:spcPct val="50000"/>
                </a:spcBef>
                <a:defRPr sz="2000" b="1">
                  <a:latin typeface="Arial" charset="0"/>
                </a:defRPr>
              </a:lvl1pPr>
              <a:lvl2pPr marL="742950" indent="-285750">
                <a:defRPr sz="1100">
                  <a:latin typeface="Arial" charset="0"/>
                </a:defRPr>
              </a:lvl2pPr>
              <a:lvl3pPr marL="1143000" indent="-228600">
                <a:defRPr sz="1100">
                  <a:latin typeface="Arial" charset="0"/>
                </a:defRPr>
              </a:lvl3pPr>
              <a:lvl4pPr marL="1600200" indent="-228600">
                <a:defRPr sz="1100">
                  <a:latin typeface="Arial" charset="0"/>
                </a:defRPr>
              </a:lvl4pPr>
              <a:lvl5pPr marL="2057400" indent="-228600">
                <a:defRPr sz="1100"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9pPr>
            </a:lstStyle>
            <a:p>
              <a:r>
                <a:rPr lang="en-US" dirty="0"/>
                <a:t>Activity identification numbers</a:t>
              </a:r>
            </a:p>
            <a:p>
              <a:r>
                <a:rPr lang="en-US" dirty="0"/>
                <a:t>called event numbers</a:t>
              </a:r>
            </a:p>
          </p:txBody>
        </p:sp>
      </p:grpSp>
      <p:sp>
        <p:nvSpPr>
          <p:cNvPr id="573452" name="Rectangle 12"/>
          <p:cNvSpPr>
            <a:spLocks noChangeArrowheads="1"/>
          </p:cNvSpPr>
          <p:nvPr/>
        </p:nvSpPr>
        <p:spPr bwMode="auto">
          <a:xfrm>
            <a:off x="685800" y="381000"/>
            <a:ext cx="42672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Activity Identification</a:t>
            </a:r>
            <a:r>
              <a:rPr lang="en-US" sz="2800" b="1" dirty="0"/>
              <a:t> </a:t>
            </a:r>
            <a:endParaRPr lang="de-DE" sz="2800" b="1" dirty="0"/>
          </a:p>
        </p:txBody>
      </p:sp>
      <p:cxnSp>
        <p:nvCxnSpPr>
          <p:cNvPr id="7" name="Elbow Connector 6"/>
          <p:cNvCxnSpPr/>
          <p:nvPr/>
        </p:nvCxnSpPr>
        <p:spPr bwMode="auto">
          <a:xfrm rot="16200000" flipV="1">
            <a:off x="2552700" y="2933700"/>
            <a:ext cx="1752600" cy="15240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lbow Connector 8"/>
          <p:cNvCxnSpPr/>
          <p:nvPr/>
        </p:nvCxnSpPr>
        <p:spPr bwMode="auto">
          <a:xfrm rot="5400000" flipH="1" flipV="1">
            <a:off x="5141191" y="3009900"/>
            <a:ext cx="1600200" cy="13716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4481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1"/>
          <p:cNvSpPr>
            <a:spLocks noChangeArrowheads="1"/>
          </p:cNvSpPr>
          <p:nvPr/>
        </p:nvSpPr>
        <p:spPr bwMode="auto">
          <a:xfrm>
            <a:off x="685800" y="304800"/>
            <a:ext cx="65532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Example: Independent Float Times</a:t>
            </a:r>
            <a:endParaRPr lang="de-DE" sz="2800" b="1" dirty="0"/>
          </a:p>
        </p:txBody>
      </p:sp>
      <p:sp>
        <p:nvSpPr>
          <p:cNvPr id="55303" name="TextBox 73"/>
          <p:cNvSpPr txBox="1">
            <a:spLocks noChangeArrowheads="1"/>
          </p:cNvSpPr>
          <p:nvPr/>
        </p:nvSpPr>
        <p:spPr bwMode="auto">
          <a:xfrm>
            <a:off x="5486400" y="5343525"/>
            <a:ext cx="3581400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1400" dirty="0"/>
              <a:t>IDF</a:t>
            </a:r>
            <a:r>
              <a:rPr lang="en-US" sz="1400" baseline="-25000" dirty="0"/>
              <a:t>20-50</a:t>
            </a:r>
            <a:r>
              <a:rPr lang="en-US" sz="1400" dirty="0"/>
              <a:t> = Max. (0, [EET</a:t>
            </a:r>
            <a:r>
              <a:rPr lang="en-US" sz="1400" baseline="-25000" dirty="0"/>
              <a:t>50</a:t>
            </a:r>
            <a:r>
              <a:rPr lang="en-US" sz="1400" dirty="0"/>
              <a:t> – LET</a:t>
            </a:r>
            <a:r>
              <a:rPr lang="en-US" sz="1400" baseline="-25000" dirty="0"/>
              <a:t>20</a:t>
            </a:r>
            <a:r>
              <a:rPr lang="en-US" sz="1400" dirty="0"/>
              <a:t> - D</a:t>
            </a:r>
            <a:r>
              <a:rPr lang="en-US" sz="1400" baseline="-25000" dirty="0"/>
              <a:t>20-50</a:t>
            </a:r>
            <a:r>
              <a:rPr lang="en-US" sz="1400" dirty="0"/>
              <a:t>])</a:t>
            </a:r>
          </a:p>
          <a:p>
            <a:pPr algn="just"/>
            <a:r>
              <a:rPr lang="en-US" sz="1400" dirty="0"/>
              <a:t>IDF</a:t>
            </a:r>
            <a:r>
              <a:rPr lang="en-US" sz="1400" baseline="-25000" dirty="0"/>
              <a:t>20-50</a:t>
            </a:r>
            <a:r>
              <a:rPr lang="en-US" sz="1400" dirty="0"/>
              <a:t> = Max. (0, [8 – 10 – 3]) = 0</a:t>
            </a:r>
          </a:p>
        </p:txBody>
      </p:sp>
      <p:grpSp>
        <p:nvGrpSpPr>
          <p:cNvPr id="55304" name="Group 73"/>
          <p:cNvGrpSpPr>
            <a:grpSpLocks/>
          </p:cNvGrpSpPr>
          <p:nvPr/>
        </p:nvGrpSpPr>
        <p:grpSpPr bwMode="auto">
          <a:xfrm>
            <a:off x="992188" y="1219200"/>
            <a:ext cx="7694612" cy="4419600"/>
            <a:chOff x="992188" y="1219200"/>
            <a:chExt cx="7694612" cy="4419600"/>
          </a:xfrm>
        </p:grpSpPr>
        <p:grpSp>
          <p:nvGrpSpPr>
            <p:cNvPr id="55305" name="Group 125"/>
            <p:cNvGrpSpPr>
              <a:grpSpLocks/>
            </p:cNvGrpSpPr>
            <p:nvPr/>
          </p:nvGrpSpPr>
          <p:grpSpPr bwMode="auto">
            <a:xfrm>
              <a:off x="992188" y="1219200"/>
              <a:ext cx="7694612" cy="4419600"/>
              <a:chOff x="992980" y="1219200"/>
              <a:chExt cx="7693820" cy="4419600"/>
            </a:xfrm>
          </p:grpSpPr>
          <p:grpSp>
            <p:nvGrpSpPr>
              <p:cNvPr id="55309" name="Group 59"/>
              <p:cNvGrpSpPr>
                <a:grpSpLocks/>
              </p:cNvGrpSpPr>
              <p:nvPr/>
            </p:nvGrpSpPr>
            <p:grpSpPr bwMode="auto">
              <a:xfrm>
                <a:off x="992980" y="1219200"/>
                <a:ext cx="7693820" cy="4419600"/>
                <a:chOff x="992980" y="1219200"/>
                <a:chExt cx="7693820" cy="4419600"/>
              </a:xfrm>
            </p:grpSpPr>
            <p:grpSp>
              <p:nvGrpSpPr>
                <p:cNvPr id="55317" name="Group 60"/>
                <p:cNvGrpSpPr>
                  <a:grpSpLocks/>
                </p:cNvGrpSpPr>
                <p:nvPr/>
              </p:nvGrpSpPr>
              <p:grpSpPr bwMode="auto">
                <a:xfrm>
                  <a:off x="992980" y="1219200"/>
                  <a:ext cx="7693820" cy="4419600"/>
                  <a:chOff x="1103" y="8280"/>
                  <a:chExt cx="9697" cy="5580"/>
                </a:xfrm>
              </p:grpSpPr>
              <p:grpSp>
                <p:nvGrpSpPr>
                  <p:cNvPr id="55321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1103" y="8280"/>
                    <a:ext cx="9697" cy="5580"/>
                    <a:chOff x="1103" y="8280"/>
                    <a:chExt cx="9697" cy="5580"/>
                  </a:xfrm>
                </p:grpSpPr>
                <p:grpSp>
                  <p:nvGrpSpPr>
                    <p:cNvPr id="55331" name="Group 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97" y="8280"/>
                      <a:ext cx="1263" cy="1260"/>
                      <a:chOff x="2157" y="2340"/>
                      <a:chExt cx="1263" cy="1260"/>
                    </a:xfrm>
                  </p:grpSpPr>
                  <p:sp>
                    <p:nvSpPr>
                      <p:cNvPr id="55368" name="Oval 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</a:t>
                        </a:r>
                        <a:r>
                          <a:rPr lang="en-US" sz="1200" b="1">
                            <a:latin typeface="Times New Roman" pitchFamily="18" charset="0"/>
                          </a:rPr>
                          <a:t>2</a:t>
                        </a:r>
                      </a:p>
                    </p:txBody>
                  </p:sp>
                  <p:sp>
                    <p:nvSpPr>
                      <p:cNvPr id="55369" name="Line 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370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371" name="Text Box 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57" y="2700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20</a:t>
                        </a:r>
                      </a:p>
                    </p:txBody>
                  </p:sp>
                </p:grpSp>
                <p:grpSp>
                  <p:nvGrpSpPr>
                    <p:cNvPr id="55332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3" y="1044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55364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8F9BD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 </a:t>
                        </a:r>
                        <a:r>
                          <a:rPr lang="en-US" sz="1200" b="1">
                            <a:latin typeface="Times New Roman" pitchFamily="18" charset="0"/>
                            <a:cs typeface="Times New Roman" pitchFamily="18" charset="0"/>
                          </a:rPr>
                          <a:t>1</a:t>
                        </a:r>
                        <a:r>
                          <a:rPr lang="en-US" sz="1200" b="1">
                            <a:latin typeface="Times New Roman" pitchFamily="18" charset="0"/>
                          </a:rPr>
                          <a:t>0</a:t>
                        </a:r>
                      </a:p>
                    </p:txBody>
                  </p:sp>
                  <p:sp>
                    <p:nvSpPr>
                      <p:cNvPr id="55365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366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367" name="Text Box 1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866" y="2526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0</a:t>
                        </a:r>
                      </a:p>
                    </p:txBody>
                  </p:sp>
                </p:grpSp>
                <p:grpSp>
                  <p:nvGrpSpPr>
                    <p:cNvPr id="55333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97" y="10420"/>
                      <a:ext cx="1263" cy="1260"/>
                      <a:chOff x="2157" y="2340"/>
                      <a:chExt cx="1263" cy="1260"/>
                    </a:xfrm>
                  </p:grpSpPr>
                  <p:sp>
                    <p:nvSpPr>
                      <p:cNvPr id="55360" name="Oval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8F9BD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</a:t>
                        </a:r>
                        <a:r>
                          <a:rPr lang="en-US" sz="1200" b="1">
                            <a:latin typeface="Times New Roman" pitchFamily="18" charset="0"/>
                          </a:rPr>
                          <a:t>4</a:t>
                        </a:r>
                      </a:p>
                    </p:txBody>
                  </p:sp>
                  <p:sp>
                    <p:nvSpPr>
                      <p:cNvPr id="55361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362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363" name="Text Box 1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57" y="2700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30</a:t>
                        </a:r>
                      </a:p>
                    </p:txBody>
                  </p:sp>
                </p:grpSp>
                <p:grpSp>
                  <p:nvGrpSpPr>
                    <p:cNvPr id="55334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340" y="834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55356" name="Oval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 </a:t>
                        </a:r>
                        <a:endParaRPr lang="en-US" sz="1200" b="1"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55357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358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359" name="Text Box 2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295" y="2700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50</a:t>
                        </a:r>
                      </a:p>
                    </p:txBody>
                  </p:sp>
                </p:grpSp>
                <p:grpSp>
                  <p:nvGrpSpPr>
                    <p:cNvPr id="55335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00" y="1260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55352" name="Oval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 </a:t>
                        </a:r>
                        <a:r>
                          <a:rPr lang="en-US" sz="1200" b="1">
                            <a:latin typeface="Times New Roman" pitchFamily="18" charset="0"/>
                          </a:rPr>
                          <a:t>40</a:t>
                        </a:r>
                      </a:p>
                    </p:txBody>
                  </p:sp>
                  <p:sp>
                    <p:nvSpPr>
                      <p:cNvPr id="55353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354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355" name="Text Box 2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866" y="2579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3</a:t>
                        </a:r>
                      </a:p>
                    </p:txBody>
                  </p:sp>
                </p:grpSp>
                <p:grpSp>
                  <p:nvGrpSpPr>
                    <p:cNvPr id="55336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460" y="1188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55348" name="Oval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8F9BD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  </a:t>
                        </a:r>
                        <a:endParaRPr lang="en-US" sz="1200" b="1"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55349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350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351" name="Text Box 3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10" y="2722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60</a:t>
                        </a:r>
                      </a:p>
                    </p:txBody>
                  </p:sp>
                </p:grpSp>
                <p:grpSp>
                  <p:nvGrpSpPr>
                    <p:cNvPr id="55337" name="Group 1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540" y="10400"/>
                      <a:ext cx="1260" cy="1260"/>
                      <a:chOff x="2160" y="2340"/>
                      <a:chExt cx="1260" cy="1260"/>
                    </a:xfrm>
                  </p:grpSpPr>
                  <p:sp>
                    <p:nvSpPr>
                      <p:cNvPr id="55344" name="Oval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0" y="2340"/>
                        <a:ext cx="1260" cy="1260"/>
                      </a:xfrm>
                      <a:prstGeom prst="ellipse">
                        <a:avLst/>
                      </a:prstGeom>
                      <a:solidFill>
                        <a:srgbClr val="F8F9BD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just"/>
                        <a:r>
                          <a:rPr lang="ar-SA" sz="1200" b="1">
                            <a:latin typeface="Times New Roman" pitchFamily="18" charset="0"/>
                            <a:cs typeface="Times New Roman" pitchFamily="18" charset="0"/>
                          </a:rPr>
                          <a:t>          </a:t>
                        </a:r>
                        <a:endParaRPr lang="en-US" sz="1200" b="1"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55345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00" y="2340"/>
                        <a:ext cx="0" cy="12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346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20" y="3000"/>
                        <a:ext cx="58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347" name="Text Box 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64" y="2759"/>
                        <a:ext cx="540" cy="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11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just"/>
                        <a:r>
                          <a:rPr lang="en-US" sz="1200" b="1">
                            <a:latin typeface="Times New Roman" pitchFamily="18" charset="0"/>
                          </a:rPr>
                          <a:t>70</a:t>
                        </a:r>
                      </a:p>
                    </p:txBody>
                  </p:sp>
                </p:grpSp>
                <p:sp>
                  <p:nvSpPr>
                    <p:cNvPr id="55338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0" y="11100"/>
                      <a:ext cx="126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39" name="Line 4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860" y="12385"/>
                      <a:ext cx="1620" cy="93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40" name="Line 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860" y="9020"/>
                      <a:ext cx="2480" cy="19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41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60" y="8940"/>
                      <a:ext cx="25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42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60" y="10980"/>
                      <a:ext cx="1800" cy="103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343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0" y="9000"/>
                      <a:ext cx="1440" cy="14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5322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6" y="9819"/>
                    <a:ext cx="465" cy="36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2</a:t>
                    </a:r>
                    <a:endParaRPr lang="en-US" sz="1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5323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3" y="12321"/>
                    <a:ext cx="406" cy="36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55324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60" y="9037"/>
                    <a:ext cx="335" cy="30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3</a:t>
                    </a:r>
                    <a:endParaRPr lang="en-US" sz="1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5325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00" y="11166"/>
                    <a:ext cx="418" cy="3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55326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96" y="9745"/>
                    <a:ext cx="468" cy="36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55327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16" y="12994"/>
                    <a:ext cx="382" cy="39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1</a:t>
                    </a:r>
                    <a:endParaRPr lang="en-US" sz="1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5328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30" y="11551"/>
                    <a:ext cx="406" cy="29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5</a:t>
                    </a:r>
                  </a:p>
                </p:txBody>
              </p:sp>
              <p:sp>
                <p:nvSpPr>
                  <p:cNvPr id="55329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48" y="10105"/>
                    <a:ext cx="426" cy="38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55330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60" y="12181"/>
                    <a:ext cx="407" cy="33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1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just"/>
                    <a:r>
                      <a:rPr lang="en-US" sz="1200" b="1">
                        <a:latin typeface="Times New Roman" pitchFamily="18" charset="0"/>
                      </a:rPr>
                      <a:t>7</a:t>
                    </a:r>
                  </a:p>
                </p:txBody>
              </p:sp>
            </p:grpSp>
            <p:sp>
              <p:nvSpPr>
                <p:cNvPr id="5531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5819952" y="4267201"/>
                  <a:ext cx="276315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9</a:t>
                  </a:r>
                </a:p>
              </p:txBody>
            </p:sp>
            <p:sp>
              <p:nvSpPr>
                <p:cNvPr id="5531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8182152" y="3077497"/>
                  <a:ext cx="428448" cy="4277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16</a:t>
                  </a:r>
                </a:p>
              </p:txBody>
            </p:sp>
            <p:sp>
              <p:nvSpPr>
                <p:cNvPr id="5532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477000" y="1477297"/>
                  <a:ext cx="428448" cy="4277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/>
                  <a:r>
                    <a:rPr lang="en-US" sz="1200" b="1">
                      <a:latin typeface="Times New Roman" pitchFamily="18" charset="0"/>
                    </a:rPr>
                    <a:t>8</a:t>
                  </a:r>
                </a:p>
              </p:txBody>
            </p:sp>
          </p:grpSp>
          <p:sp>
            <p:nvSpPr>
              <p:cNvPr id="55310" name="Text Box 38"/>
              <p:cNvSpPr txBox="1">
                <a:spLocks noChangeArrowheads="1"/>
              </p:cNvSpPr>
              <p:nvPr/>
            </p:nvSpPr>
            <p:spPr bwMode="auto">
              <a:xfrm>
                <a:off x="8182152" y="3458497"/>
                <a:ext cx="352248" cy="351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16</a:t>
                </a:r>
              </a:p>
            </p:txBody>
          </p:sp>
          <p:sp>
            <p:nvSpPr>
              <p:cNvPr id="55311" name="Text Box 23"/>
              <p:cNvSpPr txBox="1">
                <a:spLocks noChangeArrowheads="1"/>
              </p:cNvSpPr>
              <p:nvPr/>
            </p:nvSpPr>
            <p:spPr bwMode="auto">
              <a:xfrm>
                <a:off x="6505752" y="1828801"/>
                <a:ext cx="3522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13</a:t>
                </a:r>
              </a:p>
            </p:txBody>
          </p:sp>
          <p:sp>
            <p:nvSpPr>
              <p:cNvPr id="55312" name="Text Box 33"/>
              <p:cNvSpPr txBox="1">
                <a:spLocks noChangeArrowheads="1"/>
              </p:cNvSpPr>
              <p:nvPr/>
            </p:nvSpPr>
            <p:spPr bwMode="auto">
              <a:xfrm>
                <a:off x="5791200" y="4677697"/>
                <a:ext cx="305067" cy="275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9</a:t>
                </a:r>
              </a:p>
            </p:txBody>
          </p:sp>
          <p:sp>
            <p:nvSpPr>
              <p:cNvPr id="55313" name="Text Box 23"/>
              <p:cNvSpPr txBox="1">
                <a:spLocks noChangeArrowheads="1"/>
              </p:cNvSpPr>
              <p:nvPr/>
            </p:nvSpPr>
            <p:spPr bwMode="auto">
              <a:xfrm>
                <a:off x="3505200" y="1782097"/>
                <a:ext cx="381000" cy="351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55314" name="Text Box 23"/>
              <p:cNvSpPr txBox="1">
                <a:spLocks noChangeArrowheads="1"/>
              </p:cNvSpPr>
              <p:nvPr/>
            </p:nvSpPr>
            <p:spPr bwMode="auto">
              <a:xfrm>
                <a:off x="3505200" y="3505200"/>
                <a:ext cx="381000" cy="3047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55315" name="Text Box 23"/>
              <p:cNvSpPr txBox="1">
                <a:spLocks noChangeArrowheads="1"/>
              </p:cNvSpPr>
              <p:nvPr/>
            </p:nvSpPr>
            <p:spPr bwMode="auto">
              <a:xfrm>
                <a:off x="3533952" y="5181601"/>
                <a:ext cx="2760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55316" name="Text Box 23"/>
              <p:cNvSpPr txBox="1">
                <a:spLocks noChangeArrowheads="1"/>
              </p:cNvSpPr>
              <p:nvPr/>
            </p:nvSpPr>
            <p:spPr bwMode="auto">
              <a:xfrm>
                <a:off x="1524000" y="3505201"/>
                <a:ext cx="3048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1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1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1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/>
                <a:r>
                  <a:rPr lang="en-US" sz="1200" b="1">
                    <a:latin typeface="Times New Roman" pitchFamily="18" charset="0"/>
                  </a:rPr>
                  <a:t>0</a:t>
                </a:r>
              </a:p>
            </p:txBody>
          </p:sp>
        </p:grpSp>
        <p:cxnSp>
          <p:nvCxnSpPr>
            <p:cNvPr id="55306" name="Straight Arrow Connector 75"/>
            <p:cNvCxnSpPr>
              <a:cxnSpLocks noChangeShapeType="1"/>
              <a:stCxn id="55348" idx="6"/>
              <a:endCxn id="55344" idx="3"/>
            </p:cNvCxnSpPr>
            <p:nvPr/>
          </p:nvCxnSpPr>
          <p:spPr bwMode="auto">
            <a:xfrm flipV="1">
              <a:off x="6242807" y="3750155"/>
              <a:ext cx="1590597" cy="819387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07" name="Straight Arrow Connector 76"/>
            <p:cNvCxnSpPr>
              <a:cxnSpLocks noChangeShapeType="1"/>
              <a:stCxn id="55364" idx="7"/>
              <a:endCxn id="55368" idx="2"/>
            </p:cNvCxnSpPr>
            <p:nvPr/>
          </p:nvCxnSpPr>
          <p:spPr bwMode="auto">
            <a:xfrm rot="5400000" flipH="1" flipV="1">
              <a:off x="1730588" y="1833183"/>
              <a:ext cx="1357976" cy="112798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08" name="Straight Arrow Connector 77"/>
            <p:cNvCxnSpPr>
              <a:cxnSpLocks noChangeShapeType="1"/>
              <a:stCxn id="55364" idx="5"/>
              <a:endCxn id="55352" idx="2"/>
            </p:cNvCxnSpPr>
            <p:nvPr/>
          </p:nvCxnSpPr>
          <p:spPr bwMode="auto">
            <a:xfrm rot="16200000" flipH="1">
              <a:off x="1730588" y="3896833"/>
              <a:ext cx="1357976" cy="11279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00321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51" name="Rectangle 15"/>
          <p:cNvSpPr>
            <a:spLocks noChangeArrowheads="1"/>
          </p:cNvSpPr>
          <p:nvPr/>
        </p:nvSpPr>
        <p:spPr bwMode="auto">
          <a:xfrm>
            <a:off x="685800" y="381000"/>
            <a:ext cx="4419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i-j Numbers of Events</a:t>
            </a:r>
            <a:endParaRPr lang="de-DE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4038600"/>
            <a:ext cx="7467600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  <a:effectLst>
            <a:softEdge rad="12700"/>
          </a:effectLst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400" dirty="0"/>
              <a:t>The node at the tail of an arrow is the </a:t>
            </a:r>
            <a:r>
              <a:rPr lang="en-US" sz="2400" b="1" dirty="0"/>
              <a:t>i</a:t>
            </a:r>
            <a:r>
              <a:rPr lang="en-US" sz="2400" dirty="0"/>
              <a:t>-node.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sz="2400" dirty="0"/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2400" dirty="0"/>
              <a:t>The node at the head of an arrow is the </a:t>
            </a:r>
            <a:r>
              <a:rPr lang="en-US" sz="2400" b="1" dirty="0" smtClean="0"/>
              <a:t>j</a:t>
            </a:r>
            <a:r>
              <a:rPr lang="en-US" sz="2400" dirty="0" smtClean="0"/>
              <a:t>-node.</a:t>
            </a:r>
            <a:endParaRPr lang="en-US" sz="2400" dirty="0"/>
          </a:p>
        </p:txBody>
      </p:sp>
      <p:grpSp>
        <p:nvGrpSpPr>
          <p:cNvPr id="20490" name="Group 19"/>
          <p:cNvGrpSpPr>
            <a:grpSpLocks/>
          </p:cNvGrpSpPr>
          <p:nvPr/>
        </p:nvGrpSpPr>
        <p:grpSpPr bwMode="auto">
          <a:xfrm>
            <a:off x="1447800" y="1295400"/>
            <a:ext cx="6477000" cy="2155508"/>
            <a:chOff x="1447800" y="1295400"/>
            <a:chExt cx="6477000" cy="2155508"/>
          </a:xfrm>
        </p:grpSpPr>
        <p:grpSp>
          <p:nvGrpSpPr>
            <p:cNvPr id="20491" name="Group 17"/>
            <p:cNvGrpSpPr>
              <a:grpSpLocks/>
            </p:cNvGrpSpPr>
            <p:nvPr/>
          </p:nvGrpSpPr>
          <p:grpSpPr bwMode="auto">
            <a:xfrm>
              <a:off x="1447800" y="1295400"/>
              <a:ext cx="6477000" cy="2155508"/>
              <a:chOff x="1447800" y="1295400"/>
              <a:chExt cx="6477000" cy="2155508"/>
            </a:xfrm>
          </p:grpSpPr>
          <p:grpSp>
            <p:nvGrpSpPr>
              <p:cNvPr id="20494" name="Group 3"/>
              <p:cNvGrpSpPr>
                <a:grpSpLocks/>
              </p:cNvGrpSpPr>
              <p:nvPr/>
            </p:nvGrpSpPr>
            <p:grpSpPr bwMode="auto">
              <a:xfrm>
                <a:off x="2920206" y="1932211"/>
                <a:ext cx="3532188" cy="1268016"/>
                <a:chOff x="4140" y="8003"/>
                <a:chExt cx="2160" cy="720"/>
              </a:xfrm>
            </p:grpSpPr>
            <p:sp>
              <p:nvSpPr>
                <p:cNvPr id="20503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282" y="8003"/>
                  <a:ext cx="1800" cy="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1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/>
                  <a:endParaRPr lang="en-US" sz="1800" b="1">
                    <a:cs typeface="Arial" charset="0"/>
                  </a:endParaRPr>
                </a:p>
                <a:p>
                  <a:pPr algn="ctr"/>
                  <a:endParaRPr lang="en-US" sz="1800" b="1">
                    <a:cs typeface="Arial" charset="0"/>
                  </a:endParaRPr>
                </a:p>
              </p:txBody>
            </p:sp>
            <p:sp>
              <p:nvSpPr>
                <p:cNvPr id="20504" name="Line 5"/>
                <p:cNvSpPr>
                  <a:spLocks noChangeShapeType="1"/>
                </p:cNvSpPr>
                <p:nvPr/>
              </p:nvSpPr>
              <p:spPr bwMode="auto">
                <a:xfrm>
                  <a:off x="4140" y="8360"/>
                  <a:ext cx="2160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495" name="Group 6"/>
              <p:cNvGrpSpPr>
                <a:grpSpLocks/>
              </p:cNvGrpSpPr>
              <p:nvPr/>
            </p:nvGrpSpPr>
            <p:grpSpPr bwMode="auto">
              <a:xfrm>
                <a:off x="1447800" y="1864916"/>
                <a:ext cx="1472406" cy="1585516"/>
                <a:chOff x="3240" y="7920"/>
                <a:chExt cx="900" cy="900"/>
              </a:xfrm>
            </p:grpSpPr>
            <p:sp>
              <p:nvSpPr>
                <p:cNvPr id="20501" name="Oval 7"/>
                <p:cNvSpPr>
                  <a:spLocks noChangeArrowheads="1"/>
                </p:cNvSpPr>
                <p:nvPr/>
              </p:nvSpPr>
              <p:spPr bwMode="auto">
                <a:xfrm>
                  <a:off x="3240" y="7920"/>
                  <a:ext cx="900" cy="9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2" name="Line 8"/>
                <p:cNvSpPr>
                  <a:spLocks noChangeShapeType="1"/>
                </p:cNvSpPr>
                <p:nvPr/>
              </p:nvSpPr>
              <p:spPr bwMode="auto">
                <a:xfrm>
                  <a:off x="3680" y="7920"/>
                  <a:ext cx="0" cy="9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496" name="Group 9"/>
              <p:cNvGrpSpPr>
                <a:grpSpLocks/>
              </p:cNvGrpSpPr>
              <p:nvPr/>
            </p:nvGrpSpPr>
            <p:grpSpPr bwMode="auto">
              <a:xfrm>
                <a:off x="6452394" y="1864918"/>
                <a:ext cx="1472406" cy="1585990"/>
                <a:chOff x="6300" y="7920"/>
                <a:chExt cx="900" cy="900"/>
              </a:xfrm>
            </p:grpSpPr>
            <p:sp>
              <p:nvSpPr>
                <p:cNvPr id="20499" name="Oval 10"/>
                <p:cNvSpPr>
                  <a:spLocks noChangeArrowheads="1"/>
                </p:cNvSpPr>
                <p:nvPr/>
              </p:nvSpPr>
              <p:spPr bwMode="auto">
                <a:xfrm>
                  <a:off x="6300" y="7920"/>
                  <a:ext cx="900" cy="9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0" name="Line 11"/>
                <p:cNvSpPr>
                  <a:spLocks noChangeShapeType="1"/>
                </p:cNvSpPr>
                <p:nvPr/>
              </p:nvSpPr>
              <p:spPr bwMode="auto">
                <a:xfrm>
                  <a:off x="6760" y="7920"/>
                  <a:ext cx="0" cy="9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" name="Text Box 12"/>
              <p:cNvSpPr txBox="1">
                <a:spLocks noChangeArrowheads="1"/>
              </p:cNvSpPr>
              <p:nvPr/>
            </p:nvSpPr>
            <p:spPr bwMode="auto">
              <a:xfrm>
                <a:off x="1893888" y="1400175"/>
                <a:ext cx="620712" cy="428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2000" b="1" dirty="0">
                    <a:latin typeface="Times New Roman" pitchFamily="18" charset="0"/>
                  </a:rPr>
                  <a:t>i</a:t>
                </a:r>
              </a:p>
            </p:txBody>
          </p:sp>
          <p:sp>
            <p:nvSpPr>
              <p:cNvPr id="3" name="Text Box 13"/>
              <p:cNvSpPr txBox="1">
                <a:spLocks noChangeArrowheads="1"/>
              </p:cNvSpPr>
              <p:nvPr/>
            </p:nvSpPr>
            <p:spPr bwMode="auto">
              <a:xfrm>
                <a:off x="6856413" y="1295400"/>
                <a:ext cx="609600" cy="533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2000" b="1" dirty="0">
                    <a:latin typeface="Times New Roman" pitchFamily="18" charset="0"/>
                  </a:rPr>
                  <a:t>j</a:t>
                </a:r>
              </a:p>
            </p:txBody>
          </p:sp>
        </p:grpSp>
        <p:sp>
          <p:nvSpPr>
            <p:cNvPr id="20492" name="TextBox 17"/>
            <p:cNvSpPr txBox="1">
              <a:spLocks noChangeArrowheads="1"/>
            </p:cNvSpPr>
            <p:nvPr/>
          </p:nvSpPr>
          <p:spPr bwMode="auto">
            <a:xfrm>
              <a:off x="3810000" y="1981200"/>
              <a:ext cx="1447800" cy="46166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400" b="1" dirty="0">
                  <a:cs typeface="Arial" charset="0"/>
                </a:rPr>
                <a:t>Activity</a:t>
              </a:r>
            </a:p>
          </p:txBody>
        </p:sp>
        <p:sp>
          <p:nvSpPr>
            <p:cNvPr id="20493" name="TextBox 18"/>
            <p:cNvSpPr txBox="1">
              <a:spLocks noChangeArrowheads="1"/>
            </p:cNvSpPr>
            <p:nvPr/>
          </p:nvSpPr>
          <p:spPr bwMode="auto">
            <a:xfrm>
              <a:off x="3810000" y="2667000"/>
              <a:ext cx="1447800" cy="46166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ko-KR"/>
              </a:defPPr>
              <a:lvl1pPr algn="ctr">
                <a:defRPr b="1">
                  <a:latin typeface="Arial" charset="0"/>
                  <a:cs typeface="Arial" charset="0"/>
                </a:defRPr>
              </a:lvl1pPr>
              <a:lvl2pPr marL="742950" indent="-285750">
                <a:defRPr sz="1100">
                  <a:latin typeface="Arial" charset="0"/>
                </a:defRPr>
              </a:lvl2pPr>
              <a:lvl3pPr marL="1143000" indent="-228600">
                <a:defRPr sz="1100">
                  <a:latin typeface="Arial" charset="0"/>
                </a:defRPr>
              </a:lvl3pPr>
              <a:lvl4pPr marL="1600200" indent="-228600">
                <a:defRPr sz="1100">
                  <a:latin typeface="Arial" charset="0"/>
                </a:defRPr>
              </a:lvl4pPr>
              <a:lvl5pPr marL="2057400" indent="-228600">
                <a:defRPr sz="1100"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9pPr>
            </a:lstStyle>
            <a:p>
              <a:r>
                <a:rPr lang="en-US"/>
                <a:t>Duration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504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82000" cy="4881563"/>
          </a:xfrm>
          <a:noFill/>
          <a:ln>
            <a:noFill/>
          </a:ln>
          <a:effectLst/>
        </p:spPr>
        <p:txBody>
          <a:bodyPr/>
          <a:lstStyle/>
          <a:p>
            <a:pPr marL="369888" indent="-304800" algn="just">
              <a:lnSpc>
                <a:spcPct val="130000"/>
              </a:lnSpc>
              <a:buClr>
                <a:srgbClr val="CC3300"/>
              </a:buClr>
              <a:buSzPct val="100000"/>
              <a:buFont typeface="Wingdings" pitchFamily="2" charset="2"/>
              <a:buAutoNum type="arabicParenR"/>
              <a:defRPr/>
            </a:pPr>
            <a:r>
              <a:rPr lang="en-US" sz="2000" dirty="0" smtClean="0"/>
              <a:t>The network (the graphical representation of a project plan) must have </a:t>
            </a:r>
            <a:r>
              <a:rPr lang="en-US" sz="2000" b="1" dirty="0" smtClean="0">
                <a:solidFill>
                  <a:srgbClr val="0F03AD"/>
                </a:solidFill>
              </a:rPr>
              <a:t>definite points of beginning and finish</a:t>
            </a:r>
            <a:r>
              <a:rPr lang="en-US" sz="2000" dirty="0" smtClean="0">
                <a:solidFill>
                  <a:srgbClr val="0F03AD"/>
                </a:solidFill>
              </a:rPr>
              <a:t>.</a:t>
            </a:r>
          </a:p>
          <a:p>
            <a:pPr marL="369888" indent="-6350" algn="just">
              <a:lnSpc>
                <a:spcPct val="130000"/>
              </a:lnSpc>
              <a:buClr>
                <a:srgbClr val="CC3300"/>
              </a:buClr>
              <a:buSzPct val="100000"/>
              <a:buFontTx/>
              <a:buNone/>
              <a:defRPr/>
            </a:pPr>
            <a:r>
              <a:rPr lang="en-US" sz="2000" dirty="0" smtClean="0"/>
              <a:t>(The accuracy and usefulness of a network is dependent mainly upon intimate knowledge of the project itself, and upon the        general qualities of judgment and skill of the planning personnel.)</a:t>
            </a:r>
          </a:p>
          <a:p>
            <a:pPr marL="369888" indent="-304800" algn="just">
              <a:lnSpc>
                <a:spcPct val="130000"/>
              </a:lnSpc>
              <a:buClr>
                <a:srgbClr val="CC3300"/>
              </a:buClr>
              <a:buSzPct val="100000"/>
              <a:buFont typeface="Wingdings" pitchFamily="2" charset="2"/>
              <a:buAutoNum type="arabicParenR"/>
              <a:defRPr/>
            </a:pPr>
            <a:endParaRPr lang="en-US" sz="800" dirty="0" smtClean="0"/>
          </a:p>
          <a:p>
            <a:pPr marL="369888" indent="-304800" algn="just">
              <a:lnSpc>
                <a:spcPct val="130000"/>
              </a:lnSpc>
              <a:buClr>
                <a:srgbClr val="CC3300"/>
              </a:buClr>
              <a:buSzPct val="100000"/>
              <a:buFontTx/>
              <a:buAutoNum type="arabicParenR" startAt="2"/>
              <a:defRPr/>
            </a:pPr>
            <a:r>
              <a:rPr lang="en-US" sz="2000" dirty="0" smtClean="0"/>
              <a:t>The arrows originate at the </a:t>
            </a:r>
            <a:r>
              <a:rPr lang="en-US" sz="2000" b="1" u="sng" dirty="0" smtClean="0">
                <a:solidFill>
                  <a:srgbClr val="FF0000"/>
                </a:solidFill>
              </a:rPr>
              <a:t>right side </a:t>
            </a:r>
            <a:r>
              <a:rPr lang="en-US" sz="2000" u="sng" dirty="0" smtClean="0"/>
              <a:t>of a node</a:t>
            </a:r>
            <a:r>
              <a:rPr lang="en-US" sz="2000" dirty="0" smtClean="0"/>
              <a:t> and terminate at  the </a:t>
            </a:r>
            <a:r>
              <a:rPr lang="en-US" sz="2000" b="1" u="sng" dirty="0" smtClean="0">
                <a:solidFill>
                  <a:srgbClr val="FF0000"/>
                </a:solidFill>
              </a:rPr>
              <a:t>left side </a:t>
            </a:r>
            <a:r>
              <a:rPr lang="en-US" sz="2000" u="sng" dirty="0" smtClean="0"/>
              <a:t>of a node</a:t>
            </a:r>
            <a:r>
              <a:rPr lang="en-US" sz="2000" dirty="0" smtClean="0"/>
              <a:t>.</a:t>
            </a:r>
          </a:p>
          <a:p>
            <a:pPr marL="369888" indent="-304800" algn="just">
              <a:lnSpc>
                <a:spcPct val="130000"/>
              </a:lnSpc>
              <a:buClr>
                <a:srgbClr val="CC3300"/>
              </a:buClr>
              <a:buSzPct val="100000"/>
              <a:buFontTx/>
              <a:buAutoNum type="arabicParenR" startAt="2"/>
              <a:defRPr/>
            </a:pPr>
            <a:endParaRPr lang="en-US" sz="800" dirty="0" smtClean="0"/>
          </a:p>
          <a:p>
            <a:pPr marL="369888" indent="-304800" algn="just">
              <a:lnSpc>
                <a:spcPct val="130000"/>
              </a:lnSpc>
              <a:buClr>
                <a:srgbClr val="CC3300"/>
              </a:buClr>
              <a:buSzPct val="100000"/>
              <a:buFontTx/>
              <a:buAutoNum type="arabicParenR" startAt="2"/>
              <a:defRPr/>
            </a:pPr>
            <a:r>
              <a:rPr lang="en-US" sz="2000" dirty="0" smtClean="0"/>
              <a:t>Any two events may be directly connected by </a:t>
            </a:r>
            <a:r>
              <a:rPr lang="en-US" sz="2000" b="1" u="sng" dirty="0" smtClean="0">
                <a:solidFill>
                  <a:srgbClr val="FF0000"/>
                </a:solidFill>
              </a:rPr>
              <a:t>no</a:t>
            </a:r>
            <a:r>
              <a:rPr lang="en-US" sz="2000" u="sng" dirty="0" smtClean="0"/>
              <a:t> more than </a:t>
            </a:r>
            <a:r>
              <a:rPr lang="en-US" sz="2000" b="1" u="sng" dirty="0" smtClean="0">
                <a:solidFill>
                  <a:srgbClr val="FF0000"/>
                </a:solidFill>
              </a:rPr>
              <a:t>one</a:t>
            </a:r>
            <a:r>
              <a:rPr lang="en-US" sz="2000" dirty="0" smtClean="0"/>
              <a:t>  </a:t>
            </a:r>
            <a:r>
              <a:rPr lang="en-US" sz="2000" b="1" u="sng" dirty="0" smtClean="0">
                <a:solidFill>
                  <a:srgbClr val="FF0000"/>
                </a:solidFill>
              </a:rPr>
              <a:t>activity</a:t>
            </a:r>
            <a:r>
              <a:rPr lang="en-US" sz="2000" dirty="0" smtClean="0"/>
              <a:t>.</a:t>
            </a:r>
          </a:p>
          <a:p>
            <a:pPr marL="369888" indent="-304800" algn="just">
              <a:lnSpc>
                <a:spcPct val="130000"/>
              </a:lnSpc>
              <a:buClr>
                <a:srgbClr val="CC3300"/>
              </a:buClr>
              <a:buSzPct val="100000"/>
              <a:buFontTx/>
              <a:buAutoNum type="arabicParenR" startAt="2"/>
              <a:defRPr/>
            </a:pPr>
            <a:endParaRPr lang="en-US" sz="800" dirty="0" smtClean="0"/>
          </a:p>
          <a:p>
            <a:pPr marL="369888" indent="-304800" algn="just">
              <a:lnSpc>
                <a:spcPct val="130000"/>
              </a:lnSpc>
              <a:buClr>
                <a:srgbClr val="CC3300"/>
              </a:buClr>
              <a:buSzPct val="100000"/>
              <a:buFontTx/>
              <a:buAutoNum type="arabicParenR" startAt="2"/>
              <a:defRPr/>
            </a:pPr>
            <a:r>
              <a:rPr lang="en-US" sz="2000" dirty="0" smtClean="0"/>
              <a:t>Use symbols to indicate crossovers to avoid misunderstanding.</a:t>
            </a:r>
          </a:p>
        </p:txBody>
      </p:sp>
      <p:sp>
        <p:nvSpPr>
          <p:cNvPr id="588803" name="Rectangle 3"/>
          <p:cNvSpPr>
            <a:spLocks noChangeArrowheads="1"/>
          </p:cNvSpPr>
          <p:nvPr/>
        </p:nvSpPr>
        <p:spPr bwMode="auto">
          <a:xfrm>
            <a:off x="685800" y="381000"/>
            <a:ext cx="5943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Rules of Making Arrow Diagram</a:t>
            </a:r>
            <a:r>
              <a:rPr lang="en-US" sz="2800" b="1" dirty="0"/>
              <a:t>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24968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2" name="Group 12"/>
          <p:cNvGrpSpPr>
            <a:grpSpLocks/>
          </p:cNvGrpSpPr>
          <p:nvPr/>
        </p:nvGrpSpPr>
        <p:grpSpPr bwMode="auto">
          <a:xfrm>
            <a:off x="1371600" y="1371600"/>
            <a:ext cx="7010400" cy="1219200"/>
            <a:chOff x="1066800" y="2590800"/>
            <a:chExt cx="7010400" cy="1219200"/>
          </a:xfrm>
        </p:grpSpPr>
        <p:sp>
          <p:nvSpPr>
            <p:cNvPr id="22537" name="Oval 2"/>
            <p:cNvSpPr>
              <a:spLocks noChangeArrowheads="1"/>
            </p:cNvSpPr>
            <p:nvPr/>
          </p:nvSpPr>
          <p:spPr bwMode="auto">
            <a:xfrm>
              <a:off x="3886200" y="2590800"/>
              <a:ext cx="1371600" cy="1219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20</a:t>
              </a:r>
            </a:p>
          </p:txBody>
        </p:sp>
        <p:sp>
          <p:nvSpPr>
            <p:cNvPr id="22538" name="Oval 3"/>
            <p:cNvSpPr>
              <a:spLocks noChangeArrowheads="1"/>
            </p:cNvSpPr>
            <p:nvPr/>
          </p:nvSpPr>
          <p:spPr bwMode="auto">
            <a:xfrm>
              <a:off x="1066800" y="2590800"/>
              <a:ext cx="1371600" cy="1219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10</a:t>
              </a:r>
            </a:p>
          </p:txBody>
        </p:sp>
        <p:sp>
          <p:nvSpPr>
            <p:cNvPr id="22539" name="Line 4"/>
            <p:cNvSpPr>
              <a:spLocks noChangeShapeType="1"/>
            </p:cNvSpPr>
            <p:nvPr/>
          </p:nvSpPr>
          <p:spPr bwMode="auto">
            <a:xfrm>
              <a:off x="2438400" y="3200400"/>
              <a:ext cx="1447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540" name="Line 5"/>
            <p:cNvSpPr>
              <a:spLocks noChangeShapeType="1"/>
            </p:cNvSpPr>
            <p:nvPr/>
          </p:nvSpPr>
          <p:spPr bwMode="auto">
            <a:xfrm>
              <a:off x="5257800" y="3200400"/>
              <a:ext cx="1447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541" name="Oval 6"/>
            <p:cNvSpPr>
              <a:spLocks noChangeArrowheads="1"/>
            </p:cNvSpPr>
            <p:nvPr/>
          </p:nvSpPr>
          <p:spPr bwMode="auto">
            <a:xfrm>
              <a:off x="6705600" y="2590800"/>
              <a:ext cx="1371600" cy="1219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30</a:t>
              </a:r>
            </a:p>
          </p:txBody>
        </p:sp>
        <p:sp>
          <p:nvSpPr>
            <p:cNvPr id="22542" name="Text Box 8"/>
            <p:cNvSpPr txBox="1">
              <a:spLocks noChangeArrowheads="1"/>
            </p:cNvSpPr>
            <p:nvPr/>
          </p:nvSpPr>
          <p:spPr bwMode="auto">
            <a:xfrm>
              <a:off x="2743200" y="2620963"/>
              <a:ext cx="838200" cy="42703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800" b="1"/>
                <a:t>A</a:t>
              </a:r>
            </a:p>
          </p:txBody>
        </p:sp>
        <p:sp>
          <p:nvSpPr>
            <p:cNvPr id="22543" name="Text Box 9"/>
            <p:cNvSpPr txBox="1">
              <a:spLocks noChangeArrowheads="1"/>
            </p:cNvSpPr>
            <p:nvPr/>
          </p:nvSpPr>
          <p:spPr bwMode="auto">
            <a:xfrm>
              <a:off x="5638800" y="2620963"/>
              <a:ext cx="685800" cy="42703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ko-KR"/>
              </a:defPPr>
              <a:lvl1pPr algn="ctr">
                <a:spcBef>
                  <a:spcPct val="50000"/>
                </a:spcBef>
                <a:defRPr sz="2800" b="1">
                  <a:latin typeface="Arial" charset="0"/>
                </a:defRPr>
              </a:lvl1pPr>
              <a:lvl2pPr marL="742950" indent="-285750">
                <a:defRPr sz="1100">
                  <a:latin typeface="Arial" charset="0"/>
                </a:defRPr>
              </a:lvl2pPr>
              <a:lvl3pPr marL="1143000" indent="-228600">
                <a:defRPr sz="1100">
                  <a:latin typeface="Arial" charset="0"/>
                </a:defRPr>
              </a:lvl3pPr>
              <a:lvl4pPr marL="1600200" indent="-228600">
                <a:defRPr sz="1100">
                  <a:latin typeface="Arial" charset="0"/>
                </a:defRPr>
              </a:lvl4pPr>
              <a:lvl5pPr marL="2057400" indent="-228600">
                <a:defRPr sz="1100"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latin typeface="Arial" charset="0"/>
                </a:defRPr>
              </a:lvl9pPr>
            </a:lstStyle>
            <a:p>
              <a:r>
                <a:rPr lang="en-US"/>
                <a:t>B</a:t>
              </a:r>
            </a:p>
          </p:txBody>
        </p:sp>
      </p:grpSp>
      <p:sp>
        <p:nvSpPr>
          <p:cNvPr id="570380" name="Rectangle 12"/>
          <p:cNvSpPr>
            <a:spLocks noChangeArrowheads="1"/>
          </p:cNvSpPr>
          <p:nvPr/>
        </p:nvSpPr>
        <p:spPr bwMode="auto">
          <a:xfrm>
            <a:off x="685800" y="381000"/>
            <a:ext cx="42672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Logical Relationships</a:t>
            </a:r>
            <a:r>
              <a:rPr lang="en-US" sz="2800" b="1" dirty="0"/>
              <a:t> </a:t>
            </a:r>
            <a:endParaRPr lang="de-DE" sz="2800" b="1" dirty="0"/>
          </a:p>
        </p:txBody>
      </p:sp>
      <p:sp>
        <p:nvSpPr>
          <p:cNvPr id="22536" name="TextBox 13"/>
          <p:cNvSpPr txBox="1">
            <a:spLocks noChangeArrowheads="1"/>
          </p:cNvSpPr>
          <p:nvPr/>
        </p:nvSpPr>
        <p:spPr bwMode="auto">
          <a:xfrm>
            <a:off x="304800" y="3124200"/>
            <a:ext cx="8610600" cy="1938992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63538" indent="-363538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dirty="0"/>
              <a:t>Node “20” is the j-node for activity “A” and it is also </a:t>
            </a:r>
            <a:r>
              <a:rPr lang="en-US" sz="2400" dirty="0" smtClean="0"/>
              <a:t> the </a:t>
            </a:r>
            <a:r>
              <a:rPr lang="en-US" sz="2400" dirty="0" err="1"/>
              <a:t>i</a:t>
            </a:r>
            <a:r>
              <a:rPr lang="en-US" sz="2400" dirty="0"/>
              <a:t>-node for activity “</a:t>
            </a:r>
            <a:r>
              <a:rPr lang="en-US" sz="2400" dirty="0" smtClean="0"/>
              <a:t>B”. Therefore, activity </a:t>
            </a:r>
            <a:r>
              <a:rPr lang="en-US" sz="2400" dirty="0"/>
              <a:t>“A” </a:t>
            </a:r>
            <a:r>
              <a:rPr lang="en-US" sz="2400" dirty="0" smtClean="0"/>
              <a:t>is a </a:t>
            </a:r>
            <a:r>
              <a:rPr lang="en-US" sz="2400" b="1" dirty="0" smtClean="0">
                <a:solidFill>
                  <a:srgbClr val="FF0000"/>
                </a:solidFill>
              </a:rPr>
              <a:t>predecessor </a:t>
            </a:r>
            <a:r>
              <a:rPr lang="en-US" sz="2400" dirty="0" smtClean="0"/>
              <a:t> </a:t>
            </a:r>
            <a:r>
              <a:rPr lang="en-US" sz="2400" dirty="0"/>
              <a:t>to activity “B”.</a:t>
            </a:r>
          </a:p>
          <a:p>
            <a:pPr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dirty="0"/>
              <a:t>In other words activity “B” is a </a:t>
            </a:r>
            <a:r>
              <a:rPr lang="en-US" sz="2400" b="1" dirty="0">
                <a:solidFill>
                  <a:srgbClr val="FF0000"/>
                </a:solidFill>
              </a:rPr>
              <a:t>successor</a:t>
            </a:r>
            <a:r>
              <a:rPr lang="en-US" sz="2400" dirty="0"/>
              <a:t> to activity “A”. </a:t>
            </a:r>
          </a:p>
          <a:p>
            <a:pPr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b="1" dirty="0"/>
              <a:t>Activity B </a:t>
            </a:r>
            <a:r>
              <a:rPr lang="en-US" sz="2400" b="1" dirty="0">
                <a:solidFill>
                  <a:srgbClr val="FF0000"/>
                </a:solidFill>
              </a:rPr>
              <a:t>depends on </a:t>
            </a:r>
            <a:r>
              <a:rPr lang="en-US" sz="2400" b="1" dirty="0"/>
              <a:t>activity 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64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9" name="Group 16"/>
          <p:cNvGrpSpPr>
            <a:grpSpLocks/>
          </p:cNvGrpSpPr>
          <p:nvPr/>
        </p:nvGrpSpPr>
        <p:grpSpPr bwMode="auto">
          <a:xfrm>
            <a:off x="990600" y="1219200"/>
            <a:ext cx="7391400" cy="3657600"/>
            <a:chOff x="914400" y="1219200"/>
            <a:chExt cx="7162800" cy="4572000"/>
          </a:xfrm>
        </p:grpSpPr>
        <p:sp>
          <p:nvSpPr>
            <p:cNvPr id="23561" name="Oval 2"/>
            <p:cNvSpPr>
              <a:spLocks noChangeArrowheads="1"/>
            </p:cNvSpPr>
            <p:nvPr/>
          </p:nvSpPr>
          <p:spPr bwMode="auto">
            <a:xfrm>
              <a:off x="3886200" y="2895600"/>
              <a:ext cx="1371600" cy="1219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20</a:t>
              </a:r>
            </a:p>
          </p:txBody>
        </p:sp>
        <p:sp>
          <p:nvSpPr>
            <p:cNvPr id="23562" name="Oval 3"/>
            <p:cNvSpPr>
              <a:spLocks noChangeArrowheads="1"/>
            </p:cNvSpPr>
            <p:nvPr/>
          </p:nvSpPr>
          <p:spPr bwMode="auto">
            <a:xfrm>
              <a:off x="1066800" y="2895600"/>
              <a:ext cx="1371600" cy="1219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10</a:t>
              </a:r>
            </a:p>
          </p:txBody>
        </p:sp>
        <p:sp>
          <p:nvSpPr>
            <p:cNvPr id="23563" name="Line 4"/>
            <p:cNvSpPr>
              <a:spLocks noChangeShapeType="1"/>
            </p:cNvSpPr>
            <p:nvPr/>
          </p:nvSpPr>
          <p:spPr bwMode="auto">
            <a:xfrm>
              <a:off x="2438400" y="3505200"/>
              <a:ext cx="1447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564" name="Oval 5"/>
            <p:cNvSpPr>
              <a:spLocks noChangeArrowheads="1"/>
            </p:cNvSpPr>
            <p:nvPr/>
          </p:nvSpPr>
          <p:spPr bwMode="auto">
            <a:xfrm>
              <a:off x="6705600" y="2895600"/>
              <a:ext cx="1371600" cy="1219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40</a:t>
              </a:r>
            </a:p>
          </p:txBody>
        </p:sp>
        <p:sp>
          <p:nvSpPr>
            <p:cNvPr id="23565" name="Line 6"/>
            <p:cNvSpPr>
              <a:spLocks noChangeShapeType="1"/>
            </p:cNvSpPr>
            <p:nvPr/>
          </p:nvSpPr>
          <p:spPr bwMode="auto">
            <a:xfrm>
              <a:off x="5257800" y="3505200"/>
              <a:ext cx="1447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566" name="Oval 7"/>
            <p:cNvSpPr>
              <a:spLocks noChangeArrowheads="1"/>
            </p:cNvSpPr>
            <p:nvPr/>
          </p:nvSpPr>
          <p:spPr bwMode="auto">
            <a:xfrm>
              <a:off x="6705600" y="1219200"/>
              <a:ext cx="1371600" cy="1219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30</a:t>
              </a:r>
            </a:p>
          </p:txBody>
        </p:sp>
        <p:sp>
          <p:nvSpPr>
            <p:cNvPr id="23567" name="Oval 8"/>
            <p:cNvSpPr>
              <a:spLocks noChangeArrowheads="1"/>
            </p:cNvSpPr>
            <p:nvPr/>
          </p:nvSpPr>
          <p:spPr bwMode="auto">
            <a:xfrm>
              <a:off x="6705600" y="4572000"/>
              <a:ext cx="1371600" cy="1219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50</a:t>
              </a:r>
            </a:p>
          </p:txBody>
        </p:sp>
        <p:sp>
          <p:nvSpPr>
            <p:cNvPr id="23568" name="Line 9"/>
            <p:cNvSpPr>
              <a:spLocks noChangeShapeType="1"/>
            </p:cNvSpPr>
            <p:nvPr/>
          </p:nvSpPr>
          <p:spPr bwMode="auto">
            <a:xfrm>
              <a:off x="6019800" y="18288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569" name="Line 10"/>
            <p:cNvSpPr>
              <a:spLocks noChangeShapeType="1"/>
            </p:cNvSpPr>
            <p:nvPr/>
          </p:nvSpPr>
          <p:spPr bwMode="auto">
            <a:xfrm flipH="1">
              <a:off x="4800600" y="1828800"/>
              <a:ext cx="1219200" cy="1143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570" name="Line 11"/>
            <p:cNvSpPr>
              <a:spLocks noChangeShapeType="1"/>
            </p:cNvSpPr>
            <p:nvPr/>
          </p:nvSpPr>
          <p:spPr bwMode="auto">
            <a:xfrm>
              <a:off x="6019800" y="52578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571" name="Line 12"/>
            <p:cNvSpPr>
              <a:spLocks noChangeShapeType="1"/>
            </p:cNvSpPr>
            <p:nvPr/>
          </p:nvSpPr>
          <p:spPr bwMode="auto">
            <a:xfrm>
              <a:off x="4724400" y="4114800"/>
              <a:ext cx="1295400" cy="1143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572" name="Text Box 15"/>
            <p:cNvSpPr txBox="1">
              <a:spLocks noChangeArrowheads="1"/>
            </p:cNvSpPr>
            <p:nvPr/>
          </p:nvSpPr>
          <p:spPr bwMode="auto">
            <a:xfrm>
              <a:off x="914400" y="1219200"/>
              <a:ext cx="32766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defRPr sz="1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b="1" dirty="0">
                  <a:solidFill>
                    <a:srgbClr val="CC3300"/>
                  </a:solidFill>
                </a:rPr>
                <a:t>Succeeding activities</a:t>
              </a:r>
            </a:p>
          </p:txBody>
        </p:sp>
      </p:grpSp>
      <p:sp>
        <p:nvSpPr>
          <p:cNvPr id="23560" name="TextBox 18"/>
          <p:cNvSpPr txBox="1">
            <a:spLocks noChangeArrowheads="1"/>
          </p:cNvSpPr>
          <p:nvPr/>
        </p:nvSpPr>
        <p:spPr bwMode="auto">
          <a:xfrm>
            <a:off x="678873" y="5105400"/>
            <a:ext cx="7924800" cy="830263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63538" indent="-363538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dirty="0"/>
              <a:t>Event numbers must not be duplicated in a network.</a:t>
            </a:r>
          </a:p>
          <a:p>
            <a:pPr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dirty="0"/>
              <a:t>j-node number </a:t>
            </a:r>
            <a:r>
              <a:rPr lang="en-US" sz="2400" dirty="0" smtClean="0"/>
              <a:t>is always greater </a:t>
            </a:r>
            <a:r>
              <a:rPr lang="en-US" sz="2400" dirty="0"/>
              <a:t>than </a:t>
            </a:r>
            <a:r>
              <a:rPr lang="en-US" sz="2400" dirty="0" err="1"/>
              <a:t>i</a:t>
            </a:r>
            <a:r>
              <a:rPr lang="en-US" sz="2400" dirty="0"/>
              <a:t>-node number.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685800" y="381000"/>
            <a:ext cx="42672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Logical Relationships</a:t>
            </a:r>
            <a:r>
              <a:rPr lang="en-US" sz="2800" b="1" dirty="0"/>
              <a:t>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96674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762000" y="1162141"/>
            <a:ext cx="6019800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CC3300"/>
                </a:solidFill>
              </a:rPr>
              <a:t>Concurrent </a:t>
            </a:r>
            <a:r>
              <a:rPr lang="en-US" sz="2000" b="1" dirty="0" smtClean="0">
                <a:solidFill>
                  <a:srgbClr val="CC3300"/>
                </a:solidFill>
              </a:rPr>
              <a:t>activities (happens at the same time)</a:t>
            </a:r>
            <a:endParaRPr lang="en-US" sz="2000" b="1" dirty="0">
              <a:solidFill>
                <a:srgbClr val="CC3300"/>
              </a:solidFill>
            </a:endParaRPr>
          </a:p>
        </p:txBody>
      </p:sp>
      <p:grpSp>
        <p:nvGrpSpPr>
          <p:cNvPr id="24581" name="Group 19"/>
          <p:cNvGrpSpPr>
            <a:grpSpLocks/>
          </p:cNvGrpSpPr>
          <p:nvPr/>
        </p:nvGrpSpPr>
        <p:grpSpPr bwMode="auto">
          <a:xfrm>
            <a:off x="1371600" y="1905000"/>
            <a:ext cx="6858000" cy="3581400"/>
            <a:chOff x="816" y="960"/>
            <a:chExt cx="4320" cy="2256"/>
          </a:xfrm>
        </p:grpSpPr>
        <p:sp>
          <p:nvSpPr>
            <p:cNvPr id="24585" name="Oval 3"/>
            <p:cNvSpPr>
              <a:spLocks noChangeArrowheads="1"/>
            </p:cNvSpPr>
            <p:nvPr/>
          </p:nvSpPr>
          <p:spPr bwMode="auto">
            <a:xfrm>
              <a:off x="816" y="960"/>
              <a:ext cx="672" cy="6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80</a:t>
              </a:r>
            </a:p>
          </p:txBody>
        </p:sp>
        <p:sp>
          <p:nvSpPr>
            <p:cNvPr id="24586" name="Oval 4"/>
            <p:cNvSpPr>
              <a:spLocks noChangeArrowheads="1"/>
            </p:cNvSpPr>
            <p:nvPr/>
          </p:nvSpPr>
          <p:spPr bwMode="auto">
            <a:xfrm>
              <a:off x="816" y="1776"/>
              <a:ext cx="672" cy="6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120</a:t>
              </a:r>
            </a:p>
          </p:txBody>
        </p:sp>
        <p:sp>
          <p:nvSpPr>
            <p:cNvPr id="24587" name="Oval 5"/>
            <p:cNvSpPr>
              <a:spLocks noChangeArrowheads="1"/>
            </p:cNvSpPr>
            <p:nvPr/>
          </p:nvSpPr>
          <p:spPr bwMode="auto">
            <a:xfrm>
              <a:off x="816" y="2592"/>
              <a:ext cx="672" cy="6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160</a:t>
              </a:r>
            </a:p>
          </p:txBody>
        </p:sp>
        <p:sp>
          <p:nvSpPr>
            <p:cNvPr id="24588" name="Oval 6"/>
            <p:cNvSpPr>
              <a:spLocks noChangeArrowheads="1"/>
            </p:cNvSpPr>
            <p:nvPr/>
          </p:nvSpPr>
          <p:spPr bwMode="auto">
            <a:xfrm>
              <a:off x="2496" y="1776"/>
              <a:ext cx="672" cy="6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170</a:t>
              </a:r>
            </a:p>
          </p:txBody>
        </p:sp>
        <p:sp>
          <p:nvSpPr>
            <p:cNvPr id="24589" name="Oval 7"/>
            <p:cNvSpPr>
              <a:spLocks noChangeArrowheads="1"/>
            </p:cNvSpPr>
            <p:nvPr/>
          </p:nvSpPr>
          <p:spPr bwMode="auto">
            <a:xfrm>
              <a:off x="4464" y="1104"/>
              <a:ext cx="672" cy="6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180</a:t>
              </a:r>
            </a:p>
          </p:txBody>
        </p:sp>
        <p:sp>
          <p:nvSpPr>
            <p:cNvPr id="24590" name="Oval 8"/>
            <p:cNvSpPr>
              <a:spLocks noChangeArrowheads="1"/>
            </p:cNvSpPr>
            <p:nvPr/>
          </p:nvSpPr>
          <p:spPr bwMode="auto">
            <a:xfrm>
              <a:off x="4464" y="2352"/>
              <a:ext cx="672" cy="6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 b="1"/>
                <a:t>190</a:t>
              </a:r>
            </a:p>
          </p:txBody>
        </p:sp>
        <p:sp>
          <p:nvSpPr>
            <p:cNvPr id="24591" name="Line 9"/>
            <p:cNvSpPr>
              <a:spLocks noChangeShapeType="1"/>
            </p:cNvSpPr>
            <p:nvPr/>
          </p:nvSpPr>
          <p:spPr bwMode="auto">
            <a:xfrm flipH="1">
              <a:off x="3072" y="1412"/>
              <a:ext cx="1392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2" name="Line 10"/>
            <p:cNvSpPr>
              <a:spLocks noChangeShapeType="1"/>
            </p:cNvSpPr>
            <p:nvPr/>
          </p:nvSpPr>
          <p:spPr bwMode="auto">
            <a:xfrm flipH="1" flipV="1">
              <a:off x="3072" y="2323"/>
              <a:ext cx="1392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5" name="Line 13"/>
            <p:cNvSpPr>
              <a:spLocks noChangeShapeType="1"/>
            </p:cNvSpPr>
            <p:nvPr/>
          </p:nvSpPr>
          <p:spPr bwMode="auto">
            <a:xfrm flipH="1">
              <a:off x="1488" y="2112"/>
              <a:ext cx="10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8" name="Line 16"/>
            <p:cNvSpPr>
              <a:spLocks noChangeShapeType="1"/>
            </p:cNvSpPr>
            <p:nvPr/>
          </p:nvSpPr>
          <p:spPr bwMode="auto">
            <a:xfrm>
              <a:off x="1488" y="1296"/>
              <a:ext cx="1152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9" name="Line 17"/>
            <p:cNvSpPr>
              <a:spLocks noChangeShapeType="1"/>
            </p:cNvSpPr>
            <p:nvPr/>
          </p:nvSpPr>
          <p:spPr bwMode="auto">
            <a:xfrm flipV="1">
              <a:off x="1488" y="2352"/>
              <a:ext cx="1152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685800" y="381000"/>
            <a:ext cx="42672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800" b="1" dirty="0">
                <a:solidFill>
                  <a:srgbClr val="CC3300"/>
                </a:solidFill>
              </a:rPr>
              <a:t>Logical Relationships</a:t>
            </a:r>
            <a:r>
              <a:rPr lang="en-US" sz="2800" b="1" dirty="0"/>
              <a:t>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99443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기본 디자인">
  <a:themeElements>
    <a:clrScheme name="1_기본 디자인 3">
      <a:dk1>
        <a:srgbClr val="000000"/>
      </a:dk1>
      <a:lt1>
        <a:srgbClr val="FFFFFF"/>
      </a:lt1>
      <a:dk2>
        <a:srgbClr val="FFFFFF"/>
      </a:dk2>
      <a:lt2>
        <a:srgbClr val="4D4D4D"/>
      </a:lt2>
      <a:accent1>
        <a:srgbClr val="7067AF"/>
      </a:accent1>
      <a:accent2>
        <a:srgbClr val="99CCFF"/>
      </a:accent2>
      <a:accent3>
        <a:srgbClr val="FFFFFF"/>
      </a:accent3>
      <a:accent4>
        <a:srgbClr val="000000"/>
      </a:accent4>
      <a:accent5>
        <a:srgbClr val="BBB8D4"/>
      </a:accent5>
      <a:accent6>
        <a:srgbClr val="8AB9E7"/>
      </a:accent6>
      <a:hlink>
        <a:srgbClr val="CCCCFF"/>
      </a:hlink>
      <a:folHlink>
        <a:srgbClr val="C68DFF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FFFFCC"/>
        </a:dk2>
        <a:lt2>
          <a:srgbClr val="5F5F5F"/>
        </a:lt2>
        <a:accent1>
          <a:srgbClr val="5A9E65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B5CCB8"/>
        </a:accent5>
        <a:accent6>
          <a:srgbClr val="B9B900"/>
        </a:accent6>
        <a:hlink>
          <a:srgbClr val="DB8647"/>
        </a:hlink>
        <a:folHlink>
          <a:srgbClr val="90B7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FFFFFF"/>
        </a:dk2>
        <a:lt2>
          <a:srgbClr val="4D4D4D"/>
        </a:lt2>
        <a:accent1>
          <a:srgbClr val="7067A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BBB8D4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FF"/>
        </a:lt1>
        <a:dk2>
          <a:srgbClr val="FEE9DE"/>
        </a:dk2>
        <a:lt2>
          <a:srgbClr val="777777"/>
        </a:lt2>
        <a:accent1>
          <a:srgbClr val="6D5484"/>
        </a:accent1>
        <a:accent2>
          <a:srgbClr val="D88EC6"/>
        </a:accent2>
        <a:accent3>
          <a:srgbClr val="FFFFFF"/>
        </a:accent3>
        <a:accent4>
          <a:srgbClr val="000000"/>
        </a:accent4>
        <a:accent5>
          <a:srgbClr val="BAB3C2"/>
        </a:accent5>
        <a:accent6>
          <a:srgbClr val="C480B3"/>
        </a:accent6>
        <a:hlink>
          <a:srgbClr val="EA8484"/>
        </a:hlink>
        <a:folHlink>
          <a:srgbClr val="8BCF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2959</TotalTime>
  <Words>2172</Words>
  <Application>Microsoft Office PowerPoint</Application>
  <PresentationFormat>On-screen Show (4:3)</PresentationFormat>
  <Paragraphs>664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2_기본 디자인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HBP, USM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</dc:title>
  <dc:creator>Abdullah</dc:creator>
  <cp:lastModifiedBy>User</cp:lastModifiedBy>
  <cp:revision>277</cp:revision>
  <cp:lastPrinted>2012-10-06T07:25:17Z</cp:lastPrinted>
  <dcterms:created xsi:type="dcterms:W3CDTF">2004-04-28T08:22:41Z</dcterms:created>
  <dcterms:modified xsi:type="dcterms:W3CDTF">2012-11-10T06:03:25Z</dcterms:modified>
</cp:coreProperties>
</file>