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5"/>
  </p:normalViewPr>
  <p:slideViewPr>
    <p:cSldViewPr snapToGrid="0">
      <p:cViewPr varScale="1">
        <p:scale>
          <a:sx n="96" d="100"/>
          <a:sy n="96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CE1F-F1AC-A04F-2FA8-65C3464FD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9971-03AF-DD32-E674-7FA687354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6144-C440-F785-AFBB-E336F482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5A6B2-31E2-2E69-334A-980DA961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5451B-F5ED-78C6-B6BF-A4EA2B54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3971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797F-1CF1-5186-B31F-369D2CD2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01095-B4CB-4356-DBDF-C28329345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5E2D1-485A-2829-8D85-5A78A8DB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E65C8-253D-BEA7-29A0-6F8D1A44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0867-3972-DBE1-EB5B-A2E7DD71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6606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B41E6-7C38-BFF8-09A9-B008D141E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BB107-A0DA-6D00-1139-89C32187B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02756-0DEA-D15B-AD9F-6CB0F73D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FA1F5-AA93-FB76-47CE-2BE8A247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C2DB2-2A81-9903-1407-6F03BA2A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387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7C0-9311-A4FA-1346-F73ABE40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3710-710D-4264-4626-57B15A73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9B272-68F0-7106-AC9A-570899AB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E7314-07FC-45F1-F1B1-D43726E6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2960B-7D8A-1720-E86D-1A52CCEA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8521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EDAA-2A9F-84DF-B286-AE8C9F8A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30582-40F2-483D-7DC7-329C24C64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7F45-5289-5F6E-4CCD-0037462A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17CF3-FC69-F950-B87F-5B78F1CE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01D14-2CD1-006C-0022-00F0224E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812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89F1-AA21-B5BA-ABC2-FC6F5322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7DB9-31C5-D256-B06D-54ADD22BC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F3E6A-016A-1BC5-4376-E89CC004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BFCED-7B67-0541-A62D-323B176B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DF529-50CE-A441-A8E3-BED05453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62B2D-05E7-AE5C-ACEA-74D69908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617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3398-7A17-4138-5031-5342A88D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DA301-0BB0-F0BF-9C60-B14A95BF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0F53A-1FD7-5022-7086-9AC496295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DDDC1-3863-A5C1-326C-2C763F5C6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01943-EF83-9EE0-AA2E-8178EF25A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EF36B-E14F-D27C-29EE-24DCF72A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4DEBA-F73C-BBF3-EA3D-525E4BF1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D8416-30D4-E8C6-551A-1027CB9B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39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2E52-048B-69AE-436B-7664B1B8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9CD8A-E5B3-23D7-24D1-10819CEB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84E21-FBA4-63E2-3243-BE1D3C0F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51A44-CBE0-C1E2-1EF8-0305F32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0083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09655-7FEB-44B8-2F17-E5415268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40CA2-D6C9-0565-3CF0-7DE7EE61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08D81-681B-2E68-01E9-944BB4F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204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7A4B-6CEC-1054-29CE-826F62E8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B820-6305-F131-E046-08DF6876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ACFBC-78D6-D2BD-1739-20EF64855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D3D6E-33B1-341D-08EC-1484A1B2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C6DC7-6439-BFF7-F225-78332821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EA2DB-44F4-A685-5FBC-C32BD14B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402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F3E4-3221-892B-2CB4-7902A42B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235B7-B417-A585-B545-9DD2DAB7A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456B3-E250-CD51-CDD2-31DA83379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7AB4B-689C-5CDC-A0E8-F0F30CC8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39021-906F-EF82-70ED-7FB514DA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667FE-2F4D-C6FC-5FB8-E0B7606E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3626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E93FC-464D-0600-B044-3F4728B5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3752F-FB22-23BC-87C1-447E56C57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0B92-4AAE-046E-103F-7468C52B0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DB5AD-E0F9-B045-B8E8-EDCE927CD3DD}" type="datetimeFigureOut">
              <a:rPr lang="en-SA" smtClean="0"/>
              <a:t>09/09/2024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D1ED-154E-923E-717C-99C527DC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2D140-03DB-7C58-2CB8-2EA4B9C3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2BBE44-3F11-CD4E-B23C-E7E08B86FA5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512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hamdan1@ksu.edu.s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dicin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icrobiolog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68D20-4C27-4BE4-EA95-05C2A63A2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marR="43815" algn="l">
              <a:spcBef>
                <a:spcPts val="95"/>
              </a:spcBef>
            </a:pPr>
            <a:r>
              <a:rPr lang="en-US" sz="4400" b="1" dirty="0">
                <a:latin typeface="Arial"/>
                <a:cs typeface="Arial"/>
              </a:rPr>
              <a:t>LAB</a:t>
            </a:r>
            <a:r>
              <a:rPr lang="en-US" sz="4400" b="1" spc="-25" dirty="0">
                <a:latin typeface="Arial"/>
                <a:cs typeface="Arial"/>
              </a:rPr>
              <a:t> </a:t>
            </a:r>
            <a:r>
              <a:rPr lang="en-US" sz="4400" b="1" spc="-50" dirty="0">
                <a:latin typeface="Arial"/>
                <a:cs typeface="Arial"/>
              </a:rPr>
              <a:t>3</a:t>
            </a:r>
            <a:br>
              <a:rPr lang="en-US" sz="4400" dirty="0">
                <a:latin typeface="Arial"/>
                <a:cs typeface="Arial"/>
              </a:rPr>
            </a:br>
            <a:r>
              <a:rPr lang="en-US" sz="4400" b="1" dirty="0">
                <a:latin typeface="Arial"/>
                <a:cs typeface="Arial"/>
              </a:rPr>
              <a:t>Medical</a:t>
            </a:r>
            <a:r>
              <a:rPr lang="en-US" sz="4400" b="1" spc="-65" dirty="0">
                <a:latin typeface="Arial"/>
                <a:cs typeface="Arial"/>
              </a:rPr>
              <a:t> </a:t>
            </a:r>
            <a:r>
              <a:rPr lang="en-US" sz="4400" b="1" spc="-10" dirty="0">
                <a:latin typeface="Arial"/>
                <a:cs typeface="Arial"/>
              </a:rPr>
              <a:t>Microbiology</a:t>
            </a:r>
            <a:endParaRPr lang="en-S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12A63-D28D-17E5-65F1-BF69CCBF0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1109864"/>
          </a:xfrm>
        </p:spPr>
        <p:txBody>
          <a:bodyPr>
            <a:noAutofit/>
          </a:bodyPr>
          <a:lstStyle/>
          <a:p>
            <a:pPr algn="l"/>
            <a:r>
              <a:rPr lang="en-SA" sz="1800" dirty="0"/>
              <a:t>240 MBIO</a:t>
            </a:r>
          </a:p>
          <a:p>
            <a:pPr algn="l"/>
            <a:r>
              <a:rPr lang="en-SA" sz="1800" dirty="0"/>
              <a:t>Dr. Amal Alghamdi</a:t>
            </a:r>
          </a:p>
          <a:p>
            <a:pPr algn="l"/>
            <a:r>
              <a:rPr lang="en-SA" sz="1800" dirty="0">
                <a:hlinkClick r:id="rId2"/>
              </a:rPr>
              <a:t>ahamdan1@ksu.edu.sa</a:t>
            </a:r>
            <a:endParaRPr lang="en-SA" sz="1800" dirty="0"/>
          </a:p>
          <a:p>
            <a:pPr algn="l"/>
            <a:endParaRPr lang="en-SA" sz="1800" dirty="0"/>
          </a:p>
        </p:txBody>
      </p:sp>
      <p:pic>
        <p:nvPicPr>
          <p:cNvPr id="5" name="Picture 4" descr="Close up of cultures in petri dishes on a counter in a lab">
            <a:extLst>
              <a:ext uri="{FF2B5EF4-FFF2-40B4-BE49-F238E27FC236}">
                <a16:creationId xmlns:a16="http://schemas.microsoft.com/office/drawing/2014/main" id="{5B24FED3-C79C-17D4-219E-F8E7CEFFDA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82" r="2098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499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esearcher examining growth in a petrie dish">
            <a:extLst>
              <a:ext uri="{FF2B5EF4-FFF2-40B4-BE49-F238E27FC236}">
                <a16:creationId xmlns:a16="http://schemas.microsoft.com/office/drawing/2014/main" id="{5F7673CE-1A8B-64FA-DB40-D5062A61CA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98" r="21137" b="-1"/>
          <a:stretch/>
        </p:blipFill>
        <p:spPr>
          <a:xfrm>
            <a:off x="6665862" y="1301505"/>
            <a:ext cx="4956311" cy="5227983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04CA2-A36D-8556-5855-C436DB1C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6473883" cy="1036461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Medical</a:t>
            </a:r>
            <a:r>
              <a:rPr lang="en-US" sz="3200" b="1" spc="-65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Microbiology</a:t>
            </a:r>
            <a:endParaRPr lang="en-S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ECEC-90B7-46D9-E9D1-C93FBCCA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64" y="1166191"/>
            <a:ext cx="5904062" cy="5691808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50800" marR="95250">
              <a:spcBef>
                <a:spcPts val="1160"/>
              </a:spcBef>
            </a:pPr>
            <a:r>
              <a:rPr lang="en-US" sz="1600" b="1" dirty="0">
                <a:latin typeface="Arial"/>
                <a:cs typeface="Arial"/>
              </a:rPr>
              <a:t>Medical</a:t>
            </a:r>
            <a:r>
              <a:rPr lang="en-US" sz="1600" b="1" spc="6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microbiology:</a:t>
            </a:r>
            <a:r>
              <a:rPr lang="en-US" sz="1600" b="1" spc="9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It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is</a:t>
            </a:r>
            <a:r>
              <a:rPr lang="en-US" sz="1600" spc="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branch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of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both</a:t>
            </a:r>
            <a:r>
              <a:rPr lang="en-US" sz="1600" spc="8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  <a:hlinkClick r:id="rId3"/>
              </a:rPr>
              <a:t>medicine</a:t>
            </a:r>
            <a:r>
              <a:rPr lang="en-US" sz="1600" spc="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6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  <a:hlinkClick r:id="rId4"/>
              </a:rPr>
              <a:t>microbiology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that</a:t>
            </a:r>
            <a:r>
              <a:rPr lang="en-US" sz="1600" spc="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deals</a:t>
            </a:r>
            <a:r>
              <a:rPr lang="en-US" sz="1600" spc="70" dirty="0">
                <a:latin typeface="Arial"/>
                <a:cs typeface="Arial"/>
              </a:rPr>
              <a:t> </a:t>
            </a:r>
            <a:r>
              <a:rPr lang="en-US" sz="1600" spc="-20" dirty="0">
                <a:latin typeface="Arial"/>
                <a:cs typeface="Arial"/>
              </a:rPr>
              <a:t>with </a:t>
            </a:r>
            <a:r>
              <a:rPr lang="en-US" sz="1600" dirty="0">
                <a:latin typeface="Arial"/>
                <a:cs typeface="Arial"/>
              </a:rPr>
              <a:t>the</a:t>
            </a:r>
            <a:r>
              <a:rPr lang="en-US" sz="1600" spc="1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study</a:t>
            </a:r>
            <a:r>
              <a:rPr lang="en-US" sz="1600" spc="1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of</a:t>
            </a:r>
            <a:r>
              <a:rPr lang="en-US" sz="1600" spc="1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microorganisms,</a:t>
            </a:r>
            <a:r>
              <a:rPr lang="en-US" sz="1600" spc="1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including</a:t>
            </a:r>
            <a:r>
              <a:rPr lang="en-US"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bacteria,</a:t>
            </a:r>
            <a:r>
              <a:rPr lang="en-US" sz="1600" spc="114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viruses,</a:t>
            </a:r>
            <a:r>
              <a:rPr lang="en-US" sz="1600" spc="114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fungi,</a:t>
            </a:r>
            <a:r>
              <a:rPr lang="en-US"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114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parasites,</a:t>
            </a:r>
            <a:r>
              <a:rPr lang="en-US" sz="1600" spc="1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which</a:t>
            </a:r>
            <a:r>
              <a:rPr lang="en-US" sz="1600" spc="114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are</a:t>
            </a:r>
            <a:r>
              <a:rPr lang="en-US" sz="1600" spc="95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of </a:t>
            </a:r>
            <a:r>
              <a:rPr lang="en-US" sz="1600" dirty="0">
                <a:latin typeface="Arial"/>
                <a:cs typeface="Arial"/>
              </a:rPr>
              <a:t>medical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importance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are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capable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of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causing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diseases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human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beings.</a:t>
            </a:r>
          </a:p>
          <a:p>
            <a:pPr marL="50800" marR="95250">
              <a:spcBef>
                <a:spcPts val="1160"/>
              </a:spcBef>
            </a:pPr>
            <a:endParaRPr lang="en-US" sz="1600" dirty="0">
              <a:latin typeface="Arial"/>
              <a:cs typeface="Arial"/>
            </a:endParaRPr>
          </a:p>
          <a:p>
            <a:pPr marL="93345">
              <a:spcBef>
                <a:spcPts val="635"/>
              </a:spcBef>
            </a:pPr>
            <a:r>
              <a:rPr lang="en-US" sz="1600" b="1" dirty="0">
                <a:latin typeface="Arial"/>
                <a:cs typeface="Arial"/>
              </a:rPr>
              <a:t>Specimen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Handling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and</a:t>
            </a:r>
            <a:r>
              <a:rPr lang="en-US" sz="1600" b="1" spc="-20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Transport</a:t>
            </a:r>
            <a:endParaRPr lang="en-US" sz="1600" dirty="0">
              <a:latin typeface="Arial"/>
              <a:cs typeface="Arial"/>
            </a:endParaRPr>
          </a:p>
          <a:p>
            <a:pPr marL="50800">
              <a:spcBef>
                <a:spcPts val="625"/>
              </a:spcBef>
            </a:pPr>
            <a:r>
              <a:rPr lang="en-US" sz="1600" dirty="0">
                <a:latin typeface="Arial"/>
                <a:cs typeface="Arial"/>
              </a:rPr>
              <a:t>The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proper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handling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of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specimens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for</a:t>
            </a:r>
            <a:r>
              <a:rPr lang="en-US" sz="1600" spc="-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microbiological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analysis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requires</a:t>
            </a:r>
            <a:endParaRPr lang="en-US" sz="1600" dirty="0">
              <a:latin typeface="Arial"/>
              <a:cs typeface="Arial"/>
            </a:endParaRPr>
          </a:p>
          <a:p>
            <a:pPr marL="508000" marR="3624579" indent="-228600">
              <a:spcBef>
                <a:spcPts val="10"/>
              </a:spcBef>
              <a:buAutoNum type="arabicPeriod"/>
              <a:tabLst>
                <a:tab pos="736600" algn="l"/>
              </a:tabLst>
            </a:pPr>
            <a:r>
              <a:rPr lang="en-US" sz="1600" b="1" dirty="0">
                <a:latin typeface="Arial"/>
                <a:cs typeface="Arial"/>
              </a:rPr>
              <a:t>Aseptic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collection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techniques:	“</a:t>
            </a:r>
            <a:r>
              <a:rPr lang="en-US" sz="1600" dirty="0">
                <a:latin typeface="Arial"/>
                <a:cs typeface="Arial"/>
              </a:rPr>
              <a:t>No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contamination”</a:t>
            </a:r>
          </a:p>
          <a:p>
            <a:pPr marL="279400" marR="3624579" indent="0">
              <a:spcBef>
                <a:spcPts val="10"/>
              </a:spcBef>
              <a:buNone/>
              <a:tabLst>
                <a:tab pos="736600" algn="l"/>
              </a:tabLst>
            </a:pPr>
            <a:r>
              <a:rPr lang="en-US" sz="1600" spc="500" dirty="0">
                <a:latin typeface="Arial"/>
                <a:cs typeface="Arial"/>
              </a:rPr>
              <a:t> 	</a:t>
            </a:r>
            <a:r>
              <a:rPr lang="en-US" sz="1600" dirty="0">
                <a:latin typeface="Arial"/>
                <a:cs typeface="Arial"/>
              </a:rPr>
              <a:t>Appropriate</a:t>
            </a:r>
            <a:r>
              <a:rPr lang="en-US" sz="1600" spc="-4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equipment</a:t>
            </a:r>
            <a:endParaRPr lang="en-US" sz="1600" dirty="0">
              <a:latin typeface="Arial"/>
              <a:cs typeface="Arial"/>
            </a:endParaRPr>
          </a:p>
          <a:p>
            <a:pPr marL="736600">
              <a:spcBef>
                <a:spcPts val="625"/>
              </a:spcBef>
            </a:pPr>
            <a:r>
              <a:rPr lang="en-US" sz="1600" dirty="0">
                <a:latin typeface="Arial"/>
                <a:cs typeface="Arial"/>
              </a:rPr>
              <a:t>Good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instructions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to</a:t>
            </a:r>
            <a:r>
              <a:rPr lang="en-US" sz="1600" spc="-15" dirty="0">
                <a:latin typeface="Arial"/>
                <a:cs typeface="Arial"/>
              </a:rPr>
              <a:t> the </a:t>
            </a:r>
            <a:r>
              <a:rPr lang="en-US" sz="1600" spc="-10" dirty="0">
                <a:latin typeface="Arial"/>
                <a:cs typeface="Arial"/>
              </a:rPr>
              <a:t>patient.</a:t>
            </a:r>
          </a:p>
          <a:p>
            <a:pPr marL="736600">
              <a:spcBef>
                <a:spcPts val="625"/>
              </a:spcBef>
            </a:pPr>
            <a:endParaRPr lang="en-US" sz="1600" dirty="0">
              <a:latin typeface="Arial"/>
              <a:cs typeface="Arial"/>
            </a:endParaRPr>
          </a:p>
          <a:p>
            <a:pPr marL="508000" indent="-228600">
              <a:spcBef>
                <a:spcPts val="635"/>
              </a:spcBef>
              <a:buFont typeface="Arial"/>
              <a:buAutoNum type="arabicPeriod" startAt="2"/>
              <a:tabLst>
                <a:tab pos="508000" algn="l"/>
              </a:tabLst>
            </a:pPr>
            <a:r>
              <a:rPr lang="en-US" sz="1600" b="1" dirty="0">
                <a:latin typeface="Arial"/>
                <a:cs typeface="Arial"/>
              </a:rPr>
              <a:t>The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use</a:t>
            </a:r>
            <a:r>
              <a:rPr lang="en-US" sz="1600" b="1" spc="-2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of</a:t>
            </a:r>
            <a:r>
              <a:rPr lang="en-US" sz="1600" b="1" spc="-3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appropriate</a:t>
            </a:r>
            <a:r>
              <a:rPr lang="en-US" sz="1600" b="1" spc="-1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containers</a:t>
            </a:r>
            <a:r>
              <a:rPr lang="en-US" sz="1600" spc="-10" dirty="0">
                <a:latin typeface="Arial"/>
                <a:cs typeface="Arial"/>
              </a:rPr>
              <a:t>:</a:t>
            </a:r>
            <a:endParaRPr lang="en-US" sz="1600" dirty="0">
              <a:latin typeface="Arial"/>
              <a:cs typeface="Arial"/>
            </a:endParaRPr>
          </a:p>
          <a:p>
            <a:pPr marL="965200" lvl="1" indent="-228600">
              <a:spcBef>
                <a:spcPts val="710"/>
              </a:spcBef>
              <a:buFont typeface="Symbol"/>
              <a:buChar char=""/>
              <a:tabLst>
                <a:tab pos="965200" algn="l"/>
              </a:tabLst>
            </a:pPr>
            <a:r>
              <a:rPr lang="en-US" sz="1600" dirty="0">
                <a:latin typeface="Arial"/>
                <a:cs typeface="Arial"/>
              </a:rPr>
              <a:t>Use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plastic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containers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-20" dirty="0">
                <a:latin typeface="Arial"/>
                <a:cs typeface="Arial"/>
              </a:rPr>
              <a:t> tubes</a:t>
            </a:r>
            <a:endParaRPr lang="en-US" sz="1600" dirty="0">
              <a:latin typeface="Arial"/>
              <a:cs typeface="Arial"/>
            </a:endParaRPr>
          </a:p>
          <a:p>
            <a:endParaRPr lang="en-SA" sz="1050" dirty="0"/>
          </a:p>
        </p:txBody>
      </p:sp>
    </p:spTree>
    <p:extLst>
      <p:ext uri="{BB962C8B-B14F-4D97-AF65-F5344CB8AC3E}">
        <p14:creationId xmlns:p14="http://schemas.microsoft.com/office/powerpoint/2010/main" val="144074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st tubes with samples on a test tube rack">
            <a:extLst>
              <a:ext uri="{FF2B5EF4-FFF2-40B4-BE49-F238E27FC236}">
                <a16:creationId xmlns:a16="http://schemas.microsoft.com/office/drawing/2014/main" id="{1318BFD2-CF3C-8AAA-92CC-BC5DCB27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03" r="20438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1F6B8-8D40-EE75-08C8-B8C36BB6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6" y="119270"/>
            <a:ext cx="6781802" cy="6586330"/>
          </a:xfrm>
        </p:spPr>
        <p:txBody>
          <a:bodyPr anchor="ctr">
            <a:normAutofit/>
          </a:bodyPr>
          <a:lstStyle/>
          <a:p>
            <a:pPr marL="508000" indent="-228600">
              <a:spcBef>
                <a:spcPts val="620"/>
              </a:spcBef>
              <a:buFont typeface="Arial"/>
              <a:buAutoNum type="arabicPeriod" startAt="2"/>
              <a:tabLst>
                <a:tab pos="508000" algn="l"/>
              </a:tabLst>
            </a:pPr>
            <a:r>
              <a:rPr lang="en-US" sz="1600" b="1" dirty="0">
                <a:latin typeface="Arial"/>
                <a:cs typeface="Arial"/>
              </a:rPr>
              <a:t>Suitable</a:t>
            </a:r>
            <a:r>
              <a:rPr lang="en-US" sz="1600" b="1" spc="-2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means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for</a:t>
            </a:r>
            <a:r>
              <a:rPr lang="en-US" sz="1600" b="1" spc="-20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preservation</a:t>
            </a:r>
            <a:r>
              <a:rPr lang="en-US" sz="1600" spc="-10" dirty="0">
                <a:latin typeface="Arial"/>
                <a:cs typeface="Arial"/>
              </a:rPr>
              <a:t>:</a:t>
            </a:r>
          </a:p>
          <a:p>
            <a:pPr marL="508000" indent="-228600">
              <a:spcBef>
                <a:spcPts val="620"/>
              </a:spcBef>
              <a:buFont typeface="Arial"/>
              <a:buAutoNum type="arabicPeriod" startAt="2"/>
              <a:tabLst>
                <a:tab pos="508000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337185" marR="94615" indent="-229235">
              <a:spcBef>
                <a:spcPts val="95"/>
              </a:spcBef>
              <a:buFont typeface="Symbol"/>
              <a:buChar char=""/>
              <a:tabLst>
                <a:tab pos="337185" algn="l"/>
                <a:tab pos="382270" algn="l"/>
              </a:tabLst>
            </a:pPr>
            <a:r>
              <a:rPr lang="en-US" sz="1600" dirty="0">
                <a:latin typeface="Arial"/>
                <a:cs typeface="Arial"/>
              </a:rPr>
              <a:t>	The</a:t>
            </a:r>
            <a:r>
              <a:rPr lang="en-US" sz="1600" spc="19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specimens</a:t>
            </a:r>
            <a:r>
              <a:rPr lang="en-US" sz="1600" spc="18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that</a:t>
            </a:r>
            <a:r>
              <a:rPr lang="en-US" sz="1600" spc="18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can</a:t>
            </a:r>
            <a:r>
              <a:rPr lang="en-US" sz="1600" spc="19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be</a:t>
            </a:r>
            <a:r>
              <a:rPr lang="en-US" sz="1600" spc="19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refrigerated</a:t>
            </a:r>
            <a:r>
              <a:rPr lang="en-US" sz="1600" spc="1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</a:t>
            </a:r>
            <a:r>
              <a:rPr lang="en-US" sz="1600" spc="185" dirty="0">
                <a:latin typeface="Arial"/>
                <a:cs typeface="Arial"/>
              </a:rPr>
              <a:t> the </a:t>
            </a:r>
            <a:r>
              <a:rPr lang="en-US" sz="1600" dirty="0">
                <a:latin typeface="Arial"/>
                <a:cs typeface="Arial"/>
              </a:rPr>
              <a:t>laboratory-</a:t>
            </a:r>
            <a:r>
              <a:rPr lang="en-US" sz="1600" spc="18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Citrated</a:t>
            </a:r>
            <a:r>
              <a:rPr lang="en-US" sz="1600" spc="1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whole</a:t>
            </a:r>
            <a:r>
              <a:rPr lang="en-US" sz="1600" spc="18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blood,</a:t>
            </a:r>
            <a:r>
              <a:rPr lang="en-US" sz="1600" spc="17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urine, </a:t>
            </a:r>
            <a:r>
              <a:rPr lang="en-US" sz="1600" dirty="0">
                <a:latin typeface="Arial"/>
                <a:cs typeface="Arial"/>
              </a:rPr>
              <a:t>stool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samples,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specimens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of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water,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food,</a:t>
            </a:r>
            <a:r>
              <a:rPr lang="en-US" sz="1600" spc="-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milk.</a:t>
            </a:r>
          </a:p>
          <a:p>
            <a:pPr marL="337185" marR="94615" indent="-229235">
              <a:spcBef>
                <a:spcPts val="95"/>
              </a:spcBef>
              <a:buFont typeface="Symbol"/>
              <a:buChar char=""/>
              <a:tabLst>
                <a:tab pos="337185" algn="l"/>
                <a:tab pos="382270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337185" marR="93980" indent="-229235">
              <a:spcBef>
                <a:spcPts val="100"/>
              </a:spcBef>
              <a:buFont typeface="Symbol"/>
              <a:buChar char=""/>
              <a:tabLst>
                <a:tab pos="337185" algn="l"/>
                <a:tab pos="382270" algn="l"/>
              </a:tabLst>
            </a:pPr>
            <a:r>
              <a:rPr lang="en-US" sz="1600" dirty="0">
                <a:latin typeface="Arial"/>
                <a:cs typeface="Arial"/>
              </a:rPr>
              <a:t>	The</a:t>
            </a:r>
            <a:r>
              <a:rPr lang="en-US" sz="1600" spc="1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specimens</a:t>
            </a:r>
            <a:r>
              <a:rPr lang="en-US"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that</a:t>
            </a:r>
            <a:r>
              <a:rPr lang="en-US"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can</a:t>
            </a:r>
            <a:r>
              <a:rPr lang="en-US"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be</a:t>
            </a:r>
            <a:r>
              <a:rPr lang="en-US" sz="1600" spc="1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stored</a:t>
            </a:r>
            <a:r>
              <a:rPr lang="en-US"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at</a:t>
            </a:r>
            <a:r>
              <a:rPr lang="en-US"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room</a:t>
            </a:r>
            <a:r>
              <a:rPr lang="en-US" sz="1600" spc="1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temperature-</a:t>
            </a:r>
            <a:r>
              <a:rPr lang="en-US" sz="1600" spc="1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whole</a:t>
            </a:r>
            <a:r>
              <a:rPr lang="en-US" sz="1600" spc="1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blood</a:t>
            </a:r>
            <a:r>
              <a:rPr lang="en-US" sz="1600" spc="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required</a:t>
            </a:r>
            <a:r>
              <a:rPr lang="en-US" sz="1600" spc="9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for</a:t>
            </a:r>
            <a:r>
              <a:rPr lang="en-US" sz="1600" spc="100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the </a:t>
            </a:r>
            <a:r>
              <a:rPr lang="en-US" sz="1600" dirty="0">
                <a:latin typeface="Arial"/>
                <a:cs typeface="Arial"/>
              </a:rPr>
              <a:t>serum,</a:t>
            </a:r>
            <a:r>
              <a:rPr lang="en-US" sz="1600" spc="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cough</a:t>
            </a:r>
            <a:r>
              <a:rPr lang="en-US" sz="1600" spc="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plates</a:t>
            </a:r>
            <a:r>
              <a:rPr lang="en-US" sz="1600" spc="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for</a:t>
            </a:r>
            <a:r>
              <a:rPr lang="en-US" sz="1600" spc="45" dirty="0">
                <a:latin typeface="Arial"/>
                <a:cs typeface="Arial"/>
              </a:rPr>
              <a:t> </a:t>
            </a:r>
            <a:r>
              <a:rPr lang="en-US" sz="1600" i="1" dirty="0">
                <a:latin typeface="Arial"/>
                <a:cs typeface="Arial"/>
              </a:rPr>
              <a:t>Bordetella</a:t>
            </a:r>
            <a:r>
              <a:rPr lang="en-US" sz="1600" i="1" spc="25" dirty="0">
                <a:latin typeface="Arial"/>
                <a:cs typeface="Arial"/>
              </a:rPr>
              <a:t> </a:t>
            </a:r>
            <a:r>
              <a:rPr lang="en-US" sz="1600" i="1" dirty="0">
                <a:latin typeface="Arial"/>
                <a:cs typeface="Arial"/>
              </a:rPr>
              <a:t>pertussis,</a:t>
            </a:r>
            <a:r>
              <a:rPr lang="en-US" sz="1600" i="1" spc="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specimens</a:t>
            </a:r>
            <a:r>
              <a:rPr lang="en-US" sz="1600" spc="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for</a:t>
            </a:r>
            <a:r>
              <a:rPr lang="en-US" sz="1600" spc="45" dirty="0">
                <a:latin typeface="Arial"/>
                <a:cs typeface="Arial"/>
              </a:rPr>
              <a:t> </a:t>
            </a:r>
            <a:r>
              <a:rPr lang="en-US" sz="1600" i="1" dirty="0">
                <a:latin typeface="Arial"/>
                <a:cs typeface="Arial"/>
              </a:rPr>
              <a:t>Neisseria</a:t>
            </a:r>
            <a:r>
              <a:rPr lang="en-US" sz="1600" i="1" spc="35" dirty="0">
                <a:latin typeface="Arial"/>
                <a:cs typeface="Arial"/>
              </a:rPr>
              <a:t> </a:t>
            </a:r>
            <a:r>
              <a:rPr lang="en-US" sz="1600" i="1" spc="-10" dirty="0">
                <a:latin typeface="Arial"/>
                <a:cs typeface="Arial"/>
              </a:rPr>
              <a:t>gonorrhea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5" dirty="0">
                <a:latin typeface="Arial"/>
                <a:cs typeface="Arial"/>
              </a:rPr>
              <a:t> </a:t>
            </a:r>
            <a:r>
              <a:rPr lang="en-US" sz="1600" i="1" dirty="0">
                <a:latin typeface="Arial"/>
                <a:cs typeface="Arial"/>
              </a:rPr>
              <a:t>N.</a:t>
            </a:r>
            <a:r>
              <a:rPr lang="en-US" sz="1600" i="1" spc="-15" dirty="0">
                <a:latin typeface="Arial"/>
                <a:cs typeface="Arial"/>
              </a:rPr>
              <a:t> </a:t>
            </a:r>
            <a:r>
              <a:rPr lang="en-US" sz="1600" i="1" spc="-10" dirty="0">
                <a:latin typeface="Arial"/>
                <a:cs typeface="Arial"/>
              </a:rPr>
              <a:t>meningitides</a:t>
            </a:r>
            <a:r>
              <a:rPr lang="en-US" sz="1600" spc="-10" dirty="0">
                <a:latin typeface="Arial"/>
                <a:cs typeface="Arial"/>
              </a:rPr>
              <a:t>.</a:t>
            </a:r>
          </a:p>
          <a:p>
            <a:pPr marL="337185" marR="93980" indent="-229235">
              <a:spcBef>
                <a:spcPts val="100"/>
              </a:spcBef>
              <a:buFont typeface="Symbol"/>
              <a:buChar char=""/>
              <a:tabLst>
                <a:tab pos="337185" algn="l"/>
                <a:tab pos="382270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781685" lvl="1" indent="-273685">
              <a:spcBef>
                <a:spcPts val="720"/>
              </a:spcBef>
              <a:buFont typeface="Symbol"/>
              <a:buChar char=""/>
              <a:tabLst>
                <a:tab pos="781685" algn="l"/>
              </a:tabLst>
            </a:pPr>
            <a:r>
              <a:rPr lang="en-US" sz="1600" i="1" dirty="0">
                <a:latin typeface="Arial"/>
                <a:cs typeface="Arial"/>
              </a:rPr>
              <a:t>Entamoeba</a:t>
            </a:r>
            <a:r>
              <a:rPr lang="en-US" sz="1600" i="1" spc="-25" dirty="0">
                <a:latin typeface="Arial"/>
                <a:cs typeface="Arial"/>
              </a:rPr>
              <a:t> </a:t>
            </a:r>
            <a:r>
              <a:rPr lang="en-US" sz="1600" i="1" dirty="0">
                <a:latin typeface="Arial"/>
                <a:cs typeface="Arial"/>
              </a:rPr>
              <a:t>histolytica</a:t>
            </a:r>
            <a:r>
              <a:rPr lang="en-US" sz="1600" i="1" spc="-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should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be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stored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at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body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temperature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(37</a:t>
            </a:r>
            <a:r>
              <a:rPr lang="en-US" sz="1600" spc="-15" baseline="38194" dirty="0">
                <a:latin typeface="Arial"/>
                <a:cs typeface="Arial"/>
              </a:rPr>
              <a:t>o</a:t>
            </a:r>
            <a:r>
              <a:rPr lang="en-US" sz="1600" spc="-10" dirty="0">
                <a:latin typeface="Arial"/>
                <a:cs typeface="Arial"/>
              </a:rPr>
              <a:t>C).</a:t>
            </a:r>
          </a:p>
          <a:p>
            <a:pPr marL="781685" lvl="1" indent="-273685">
              <a:spcBef>
                <a:spcPts val="720"/>
              </a:spcBef>
              <a:buFont typeface="Symbol"/>
              <a:buChar char=""/>
              <a:tabLst>
                <a:tab pos="781685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508000" marR="96520" indent="-228600">
              <a:spcBef>
                <a:spcPts val="90"/>
              </a:spcBef>
              <a:buFont typeface="Symbol"/>
              <a:buChar char=""/>
              <a:tabLst>
                <a:tab pos="508000" algn="l"/>
                <a:tab pos="553085" algn="l"/>
              </a:tabLst>
            </a:pPr>
            <a:r>
              <a:rPr lang="en-US" sz="1600" dirty="0">
                <a:latin typeface="Arial"/>
                <a:cs typeface="Arial"/>
              </a:rPr>
              <a:t>	Preservatives</a:t>
            </a:r>
            <a:r>
              <a:rPr lang="en-US" sz="1600" spc="3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like</a:t>
            </a:r>
            <a:r>
              <a:rPr lang="en-US" sz="1600" spc="3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buffered</a:t>
            </a:r>
            <a:r>
              <a:rPr lang="en-US" sz="1600" spc="34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glycerol-</a:t>
            </a:r>
            <a:r>
              <a:rPr lang="en-US" sz="1600" dirty="0">
                <a:latin typeface="Arial"/>
                <a:cs typeface="Arial"/>
              </a:rPr>
              <a:t>saline</a:t>
            </a:r>
            <a:r>
              <a:rPr lang="en-US" sz="1600" spc="35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3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ethylene</a:t>
            </a:r>
            <a:r>
              <a:rPr lang="en-US" sz="1600" spc="3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diamine</a:t>
            </a:r>
            <a:r>
              <a:rPr lang="en-US" sz="1600" spc="33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tetraacetic</a:t>
            </a:r>
            <a:r>
              <a:rPr lang="en-US" sz="1600" spc="335" dirty="0">
                <a:latin typeface="Arial"/>
                <a:cs typeface="Arial"/>
              </a:rPr>
              <a:t> </a:t>
            </a:r>
            <a:r>
              <a:rPr lang="en-US" sz="1600" spc="-20" dirty="0">
                <a:latin typeface="Arial"/>
                <a:cs typeface="Arial"/>
              </a:rPr>
              <a:t>acid </a:t>
            </a:r>
            <a:r>
              <a:rPr lang="en-US" sz="1600" dirty="0">
                <a:latin typeface="Arial"/>
                <a:cs typeface="Arial"/>
              </a:rPr>
              <a:t>(EDTA)</a:t>
            </a:r>
            <a:r>
              <a:rPr lang="en-US" sz="1600" spc="2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can</a:t>
            </a:r>
            <a:r>
              <a:rPr lang="en-US" sz="1600" spc="2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be</a:t>
            </a:r>
            <a:r>
              <a:rPr lang="en-US" sz="1600" spc="2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used</a:t>
            </a:r>
            <a:r>
              <a:rPr lang="en-US" sz="1600" spc="2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</a:t>
            </a:r>
            <a:r>
              <a:rPr lang="en-US" sz="1600" spc="2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keeping</a:t>
            </a:r>
            <a:r>
              <a:rPr lang="en-US" sz="1600" spc="2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fecal</a:t>
            </a:r>
            <a:r>
              <a:rPr lang="en-US" sz="1600" spc="2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samples</a:t>
            </a:r>
            <a:r>
              <a:rPr lang="en-US" sz="1600" spc="2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that</a:t>
            </a:r>
            <a:r>
              <a:rPr lang="en-US" sz="1600" spc="2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are</a:t>
            </a:r>
            <a:r>
              <a:rPr lang="en-US" sz="1600" spc="2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to</a:t>
            </a:r>
            <a:r>
              <a:rPr lang="en-US" sz="1600" spc="2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be</a:t>
            </a:r>
            <a:r>
              <a:rPr lang="en-US" sz="1600" spc="2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tested</a:t>
            </a:r>
            <a:r>
              <a:rPr lang="en-US" sz="1600" spc="27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for</a:t>
            </a:r>
            <a:r>
              <a:rPr lang="en-US" sz="1600" spc="27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enteric pathogens.</a:t>
            </a:r>
            <a:endParaRPr lang="en-US" sz="1600" dirty="0">
              <a:latin typeface="Arial"/>
              <a:cs typeface="Arial"/>
            </a:endParaRPr>
          </a:p>
          <a:p>
            <a:endParaRPr lang="en-SA" sz="1600" dirty="0"/>
          </a:p>
        </p:txBody>
      </p:sp>
    </p:spTree>
    <p:extLst>
      <p:ext uri="{BB962C8B-B14F-4D97-AF65-F5344CB8AC3E}">
        <p14:creationId xmlns:p14="http://schemas.microsoft.com/office/powerpoint/2010/main" val="185855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row of samples for medical testing">
            <a:extLst>
              <a:ext uri="{FF2B5EF4-FFF2-40B4-BE49-F238E27FC236}">
                <a16:creationId xmlns:a16="http://schemas.microsoft.com/office/drawing/2014/main" id="{108ABCBC-A865-A750-F7CE-C928BBB0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3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E64C2-71EB-B33E-5180-72F26108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742" y="308959"/>
            <a:ext cx="5870712" cy="6240080"/>
          </a:xfrm>
        </p:spPr>
        <p:txBody>
          <a:bodyPr anchor="ctr">
            <a:normAutofit/>
          </a:bodyPr>
          <a:lstStyle/>
          <a:p>
            <a:pPr marL="469900" indent="-228600">
              <a:spcBef>
                <a:spcPts val="815"/>
              </a:spcBef>
              <a:buAutoNum type="arabicPeriod" startAt="5"/>
              <a:tabLst>
                <a:tab pos="469900" algn="l"/>
              </a:tabLst>
            </a:pPr>
            <a:r>
              <a:rPr lang="en-US" sz="1600" b="1" dirty="0">
                <a:latin typeface="Arial"/>
                <a:cs typeface="Arial"/>
              </a:rPr>
              <a:t>Use</a:t>
            </a:r>
            <a:r>
              <a:rPr lang="en-US" sz="1600" b="1" spc="-2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appropriate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culture</a:t>
            </a:r>
            <a:r>
              <a:rPr lang="en-US" sz="1600" b="1" spc="-20" dirty="0">
                <a:latin typeface="Arial"/>
                <a:cs typeface="Arial"/>
              </a:rPr>
              <a:t> media</a:t>
            </a:r>
            <a:endParaRPr lang="en-US" sz="1600" dirty="0">
              <a:latin typeface="Arial"/>
              <a:cs typeface="Arial"/>
            </a:endParaRPr>
          </a:p>
          <a:p>
            <a:pPr marL="469265" lvl="1" indent="-227965">
              <a:spcBef>
                <a:spcPts val="625"/>
              </a:spcBef>
              <a:buFont typeface="Wingdings"/>
              <a:buChar char=""/>
              <a:tabLst>
                <a:tab pos="469265" algn="l"/>
              </a:tabLst>
            </a:pPr>
            <a:r>
              <a:rPr lang="en-US" sz="1600" b="1" dirty="0">
                <a:latin typeface="Arial"/>
                <a:cs typeface="Arial"/>
              </a:rPr>
              <a:t>Sterile</a:t>
            </a:r>
            <a:r>
              <a:rPr lang="en-US" sz="1600" b="1" spc="-2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and</a:t>
            </a:r>
            <a:r>
              <a:rPr lang="en-US" sz="1600" b="1" spc="-10" dirty="0">
                <a:latin typeface="Arial"/>
                <a:cs typeface="Arial"/>
              </a:rPr>
              <a:t> Non-</a:t>
            </a:r>
            <a:r>
              <a:rPr lang="en-US" sz="1600" b="1" dirty="0">
                <a:latin typeface="Arial"/>
                <a:cs typeface="Arial"/>
              </a:rPr>
              <a:t>sterile</a:t>
            </a:r>
            <a:r>
              <a:rPr lang="en-US" sz="1600" b="1" spc="-1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Body</a:t>
            </a:r>
            <a:r>
              <a:rPr lang="en-US" sz="1600" b="1" spc="-4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Sites</a:t>
            </a:r>
          </a:p>
          <a:p>
            <a:pPr marL="469265" lvl="1" indent="-227965">
              <a:spcBef>
                <a:spcPts val="625"/>
              </a:spcBef>
              <a:buFont typeface="Wingdings"/>
              <a:buChar char=""/>
              <a:tabLst>
                <a:tab pos="469265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469900" indent="-228600">
              <a:spcBef>
                <a:spcPts val="635"/>
              </a:spcBef>
              <a:buFont typeface="Times New Roman"/>
              <a:buChar char="•"/>
              <a:tabLst>
                <a:tab pos="469900" algn="l"/>
              </a:tabLst>
            </a:pPr>
            <a:r>
              <a:rPr lang="en-US" sz="1600" b="1" dirty="0">
                <a:latin typeface="Arial"/>
                <a:cs typeface="Arial"/>
              </a:rPr>
              <a:t>Sterile</a:t>
            </a:r>
            <a:r>
              <a:rPr lang="en-US" sz="1600" b="1" spc="-1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body</a:t>
            </a:r>
            <a:r>
              <a:rPr lang="en-US" sz="1600" b="1" spc="-4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sites:</a:t>
            </a:r>
            <a:endParaRPr lang="en-US" sz="1600" dirty="0">
              <a:latin typeface="Arial"/>
              <a:cs typeface="Arial"/>
            </a:endParaRPr>
          </a:p>
          <a:p>
            <a:pPr marL="927100" marR="10795" lvl="1" indent="-228600">
              <a:spcBef>
                <a:spcPts val="160"/>
              </a:spcBef>
              <a:buFont typeface="Times New Roman"/>
              <a:buChar char="–"/>
              <a:tabLst>
                <a:tab pos="927100" algn="l"/>
              </a:tabLst>
            </a:pPr>
            <a:r>
              <a:rPr lang="en-US" sz="1600" dirty="0">
                <a:latin typeface="Arial"/>
                <a:cs typeface="Arial"/>
              </a:rPr>
              <a:t>These</a:t>
            </a:r>
            <a:r>
              <a:rPr lang="en-US" sz="1600" spc="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sites</a:t>
            </a:r>
            <a:r>
              <a:rPr lang="en-US" sz="1600" spc="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usually</a:t>
            </a:r>
            <a:r>
              <a:rPr lang="en-US" sz="1600" spc="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do</a:t>
            </a:r>
            <a:r>
              <a:rPr lang="en-US" sz="1600" spc="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not</a:t>
            </a:r>
            <a:r>
              <a:rPr lang="en-US" sz="1600" spc="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contain</a:t>
            </a:r>
            <a:r>
              <a:rPr lang="en-US" sz="1600" spc="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any</a:t>
            </a:r>
            <a:r>
              <a:rPr lang="en-US" sz="1600" spc="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bacteria,</a:t>
            </a:r>
            <a:r>
              <a:rPr lang="en-US" sz="1600" spc="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so</a:t>
            </a:r>
            <a:r>
              <a:rPr lang="en-US" sz="1600" spc="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any</a:t>
            </a:r>
            <a:r>
              <a:rPr lang="en-US" sz="1600" spc="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bacteria</a:t>
            </a:r>
            <a:r>
              <a:rPr lang="en-US" sz="1600" spc="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found</a:t>
            </a:r>
            <a:r>
              <a:rPr lang="en-US" sz="1600" spc="3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there </a:t>
            </a:r>
            <a:r>
              <a:rPr lang="en-US" sz="1600" dirty="0">
                <a:latin typeface="Arial"/>
                <a:cs typeface="Arial"/>
              </a:rPr>
              <a:t>are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significant</a:t>
            </a:r>
            <a:endParaRPr lang="en-US" sz="1600" dirty="0">
              <a:latin typeface="Arial"/>
              <a:cs typeface="Arial"/>
            </a:endParaRPr>
          </a:p>
          <a:p>
            <a:pPr marL="1384300" lvl="2" indent="-228600">
              <a:spcBef>
                <a:spcPts val="445"/>
              </a:spcBef>
              <a:buFont typeface="Times New Roman"/>
              <a:buChar char="•"/>
              <a:tabLst>
                <a:tab pos="1384300" algn="l"/>
              </a:tabLst>
            </a:pPr>
            <a:r>
              <a:rPr lang="en-US" sz="1600" spc="-10" dirty="0">
                <a:latin typeface="Arial"/>
                <a:cs typeface="Arial"/>
              </a:rPr>
              <a:t>Blood</a:t>
            </a:r>
            <a:endParaRPr lang="en-US" sz="1600" dirty="0">
              <a:latin typeface="Arial"/>
              <a:cs typeface="Arial"/>
            </a:endParaRPr>
          </a:p>
          <a:p>
            <a:pPr marL="1384300" lvl="2" indent="-228600">
              <a:spcBef>
                <a:spcPts val="635"/>
              </a:spcBef>
              <a:buFont typeface="Times New Roman"/>
              <a:buChar char="•"/>
              <a:tabLst>
                <a:tab pos="1384300" algn="l"/>
              </a:tabLst>
            </a:pPr>
            <a:r>
              <a:rPr lang="en-US" sz="1600" dirty="0">
                <a:latin typeface="Arial"/>
                <a:cs typeface="Arial"/>
              </a:rPr>
              <a:t>Spinal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fluid</a:t>
            </a:r>
          </a:p>
          <a:p>
            <a:pPr marL="1384300" lvl="2" indent="-228600">
              <a:spcBef>
                <a:spcPts val="635"/>
              </a:spcBef>
              <a:buFont typeface="Times New Roman"/>
              <a:buChar char="•"/>
              <a:tabLst>
                <a:tab pos="1384300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469900" indent="-228600">
              <a:spcBef>
                <a:spcPts val="625"/>
              </a:spcBef>
              <a:buFont typeface="Times New Roman"/>
              <a:buChar char="•"/>
              <a:tabLst>
                <a:tab pos="469900" algn="l"/>
              </a:tabLst>
            </a:pPr>
            <a:r>
              <a:rPr lang="en-US" sz="1600" b="1" spc="-20" dirty="0">
                <a:latin typeface="Arial"/>
                <a:cs typeface="Arial"/>
              </a:rPr>
              <a:t>Non-</a:t>
            </a:r>
            <a:r>
              <a:rPr lang="en-US" sz="1600" b="1" dirty="0">
                <a:latin typeface="Arial"/>
                <a:cs typeface="Arial"/>
              </a:rPr>
              <a:t>sterile</a:t>
            </a:r>
            <a:r>
              <a:rPr lang="en-US" sz="1600" b="1" spc="2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body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sites:</a:t>
            </a:r>
            <a:endParaRPr lang="en-US" sz="1600" dirty="0">
              <a:latin typeface="Arial"/>
              <a:cs typeface="Arial"/>
            </a:endParaRPr>
          </a:p>
          <a:p>
            <a:pPr marL="927100" marR="10160" lvl="1" indent="-228600">
              <a:spcBef>
                <a:spcPts val="15"/>
              </a:spcBef>
              <a:buFont typeface="Times New Roman"/>
              <a:buChar char="–"/>
              <a:tabLst>
                <a:tab pos="927100" algn="l"/>
              </a:tabLst>
            </a:pPr>
            <a:r>
              <a:rPr lang="en-US" sz="1600" dirty="0">
                <a:latin typeface="Arial"/>
                <a:cs typeface="Arial"/>
              </a:rPr>
              <a:t>These</a:t>
            </a:r>
            <a:r>
              <a:rPr lang="en-US" sz="1600" spc="3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sites</a:t>
            </a:r>
            <a:r>
              <a:rPr lang="en-US" sz="1600" spc="3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are</a:t>
            </a:r>
            <a:r>
              <a:rPr lang="en-US" sz="1600" spc="38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open</a:t>
            </a:r>
            <a:r>
              <a:rPr lang="en-US" sz="1600" spc="3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to</a:t>
            </a:r>
            <a:r>
              <a:rPr lang="en-US" sz="1600" spc="3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the</a:t>
            </a:r>
            <a:r>
              <a:rPr lang="en-US" sz="1600" spc="38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external</a:t>
            </a:r>
            <a:r>
              <a:rPr lang="en-US" sz="1600" spc="3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environment</a:t>
            </a:r>
            <a:r>
              <a:rPr lang="en-US" sz="1600" spc="3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</a:t>
            </a:r>
            <a:r>
              <a:rPr lang="en-US" sz="1600" spc="38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typically</a:t>
            </a:r>
            <a:r>
              <a:rPr lang="en-US" sz="1600" spc="37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contain bacteria</a:t>
            </a:r>
            <a:endParaRPr lang="en-US" sz="1600" dirty="0">
              <a:latin typeface="Arial"/>
              <a:cs typeface="Arial"/>
            </a:endParaRPr>
          </a:p>
          <a:p>
            <a:pPr marL="1384300" lvl="2" indent="-228600">
              <a:spcBef>
                <a:spcPts val="635"/>
              </a:spcBef>
              <a:buFont typeface="Times New Roman"/>
              <a:buChar char="•"/>
              <a:tabLst>
                <a:tab pos="1384300" algn="l"/>
              </a:tabLst>
            </a:pPr>
            <a:r>
              <a:rPr lang="en-US" sz="1600" spc="-10" dirty="0">
                <a:latin typeface="Arial"/>
                <a:cs typeface="Arial"/>
              </a:rPr>
              <a:t>Throat</a:t>
            </a:r>
            <a:endParaRPr lang="en-US" sz="1600" dirty="0">
              <a:latin typeface="Arial"/>
              <a:cs typeface="Arial"/>
            </a:endParaRPr>
          </a:p>
          <a:p>
            <a:pPr marL="1384300" lvl="2" indent="-228600">
              <a:spcBef>
                <a:spcPts val="625"/>
              </a:spcBef>
              <a:buFont typeface="Times New Roman"/>
              <a:buChar char="•"/>
              <a:tabLst>
                <a:tab pos="1384300" algn="l"/>
              </a:tabLst>
            </a:pPr>
            <a:r>
              <a:rPr lang="en-US" sz="1600" spc="-10" dirty="0">
                <a:latin typeface="Arial"/>
                <a:cs typeface="Arial"/>
              </a:rPr>
              <a:t>Feces</a:t>
            </a:r>
          </a:p>
          <a:p>
            <a:pPr marL="1384300" lvl="2" indent="-228600">
              <a:spcBef>
                <a:spcPts val="625"/>
              </a:spcBef>
              <a:buFont typeface="Times New Roman"/>
              <a:buChar char="•"/>
              <a:tabLst>
                <a:tab pos="1384300" algn="l"/>
              </a:tabLst>
            </a:pPr>
            <a:endParaRPr lang="en-SA" sz="1400" dirty="0"/>
          </a:p>
        </p:txBody>
      </p:sp>
    </p:spTree>
    <p:extLst>
      <p:ext uri="{BB962C8B-B14F-4D97-AF65-F5344CB8AC3E}">
        <p14:creationId xmlns:p14="http://schemas.microsoft.com/office/powerpoint/2010/main" val="248614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95C2B5-870B-1AC8-E704-F6AB4592BCC4}"/>
              </a:ext>
            </a:extLst>
          </p:cNvPr>
          <p:cNvSpPr txBox="1"/>
          <p:nvPr/>
        </p:nvSpPr>
        <p:spPr>
          <a:xfrm>
            <a:off x="333757" y="1501471"/>
            <a:ext cx="6894576" cy="649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Indigenous</a:t>
            </a:r>
            <a:r>
              <a:rPr lang="en-US" sz="3200" b="1" spc="-65" dirty="0">
                <a:latin typeface="+mj-lt"/>
                <a:ea typeface="+mj-ea"/>
                <a:cs typeface="+mj-cs"/>
              </a:rPr>
              <a:t> </a:t>
            </a:r>
            <a:r>
              <a:rPr lang="en-US" sz="3200" b="1" spc="-10" dirty="0">
                <a:latin typeface="+mj-lt"/>
                <a:ea typeface="+mj-ea"/>
                <a:cs typeface="+mj-cs"/>
              </a:rPr>
              <a:t>flora: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0430-9696-1FA9-7D06-70ED60C93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99" y="2381766"/>
            <a:ext cx="7219982" cy="4151376"/>
          </a:xfrm>
        </p:spPr>
        <p:txBody>
          <a:bodyPr vert="horz" lIns="91440" tIns="45720" rIns="91440" bIns="45720" rtlCol="0">
            <a:noAutofit/>
          </a:bodyPr>
          <a:lstStyle/>
          <a:p>
            <a:pPr marL="355600" marR="8890">
              <a:lnSpc>
                <a:spcPct val="150000"/>
              </a:lnSpc>
              <a:spcBef>
                <a:spcPts val="75"/>
              </a:spcBef>
              <a:tabLst>
                <a:tab pos="355600" algn="l"/>
                <a:tab pos="400685" algn="l"/>
              </a:tabLst>
            </a:pPr>
            <a:r>
              <a:rPr lang="en-US" sz="1600" dirty="0"/>
              <a:t>	Microorganisms</a:t>
            </a:r>
            <a:r>
              <a:rPr lang="en-US" sz="1600" spc="40" dirty="0"/>
              <a:t> </a:t>
            </a:r>
            <a:r>
              <a:rPr lang="en-US" sz="1600" dirty="0"/>
              <a:t>usually</a:t>
            </a:r>
            <a:r>
              <a:rPr lang="en-US" sz="1600" spc="40" dirty="0"/>
              <a:t> </a:t>
            </a:r>
            <a:r>
              <a:rPr lang="en-US" sz="1600" dirty="0"/>
              <a:t>are</a:t>
            </a:r>
            <a:r>
              <a:rPr lang="en-US" sz="1600" spc="45" dirty="0"/>
              <a:t> </a:t>
            </a:r>
            <a:r>
              <a:rPr lang="en-US" sz="1600" dirty="0"/>
              <a:t>present</a:t>
            </a:r>
            <a:r>
              <a:rPr lang="en-US" sz="1600" spc="40" dirty="0"/>
              <a:t> </a:t>
            </a:r>
            <a:r>
              <a:rPr lang="en-US" sz="1600" dirty="0"/>
              <a:t>in</a:t>
            </a:r>
            <a:r>
              <a:rPr lang="en-US" sz="1600" spc="40" dirty="0"/>
              <a:t> </a:t>
            </a:r>
            <a:r>
              <a:rPr lang="en-US" sz="1600" dirty="0"/>
              <a:t>many</a:t>
            </a:r>
            <a:r>
              <a:rPr lang="en-US" sz="1600" spc="45" dirty="0"/>
              <a:t> </a:t>
            </a:r>
            <a:r>
              <a:rPr lang="en-US" sz="1600" dirty="0"/>
              <a:t>regions</a:t>
            </a:r>
            <a:r>
              <a:rPr lang="en-US" sz="1600" spc="40" dirty="0"/>
              <a:t> </a:t>
            </a:r>
            <a:r>
              <a:rPr lang="en-US" sz="1600" dirty="0"/>
              <a:t>of</a:t>
            </a:r>
            <a:r>
              <a:rPr lang="en-US" sz="1600" spc="50" dirty="0"/>
              <a:t> </a:t>
            </a:r>
            <a:r>
              <a:rPr lang="en-US" sz="1600" dirty="0"/>
              <a:t>the</a:t>
            </a:r>
            <a:r>
              <a:rPr lang="en-US" sz="1600" spc="45" dirty="0"/>
              <a:t> </a:t>
            </a:r>
            <a:r>
              <a:rPr lang="en-US" sz="1600" dirty="0"/>
              <a:t>body.</a:t>
            </a:r>
            <a:endParaRPr lang="en-US" sz="1600" spc="40" dirty="0"/>
          </a:p>
          <a:p>
            <a:pPr marL="355600" marR="8890">
              <a:lnSpc>
                <a:spcPct val="150000"/>
              </a:lnSpc>
              <a:spcBef>
                <a:spcPts val="75"/>
              </a:spcBef>
              <a:tabLst>
                <a:tab pos="355600" algn="l"/>
                <a:tab pos="400685" algn="l"/>
              </a:tabLst>
            </a:pPr>
            <a:r>
              <a:rPr lang="en-US" sz="1600" dirty="0"/>
              <a:t>These</a:t>
            </a:r>
            <a:r>
              <a:rPr lang="en-US" sz="1600" spc="40" dirty="0"/>
              <a:t> </a:t>
            </a:r>
            <a:r>
              <a:rPr lang="en-US" sz="1600" spc="-10" dirty="0"/>
              <a:t>populations </a:t>
            </a:r>
            <a:r>
              <a:rPr lang="en-US" sz="1600" dirty="0"/>
              <a:t>represent</a:t>
            </a:r>
            <a:r>
              <a:rPr lang="en-US" sz="1600" spc="-25" dirty="0"/>
              <a:t> </a:t>
            </a:r>
            <a:r>
              <a:rPr lang="en-US" sz="1600" dirty="0"/>
              <a:t>the</a:t>
            </a:r>
            <a:r>
              <a:rPr lang="en-US" sz="1600" spc="-25" dirty="0"/>
              <a:t> </a:t>
            </a:r>
            <a:r>
              <a:rPr lang="en-US" sz="1600" dirty="0"/>
              <a:t>indigenous</a:t>
            </a:r>
            <a:r>
              <a:rPr lang="en-US" sz="1600" spc="-30" dirty="0"/>
              <a:t> </a:t>
            </a:r>
            <a:r>
              <a:rPr lang="en-US" sz="1600" dirty="0"/>
              <a:t>flora</a:t>
            </a:r>
            <a:r>
              <a:rPr lang="en-US" sz="1600" spc="-35" dirty="0"/>
              <a:t> </a:t>
            </a:r>
            <a:r>
              <a:rPr lang="en-US" sz="1600" dirty="0"/>
              <a:t>of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35" dirty="0"/>
              <a:t> </a:t>
            </a:r>
            <a:r>
              <a:rPr lang="en-US" sz="1600" spc="-10" dirty="0"/>
              <a:t>body.</a:t>
            </a:r>
            <a:endParaRPr lang="en-US" sz="1600" dirty="0"/>
          </a:p>
          <a:p>
            <a:pPr marL="355600" marR="8890">
              <a:lnSpc>
                <a:spcPct val="150000"/>
              </a:lnSpc>
              <a:spcBef>
                <a:spcPts val="75"/>
              </a:spcBef>
              <a:tabLst>
                <a:tab pos="355600" algn="l"/>
                <a:tab pos="400685" algn="l"/>
              </a:tabLst>
            </a:pPr>
            <a:r>
              <a:rPr lang="en-US" sz="1600" dirty="0"/>
              <a:t>These</a:t>
            </a:r>
            <a:r>
              <a:rPr lang="en-US" sz="1600" spc="160" dirty="0"/>
              <a:t> </a:t>
            </a:r>
            <a:r>
              <a:rPr lang="en-US" sz="1600" dirty="0"/>
              <a:t>microorganisms</a:t>
            </a:r>
            <a:r>
              <a:rPr lang="en-US" sz="1600" spc="175" dirty="0"/>
              <a:t> </a:t>
            </a:r>
            <a:r>
              <a:rPr lang="en-US" sz="1600" dirty="0"/>
              <a:t>of</a:t>
            </a:r>
            <a:r>
              <a:rPr lang="en-US" sz="1600" spc="185" dirty="0"/>
              <a:t> </a:t>
            </a:r>
            <a:r>
              <a:rPr lang="en-US" sz="1600" dirty="0"/>
              <a:t>the</a:t>
            </a:r>
            <a:r>
              <a:rPr lang="en-US" sz="1600" spc="175" dirty="0"/>
              <a:t> </a:t>
            </a:r>
            <a:r>
              <a:rPr lang="en-US" sz="1600" dirty="0"/>
              <a:t>body</a:t>
            </a:r>
            <a:r>
              <a:rPr lang="en-US" sz="1600" spc="160" dirty="0"/>
              <a:t> </a:t>
            </a:r>
            <a:r>
              <a:rPr lang="en-US" sz="1600" dirty="0"/>
              <a:t>serve</a:t>
            </a:r>
            <a:r>
              <a:rPr lang="en-US" sz="1600" spc="175" dirty="0"/>
              <a:t> </a:t>
            </a:r>
            <a:r>
              <a:rPr lang="en-US" sz="1600" dirty="0"/>
              <a:t>several</a:t>
            </a:r>
            <a:r>
              <a:rPr lang="en-US" sz="1600" spc="170" dirty="0"/>
              <a:t> </a:t>
            </a:r>
            <a:r>
              <a:rPr lang="en-US" sz="1600" dirty="0"/>
              <a:t>valuable</a:t>
            </a:r>
            <a:r>
              <a:rPr lang="en-US" sz="1600" spc="160" dirty="0"/>
              <a:t> </a:t>
            </a:r>
            <a:r>
              <a:rPr lang="en-US" sz="1600" dirty="0"/>
              <a:t>functions</a:t>
            </a:r>
            <a:r>
              <a:rPr lang="en-US" sz="1600"/>
              <a:t>.</a:t>
            </a:r>
            <a:r>
              <a:rPr lang="en-US" sz="1600" spc="175"/>
              <a:t> </a:t>
            </a:r>
          </a:p>
          <a:p>
            <a:pPr marL="355600" marR="8890">
              <a:lnSpc>
                <a:spcPct val="150000"/>
              </a:lnSpc>
              <a:spcBef>
                <a:spcPts val="75"/>
              </a:spcBef>
              <a:tabLst>
                <a:tab pos="355600" algn="l"/>
                <a:tab pos="400685" algn="l"/>
              </a:tabLst>
            </a:pPr>
            <a:r>
              <a:rPr lang="en-US" sz="1600"/>
              <a:t>For</a:t>
            </a:r>
            <a:r>
              <a:rPr lang="en-US" sz="1600" spc="175"/>
              <a:t> </a:t>
            </a:r>
            <a:r>
              <a:rPr lang="en-US" sz="1600" dirty="0"/>
              <a:t>example,</a:t>
            </a:r>
            <a:r>
              <a:rPr lang="en-US" sz="1600" spc="175" dirty="0"/>
              <a:t> </a:t>
            </a:r>
            <a:r>
              <a:rPr lang="en-US" sz="1600" spc="-30" dirty="0"/>
              <a:t>the </a:t>
            </a:r>
            <a:r>
              <a:rPr lang="en-US" sz="1600" dirty="0"/>
              <a:t>intestinal</a:t>
            </a:r>
            <a:r>
              <a:rPr lang="en-US" sz="1600" spc="85" dirty="0"/>
              <a:t> </a:t>
            </a:r>
            <a:r>
              <a:rPr lang="en-US" sz="1600" dirty="0"/>
              <a:t>flora</a:t>
            </a:r>
            <a:r>
              <a:rPr lang="en-US" sz="1600" spc="90" dirty="0"/>
              <a:t> </a:t>
            </a:r>
            <a:r>
              <a:rPr lang="en-US" sz="1600" dirty="0"/>
              <a:t>produces</a:t>
            </a:r>
            <a:r>
              <a:rPr lang="en-US" sz="1600" spc="100" dirty="0"/>
              <a:t> </a:t>
            </a:r>
            <a:r>
              <a:rPr lang="en-US" sz="1600" dirty="0"/>
              <a:t>various</a:t>
            </a:r>
            <a:r>
              <a:rPr lang="en-US" sz="1600" spc="100" dirty="0"/>
              <a:t> </a:t>
            </a:r>
            <a:r>
              <a:rPr lang="en-US" sz="1600" dirty="0"/>
              <a:t>vitamins</a:t>
            </a:r>
            <a:r>
              <a:rPr lang="en-US" sz="1600" spc="95" dirty="0"/>
              <a:t> </a:t>
            </a:r>
            <a:r>
              <a:rPr lang="en-US" sz="1600" dirty="0"/>
              <a:t>and</a:t>
            </a:r>
            <a:r>
              <a:rPr lang="en-US" sz="1600" spc="100" dirty="0"/>
              <a:t> </a:t>
            </a:r>
            <a:r>
              <a:rPr lang="en-US" sz="1600" dirty="0"/>
              <a:t>helps</a:t>
            </a:r>
            <a:r>
              <a:rPr lang="en-US" sz="1600" spc="100" dirty="0"/>
              <a:t> </a:t>
            </a:r>
            <a:r>
              <a:rPr lang="en-US" sz="1600" dirty="0"/>
              <a:t>maintain</a:t>
            </a:r>
            <a:r>
              <a:rPr lang="en-US" sz="1600" spc="105" dirty="0"/>
              <a:t> </a:t>
            </a:r>
            <a:r>
              <a:rPr lang="en-US" sz="1600" dirty="0"/>
              <a:t>the</a:t>
            </a:r>
            <a:r>
              <a:rPr lang="en-US" sz="1600" spc="90" dirty="0"/>
              <a:t> </a:t>
            </a:r>
            <a:r>
              <a:rPr lang="en-US" sz="1600" spc="-10" dirty="0"/>
              <a:t>antibody </a:t>
            </a:r>
            <a:r>
              <a:rPr lang="en-US" sz="1600" dirty="0"/>
              <a:t>synthetic</a:t>
            </a:r>
            <a:r>
              <a:rPr lang="en-US" sz="1600" spc="-15" dirty="0"/>
              <a:t> </a:t>
            </a:r>
            <a:r>
              <a:rPr lang="en-US" sz="1600" spc="-10" dirty="0"/>
              <a:t>system.</a:t>
            </a:r>
          </a:p>
          <a:p>
            <a:pPr marL="355600" marR="8890">
              <a:spcBef>
                <a:spcPts val="75"/>
              </a:spcBef>
              <a:tabLst>
                <a:tab pos="355600" algn="l"/>
                <a:tab pos="400685" algn="l"/>
              </a:tabLst>
            </a:pPr>
            <a:endParaRPr lang="en-US" sz="1600" dirty="0"/>
          </a:p>
          <a:p>
            <a:pPr marL="0"/>
            <a:endParaRPr lang="en-US" sz="1600" b="1" dirty="0"/>
          </a:p>
          <a:p>
            <a:pPr marL="0"/>
            <a:r>
              <a:rPr lang="en-US" sz="1600" b="1" dirty="0"/>
              <a:t>Microorganisms</a:t>
            </a:r>
            <a:r>
              <a:rPr lang="en-US" sz="1600" b="1" spc="-30" dirty="0"/>
              <a:t> </a:t>
            </a:r>
            <a:r>
              <a:rPr lang="en-US" sz="1600" b="1" dirty="0"/>
              <a:t>of</a:t>
            </a:r>
            <a:r>
              <a:rPr lang="en-US" sz="1600" b="1" spc="-30" dirty="0"/>
              <a:t> the </a:t>
            </a:r>
            <a:r>
              <a:rPr lang="en-US" sz="1600" b="1" dirty="0"/>
              <a:t>human</a:t>
            </a:r>
            <a:r>
              <a:rPr lang="en-US" sz="1600" b="1" spc="-30" dirty="0"/>
              <a:t> </a:t>
            </a:r>
            <a:r>
              <a:rPr lang="en-US" sz="1600" b="1" spc="-20" dirty="0"/>
              <a:t>body </a:t>
            </a:r>
          </a:p>
          <a:p>
            <a:pPr marL="457200" lvl="1"/>
            <a:r>
              <a:rPr lang="en-US" sz="1600" b="1" spc="-10" dirty="0"/>
              <a:t>Mouth </a:t>
            </a:r>
            <a:r>
              <a:rPr lang="en-US" sz="1600" b="1" dirty="0"/>
              <a:t>Indigenous</a:t>
            </a:r>
            <a:endParaRPr lang="en-US" sz="1600" dirty="0"/>
          </a:p>
          <a:p>
            <a:pPr marL="685165" lvl="1">
              <a:spcBef>
                <a:spcPts val="819"/>
              </a:spcBef>
              <a:tabLst>
                <a:tab pos="227965" algn="l"/>
              </a:tabLst>
            </a:pPr>
            <a:r>
              <a:rPr lang="en-US" sz="1600" spc="-10" dirty="0"/>
              <a:t>Spirochetes</a:t>
            </a:r>
            <a:endParaRPr lang="en-US" sz="1600" dirty="0"/>
          </a:p>
          <a:p>
            <a:pPr marL="685165" lvl="1">
              <a:spcBef>
                <a:spcPts val="720"/>
              </a:spcBef>
              <a:tabLst>
                <a:tab pos="227965" algn="l"/>
              </a:tabLst>
            </a:pPr>
            <a:r>
              <a:rPr lang="en-US" sz="1600" spc="-10" dirty="0"/>
              <a:t>Streptococci</a:t>
            </a:r>
            <a:endParaRPr lang="en-US" sz="1600" dirty="0"/>
          </a:p>
          <a:p>
            <a:pPr marL="685165" lvl="1">
              <a:spcBef>
                <a:spcPts val="720"/>
              </a:spcBef>
              <a:tabLst>
                <a:tab pos="227965" algn="l"/>
              </a:tabLst>
            </a:pPr>
            <a:r>
              <a:rPr lang="en-US" sz="1600" dirty="0"/>
              <a:t>Small</a:t>
            </a:r>
            <a:r>
              <a:rPr lang="en-US" sz="1600" spc="-20" dirty="0"/>
              <a:t> </a:t>
            </a:r>
            <a:r>
              <a:rPr lang="en-US" sz="1600" spc="-10" dirty="0"/>
              <a:t>bacilli</a:t>
            </a:r>
          </a:p>
        </p:txBody>
      </p:sp>
      <p:pic>
        <p:nvPicPr>
          <p:cNvPr id="38" name="Picture 37" descr="A book cover with a drop of liquid&#10;&#10;Description automatically generated">
            <a:extLst>
              <a:ext uri="{FF2B5EF4-FFF2-40B4-BE49-F238E27FC236}">
                <a16:creationId xmlns:a16="http://schemas.microsoft.com/office/drawing/2014/main" id="{9E6539D4-646D-2B19-67C6-32EAAA18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183" y="4028034"/>
            <a:ext cx="1966509" cy="2505108"/>
          </a:xfrm>
          <a:prstGeom prst="rect">
            <a:avLst/>
          </a:prstGeom>
        </p:spPr>
      </p:pic>
      <p:pic>
        <p:nvPicPr>
          <p:cNvPr id="41" name="Picture 40" descr="A diagram of the mouth&#10;&#10;Description automatically generated">
            <a:extLst>
              <a:ext uri="{FF2B5EF4-FFF2-40B4-BE49-F238E27FC236}">
                <a16:creationId xmlns:a16="http://schemas.microsoft.com/office/drawing/2014/main" id="{FB6904BD-12AB-2C36-6FAA-5C0095982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316" y="332014"/>
            <a:ext cx="4608336" cy="34562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497F887-AF0B-0C43-245E-080BA6674998}"/>
              </a:ext>
            </a:extLst>
          </p:cNvPr>
          <p:cNvSpPr txBox="1"/>
          <p:nvPr/>
        </p:nvSpPr>
        <p:spPr>
          <a:xfrm>
            <a:off x="2880746" y="5565732"/>
            <a:ext cx="6096000" cy="67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635" lvl="1" indent="-285750">
              <a:spcBef>
                <a:spcPts val="819"/>
              </a:spcBef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en-US" sz="1600" i="1" dirty="0" err="1"/>
              <a:t>Veillonella</a:t>
            </a:r>
            <a:r>
              <a:rPr lang="en-US" sz="1600" i="1" spc="15" dirty="0"/>
              <a:t> </a:t>
            </a:r>
            <a:r>
              <a:rPr lang="en-US" sz="1600" spc="-20" dirty="0"/>
              <a:t>spp.</a:t>
            </a:r>
            <a:endParaRPr lang="en-US" sz="1600" dirty="0"/>
          </a:p>
          <a:p>
            <a:pPr marL="889635" lvl="1" indent="-285750"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en-US" sz="1600" spc="-10" dirty="0"/>
              <a:t>Micrococci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376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CB0F-A49F-8DA2-3941-2E6594AB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2104843"/>
            <a:ext cx="3429000" cy="3410712"/>
          </a:xfrm>
        </p:spPr>
        <p:txBody>
          <a:bodyPr anchor="t">
            <a:normAutofit/>
          </a:bodyPr>
          <a:lstStyle/>
          <a:p>
            <a:pPr marL="12700">
              <a:spcBef>
                <a:spcPts val="800"/>
              </a:spcBef>
            </a:pPr>
            <a:r>
              <a:rPr lang="en-US" sz="2200" b="1" spc="-20" dirty="0">
                <a:latin typeface="Arial"/>
                <a:cs typeface="Arial"/>
              </a:rPr>
              <a:t>Skin</a:t>
            </a:r>
          </a:p>
          <a:p>
            <a:pPr marL="12700">
              <a:spcBef>
                <a:spcPts val="800"/>
              </a:spcBef>
            </a:pPr>
            <a:endParaRPr lang="en-US" sz="2200" dirty="0">
              <a:latin typeface="Arial"/>
              <a:cs typeface="Arial"/>
            </a:endParaRPr>
          </a:p>
          <a:p>
            <a:pPr marL="469900" indent="-228600">
              <a:spcBef>
                <a:spcPts val="69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2200" dirty="0">
                <a:latin typeface="Arial"/>
                <a:cs typeface="Arial"/>
              </a:rPr>
              <a:t>Aerobic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or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facultative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anerobic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i="1" spc="-10" dirty="0">
                <a:latin typeface="Arial"/>
                <a:cs typeface="Arial"/>
              </a:rPr>
              <a:t>Staphylococcus</a:t>
            </a:r>
            <a:endParaRPr lang="en-US" sz="2200" dirty="0">
              <a:latin typeface="Arial"/>
              <a:cs typeface="Arial"/>
            </a:endParaRPr>
          </a:p>
          <a:p>
            <a:pPr marL="469900" indent="-228600">
              <a:spcBef>
                <a:spcPts val="720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2200" dirty="0">
                <a:latin typeface="Arial"/>
                <a:cs typeface="Arial"/>
              </a:rPr>
              <a:t>Anaerobic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</a:t>
            </a:r>
            <a:r>
              <a:rPr lang="en-US" sz="2200" i="1" dirty="0">
                <a:latin typeface="Arial"/>
                <a:cs typeface="Arial"/>
              </a:rPr>
              <a:t>ropionibacterium</a:t>
            </a:r>
            <a:r>
              <a:rPr lang="en-US" sz="2200" i="1" spc="-40" dirty="0">
                <a:latin typeface="Arial"/>
                <a:cs typeface="Arial"/>
              </a:rPr>
              <a:t> </a:t>
            </a:r>
            <a:r>
              <a:rPr lang="en-US" sz="2200" spc="-20" dirty="0">
                <a:latin typeface="Arial"/>
                <a:cs typeface="Arial"/>
              </a:rPr>
              <a:t>spp.</a:t>
            </a:r>
            <a:endParaRPr lang="en-US" sz="2200" dirty="0">
              <a:latin typeface="Arial"/>
              <a:cs typeface="Arial"/>
            </a:endParaRPr>
          </a:p>
          <a:p>
            <a:pPr>
              <a:spcBef>
                <a:spcPts val="1320"/>
              </a:spcBef>
            </a:pPr>
            <a:endParaRPr lang="en-US" sz="2200" dirty="0">
              <a:latin typeface="Arial"/>
              <a:cs typeface="Arial"/>
            </a:endParaRPr>
          </a:p>
          <a:p>
            <a:pPr marL="240665" indent="-227965">
              <a:spcBef>
                <a:spcPts val="710"/>
              </a:spcBef>
              <a:buFont typeface="Symbol"/>
              <a:buChar char=""/>
              <a:tabLst>
                <a:tab pos="240665" algn="l"/>
              </a:tabLst>
            </a:pPr>
            <a:endParaRPr lang="en-US" sz="2200" dirty="0">
              <a:latin typeface="Arial"/>
              <a:cs typeface="Arial"/>
            </a:endParaRPr>
          </a:p>
          <a:p>
            <a:pPr>
              <a:spcBef>
                <a:spcPts val="1320"/>
              </a:spcBef>
            </a:pPr>
            <a:endParaRPr lang="en-US" sz="2200" dirty="0">
              <a:latin typeface="Arial"/>
              <a:cs typeface="Arial"/>
            </a:endParaRPr>
          </a:p>
          <a:p>
            <a:endParaRPr lang="en-SA" sz="2200" dirty="0"/>
          </a:p>
        </p:txBody>
      </p:sp>
      <p:pic>
        <p:nvPicPr>
          <p:cNvPr id="6" name="Picture 5" descr="A diagram of skin diseases&#10;&#10;Description automatically generated">
            <a:extLst>
              <a:ext uri="{FF2B5EF4-FFF2-40B4-BE49-F238E27FC236}">
                <a16:creationId xmlns:a16="http://schemas.microsoft.com/office/drawing/2014/main" id="{42F5BA99-8A6C-2D7F-A01A-C869C12D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98994"/>
            <a:ext cx="6903720" cy="466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2CE7A-D9DC-49F2-818C-D6B12AEFF257}"/>
              </a:ext>
            </a:extLst>
          </p:cNvPr>
          <p:cNvSpPr txBox="1"/>
          <p:nvPr/>
        </p:nvSpPr>
        <p:spPr>
          <a:xfrm>
            <a:off x="643278" y="2104843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Gastrointestinal</a:t>
            </a:r>
            <a:r>
              <a:rPr lang="en-US" sz="2000" b="1" spc="-75" dirty="0"/>
              <a:t> </a:t>
            </a:r>
            <a:r>
              <a:rPr lang="en-US" sz="2000" b="1" spc="-20" dirty="0"/>
              <a:t>tract</a:t>
            </a:r>
          </a:p>
          <a:p>
            <a:pPr indent="-228600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40665" indent="-228600">
              <a:lnSpc>
                <a:spcPct val="9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i="1" dirty="0"/>
              <a:t>E.</a:t>
            </a:r>
            <a:r>
              <a:rPr lang="en-US" sz="2000" i="1" spc="-10" dirty="0"/>
              <a:t> </a:t>
            </a:r>
            <a:r>
              <a:rPr lang="en-US" sz="2000" i="1" spc="-20" dirty="0"/>
              <a:t>coli</a:t>
            </a:r>
            <a:endParaRPr lang="en-US" sz="2000" dirty="0"/>
          </a:p>
          <a:p>
            <a:pPr marL="240665" indent="-228600">
              <a:lnSpc>
                <a:spcPct val="90000"/>
              </a:lnSpc>
              <a:spcBef>
                <a:spcPts val="71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i="1" dirty="0"/>
              <a:t>Proteus</a:t>
            </a:r>
            <a:r>
              <a:rPr lang="en-US" sz="2000" i="1" spc="-10" dirty="0"/>
              <a:t> </a:t>
            </a:r>
            <a:r>
              <a:rPr lang="en-US" sz="2000" i="1" spc="-20" dirty="0"/>
              <a:t>spp.</a:t>
            </a:r>
            <a:endParaRPr lang="en-US" sz="2000" dirty="0"/>
          </a:p>
          <a:p>
            <a:pPr marL="240665" indent="-228600">
              <a:lnSpc>
                <a:spcPct val="9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i="1" spc="-10" dirty="0"/>
              <a:t>Bacteroides</a:t>
            </a:r>
            <a:endParaRPr lang="en-US" sz="2000" dirty="0"/>
          </a:p>
          <a:p>
            <a:pPr marL="240665" indent="-228600">
              <a:lnSpc>
                <a:spcPct val="90000"/>
              </a:lnSpc>
              <a:spcBef>
                <a:spcPts val="71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i="1" dirty="0"/>
              <a:t>Clostridium</a:t>
            </a:r>
            <a:r>
              <a:rPr lang="en-US" sz="2000" i="1" spc="-45" dirty="0"/>
              <a:t> </a:t>
            </a:r>
            <a:r>
              <a:rPr lang="en-US" sz="2000" i="1" spc="-20" dirty="0"/>
              <a:t>spp.</a:t>
            </a:r>
          </a:p>
          <a:p>
            <a:pPr marL="240665" indent="-228600">
              <a:lnSpc>
                <a:spcPct val="90000"/>
              </a:lnSpc>
              <a:spcBef>
                <a:spcPts val="710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en-US" sz="2000" i="1" spc="-20" dirty="0"/>
          </a:p>
          <a:p>
            <a:pPr marL="146685" indent="-228600">
              <a:lnSpc>
                <a:spcPct val="9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en-US" sz="2000" i="1" dirty="0"/>
              <a:t>Fecal</a:t>
            </a:r>
            <a:r>
              <a:rPr lang="en-US" sz="2000" i="1" spc="-10" dirty="0"/>
              <a:t> Streptococci</a:t>
            </a:r>
            <a:endParaRPr lang="en-US" sz="2000" dirty="0"/>
          </a:p>
          <a:p>
            <a:pPr marL="146685" indent="-228600">
              <a:lnSpc>
                <a:spcPct val="90000"/>
              </a:lnSpc>
              <a:spcBef>
                <a:spcPts val="710"/>
              </a:spcBef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en-US" sz="2000" spc="-10" dirty="0"/>
              <a:t>Lactobacilli</a:t>
            </a:r>
            <a:endParaRPr lang="en-US" sz="2000" dirty="0"/>
          </a:p>
          <a:p>
            <a:pPr marL="146685" indent="-228600">
              <a:lnSpc>
                <a:spcPct val="9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146685" algn="l"/>
              </a:tabLst>
            </a:pPr>
            <a:r>
              <a:rPr lang="en-US" sz="2000" spc="-10" dirty="0"/>
              <a:t>Protozoa</a:t>
            </a:r>
            <a:endParaRPr lang="en-US" sz="2000" dirty="0"/>
          </a:p>
        </p:txBody>
      </p: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4F5B44DD-BFE5-B629-3726-B6F75A9D7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55846"/>
            <a:ext cx="6903720" cy="47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358</Words>
  <Application>Microsoft Macintosh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Symbol</vt:lpstr>
      <vt:lpstr>Times New Roman</vt:lpstr>
      <vt:lpstr>Wingdings</vt:lpstr>
      <vt:lpstr>Office Theme</vt:lpstr>
      <vt:lpstr>LAB 3 Medical Microbiology</vt:lpstr>
      <vt:lpstr>Medical Microbiology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ِAmal Khalaf</dc:creator>
  <cp:lastModifiedBy>ِAmal Khalaf</cp:lastModifiedBy>
  <cp:revision>7</cp:revision>
  <dcterms:created xsi:type="dcterms:W3CDTF">2024-09-09T03:47:17Z</dcterms:created>
  <dcterms:modified xsi:type="dcterms:W3CDTF">2024-09-09T04:40:56Z</dcterms:modified>
</cp:coreProperties>
</file>