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320" r:id="rId3"/>
    <p:sldId id="356" r:id="rId4"/>
    <p:sldId id="353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60" r:id="rId16"/>
    <p:sldId id="332" r:id="rId17"/>
    <p:sldId id="359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7CF"/>
    <a:srgbClr val="FC1A5B"/>
    <a:srgbClr val="9D4DC9"/>
    <a:srgbClr val="C0C0C0"/>
    <a:srgbClr val="969696"/>
    <a:srgbClr val="A40C83"/>
    <a:srgbClr val="0F03AD"/>
    <a:srgbClr val="253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9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658AB1-AC73-4B1D-8BA3-CEFD0AA1ED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8671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0" descr="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1"/>
          <p:cNvSpPr>
            <a:spLocks noChangeArrowheads="1"/>
          </p:cNvSpPr>
          <p:nvPr userDrawn="1"/>
        </p:nvSpPr>
        <p:spPr bwMode="auto">
          <a:xfrm>
            <a:off x="0" y="2286000"/>
            <a:ext cx="9144000" cy="4581525"/>
          </a:xfrm>
          <a:prstGeom prst="rect">
            <a:avLst/>
          </a:prstGeom>
          <a:gradFill rotWithShape="1">
            <a:gsLst>
              <a:gs pos="0">
                <a:srgbClr val="3B3B3B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752475" y="0"/>
            <a:ext cx="7346950" cy="6880225"/>
            <a:chOff x="474" y="0"/>
            <a:chExt cx="4628" cy="4334"/>
          </a:xfrm>
        </p:grpSpPr>
        <p:sp>
          <p:nvSpPr>
            <p:cNvPr id="5" name="Line 53"/>
            <p:cNvSpPr>
              <a:spLocks noChangeShapeType="1"/>
            </p:cNvSpPr>
            <p:nvPr/>
          </p:nvSpPr>
          <p:spPr bwMode="auto">
            <a:xfrm>
              <a:off x="474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54"/>
            <p:cNvSpPr>
              <a:spLocks noChangeShapeType="1"/>
            </p:cNvSpPr>
            <p:nvPr/>
          </p:nvSpPr>
          <p:spPr bwMode="auto">
            <a:xfrm>
              <a:off x="106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55"/>
            <p:cNvSpPr>
              <a:spLocks noChangeShapeType="1"/>
            </p:cNvSpPr>
            <p:nvPr/>
          </p:nvSpPr>
          <p:spPr bwMode="auto">
            <a:xfrm>
              <a:off x="4094" y="8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56"/>
            <p:cNvSpPr>
              <a:spLocks noChangeShapeType="1"/>
            </p:cNvSpPr>
            <p:nvPr/>
          </p:nvSpPr>
          <p:spPr bwMode="auto">
            <a:xfrm>
              <a:off x="433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57"/>
            <p:cNvSpPr>
              <a:spLocks noChangeShapeType="1"/>
            </p:cNvSpPr>
            <p:nvPr/>
          </p:nvSpPr>
          <p:spPr bwMode="auto">
            <a:xfrm>
              <a:off x="454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Line 58"/>
            <p:cNvSpPr>
              <a:spLocks noChangeShapeType="1"/>
            </p:cNvSpPr>
            <p:nvPr/>
          </p:nvSpPr>
          <p:spPr bwMode="auto">
            <a:xfrm>
              <a:off x="5102" y="1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" name="Rectangle 59"/>
          <p:cNvSpPr>
            <a:spLocks noChangeArrowheads="1"/>
          </p:cNvSpPr>
          <p:nvPr userDrawn="1"/>
        </p:nvSpPr>
        <p:spPr bwMode="auto">
          <a:xfrm>
            <a:off x="0" y="2349500"/>
            <a:ext cx="9144000" cy="1366838"/>
          </a:xfrm>
          <a:prstGeom prst="rect">
            <a:avLst/>
          </a:prstGeom>
          <a:solidFill>
            <a:srgbClr val="0000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60" descr="좁은 수평선"/>
          <p:cNvSpPr>
            <a:spLocks noChangeArrowheads="1"/>
          </p:cNvSpPr>
          <p:nvPr userDrawn="1"/>
        </p:nvSpPr>
        <p:spPr bwMode="auto">
          <a:xfrm>
            <a:off x="0" y="2349500"/>
            <a:ext cx="9144000" cy="250825"/>
          </a:xfrm>
          <a:prstGeom prst="rect">
            <a:avLst/>
          </a:prstGeom>
          <a:pattFill prst="narHorz">
            <a:fgClr>
              <a:srgbClr val="FFFFFF">
                <a:alpha val="50195"/>
              </a:srgbClr>
            </a:fgClr>
            <a:bgClr>
              <a:srgbClr val="969696">
                <a:alpha val="50195"/>
              </a:srgbClr>
            </a:bgClr>
          </a:patt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Rectangle 61" descr="어두운 상향 대각선"/>
          <p:cNvSpPr>
            <a:spLocks noChangeArrowheads="1"/>
          </p:cNvSpPr>
          <p:nvPr userDrawn="1"/>
        </p:nvSpPr>
        <p:spPr bwMode="auto">
          <a:xfrm>
            <a:off x="0" y="3744913"/>
            <a:ext cx="9144000" cy="476250"/>
          </a:xfrm>
          <a:prstGeom prst="rect">
            <a:avLst/>
          </a:prstGeom>
          <a:pattFill prst="dkUpDiag">
            <a:fgClr>
              <a:srgbClr val="000000">
                <a:alpha val="30196"/>
              </a:srgbClr>
            </a:fgClr>
            <a:bgClr>
              <a:srgbClr val="969696">
                <a:alpha val="30196"/>
              </a:srgbClr>
            </a:bgClr>
          </a:patt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4" name="Group 62"/>
          <p:cNvGrpSpPr>
            <a:grpSpLocks/>
          </p:cNvGrpSpPr>
          <p:nvPr userDrawn="1"/>
        </p:nvGrpSpPr>
        <p:grpSpPr bwMode="auto">
          <a:xfrm>
            <a:off x="755650" y="1123950"/>
            <a:ext cx="2508250" cy="1657350"/>
            <a:chOff x="748" y="1657"/>
            <a:chExt cx="1580" cy="1044"/>
          </a:xfrm>
        </p:grpSpPr>
        <p:sp>
          <p:nvSpPr>
            <p:cNvPr id="15" name="AutoShape 63"/>
            <p:cNvSpPr>
              <a:spLocks noChangeArrowheads="1"/>
            </p:cNvSpPr>
            <p:nvPr/>
          </p:nvSpPr>
          <p:spPr bwMode="auto">
            <a:xfrm>
              <a:off x="1494" y="1657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AutoShape 64"/>
            <p:cNvSpPr>
              <a:spLocks noChangeArrowheads="1"/>
            </p:cNvSpPr>
            <p:nvPr/>
          </p:nvSpPr>
          <p:spPr bwMode="auto">
            <a:xfrm>
              <a:off x="1864" y="1871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AutoShape 65"/>
            <p:cNvSpPr>
              <a:spLocks noChangeArrowheads="1"/>
            </p:cNvSpPr>
            <p:nvPr/>
          </p:nvSpPr>
          <p:spPr bwMode="auto">
            <a:xfrm>
              <a:off x="1496" y="2085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AutoShape 66"/>
            <p:cNvSpPr>
              <a:spLocks noChangeArrowheads="1"/>
            </p:cNvSpPr>
            <p:nvPr/>
          </p:nvSpPr>
          <p:spPr bwMode="auto">
            <a:xfrm>
              <a:off x="1122" y="1873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67"/>
            <p:cNvSpPr>
              <a:spLocks noChangeArrowheads="1"/>
            </p:cNvSpPr>
            <p:nvPr/>
          </p:nvSpPr>
          <p:spPr bwMode="auto">
            <a:xfrm>
              <a:off x="748" y="1661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AutoShape 68"/>
            <p:cNvSpPr>
              <a:spLocks noChangeArrowheads="1"/>
            </p:cNvSpPr>
            <p:nvPr/>
          </p:nvSpPr>
          <p:spPr bwMode="auto">
            <a:xfrm>
              <a:off x="758" y="2091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AutoShape 69"/>
            <p:cNvSpPr>
              <a:spLocks noChangeArrowheads="1"/>
            </p:cNvSpPr>
            <p:nvPr/>
          </p:nvSpPr>
          <p:spPr bwMode="auto">
            <a:xfrm>
              <a:off x="1128" y="2305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70"/>
            <p:cNvSpPr>
              <a:spLocks noChangeArrowheads="1"/>
            </p:cNvSpPr>
            <p:nvPr/>
          </p:nvSpPr>
          <p:spPr bwMode="auto">
            <a:xfrm>
              <a:off x="1870" y="2297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71"/>
          <p:cNvGrpSpPr>
            <a:grpSpLocks/>
          </p:cNvGrpSpPr>
          <p:nvPr userDrawn="1"/>
        </p:nvGrpSpPr>
        <p:grpSpPr bwMode="auto">
          <a:xfrm>
            <a:off x="6875463" y="3500438"/>
            <a:ext cx="2268537" cy="504825"/>
            <a:chOff x="3833" y="2010"/>
            <a:chExt cx="1860" cy="422"/>
          </a:xfrm>
        </p:grpSpPr>
        <p:sp>
          <p:nvSpPr>
            <p:cNvPr id="24" name="AutoShape 72"/>
            <p:cNvSpPr>
              <a:spLocks noChangeArrowheads="1"/>
            </p:cNvSpPr>
            <p:nvPr/>
          </p:nvSpPr>
          <p:spPr bwMode="auto">
            <a:xfrm>
              <a:off x="3833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73"/>
            <p:cNvSpPr>
              <a:spLocks noChangeArrowheads="1"/>
            </p:cNvSpPr>
            <p:nvPr/>
          </p:nvSpPr>
          <p:spPr bwMode="auto">
            <a:xfrm>
              <a:off x="4095" y="2014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74"/>
            <p:cNvSpPr>
              <a:spLocks noChangeArrowheads="1"/>
            </p:cNvSpPr>
            <p:nvPr/>
          </p:nvSpPr>
          <p:spPr bwMode="auto">
            <a:xfrm>
              <a:off x="4358" y="2018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AutoShape 75"/>
            <p:cNvSpPr>
              <a:spLocks noChangeArrowheads="1"/>
            </p:cNvSpPr>
            <p:nvPr/>
          </p:nvSpPr>
          <p:spPr bwMode="auto">
            <a:xfrm>
              <a:off x="4619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AutoShape 76"/>
            <p:cNvSpPr>
              <a:spLocks noChangeArrowheads="1"/>
            </p:cNvSpPr>
            <p:nvPr/>
          </p:nvSpPr>
          <p:spPr bwMode="auto">
            <a:xfrm>
              <a:off x="4881" y="2014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AutoShape 77"/>
            <p:cNvSpPr>
              <a:spLocks noChangeArrowheads="1"/>
            </p:cNvSpPr>
            <p:nvPr/>
          </p:nvSpPr>
          <p:spPr bwMode="auto">
            <a:xfrm>
              <a:off x="5142" y="2013"/>
              <a:ext cx="289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AutoShape 78"/>
            <p:cNvSpPr>
              <a:spLocks noChangeArrowheads="1"/>
            </p:cNvSpPr>
            <p:nvPr/>
          </p:nvSpPr>
          <p:spPr bwMode="auto">
            <a:xfrm>
              <a:off x="5405" y="2010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1" name="Group 79"/>
          <p:cNvGrpSpPr>
            <a:grpSpLocks/>
          </p:cNvGrpSpPr>
          <p:nvPr userDrawn="1"/>
        </p:nvGrpSpPr>
        <p:grpSpPr bwMode="auto">
          <a:xfrm>
            <a:off x="250825" y="3575050"/>
            <a:ext cx="1441450" cy="285750"/>
            <a:chOff x="612" y="2353"/>
            <a:chExt cx="1361" cy="311"/>
          </a:xfrm>
        </p:grpSpPr>
        <p:sp>
          <p:nvSpPr>
            <p:cNvPr id="32" name="AutoShape 80"/>
            <p:cNvSpPr>
              <a:spLocks noChangeArrowheads="1"/>
            </p:cNvSpPr>
            <p:nvPr/>
          </p:nvSpPr>
          <p:spPr bwMode="auto">
            <a:xfrm>
              <a:off x="612" y="2362"/>
              <a:ext cx="211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AutoShape 81"/>
            <p:cNvSpPr>
              <a:spLocks noChangeArrowheads="1"/>
            </p:cNvSpPr>
            <p:nvPr/>
          </p:nvSpPr>
          <p:spPr bwMode="auto">
            <a:xfrm>
              <a:off x="804" y="2356"/>
              <a:ext cx="210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AutoShape 82"/>
            <p:cNvSpPr>
              <a:spLocks noChangeArrowheads="1"/>
            </p:cNvSpPr>
            <p:nvPr/>
          </p:nvSpPr>
          <p:spPr bwMode="auto">
            <a:xfrm>
              <a:off x="996" y="2358"/>
              <a:ext cx="210" cy="304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AutoShape 83"/>
            <p:cNvSpPr>
              <a:spLocks noChangeArrowheads="1"/>
            </p:cNvSpPr>
            <p:nvPr/>
          </p:nvSpPr>
          <p:spPr bwMode="auto">
            <a:xfrm>
              <a:off x="1188" y="2358"/>
              <a:ext cx="210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84"/>
            <p:cNvSpPr>
              <a:spLocks noChangeArrowheads="1"/>
            </p:cNvSpPr>
            <p:nvPr/>
          </p:nvSpPr>
          <p:spPr bwMode="auto">
            <a:xfrm>
              <a:off x="1379" y="2356"/>
              <a:ext cx="210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AutoShape 85"/>
            <p:cNvSpPr>
              <a:spLocks noChangeArrowheads="1"/>
            </p:cNvSpPr>
            <p:nvPr/>
          </p:nvSpPr>
          <p:spPr bwMode="auto">
            <a:xfrm>
              <a:off x="1571" y="2355"/>
              <a:ext cx="210" cy="304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AutoShape 86"/>
            <p:cNvSpPr>
              <a:spLocks noChangeArrowheads="1"/>
            </p:cNvSpPr>
            <p:nvPr/>
          </p:nvSpPr>
          <p:spPr bwMode="auto">
            <a:xfrm>
              <a:off x="1762" y="2353"/>
              <a:ext cx="211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39" name="Picture 87" descr="방사형 패턴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65151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" name="Group 88"/>
          <p:cNvGrpSpPr>
            <a:grpSpLocks/>
          </p:cNvGrpSpPr>
          <p:nvPr userDrawn="1"/>
        </p:nvGrpSpPr>
        <p:grpSpPr bwMode="auto">
          <a:xfrm>
            <a:off x="-12700" y="2047875"/>
            <a:ext cx="9166225" cy="3000375"/>
            <a:chOff x="-14" y="1278"/>
            <a:chExt cx="5774" cy="1890"/>
          </a:xfrm>
        </p:grpSpPr>
        <p:sp>
          <p:nvSpPr>
            <p:cNvPr id="41" name="Line 89"/>
            <p:cNvSpPr>
              <a:spLocks noChangeShapeType="1"/>
            </p:cNvSpPr>
            <p:nvPr/>
          </p:nvSpPr>
          <p:spPr bwMode="auto">
            <a:xfrm>
              <a:off x="0" y="3168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Line 90"/>
            <p:cNvSpPr>
              <a:spLocks noChangeShapeType="1"/>
            </p:cNvSpPr>
            <p:nvPr/>
          </p:nvSpPr>
          <p:spPr bwMode="auto">
            <a:xfrm>
              <a:off x="-14" y="2659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Line 91"/>
            <p:cNvSpPr>
              <a:spLocks noChangeShapeType="1"/>
            </p:cNvSpPr>
            <p:nvPr/>
          </p:nvSpPr>
          <p:spPr bwMode="auto">
            <a:xfrm>
              <a:off x="-10" y="2341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Line 92"/>
            <p:cNvSpPr>
              <a:spLocks noChangeShapeType="1"/>
            </p:cNvSpPr>
            <p:nvPr/>
          </p:nvSpPr>
          <p:spPr bwMode="auto">
            <a:xfrm>
              <a:off x="-10" y="1278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" name="Line 93"/>
          <p:cNvSpPr>
            <a:spLocks noChangeShapeType="1"/>
          </p:cNvSpPr>
          <p:nvPr userDrawn="1"/>
        </p:nvSpPr>
        <p:spPr bwMode="auto">
          <a:xfrm>
            <a:off x="0" y="3254375"/>
            <a:ext cx="9144000" cy="0"/>
          </a:xfrm>
          <a:prstGeom prst="line">
            <a:avLst/>
          </a:prstGeom>
          <a:noFill/>
          <a:ln w="19050">
            <a:solidFill>
              <a:srgbClr val="FFFFFF">
                <a:alpha val="50195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6" name="Picture 94" descr="영문간지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833563"/>
            <a:ext cx="2879725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95" descr="영문간지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1557338"/>
            <a:ext cx="183515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379913" y="6648450"/>
            <a:ext cx="685800" cy="214313"/>
          </a:xfrm>
        </p:spPr>
        <p:txBody>
          <a:bodyPr anchorCtr="0"/>
          <a:lstStyle>
            <a:lvl1pPr algn="l">
              <a:defRPr sz="800"/>
            </a:lvl1pPr>
          </a:lstStyle>
          <a:p>
            <a:pPr>
              <a:defRPr/>
            </a:pPr>
            <a:fld id="{1AF1A1DD-1254-4472-A90F-B9D900587D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DDAF2-3610-4DF8-AAED-C0530D7FC1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07B2D-B7D0-4831-BE9C-19237A6EE0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1999E-5BA2-4B98-9FF9-4F9AA5CB97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A375F-037C-424F-ADA5-A6E415D444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FF20B-A9CF-4BEA-8AD7-1CC5FFBC00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864A-301D-4FE2-8552-334CDFBA40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2A260-FE9E-4790-8B43-FC39DB8784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3044B-AA01-4362-AFAA-2B64FFE1ED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AEA9-1742-4B16-8371-7A2F909473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CA077-D84E-4FFC-A99D-33E51EDA8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4D65B-2E50-4A0E-A349-D0491063DB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lue"/>
          <p:cNvPicPr>
            <a:picLocks noChangeAspect="1" noChangeArrowheads="1"/>
          </p:cNvPicPr>
          <p:nvPr userDrawn="1"/>
        </p:nvPicPr>
        <p:blipFill>
          <a:blip r:embed="rId15"/>
          <a:srcRect t="27328"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752475" y="0"/>
            <a:ext cx="7346950" cy="6880225"/>
            <a:chOff x="474" y="0"/>
            <a:chExt cx="4628" cy="4334"/>
          </a:xfrm>
        </p:grpSpPr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474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106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4094" y="8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433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454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5102" y="1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6"/>
          <p:cNvSpPr>
            <a:spLocks noChangeArrowheads="1"/>
          </p:cNvSpPr>
          <p:nvPr userDrawn="1"/>
        </p:nvSpPr>
        <p:spPr bwMode="auto">
          <a:xfrm>
            <a:off x="0" y="2286000"/>
            <a:ext cx="9144000" cy="4581525"/>
          </a:xfrm>
          <a:prstGeom prst="rect">
            <a:avLst/>
          </a:prstGeom>
          <a:gradFill rotWithShape="1">
            <a:gsLst>
              <a:gs pos="0">
                <a:srgbClr val="3B3B3B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98925" y="6480175"/>
            <a:ext cx="982663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ctr">
              <a:defRPr kumimoji="0"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FAA86D-C72D-4038-898C-12842BFCFD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Rectangle 4"/>
          <p:cNvSpPr>
            <a:spLocks noChangeArrowheads="1"/>
          </p:cNvSpPr>
          <p:nvPr userDrawn="1"/>
        </p:nvSpPr>
        <p:spPr bwMode="auto">
          <a:xfrm>
            <a:off x="0" y="908050"/>
            <a:ext cx="9153525" cy="5614988"/>
          </a:xfrm>
          <a:prstGeom prst="rect">
            <a:avLst/>
          </a:prstGeom>
          <a:solidFill>
            <a:srgbClr val="EAEAEA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8" descr="영문간지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308850" y="115888"/>
            <a:ext cx="183515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4859338" y="333375"/>
            <a:ext cx="2268537" cy="504825"/>
            <a:chOff x="3833" y="2010"/>
            <a:chExt cx="1860" cy="422"/>
          </a:xfrm>
        </p:grpSpPr>
        <p:sp>
          <p:nvSpPr>
            <p:cNvPr id="1035" name="AutoShape 10"/>
            <p:cNvSpPr>
              <a:spLocks noChangeArrowheads="1"/>
            </p:cNvSpPr>
            <p:nvPr/>
          </p:nvSpPr>
          <p:spPr bwMode="auto">
            <a:xfrm>
              <a:off x="3833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AutoShape 11"/>
            <p:cNvSpPr>
              <a:spLocks noChangeArrowheads="1"/>
            </p:cNvSpPr>
            <p:nvPr/>
          </p:nvSpPr>
          <p:spPr bwMode="auto">
            <a:xfrm>
              <a:off x="4095" y="2014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AutoShape 12"/>
            <p:cNvSpPr>
              <a:spLocks noChangeArrowheads="1"/>
            </p:cNvSpPr>
            <p:nvPr/>
          </p:nvSpPr>
          <p:spPr bwMode="auto">
            <a:xfrm>
              <a:off x="4358" y="2018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AutoShape 13"/>
            <p:cNvSpPr>
              <a:spLocks noChangeArrowheads="1"/>
            </p:cNvSpPr>
            <p:nvPr/>
          </p:nvSpPr>
          <p:spPr bwMode="auto">
            <a:xfrm>
              <a:off x="4619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AutoShape 14"/>
            <p:cNvSpPr>
              <a:spLocks noChangeArrowheads="1"/>
            </p:cNvSpPr>
            <p:nvPr/>
          </p:nvSpPr>
          <p:spPr bwMode="auto">
            <a:xfrm>
              <a:off x="4881" y="2014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AutoShape 15"/>
            <p:cNvSpPr>
              <a:spLocks noChangeArrowheads="1"/>
            </p:cNvSpPr>
            <p:nvPr/>
          </p:nvSpPr>
          <p:spPr bwMode="auto">
            <a:xfrm>
              <a:off x="5142" y="2013"/>
              <a:ext cx="289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AutoShape 16"/>
            <p:cNvSpPr>
              <a:spLocks noChangeArrowheads="1"/>
            </p:cNvSpPr>
            <p:nvPr/>
          </p:nvSpPr>
          <p:spPr bwMode="auto">
            <a:xfrm>
              <a:off x="5405" y="2010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3" name="Rectangle 25" descr="어두운 상향 대각선"/>
          <p:cNvSpPr>
            <a:spLocks noChangeArrowheads="1"/>
          </p:cNvSpPr>
          <p:nvPr userDrawn="1"/>
        </p:nvSpPr>
        <p:spPr bwMode="auto">
          <a:xfrm>
            <a:off x="0" y="908050"/>
            <a:ext cx="9144000" cy="476250"/>
          </a:xfrm>
          <a:prstGeom prst="rect">
            <a:avLst/>
          </a:prstGeom>
          <a:pattFill prst="dkUpDiag">
            <a:fgClr>
              <a:srgbClr val="000000">
                <a:alpha val="20000"/>
              </a:srgbClr>
            </a:fgClr>
            <a:bgClr>
              <a:srgbClr val="969696">
                <a:alpha val="20000"/>
              </a:srgbClr>
            </a:bgClr>
          </a:patt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26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9050">
            <a:solidFill>
              <a:srgbClr val="FFFFFF">
                <a:alpha val="50195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hf hdr="0" ftr="0" dt="0"/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£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-com.co.kr/online/ppt_gallery_1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B7373AF-A275-48E4-ABEF-286F7E49F87F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3076" name="Rectangle 85"/>
          <p:cNvSpPr>
            <a:spLocks noChangeArrowheads="1"/>
          </p:cNvSpPr>
          <p:nvPr/>
        </p:nvSpPr>
        <p:spPr bwMode="auto">
          <a:xfrm rot="20302582">
            <a:off x="1403350" y="2565400"/>
            <a:ext cx="631031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3600" dirty="0">
                <a:latin typeface="Arial Black" pitchFamily="34" charset="0"/>
              </a:rPr>
              <a:t>ARCH </a:t>
            </a:r>
            <a:r>
              <a:rPr lang="en-US" altLang="ko-KR" sz="3600" dirty="0" smtClean="0">
                <a:latin typeface="Arial Black" pitchFamily="34" charset="0"/>
              </a:rPr>
              <a:t>435</a:t>
            </a:r>
            <a:r>
              <a:rPr lang="en-US" altLang="ko-KR" sz="3600" dirty="0">
                <a:latin typeface="Arial Black" pitchFamily="34" charset="0"/>
              </a:rPr>
              <a:t/>
            </a:r>
            <a:br>
              <a:rPr lang="en-US" altLang="ko-KR" sz="3600" dirty="0">
                <a:latin typeface="Arial Black" pitchFamily="34" charset="0"/>
              </a:rPr>
            </a:br>
            <a:r>
              <a:rPr lang="en-US" altLang="ko-KR" sz="3600" dirty="0">
                <a:latin typeface="Arial Black" pitchFamily="34" charset="0"/>
              </a:rPr>
              <a:t> </a:t>
            </a:r>
            <a:r>
              <a:rPr lang="en-US" altLang="ko-KR" sz="3200" dirty="0">
                <a:latin typeface="Arial Black" pitchFamily="34" charset="0"/>
              </a:rPr>
              <a:t>PROJECT MANAGEMENT</a:t>
            </a:r>
          </a:p>
        </p:txBody>
      </p:sp>
      <p:sp>
        <p:nvSpPr>
          <p:cNvPr id="5" name="Rectangle 81">
            <a:hlinkClick r:id="rId2"/>
          </p:cNvPr>
          <p:cNvSpPr>
            <a:spLocks noChangeArrowheads="1"/>
          </p:cNvSpPr>
          <p:nvPr/>
        </p:nvSpPr>
        <p:spPr bwMode="auto">
          <a:xfrm>
            <a:off x="1143000" y="4419600"/>
            <a:ext cx="7010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ko-KR" b="1" dirty="0" smtClean="0">
                <a:latin typeface="Arial" charset="0"/>
              </a:rPr>
              <a:t>Introduction to </a:t>
            </a:r>
            <a:r>
              <a:rPr lang="en-US" altLang="ko-KR" b="1" dirty="0" smtClean="0">
                <a:latin typeface="Arial" charset="0"/>
              </a:rPr>
              <a:t>Project Management</a:t>
            </a:r>
            <a:endParaRPr lang="en-US" altLang="ko-KR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/>
            </a:r>
            <a:br>
              <a:rPr lang="en-US" sz="2400" smtClean="0">
                <a:latin typeface="Arial" charset="0"/>
                <a:cs typeface="Arial" charset="0"/>
              </a:rPr>
            </a:br>
            <a:r>
              <a:rPr lang="en-US" sz="2400" smtClean="0">
                <a:latin typeface="Arial" charset="0"/>
                <a:cs typeface="Arial" charset="0"/>
              </a:rPr>
              <a:t/>
            </a:r>
            <a:br>
              <a:rPr lang="en-US" sz="2400" smtClean="0">
                <a:latin typeface="Arial" charset="0"/>
                <a:cs typeface="Arial" charset="0"/>
              </a:rPr>
            </a:br>
            <a:endParaRPr lang="en-US" sz="240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762000"/>
                <a:gridCol w="4038600"/>
              </a:tblGrid>
              <a:tr h="6399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 Ongoing Operation 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 Project</a:t>
                      </a:r>
                    </a:p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</a:tr>
              <a:tr h="914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Processing loan application</a:t>
                      </a:r>
                    </a:p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vs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Developing a software package to process loan application</a:t>
                      </a:r>
                    </a:p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</a:tr>
              <a:tr h="914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Day-to-day process of painting cars  in an assembly plant</a:t>
                      </a:r>
                    </a:p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vs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Installing robots to paint cars in an assembly plant</a:t>
                      </a:r>
                    </a:p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</a:tr>
              <a:tr h="91436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Try to make a guess???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</a:tr>
              <a:tr h="914365"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11293" name="TextBox 4"/>
          <p:cNvSpPr txBox="1">
            <a:spLocks noChangeArrowheads="1"/>
          </p:cNvSpPr>
          <p:nvPr/>
        </p:nvSpPr>
        <p:spPr bwMode="auto">
          <a:xfrm>
            <a:off x="571500" y="5929313"/>
            <a:ext cx="8143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Arial" charset="0"/>
                <a:cs typeface="Arial" charset="0"/>
              </a:rPr>
              <a:t>Figure 1-1:Difference between a project and an ongoing operation.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Temporary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also means: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A project is about the creation of something by a specific time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It has a </a:t>
            </a:r>
            <a:r>
              <a:rPr lang="en-US" sz="2400" u="sng" dirty="0" smtClean="0">
                <a:latin typeface="Arial" charset="0"/>
                <a:cs typeface="Arial" charset="0"/>
              </a:rPr>
              <a:t>limited and defined lifespan</a:t>
            </a:r>
            <a:r>
              <a:rPr lang="en-US" sz="2400" dirty="0" smtClean="0">
                <a:latin typeface="Arial" charset="0"/>
                <a:cs typeface="Arial" charset="0"/>
              </a:rPr>
              <a:t>. </a:t>
            </a:r>
          </a:p>
          <a:p>
            <a:pPr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Temporary does not necessarily mean short in duration; many projects last for several years. In every case,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however,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the duration of a project is finite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it does not go on forever.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  <a:ln>
            <a:solidFill>
              <a:schemeClr val="bg1"/>
            </a:solidFill>
          </a:ln>
        </p:spPr>
        <p:txBody>
          <a:bodyPr rtlCol="0"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59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Unique</a:t>
            </a:r>
            <a:r>
              <a:rPr lang="en-US" sz="5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9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900" i="1" dirty="0" smtClean="0">
                <a:latin typeface="Arial" pitchFamily="34" charset="0"/>
                <a:cs typeface="Arial" pitchFamily="34" charset="0"/>
              </a:rPr>
              <a:t>means</a:t>
            </a:r>
            <a:r>
              <a:rPr lang="en-US" sz="3400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en-US" sz="3400" i="1" dirty="0" smtClean="0">
              <a:latin typeface="Arial" pitchFamily="34" charset="0"/>
              <a:cs typeface="Arial" pitchFamily="34" charset="0"/>
            </a:endParaRPr>
          </a:p>
          <a:p>
            <a:pPr marL="347663" indent="-347663">
              <a:buClrTx/>
              <a:buSzPct val="85000"/>
              <a:buFont typeface="+mj-lt"/>
              <a:buAutoNum type="arabicPeriod" startAt="3"/>
              <a:defRPr/>
            </a:pPr>
            <a:r>
              <a:rPr lang="en-US" sz="5100" u="sng" dirty="0" smtClean="0">
                <a:latin typeface="Arial" pitchFamily="34" charset="0"/>
                <a:cs typeface="Arial" pitchFamily="34" charset="0"/>
              </a:rPr>
              <a:t>Projects are unique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. A project is different in some way     from other product or service.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Projects involve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doing something that has not been done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before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and which is therefore, unique</a:t>
            </a:r>
            <a:r>
              <a:rPr lang="en-US" sz="44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A product or service may  be unique even if the category to which it belongs is large. </a:t>
            </a:r>
          </a:p>
          <a:p>
            <a:pPr indent="0">
              <a:buFont typeface="Wingdings" pitchFamily="2" charset="2"/>
              <a:buNone/>
              <a:defRPr/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indent="0">
              <a:buFont typeface="Wingdings" pitchFamily="2" charset="2"/>
              <a:buNone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For example, many thousands of office buildings have been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built, but each individual facility is unique -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different owner,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different design, different site, different contractors etc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4. 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Projects are about change.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 can either be: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tabLst>
                <a:tab pos="465138" algn="l"/>
                <a:tab pos="4114800" algn="l"/>
                <a:tab pos="4343400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To make a change (to create something new), </a:t>
            </a:r>
          </a:p>
          <a:p>
            <a:pPr marL="0" indent="0">
              <a:buNone/>
              <a:tabLst>
                <a:tab pos="465138" algn="l"/>
                <a:tab pos="4114800" algn="l"/>
                <a:tab pos="4343400" algn="l"/>
              </a:tabLs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To change the way of doing something.</a:t>
            </a:r>
          </a:p>
          <a:p>
            <a:pPr marL="0" indent="0">
              <a:buNone/>
              <a:tabLst>
                <a:tab pos="465138" algn="l"/>
                <a:tab pos="4114800" algn="l"/>
                <a:tab pos="4343400" algn="l"/>
              </a:tabLs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For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many organizations, projects are a mean to make </a:t>
            </a:r>
          </a:p>
          <a:p>
            <a:pPr indent="0"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strategic changes or to respond to changes that cannot  be addressed within it’s normal operational limits.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36295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Projects have well defined outcomes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Projects are critical to the realization of an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organization’s business strategy. They are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implemented -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to achieve certain desired goals or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outcomes.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5 Characteristics of Project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362950" cy="4525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dirty="0">
                <a:latin typeface="Arial" pitchFamily="34" charset="0"/>
                <a:cs typeface="Arial" pitchFamily="34" charset="0"/>
              </a:rPr>
              <a:t>off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event.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r>
              <a:rPr lang="en-US" dirty="0" smtClean="0">
                <a:latin typeface="Arial" charset="0"/>
                <a:cs typeface="Arial" charset="0"/>
              </a:rPr>
              <a:t>Limited and defined lifespan.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Projects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unique.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Projects are about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change.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Projects have well defined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outcomes.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SzPct val="90000"/>
              <a:buFont typeface="+mj-lt"/>
              <a:buAutoNum type="arabicPeriod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20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725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Category or Type of projects: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Research Projects.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Engineering Projects.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Industrial Projects.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Administrative Projects.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Economic Development Projects.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Physical Development Projects.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Social Projects.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Political Projects </a:t>
            </a:r>
          </a:p>
          <a:p>
            <a:pPr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725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Examples of projects: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Developing a new product or service.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Effecting a change in structure, staffing, or style of an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organization.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Designing a new transportation vehicle.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Developing or acquiring a new or modified information 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system.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Constructing a building or facility.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Building a water system for a community in a developing country.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Running a campaign for political office.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Implementing a new business procedure or process.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From the list we knew that projects can be carried out by individual, group or organizations. It may be implemented for any one or more of the following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reasons:</a:t>
            </a:r>
          </a:p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Own use;</a:t>
            </a:r>
          </a:p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Public use;</a:t>
            </a:r>
          </a:p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Investment;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0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503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Project Objectives: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Whatever reasons project are implemented, it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must fulfill the following: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Completed on Time (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TIME</a:t>
            </a:r>
            <a:r>
              <a:rPr lang="en-US" dirty="0" smtClean="0">
                <a:latin typeface="Arial" charset="0"/>
                <a:cs typeface="Arial" charset="0"/>
              </a:rPr>
              <a:t>);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Completed within Budget (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BUDGET</a:t>
            </a:r>
            <a:r>
              <a:rPr lang="en-US" dirty="0" smtClean="0">
                <a:latin typeface="Arial" charset="0"/>
                <a:cs typeface="Arial" charset="0"/>
              </a:rPr>
              <a:t>);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Meet the desired criteria </a:t>
            </a:r>
            <a:r>
              <a:rPr lang="en-US" sz="1400" dirty="0" smtClean="0">
                <a:latin typeface="Arial" charset="0"/>
                <a:cs typeface="Arial" charset="0"/>
              </a:rPr>
              <a:t>in term of - quality, function, return, riskiness,    etc. </a:t>
            </a:r>
            <a:r>
              <a:rPr lang="en-US" dirty="0" smtClean="0">
                <a:latin typeface="Arial" charset="0"/>
                <a:cs typeface="Arial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SCOPE</a:t>
            </a:r>
            <a:r>
              <a:rPr lang="en-US" dirty="0" smtClean="0">
                <a:latin typeface="Arial" charset="0"/>
                <a:cs typeface="Arial" charset="0"/>
              </a:rPr>
              <a:t>);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These 3 are called “Project Constraints”.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28603"/>
          <a:ext cx="8686799" cy="6543145"/>
        </p:xfrm>
        <a:graphic>
          <a:graphicData uri="http://schemas.openxmlformats.org/drawingml/2006/table">
            <a:tbl>
              <a:tblPr/>
              <a:tblGrid>
                <a:gridCol w="606056"/>
                <a:gridCol w="4666069"/>
                <a:gridCol w="805267"/>
                <a:gridCol w="2609407"/>
              </a:tblGrid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No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Topic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Weeks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Notes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1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Introduction to Project Management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1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2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Project Participants and Life-Cycle 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2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3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Project Time Planning: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Gantt (Bar) Chart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3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Assigment 1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4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Network Model: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Activity-On-Arrow (AOA),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4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Assigment 2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8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5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Network Model: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Activity-On-Node (AON),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Precedence Diagramming and PERT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5,6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Assigment 3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6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Resource Leveling and Allocation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raditional Arabic"/>
                        </a:rPr>
                        <a:t>7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Assigment 4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7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Time-Cost Trade-Offs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8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Assigment 5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8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raditional Arabic"/>
                        </a:rPr>
                        <a:t>Financial Management: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raditional Arabic"/>
                        </a:rPr>
                        <a:t>Cash-flow</a:t>
                      </a:r>
                      <a:endParaRPr lang="en-US" sz="18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9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Assigment 6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9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Construction Contracts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10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10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Time &amp; Cost Control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11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Assigment 7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11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Introduction to Value Engineering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12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12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Value Engieering Job Plan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raditional Arabic"/>
                        </a:rPr>
                        <a:t>13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raditional Arabic"/>
                        </a:rPr>
                        <a:t>13</a:t>
                      </a:r>
                    </a:p>
                  </a:txBody>
                  <a:tcPr marL="61541" marR="61541" marT="48435" marB="4843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raditional Arabic"/>
                        </a:rPr>
                        <a:t>Final Exam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raditional Arabic"/>
                        </a:rPr>
                        <a:t>14</a:t>
                      </a: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1541" marR="61541" marT="48435" marB="4843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These project constraints are sometime called the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Project Management Triangle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            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                      Figure 2.1: The Project Management Triangle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Change to any of the constraints will change the other.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2397125" y="3032125"/>
            <a:ext cx="2895600" cy="1447800"/>
          </a:xfrm>
          <a:prstGeom prst="triangle">
            <a:avLst>
              <a:gd name="adj" fmla="val 494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59125" y="25908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Scope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6013" y="424815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Budget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3988" y="424815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5928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382000" cy="4525963"/>
          </a:xfrm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three constraints form the boundaries of a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project. It determines the limit of the project.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These boundaries must be defined or made known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before the start of the project. e.g.   </a:t>
            </a:r>
          </a:p>
          <a:p>
            <a:pPr marL="352425" lvl="1" indent="-352425"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How much money is available for the project?</a:t>
            </a:r>
          </a:p>
          <a:p>
            <a:pPr marL="352425" lvl="1" indent="-352425"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When should the project start and be completed?</a:t>
            </a:r>
          </a:p>
          <a:p>
            <a:pPr marL="352425" lvl="1" indent="-352425"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What are the scope of the project?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28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Project Phases &amp; Project Life Cycle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idea of a life cycle is a familiar one. We all </a:t>
            </a:r>
          </a:p>
          <a:p>
            <a:pPr marL="347663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experience birth, growth, adulthood, old age </a:t>
            </a:r>
          </a:p>
          <a:p>
            <a:pPr marL="347663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and death at one time or another.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6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Like us, projects also have beginnings and ends. It also have period of growth – phases in </a:t>
            </a:r>
          </a:p>
          <a:p>
            <a:pPr marL="347663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which the consumption of money and other </a:t>
            </a:r>
          </a:p>
          <a:p>
            <a:pPr marL="347663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resources rises. These are followed by a </a:t>
            </a:r>
          </a:p>
          <a:p>
            <a:pPr marL="347663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period of stability and then decline in which </a:t>
            </a:r>
          </a:p>
          <a:p>
            <a:pPr marL="347663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consumption of resources also change.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8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smtClean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Most projects go through similar stages on the </a:t>
            </a:r>
          </a:p>
          <a:p>
            <a:pPr marL="347663" indent="0" eaLnBrk="1" hangingPunct="1">
              <a:buClrTx/>
              <a:buSzPct val="90000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path from beginning to end. </a:t>
            </a:r>
          </a:p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project is born (its start-up phase) and a </a:t>
            </a:r>
          </a:p>
          <a:p>
            <a:pPr marL="347663" indent="0" eaLnBrk="1" hangingPunct="1">
              <a:buClrTx/>
              <a:buSzPct val="90000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manager is selected, the project team and initial resources are assembled, and the work program are organized. The work gets under way and </a:t>
            </a:r>
          </a:p>
          <a:p>
            <a:pPr marL="347663" indent="0" eaLnBrk="1" hangingPunct="1">
              <a:buClrTx/>
              <a:buSzPct val="90000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momentum quickly builds. Progress is made. </a:t>
            </a:r>
          </a:p>
          <a:p>
            <a:pPr marL="347663" indent="0" eaLnBrk="1" hangingPunct="1">
              <a:buClrTx/>
              <a:buSzPct val="90000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This continues until the end is in sight.</a:t>
            </a:r>
          </a:p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87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smtClean="0"/>
              <a:t>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Tx/>
              <a:buSzPct val="9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whole process or stages of growth in the life cycle of a project can be listed as follows: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914400" lvl="1" indent="-45720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en-US" dirty="0" smtClean="0">
                <a:latin typeface="Arial" charset="0"/>
                <a:cs typeface="Arial" charset="0"/>
              </a:rPr>
              <a:t>Initiation;</a:t>
            </a:r>
          </a:p>
          <a:p>
            <a:pPr marL="1371600" lvl="1" indent="-45720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en-US" dirty="0" smtClean="0">
                <a:latin typeface="Arial" charset="0"/>
                <a:cs typeface="Arial" charset="0"/>
              </a:rPr>
              <a:t>Planning;</a:t>
            </a:r>
          </a:p>
          <a:p>
            <a:pPr marL="1828800" lvl="1" indent="-45720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en-US" dirty="0" smtClean="0">
                <a:latin typeface="Arial" charset="0"/>
                <a:cs typeface="Arial" charset="0"/>
              </a:rPr>
              <a:t>Executing;</a:t>
            </a:r>
          </a:p>
          <a:p>
            <a:pPr marL="2286000" lvl="1" indent="-45720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en-US" dirty="0" smtClean="0">
                <a:latin typeface="Arial" charset="0"/>
                <a:cs typeface="Arial" charset="0"/>
              </a:rPr>
              <a:t>Monitoring &amp; Controlling;</a:t>
            </a:r>
          </a:p>
          <a:p>
            <a:pPr marL="2743200" lvl="1" indent="-457200" eaLnBrk="1" hangingPunct="1">
              <a:buClrTx/>
              <a:buSzPct val="100000"/>
              <a:buFont typeface="+mj-lt"/>
              <a:buAutoNum type="arabicPeriod"/>
              <a:defRPr/>
            </a:pPr>
            <a:r>
              <a:rPr lang="en-US" dirty="0" smtClean="0">
                <a:latin typeface="Arial" charset="0"/>
                <a:cs typeface="Arial" charset="0"/>
              </a:rPr>
              <a:t>Closing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3007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smtClean="0"/>
              <a:t>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However, for the purpose of this course, the project life will be divided into 4 phases as follows: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L="465138" lvl="1" indent="-457200" eaLnBrk="1" hangingPunct="1">
              <a:buClrTx/>
              <a:buSzPct val="90000"/>
              <a:buFont typeface="+mj-lt"/>
              <a:buAutoNum type="arabicPeriod"/>
            </a:pPr>
            <a:r>
              <a:rPr lang="en-US" dirty="0" smtClean="0">
                <a:latin typeface="Arial" charset="0"/>
                <a:cs typeface="Arial" charset="0"/>
              </a:rPr>
              <a:t>Project Initiation;</a:t>
            </a:r>
          </a:p>
          <a:p>
            <a:pPr marL="465138" lvl="1" indent="-457200" eaLnBrk="1" hangingPunct="1">
              <a:buClrTx/>
              <a:buSzPct val="90000"/>
              <a:buFont typeface="+mj-lt"/>
              <a:buAutoNum type="arabicPeriod"/>
            </a:pPr>
            <a:r>
              <a:rPr lang="en-US" dirty="0" smtClean="0">
                <a:latin typeface="Arial" charset="0"/>
                <a:cs typeface="Arial" charset="0"/>
              </a:rPr>
              <a:t>Project Planning or Design;</a:t>
            </a:r>
          </a:p>
          <a:p>
            <a:pPr marL="465138" lvl="1" indent="-457200" eaLnBrk="1" hangingPunct="1">
              <a:buClrTx/>
              <a:buSzPct val="90000"/>
              <a:buFont typeface="+mj-lt"/>
              <a:buAutoNum type="arabicPeriod"/>
            </a:pPr>
            <a:r>
              <a:rPr lang="en-US" dirty="0" smtClean="0">
                <a:latin typeface="Arial" charset="0"/>
                <a:cs typeface="Arial" charset="0"/>
              </a:rPr>
              <a:t>Project Implementation(</a:t>
            </a:r>
            <a:r>
              <a:rPr lang="en-US" sz="2000" dirty="0" smtClean="0">
                <a:latin typeface="Arial" charset="0"/>
                <a:cs typeface="Arial" charset="0"/>
              </a:rPr>
              <a:t>Execution, Monitoring and Control)</a:t>
            </a:r>
            <a:r>
              <a:rPr lang="en-US" dirty="0" smtClean="0">
                <a:latin typeface="Arial" charset="0"/>
                <a:cs typeface="Arial" charset="0"/>
              </a:rPr>
              <a:t>;</a:t>
            </a:r>
          </a:p>
          <a:p>
            <a:pPr marL="465138" lvl="1" indent="-457200" eaLnBrk="1" hangingPunct="1">
              <a:buClrTx/>
              <a:buSzPct val="90000"/>
              <a:buFont typeface="+mj-lt"/>
              <a:buAutoNum type="arabicPeriod"/>
            </a:pPr>
            <a:r>
              <a:rPr lang="en-US" dirty="0" smtClean="0">
                <a:latin typeface="Arial" charset="0"/>
                <a:cs typeface="Arial" charset="0"/>
              </a:rPr>
              <a:t>Project Closing or Completion.</a:t>
            </a:r>
          </a:p>
        </p:txBody>
      </p:sp>
    </p:spTree>
    <p:extLst>
      <p:ext uri="{BB962C8B-B14F-4D97-AF65-F5344CB8AC3E}">
        <p14:creationId xmlns:p14="http://schemas.microsoft.com/office/powerpoint/2010/main" val="39247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xfrm>
            <a:off x="459921" y="914400"/>
            <a:ext cx="8229600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Phases of Project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259096"/>
              </p:ext>
            </p:extLst>
          </p:nvPr>
        </p:nvGraphicFramePr>
        <p:xfrm>
          <a:off x="7257" y="1821228"/>
          <a:ext cx="9144032" cy="374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143"/>
                <a:gridCol w="1600200"/>
                <a:gridCol w="5105400"/>
                <a:gridCol w="1150289"/>
              </a:tblGrid>
              <a:tr h="8838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Arial" pitchFamily="34" charset="0"/>
                        </a:rPr>
                        <a:t>Initiation</a:t>
                      </a: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838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 Narrow" pitchFamily="34" charset="0"/>
                          <a:cs typeface="Arial" pitchFamily="34" charset="0"/>
                        </a:rPr>
                        <a:t>Planning or Design:</a:t>
                      </a: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898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 Narrow" pitchFamily="34" charset="0"/>
                          <a:cs typeface="Arial" pitchFamily="34" charset="0"/>
                        </a:rPr>
                        <a:t>Execution, Monitoring &amp; Control</a:t>
                      </a: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83852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02" marB="4570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 Narrow" pitchFamily="34" charset="0"/>
                          <a:cs typeface="Arial" pitchFamily="34" charset="0"/>
                        </a:rPr>
                        <a:t>Closing</a:t>
                      </a:r>
                    </a:p>
                  </a:txBody>
                  <a:tcPr marL="91447" marR="91447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38942" name="Straight Connector 2"/>
          <p:cNvCxnSpPr>
            <a:cxnSpLocks noChangeShapeType="1"/>
          </p:cNvCxnSpPr>
          <p:nvPr/>
        </p:nvCxnSpPr>
        <p:spPr bwMode="auto">
          <a:xfrm>
            <a:off x="21771" y="5541963"/>
            <a:ext cx="0" cy="5032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43" name="Straight Connector 5"/>
          <p:cNvCxnSpPr>
            <a:cxnSpLocks noChangeShapeType="1"/>
          </p:cNvCxnSpPr>
          <p:nvPr/>
        </p:nvCxnSpPr>
        <p:spPr bwMode="auto">
          <a:xfrm>
            <a:off x="9165771" y="5562600"/>
            <a:ext cx="0" cy="504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944" name="TextBox 4"/>
          <p:cNvSpPr txBox="1">
            <a:spLocks noChangeArrowheads="1"/>
          </p:cNvSpPr>
          <p:nvPr/>
        </p:nvSpPr>
        <p:spPr bwMode="auto">
          <a:xfrm>
            <a:off x="3674609" y="5562600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Project Life</a:t>
            </a:r>
            <a:r>
              <a:rPr lang="en-US"/>
              <a:t> </a:t>
            </a:r>
          </a:p>
        </p:txBody>
      </p:sp>
      <p:cxnSp>
        <p:nvCxnSpPr>
          <p:cNvPr id="38945" name="Straight Arrow Connector 7"/>
          <p:cNvCxnSpPr>
            <a:cxnSpLocks noChangeShapeType="1"/>
          </p:cNvCxnSpPr>
          <p:nvPr/>
        </p:nvCxnSpPr>
        <p:spPr bwMode="auto">
          <a:xfrm flipH="1">
            <a:off x="21771" y="5827713"/>
            <a:ext cx="34925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6" name="Straight Arrow Connector 9"/>
          <p:cNvCxnSpPr>
            <a:cxnSpLocks noChangeShapeType="1"/>
          </p:cNvCxnSpPr>
          <p:nvPr/>
        </p:nvCxnSpPr>
        <p:spPr bwMode="auto">
          <a:xfrm flipV="1">
            <a:off x="5457371" y="5843588"/>
            <a:ext cx="36861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58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066800"/>
            <a:ext cx="8156575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COURSE Grading:</a:t>
            </a:r>
            <a:endParaRPr lang="en-MY" sz="2800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1600200"/>
            <a:ext cx="7448550" cy="2819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atinLnBrk="1">
              <a:spcBef>
                <a:spcPct val="20000"/>
              </a:spcBef>
              <a:defRPr/>
            </a:pPr>
            <a:endParaRPr lang="en-US" altLang="ko-KR" sz="2400" b="1" dirty="0" smtClean="0">
              <a:latin typeface="Arial Black" pitchFamily="34" charset="0"/>
              <a:ea typeface="HY견명조"/>
              <a:cs typeface="HY견명조"/>
            </a:endParaRPr>
          </a:p>
          <a:p>
            <a:pPr lvl="0"/>
            <a:r>
              <a:rPr lang="en-US" b="1" dirty="0" smtClean="0">
                <a:latin typeface="Arial Black" pitchFamily="34" charset="0"/>
              </a:rPr>
              <a:t>Assignments and Quizzes		30%</a:t>
            </a:r>
          </a:p>
          <a:p>
            <a:pPr lvl="0"/>
            <a:r>
              <a:rPr lang="en-US" b="1" dirty="0" smtClean="0">
                <a:latin typeface="Arial Black" pitchFamily="34" charset="0"/>
              </a:rPr>
              <a:t>Mid-term Exam				25%</a:t>
            </a:r>
          </a:p>
          <a:p>
            <a:pPr lvl="0"/>
            <a:r>
              <a:rPr lang="en-US" b="1" dirty="0" smtClean="0">
                <a:latin typeface="Arial Black" pitchFamily="34" charset="0"/>
              </a:rPr>
              <a:t>Attendance and Participation	  5%</a:t>
            </a:r>
          </a:p>
          <a:p>
            <a:pPr lvl="0"/>
            <a:r>
              <a:rPr lang="en-US" b="1" dirty="0" smtClean="0">
                <a:latin typeface="Arial Black" pitchFamily="34" charset="0"/>
              </a:rPr>
              <a:t>Final Examination			40%</a:t>
            </a:r>
          </a:p>
          <a:p>
            <a:pPr lvl="0"/>
            <a:endParaRPr lang="en-US" b="1" dirty="0" smtClean="0">
              <a:latin typeface="Arial Black" pitchFamily="34" charset="0"/>
            </a:endParaRPr>
          </a:p>
          <a:p>
            <a:pPr lvl="0"/>
            <a:r>
              <a:rPr lang="en-US" b="1" dirty="0" smtClean="0">
                <a:latin typeface="Arial Black" pitchFamily="34" charset="0"/>
              </a:rPr>
              <a:t>TOTAL					100%</a:t>
            </a:r>
          </a:p>
          <a:p>
            <a:pPr marL="342900" indent="-342900" latinLnBrk="1">
              <a:spcBef>
                <a:spcPct val="20000"/>
              </a:spcBef>
              <a:defRPr/>
            </a:pPr>
            <a:endParaRPr lang="en-US" altLang="ko-KR" sz="2400" b="1" dirty="0">
              <a:latin typeface="Arial Black" pitchFamily="34" charset="0"/>
              <a:ea typeface="HY견명조"/>
              <a:cs typeface="HY견명조"/>
            </a:endParaRPr>
          </a:p>
        </p:txBody>
      </p:sp>
    </p:spTree>
    <p:extLst>
      <p:ext uri="{BB962C8B-B14F-4D97-AF65-F5344CB8AC3E}">
        <p14:creationId xmlns:p14="http://schemas.microsoft.com/office/powerpoint/2010/main" val="33047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57400"/>
            <a:ext cx="8229600" cy="3200400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indent="-514350" eaLnBrk="1" hangingPunct="1">
              <a:buClrTx/>
              <a:buSzPct val="85000"/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What </a:t>
            </a:r>
            <a:r>
              <a:rPr lang="en-US" sz="2800" dirty="0">
                <a:latin typeface="Arial" charset="0"/>
                <a:cs typeface="Arial" charset="0"/>
              </a:rPr>
              <a:t>is a Project</a:t>
            </a:r>
            <a:r>
              <a:rPr lang="en-US" sz="2800" dirty="0" smtClean="0">
                <a:latin typeface="Arial" charset="0"/>
                <a:cs typeface="Arial" charset="0"/>
              </a:rPr>
              <a:t>?</a:t>
            </a:r>
            <a:endParaRPr lang="en-US" sz="2800" dirty="0">
              <a:latin typeface="Arial" charset="0"/>
              <a:cs typeface="Arial" charset="0"/>
            </a:endParaRPr>
          </a:p>
          <a:p>
            <a:pPr lvl="1" indent="-514350" eaLnBrk="1" hangingPunct="1">
              <a:buClrTx/>
              <a:buSzPct val="85000"/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Characteristics of Project.</a:t>
            </a:r>
          </a:p>
          <a:p>
            <a:pPr lvl="1" indent="-514350" eaLnBrk="1" hangingPunct="1">
              <a:buClrTx/>
              <a:buSzPct val="85000"/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Category or Type of Project.</a:t>
            </a:r>
          </a:p>
          <a:p>
            <a:pPr lvl="1" indent="-514350" eaLnBrk="1" hangingPunct="1">
              <a:buClrTx/>
              <a:buSzPct val="85000"/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Example of Projects.</a:t>
            </a:r>
          </a:p>
          <a:p>
            <a:pPr lvl="1" indent="-514350" eaLnBrk="1" hangingPunct="1">
              <a:buClrTx/>
              <a:buSzPct val="85000"/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Project Objectives.</a:t>
            </a:r>
          </a:p>
          <a:p>
            <a:pPr lvl="1" indent="-514350" eaLnBrk="1" hangingPunct="1">
              <a:buClrTx/>
              <a:buSzPct val="85000"/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Project Lifecycle.</a:t>
            </a:r>
          </a:p>
          <a:p>
            <a:pPr lvl="1" indent="-514350" eaLnBrk="1" hangingPunct="1">
              <a:buClrTx/>
              <a:buSzPct val="85000"/>
              <a:buFont typeface="Wingdings" pitchFamily="2" charset="2"/>
              <a:buChar char="v"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Char char="v"/>
            </a:pP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Projects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06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  <a:ln>
            <a:solidFill>
              <a:schemeClr val="bg1"/>
            </a:solidFill>
          </a:ln>
        </p:spPr>
        <p:txBody>
          <a:bodyPr rtlCol="0"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Project Identification: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Organizations perform work. Work generally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involves either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operations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projects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although the two may overlap. Operations and projects share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many characteristics; for example they are: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Performed by people.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Constrained by limited resources.</a:t>
            </a:r>
          </a:p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Planned, executed, and controlled.</a:t>
            </a:r>
          </a:p>
          <a:p>
            <a:pPr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276600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Operations and projects differ primarily in that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operations are ongoing and repetitive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while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projects are one-off, temporary and unique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Projects are undertaken at all levels of an organization.</a:t>
            </a:r>
          </a:p>
          <a:p>
            <a:pPr eaLnBrk="1" fontAlgn="auto" hangingPunct="1">
              <a:spcAft>
                <a:spcPts val="0"/>
              </a:spcAft>
              <a:buSzPct val="15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be anything the organization do or want to do;</a:t>
            </a:r>
          </a:p>
          <a:p>
            <a:pPr eaLnBrk="1" fontAlgn="auto" hangingPunct="1">
              <a:spcAft>
                <a:spcPts val="0"/>
              </a:spcAft>
              <a:buSzPct val="15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be large or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mall – or any size in between;</a:t>
            </a:r>
          </a:p>
          <a:p>
            <a:pPr eaLnBrk="1" fontAlgn="auto" hangingPunct="1">
              <a:spcAft>
                <a:spcPts val="0"/>
              </a:spcAft>
              <a:buSzPct val="15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last for decades or can be completed in a day;</a:t>
            </a:r>
          </a:p>
          <a:p>
            <a:pPr eaLnBrk="1" fontAlgn="auto" hangingPunct="1">
              <a:spcAft>
                <a:spcPts val="0"/>
              </a:spcAft>
              <a:buSzPct val="15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cost any amount of money – from 1 SAR  to         billions of SAR;</a:t>
            </a:r>
          </a:p>
          <a:p>
            <a:pPr eaLnBrk="1" fontAlgn="auto" hangingPunct="1">
              <a:spcAft>
                <a:spcPts val="0"/>
              </a:spcAft>
              <a:buSzPct val="150000"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involve any number of people – from one single  individual to nations.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What is a PROJECT?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SzPct val="150000"/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SzPct val="150000"/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A PROJECT is a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temporary</a:t>
            </a:r>
            <a:r>
              <a:rPr lang="en-US" dirty="0" smtClean="0">
                <a:latin typeface="Arial" charset="0"/>
                <a:cs typeface="Arial" charset="0"/>
              </a:rPr>
              <a:t> endeavor               undertaken to create a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unique</a:t>
            </a:r>
            <a:r>
              <a:rPr lang="en-US" dirty="0" smtClean="0">
                <a:latin typeface="Arial" charset="0"/>
                <a:cs typeface="Arial" charset="0"/>
              </a:rPr>
              <a:t> product, service or result.</a:t>
            </a:r>
          </a:p>
          <a:p>
            <a:pPr eaLnBrk="1" hangingPunct="1">
              <a:buSzPct val="150000"/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SzPct val="150000"/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This definition highlight 5 common characteristics</a:t>
            </a:r>
          </a:p>
          <a:p>
            <a:pPr eaLnBrk="1" hangingPunct="1">
              <a:buSzPct val="150000"/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of projects.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Temporary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means:</a:t>
            </a:r>
          </a:p>
          <a:p>
            <a:pPr>
              <a:buFont typeface="Wingdings" pitchFamily="2" charset="2"/>
              <a:buNone/>
              <a:defRPr/>
            </a:pP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 A Project is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a one off event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not an ongoing operation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It has a definite beginning and a definite end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end is reached when the project’s objectives have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been achieved, or when it becomes clear that the project objectives will not or cannot be met, or the need for the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project no longer exists and the project is terminated.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1_기본 디자인 3">
      <a:dk1>
        <a:srgbClr val="000000"/>
      </a:dk1>
      <a:lt1>
        <a:srgbClr val="FFFFFF"/>
      </a:lt1>
      <a:dk2>
        <a:srgbClr val="FFFFFF"/>
      </a:dk2>
      <a:lt2>
        <a:srgbClr val="4D4D4D"/>
      </a:lt2>
      <a:accent1>
        <a:srgbClr val="7067AF"/>
      </a:accent1>
      <a:accent2>
        <a:srgbClr val="99CCFF"/>
      </a:accent2>
      <a:accent3>
        <a:srgbClr val="FFFFFF"/>
      </a:accent3>
      <a:accent4>
        <a:srgbClr val="000000"/>
      </a:accent4>
      <a:accent5>
        <a:srgbClr val="BBB8D4"/>
      </a:accent5>
      <a:accent6>
        <a:srgbClr val="8AB9E7"/>
      </a:accent6>
      <a:hlink>
        <a:srgbClr val="CCCCFF"/>
      </a:hlink>
      <a:folHlink>
        <a:srgbClr val="C68DFF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FFFFCC"/>
        </a:dk2>
        <a:lt2>
          <a:srgbClr val="5F5F5F"/>
        </a:lt2>
        <a:accent1>
          <a:srgbClr val="5A9E65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5CCB8"/>
        </a:accent5>
        <a:accent6>
          <a:srgbClr val="B9B900"/>
        </a:accent6>
        <a:hlink>
          <a:srgbClr val="DB8647"/>
        </a:hlink>
        <a:folHlink>
          <a:srgbClr val="90B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7067A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BB8D4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FEE9DE"/>
        </a:dk2>
        <a:lt2>
          <a:srgbClr val="777777"/>
        </a:lt2>
        <a:accent1>
          <a:srgbClr val="6D5484"/>
        </a:accent1>
        <a:accent2>
          <a:srgbClr val="D88EC6"/>
        </a:accent2>
        <a:accent3>
          <a:srgbClr val="FFFFFF"/>
        </a:accent3>
        <a:accent4>
          <a:srgbClr val="000000"/>
        </a:accent4>
        <a:accent5>
          <a:srgbClr val="BAB3C2"/>
        </a:accent5>
        <a:accent6>
          <a:srgbClr val="C480B3"/>
        </a:accent6>
        <a:hlink>
          <a:srgbClr val="EA8484"/>
        </a:hlink>
        <a:folHlink>
          <a:srgbClr val="8BCF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1121</Words>
  <Application>Microsoft Office PowerPoint</Application>
  <PresentationFormat>On-screen Show (4:3)</PresentationFormat>
  <Paragraphs>273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1_기본 디자인</vt:lpstr>
      <vt:lpstr>PowerPoint Presentation</vt:lpstr>
      <vt:lpstr>PowerPoint Presentation</vt:lpstr>
      <vt:lpstr>COURSE Grading:</vt:lpstr>
      <vt:lpstr>Introduction To Projects </vt:lpstr>
      <vt:lpstr>PowerPoint Presentation</vt:lpstr>
      <vt:lpstr>PowerPoint Presentation</vt:lpstr>
      <vt:lpstr>PowerPoint Presentation</vt:lpstr>
      <vt:lpstr>PowerPoint Presentation</vt:lpstr>
      <vt:lpstr> </vt:lpstr>
      <vt:lpstr>  </vt:lpstr>
      <vt:lpstr> </vt:lpstr>
      <vt:lpstr> </vt:lpstr>
      <vt:lpstr> </vt:lpstr>
      <vt:lpstr>PowerPoint Presentation</vt:lpstr>
      <vt:lpstr> 5 Characteristics of Project. </vt:lpstr>
      <vt:lpstr>Category or Type of projects: </vt:lpstr>
      <vt:lpstr>Examples of projects: </vt:lpstr>
      <vt:lpstr>   </vt:lpstr>
      <vt:lpstr>Project Objectives:</vt:lpstr>
      <vt:lpstr>  </vt:lpstr>
      <vt:lpstr>   </vt:lpstr>
      <vt:lpstr>Project Phases &amp; Project Life Cycle</vt:lpstr>
      <vt:lpstr>PowerPoint Presentation</vt:lpstr>
      <vt:lpstr> </vt:lpstr>
      <vt:lpstr> </vt:lpstr>
      <vt:lpstr> </vt:lpstr>
      <vt:lpstr> Phases of Project</vt:lpstr>
    </vt:vector>
  </TitlesOfParts>
  <Company>HBP, USM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</dc:title>
  <dc:creator>Abdullah</dc:creator>
  <cp:lastModifiedBy>User</cp:lastModifiedBy>
  <cp:revision>224</cp:revision>
  <dcterms:created xsi:type="dcterms:W3CDTF">2004-04-28T08:22:41Z</dcterms:created>
  <dcterms:modified xsi:type="dcterms:W3CDTF">2012-10-13T06:03:54Z</dcterms:modified>
</cp:coreProperties>
</file>