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99" r:id="rId5"/>
    <p:sldId id="300" r:id="rId6"/>
    <p:sldId id="298" r:id="rId7"/>
    <p:sldId id="260" r:id="rId8"/>
    <p:sldId id="304" r:id="rId9"/>
    <p:sldId id="303" r:id="rId10"/>
    <p:sldId id="261" r:id="rId11"/>
    <p:sldId id="302" r:id="rId12"/>
    <p:sldId id="301" r:id="rId13"/>
    <p:sldId id="262" r:id="rId14"/>
    <p:sldId id="305" r:id="rId15"/>
    <p:sldId id="306" r:id="rId16"/>
    <p:sldId id="307" r:id="rId17"/>
    <p:sldId id="263" r:id="rId18"/>
    <p:sldId id="308" r:id="rId19"/>
    <p:sldId id="309" r:id="rId20"/>
    <p:sldId id="264" r:id="rId21"/>
    <p:sldId id="310" r:id="rId22"/>
    <p:sldId id="311" r:id="rId23"/>
    <p:sldId id="265" r:id="rId24"/>
    <p:sldId id="266" r:id="rId25"/>
    <p:sldId id="312" r:id="rId26"/>
    <p:sldId id="267" r:id="rId27"/>
    <p:sldId id="313" r:id="rId28"/>
    <p:sldId id="268" r:id="rId29"/>
    <p:sldId id="318" r:id="rId30"/>
    <p:sldId id="314" r:id="rId31"/>
    <p:sldId id="315" r:id="rId32"/>
    <p:sldId id="269" r:id="rId33"/>
    <p:sldId id="316" r:id="rId34"/>
    <p:sldId id="270" r:id="rId35"/>
    <p:sldId id="317" r:id="rId36"/>
    <p:sldId id="271" r:id="rId37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>
      <p:cViewPr varScale="1">
        <p:scale>
          <a:sx n="96" d="100"/>
          <a:sy n="96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12799-D2CE-418C-8307-7FF9B804C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573121-93EC-4CBE-A8DA-864A23601290}">
      <dgm:prSet/>
      <dgm:spPr/>
      <dgm:t>
        <a:bodyPr/>
        <a:lstStyle/>
        <a:p>
          <a:r>
            <a:rPr lang="en-US" b="1"/>
            <a:t>4. Hot Air Oven:</a:t>
          </a:r>
          <a:endParaRPr lang="en-US"/>
        </a:p>
      </dgm:t>
    </dgm:pt>
    <dgm:pt modelId="{8087FBE7-B5DE-48A4-9D34-7EC6CCC83E7A}" type="parTrans" cxnId="{FFF56C72-064E-48F5-AE7A-F93195995C0E}">
      <dgm:prSet/>
      <dgm:spPr/>
      <dgm:t>
        <a:bodyPr/>
        <a:lstStyle/>
        <a:p>
          <a:endParaRPr lang="en-US"/>
        </a:p>
      </dgm:t>
    </dgm:pt>
    <dgm:pt modelId="{59F5670D-1910-4F64-B335-24F535CC76C5}" type="sibTrans" cxnId="{FFF56C72-064E-48F5-AE7A-F93195995C0E}">
      <dgm:prSet/>
      <dgm:spPr/>
      <dgm:t>
        <a:bodyPr/>
        <a:lstStyle/>
        <a:p>
          <a:endParaRPr lang="en-US"/>
        </a:p>
      </dgm:t>
    </dgm:pt>
    <dgm:pt modelId="{B75A09EA-511B-4290-88CE-D735E2308099}">
      <dgm:prSet/>
      <dgm:spPr/>
      <dgm:t>
        <a:bodyPr/>
        <a:lstStyle/>
        <a:p>
          <a:r>
            <a:rPr lang="en-US"/>
            <a:t>It is a dry air type sterilizer. It is used to sterilize laboratory glassware.</a:t>
          </a:r>
        </a:p>
      </dgm:t>
    </dgm:pt>
    <dgm:pt modelId="{87960676-2417-4625-9AC0-6767D5EBB28F}" type="parTrans" cxnId="{2092E2F4-014A-4325-993C-E79B3A491229}">
      <dgm:prSet/>
      <dgm:spPr/>
      <dgm:t>
        <a:bodyPr/>
        <a:lstStyle/>
        <a:p>
          <a:endParaRPr lang="en-US"/>
        </a:p>
      </dgm:t>
    </dgm:pt>
    <dgm:pt modelId="{596FEF4E-F86D-4BB7-A3D6-BDEAD13CC7A7}" type="sibTrans" cxnId="{2092E2F4-014A-4325-993C-E79B3A491229}">
      <dgm:prSet/>
      <dgm:spPr/>
      <dgm:t>
        <a:bodyPr/>
        <a:lstStyle/>
        <a:p>
          <a:endParaRPr lang="en-US"/>
        </a:p>
      </dgm:t>
    </dgm:pt>
    <dgm:pt modelId="{1E94D89B-DFA7-4E19-9223-5F48590B4871}">
      <dgm:prSet/>
      <dgm:spPr/>
      <dgm:t>
        <a:bodyPr/>
        <a:lstStyle/>
        <a:p>
          <a:r>
            <a:rPr lang="en-US"/>
            <a:t>It operates at a temperature of 160 to 180 </a:t>
          </a:r>
          <a:r>
            <a:rPr lang="en-US" baseline="38000"/>
            <a:t>o </a:t>
          </a:r>
          <a:r>
            <a:rPr lang="en-US"/>
            <a:t>C for one and a half hour.</a:t>
          </a:r>
        </a:p>
      </dgm:t>
    </dgm:pt>
    <dgm:pt modelId="{A17B1715-A6C5-4389-AB6D-37ABF5FB63F8}" type="parTrans" cxnId="{25AAD990-D0C6-43DF-9FFE-A553E30D3CF2}">
      <dgm:prSet/>
      <dgm:spPr/>
      <dgm:t>
        <a:bodyPr/>
        <a:lstStyle/>
        <a:p>
          <a:endParaRPr lang="en-US"/>
        </a:p>
      </dgm:t>
    </dgm:pt>
    <dgm:pt modelId="{EBA06713-7A41-4C2E-94C0-DF6C9F59A261}" type="sibTrans" cxnId="{25AAD990-D0C6-43DF-9FFE-A553E30D3CF2}">
      <dgm:prSet/>
      <dgm:spPr/>
      <dgm:t>
        <a:bodyPr/>
        <a:lstStyle/>
        <a:p>
          <a:endParaRPr lang="en-US"/>
        </a:p>
      </dgm:t>
    </dgm:pt>
    <dgm:pt modelId="{1946D1F6-9E1E-4041-8698-BFCD854BBD80}" type="pres">
      <dgm:prSet presAssocID="{2F512799-D2CE-418C-8307-7FF9B804C3C6}" presName="linear" presStyleCnt="0">
        <dgm:presLayoutVars>
          <dgm:animLvl val="lvl"/>
          <dgm:resizeHandles val="exact"/>
        </dgm:presLayoutVars>
      </dgm:prSet>
      <dgm:spPr/>
    </dgm:pt>
    <dgm:pt modelId="{280E41FB-70D2-184E-AAE3-3FE7791745A9}" type="pres">
      <dgm:prSet presAssocID="{96573121-93EC-4CBE-A8DA-864A236012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41CCBA-31B9-E54E-A8E6-5B7F413081D6}" type="pres">
      <dgm:prSet presAssocID="{59F5670D-1910-4F64-B335-24F535CC76C5}" presName="spacer" presStyleCnt="0"/>
      <dgm:spPr/>
    </dgm:pt>
    <dgm:pt modelId="{8C592B98-5E3D-2945-9298-A1B9041D0943}" type="pres">
      <dgm:prSet presAssocID="{B75A09EA-511B-4290-88CE-D735E23080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43BD11-E58E-CC45-AE52-06CDC3B40350}" type="pres">
      <dgm:prSet presAssocID="{B75A09EA-511B-4290-88CE-D735E230809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4FEF66-EFE1-0747-87D8-32A762AFC80B}" type="presOf" srcId="{96573121-93EC-4CBE-A8DA-864A23601290}" destId="{280E41FB-70D2-184E-AAE3-3FE7791745A9}" srcOrd="0" destOrd="0" presId="urn:microsoft.com/office/officeart/2005/8/layout/vList2"/>
    <dgm:cxn modelId="{FFF56C72-064E-48F5-AE7A-F93195995C0E}" srcId="{2F512799-D2CE-418C-8307-7FF9B804C3C6}" destId="{96573121-93EC-4CBE-A8DA-864A23601290}" srcOrd="0" destOrd="0" parTransId="{8087FBE7-B5DE-48A4-9D34-7EC6CCC83E7A}" sibTransId="{59F5670D-1910-4F64-B335-24F535CC76C5}"/>
    <dgm:cxn modelId="{1EF75F8A-1F37-E740-BE98-ADEB705F519F}" type="presOf" srcId="{2F512799-D2CE-418C-8307-7FF9B804C3C6}" destId="{1946D1F6-9E1E-4041-8698-BFCD854BBD80}" srcOrd="0" destOrd="0" presId="urn:microsoft.com/office/officeart/2005/8/layout/vList2"/>
    <dgm:cxn modelId="{25AAD990-D0C6-43DF-9FFE-A553E30D3CF2}" srcId="{B75A09EA-511B-4290-88CE-D735E2308099}" destId="{1E94D89B-DFA7-4E19-9223-5F48590B4871}" srcOrd="0" destOrd="0" parTransId="{A17B1715-A6C5-4389-AB6D-37ABF5FB63F8}" sibTransId="{EBA06713-7A41-4C2E-94C0-DF6C9F59A261}"/>
    <dgm:cxn modelId="{9DCD65AA-02F7-BF4E-AD3D-D05AE44D446D}" type="presOf" srcId="{1E94D89B-DFA7-4E19-9223-5F48590B4871}" destId="{7B43BD11-E58E-CC45-AE52-06CDC3B40350}" srcOrd="0" destOrd="0" presId="urn:microsoft.com/office/officeart/2005/8/layout/vList2"/>
    <dgm:cxn modelId="{71B334D9-5104-B845-8183-FC6C0BECA6D0}" type="presOf" srcId="{B75A09EA-511B-4290-88CE-D735E2308099}" destId="{8C592B98-5E3D-2945-9298-A1B9041D0943}" srcOrd="0" destOrd="0" presId="urn:microsoft.com/office/officeart/2005/8/layout/vList2"/>
    <dgm:cxn modelId="{2092E2F4-014A-4325-993C-E79B3A491229}" srcId="{2F512799-D2CE-418C-8307-7FF9B804C3C6}" destId="{B75A09EA-511B-4290-88CE-D735E2308099}" srcOrd="1" destOrd="0" parTransId="{87960676-2417-4625-9AC0-6767D5EBB28F}" sibTransId="{596FEF4E-F86D-4BB7-A3D6-BDEAD13CC7A7}"/>
    <dgm:cxn modelId="{B7813547-79B1-FC4D-B548-2FF5A343D568}" type="presParOf" srcId="{1946D1F6-9E1E-4041-8698-BFCD854BBD80}" destId="{280E41FB-70D2-184E-AAE3-3FE7791745A9}" srcOrd="0" destOrd="0" presId="urn:microsoft.com/office/officeart/2005/8/layout/vList2"/>
    <dgm:cxn modelId="{75D368BB-8374-2B47-8449-B526E89E25D4}" type="presParOf" srcId="{1946D1F6-9E1E-4041-8698-BFCD854BBD80}" destId="{F241CCBA-31B9-E54E-A8E6-5B7F413081D6}" srcOrd="1" destOrd="0" presId="urn:microsoft.com/office/officeart/2005/8/layout/vList2"/>
    <dgm:cxn modelId="{CE8738A1-B415-C945-B633-7F5BF32AEBF2}" type="presParOf" srcId="{1946D1F6-9E1E-4041-8698-BFCD854BBD80}" destId="{8C592B98-5E3D-2945-9298-A1B9041D0943}" srcOrd="2" destOrd="0" presId="urn:microsoft.com/office/officeart/2005/8/layout/vList2"/>
    <dgm:cxn modelId="{F53A7D26-AEAC-0F4C-9F56-EF006BF0D199}" type="presParOf" srcId="{1946D1F6-9E1E-4041-8698-BFCD854BBD80}" destId="{7B43BD11-E58E-CC45-AE52-06CDC3B403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41FB-70D2-184E-AAE3-3FE7791745A9}">
      <dsp:nvSpPr>
        <dsp:cNvPr id="0" name=""/>
        <dsp:cNvSpPr/>
      </dsp:nvSpPr>
      <dsp:spPr>
        <a:xfrm>
          <a:off x="0" y="270602"/>
          <a:ext cx="6713552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4. Hot Air Oven:</a:t>
          </a:r>
          <a:endParaRPr lang="en-US" sz="3200" kern="1200"/>
        </a:p>
      </dsp:txBody>
      <dsp:txXfrm>
        <a:off x="62369" y="332971"/>
        <a:ext cx="6588814" cy="1152902"/>
      </dsp:txXfrm>
    </dsp:sp>
    <dsp:sp modelId="{8C592B98-5E3D-2945-9298-A1B9041D0943}">
      <dsp:nvSpPr>
        <dsp:cNvPr id="0" name=""/>
        <dsp:cNvSpPr/>
      </dsp:nvSpPr>
      <dsp:spPr>
        <a:xfrm>
          <a:off x="0" y="1640402"/>
          <a:ext cx="6713552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It is a dry air type sterilizer. It is used to sterilize laboratory glassware.</a:t>
          </a:r>
        </a:p>
      </dsp:txBody>
      <dsp:txXfrm>
        <a:off x="62369" y="1702771"/>
        <a:ext cx="6588814" cy="1152902"/>
      </dsp:txXfrm>
    </dsp:sp>
    <dsp:sp modelId="{7B43BD11-E58E-CC45-AE52-06CDC3B40350}">
      <dsp:nvSpPr>
        <dsp:cNvPr id="0" name=""/>
        <dsp:cNvSpPr/>
      </dsp:nvSpPr>
      <dsp:spPr>
        <a:xfrm>
          <a:off x="0" y="2918042"/>
          <a:ext cx="671355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It operates at a temperature of 160 to 180 </a:t>
          </a:r>
          <a:r>
            <a:rPr lang="en-US" sz="2500" kern="1200" baseline="38000"/>
            <a:t>o </a:t>
          </a:r>
          <a:r>
            <a:rPr lang="en-US" sz="2500" kern="1200"/>
            <a:t>C for one and a half hour.</a:t>
          </a:r>
        </a:p>
      </dsp:txBody>
      <dsp:txXfrm>
        <a:off x="0" y="2918042"/>
        <a:ext cx="6713552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53DC-47AF-588D-F4BA-6898781EC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E5884-81A8-DFB5-27EA-2897E620D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B24B-006C-3831-684F-8202DDCC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F884-F312-CDCB-A365-7A1F7F8E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8C5F-74A0-EDCB-6F3D-E8CAB8B8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439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B6ED-A49E-C8AB-5C81-7B455F09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508A1-FCD6-66DD-66DB-7027EBAC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B1CB-6F7C-29E4-2564-E8DB8C72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4A9F-4903-0108-174B-4A8900EA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429D-8913-8ADA-F7C5-ED8ACBAE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5311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DCE5A-F2F9-06D2-D2CF-8A09482EA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3D6EB-3EC2-B30C-DD03-F23D4A0C8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B7B08-16FF-B5A8-3D06-C2B291F9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B6A0-778D-8A40-2241-D13CFF16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EBC5-0ACF-D9AF-77EC-0882D109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351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0996-FBBB-24E8-3501-536D6974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F09A-34C7-2CBF-C934-9011640B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60DF0-56EC-0663-E954-833DEE02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1EC5-6383-1662-C821-E9B78AF3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10FE-081B-A577-08AE-95B9CD1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4798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7237-E955-7E39-D7DB-F3498386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C8F04-8FE2-E8A7-1CD3-000B28E3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FE70-3198-E66E-6D51-BC8AC68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B21A-D935-F503-58CA-3F9CCA41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EFD4-FF99-71D9-330B-AB724964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88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4387-528B-9307-5EB1-F1F91ED5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639F-8A84-083A-820B-149DBCFF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FB7C-638A-23AD-1BED-E2EB0615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B5EB1-0FCA-0A73-8862-063E319E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CFE28-B2A7-3B8F-BEE2-EAC9926E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9C6ED-1E4C-028F-C6C8-F73709AC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2343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F47B-7966-023B-65CF-D61958B0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BFB3-C6C9-E80C-5680-1C70AC60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C3145-8FDC-1F88-00A5-23536CE5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34EDE-880B-6B18-B08B-DFE2ADDFC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FCDE5-89FD-B183-7B35-B12A87584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051EE-8E8A-7332-5923-31A6E6DE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EDEE2-DB53-509B-4CE9-C7EAE0FB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623E3-B9C8-096E-7527-93AF3D8B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741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756A-23F8-1916-5115-6FA76B0A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D5E78-7ACB-22B7-7D97-37688381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1F86B-A753-13DE-CAE5-E57E0507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9D96C-297A-53FF-42A5-ED3EE931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076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D6FED-E6F0-0253-B388-265146D9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0E1A2-ED5D-5E09-E412-63BB2868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B7AFD-F81A-4D8C-2FB1-801280E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972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34F1-585E-8D66-4972-3E3E15C8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B777-8E5C-7969-7C37-FA947A6D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6E2F6-8642-305F-EDDD-659BEF28C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1444B-E33C-7DF1-2011-CF927674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FE565-458C-FC4D-83BF-FB7C7C90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47115-A13B-30DA-894D-47E18F25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5931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8816-1025-044E-DA77-C4903398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1EE89-0CDB-5227-7C38-A2ECA1A4D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EC2E1-BB13-98AF-A589-A7455A1C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7FFF5-6BA4-C831-E94A-DC9C4535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C0A51-0319-2144-96FE-4ABDB95D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43D5E-CA9B-E77B-5653-93A1E0FA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2698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8E697-12D3-95B3-BF41-AB64A8B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5958F-D387-6258-9730-BAEADD56F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885E-543E-7A0F-792D-45E9FD95C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DABC7-8F64-2946-966C-159DD4E01567}" type="datetimeFigureOut">
              <a:rPr lang="en-SA" smtClean="0"/>
              <a:t>01/09/2024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8E65-B983-5428-DEA2-DD845BB00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D655-C624-47FB-BE77-0BCA212A8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B7D2A-AED9-6648-93EA-1410A05A9C1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019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queous_solution" TargetMode="External"/><Relationship Id="rId5" Type="http://schemas.openxmlformats.org/officeDocument/2006/relationships/hyperlink" Target="https://en.wikipedia.org/wiki/Activity_(chemistry)" TargetMode="External"/><Relationship Id="rId4" Type="http://schemas.openxmlformats.org/officeDocument/2006/relationships/hyperlink" Target="https://en.wikipedia.org/wiki/Concentratio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 tubes with one test tube in orange with drops">
            <a:extLst>
              <a:ext uri="{FF2B5EF4-FFF2-40B4-BE49-F238E27FC236}">
                <a16:creationId xmlns:a16="http://schemas.microsoft.com/office/drawing/2014/main" id="{57F251E4-CD64-A928-679A-55663693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71" b="19437"/>
          <a:stretch/>
        </p:blipFill>
        <p:spPr>
          <a:xfrm>
            <a:off x="4267200" y="112930"/>
            <a:ext cx="7924800" cy="3271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468" y="702445"/>
            <a:ext cx="3992700" cy="3749518"/>
          </a:xfrm>
          <a:prstGeom prst="rect">
            <a:avLst/>
          </a:prstGeom>
        </p:spPr>
        <p:txBody>
          <a:bodyPr vert="horz" lIns="93585" tIns="46792" rIns="93585" bIns="46792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299"/>
              <a:t>MBI</a:t>
            </a:r>
            <a:r>
              <a:rPr lang="en-US" sz="4299" spc="-16"/>
              <a:t> </a:t>
            </a:r>
            <a:r>
              <a:rPr lang="en-US" sz="4299" spc="-40" dirty="0"/>
              <a:t>240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299" dirty="0"/>
              <a:t>LABORATORY</a:t>
            </a:r>
            <a:r>
              <a:rPr lang="en-US" sz="4299" spc="-145" dirty="0"/>
              <a:t> </a:t>
            </a:r>
            <a:r>
              <a:rPr lang="en-US" sz="4299" spc="-16" dirty="0"/>
              <a:t>SKILLS</a:t>
            </a:r>
            <a:endParaRPr lang="en-US" sz="4299" dirty="0"/>
          </a:p>
        </p:txBody>
      </p:sp>
      <p:sp>
        <p:nvSpPr>
          <p:cNvPr id="5" name="object 5"/>
          <p:cNvSpPr txBox="1"/>
          <p:nvPr/>
        </p:nvSpPr>
        <p:spPr>
          <a:xfrm>
            <a:off x="643466" y="4598945"/>
            <a:ext cx="4007449" cy="1299714"/>
          </a:xfrm>
          <a:prstGeom prst="rect">
            <a:avLst/>
          </a:prstGeom>
        </p:spPr>
        <p:txBody>
          <a:bodyPr vert="horz" lIns="93585" tIns="46792" rIns="93585" bIns="46792" rtlCol="0">
            <a:normAutofit/>
          </a:bodyPr>
          <a:lstStyle/>
          <a:p>
            <a:pPr marR="49181">
              <a:lnSpc>
                <a:spcPct val="90000"/>
              </a:lnSpc>
              <a:spcBef>
                <a:spcPts val="1024"/>
              </a:spcBef>
            </a:pPr>
            <a:r>
              <a:rPr lang="en-US" sz="2456" b="1"/>
              <a:t>1</a:t>
            </a:r>
            <a:r>
              <a:rPr lang="en-US" sz="2456" b="1" baseline="39426"/>
              <a:t>st</a:t>
            </a:r>
            <a:r>
              <a:rPr lang="en-US" sz="2456" b="1" spc="471" baseline="39426"/>
              <a:t> </a:t>
            </a:r>
            <a:r>
              <a:rPr lang="en-US" sz="2456" b="1" spc="-16"/>
              <a:t>Semester 1446 A</a:t>
            </a:r>
            <a:r>
              <a:rPr lang="en-US" sz="2456" b="1" spc="-40"/>
              <a:t>H</a:t>
            </a:r>
            <a:endParaRPr lang="en-US" sz="2456"/>
          </a:p>
          <a:p>
            <a:pPr>
              <a:lnSpc>
                <a:spcPct val="90000"/>
              </a:lnSpc>
              <a:spcBef>
                <a:spcPts val="1024"/>
              </a:spcBef>
            </a:pPr>
            <a:r>
              <a:rPr lang="en-US" sz="2456" b="1" spc="-16"/>
              <a:t>2024</a:t>
            </a:r>
            <a:endParaRPr lang="en-US" sz="2456"/>
          </a:p>
        </p:txBody>
      </p:sp>
      <p:sp>
        <p:nvSpPr>
          <p:cNvPr id="2" name="object 2"/>
          <p:cNvSpPr txBox="1"/>
          <p:nvPr/>
        </p:nvSpPr>
        <p:spPr>
          <a:xfrm>
            <a:off x="4224307" y="5222706"/>
            <a:ext cx="3353450" cy="650681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 algn="ctr">
              <a:lnSpc>
                <a:spcPts val="2275"/>
              </a:lnSpc>
              <a:spcBef>
                <a:spcPts val="162"/>
              </a:spcBef>
            </a:pPr>
            <a:r>
              <a:rPr sz="1936" dirty="0">
                <a:latin typeface="Times New Roman"/>
                <a:cs typeface="Times New Roman"/>
              </a:rPr>
              <a:t>Dr.</a:t>
            </a:r>
            <a:r>
              <a:rPr sz="1936" spc="-8" dirty="0">
                <a:latin typeface="Times New Roman"/>
                <a:cs typeface="Times New Roman"/>
              </a:rPr>
              <a:t> </a:t>
            </a:r>
            <a:r>
              <a:rPr lang="en-US" sz="1936" dirty="0">
                <a:latin typeface="Times New Roman"/>
                <a:cs typeface="Times New Roman"/>
              </a:rPr>
              <a:t>Amal Alghamdi</a:t>
            </a:r>
          </a:p>
          <a:p>
            <a:pPr marL="20493" algn="ctr">
              <a:lnSpc>
                <a:spcPts val="2275"/>
              </a:lnSpc>
              <a:spcBef>
                <a:spcPts val="162"/>
              </a:spcBef>
            </a:pPr>
            <a:r>
              <a:rPr lang="en-US" sz="1936" dirty="0">
                <a:latin typeface="Times New Roman"/>
                <a:cs typeface="Times New Roman"/>
              </a:rPr>
              <a:t>ahamdan1@ksu.edu.sa</a:t>
            </a:r>
            <a:endParaRPr sz="1936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>
                <a:lnSpc>
                  <a:spcPts val="2223"/>
                </a:lnSpc>
                <a:spcAft>
                  <a:spcPts val="614"/>
                </a:spcAft>
              </a:pPr>
              <a:t>1</a:t>
            </a:fld>
            <a:endParaRPr lang="en-SA" spc="-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 descr="A large oven with a door open&#10;&#10;Description automatically generated with medium confidence"/>
          <p:cNvPicPr/>
          <p:nvPr/>
        </p:nvPicPr>
        <p:blipFill>
          <a:blip r:embed="rId2" cstate="print"/>
          <a:srcRect r="3" b="7804"/>
          <a:stretch/>
        </p:blipFill>
        <p:spPr>
          <a:xfrm>
            <a:off x="7675658" y="1581348"/>
            <a:ext cx="3941064" cy="396161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  <a:defRPr/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  <a:defRPr/>
              </a:pPr>
              <a:t>10</a:t>
            </a:fld>
            <a:endParaRPr lang="en-US" sz="1228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671026A8-8E9E-4F5F-5BC4-FCA14D2E8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929900"/>
              </p:ext>
            </p:extLst>
          </p:nvPr>
        </p:nvGraphicFramePr>
        <p:xfrm>
          <a:off x="575278" y="472756"/>
          <a:ext cx="6713552" cy="398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44FB2E55-5092-CBDB-DA8F-C4AC0956E86A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6.</a:t>
            </a:r>
            <a:r>
              <a:rPr lang="en-US" sz="2400" b="1" spc="694" dirty="0"/>
              <a:t> </a:t>
            </a:r>
            <a:r>
              <a:rPr lang="en-US" sz="2400" b="1" dirty="0"/>
              <a:t>Centrifuge: </a:t>
            </a:r>
            <a:r>
              <a:rPr lang="en-US" sz="2400" dirty="0"/>
              <a:t>It</a:t>
            </a:r>
            <a:r>
              <a:rPr lang="en-US" sz="2400" spc="-33" dirty="0"/>
              <a:t> </a:t>
            </a:r>
            <a:r>
              <a:rPr lang="en-US" sz="2400" dirty="0"/>
              <a:t>spins</a:t>
            </a:r>
            <a:r>
              <a:rPr lang="en-US" sz="2400" spc="-25" dirty="0"/>
              <a:t> </a:t>
            </a:r>
            <a:r>
              <a:rPr lang="en-US" sz="2400" dirty="0"/>
              <a:t>liquid</a:t>
            </a:r>
            <a:r>
              <a:rPr lang="en-US" sz="2400" spc="-16" dirty="0"/>
              <a:t> </a:t>
            </a:r>
            <a:r>
              <a:rPr lang="en-US" sz="2400" dirty="0"/>
              <a:t>samples</a:t>
            </a:r>
            <a:r>
              <a:rPr lang="en-US" sz="2400" spc="-33" dirty="0"/>
              <a:t> </a:t>
            </a:r>
            <a:r>
              <a:rPr lang="en-US" sz="2400" dirty="0"/>
              <a:t>to</a:t>
            </a:r>
            <a:r>
              <a:rPr lang="en-US" sz="2400" spc="-16" dirty="0"/>
              <a:t> </a:t>
            </a:r>
            <a:r>
              <a:rPr lang="en-US" sz="2400" dirty="0"/>
              <a:t>separate</a:t>
            </a:r>
            <a:r>
              <a:rPr lang="en-US" sz="2400" spc="-16" dirty="0"/>
              <a:t> </a:t>
            </a:r>
            <a:r>
              <a:rPr lang="en-US" sz="2400" dirty="0"/>
              <a:t>their</a:t>
            </a:r>
            <a:r>
              <a:rPr lang="en-US" sz="2400" spc="-40" dirty="0"/>
              <a:t> </a:t>
            </a:r>
            <a:r>
              <a:rPr lang="en-US" sz="2400" spc="-16" dirty="0"/>
              <a:t>components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8" descr="A close-up of a hand holding a tube&#10;&#10;Description automatically generated">
            <a:extLst>
              <a:ext uri="{FF2B5EF4-FFF2-40B4-BE49-F238E27FC236}">
                <a16:creationId xmlns:a16="http://schemas.microsoft.com/office/drawing/2014/main" id="{BAE004A9-7D4F-C489-E989-5A130F408651}"/>
              </a:ext>
            </a:extLst>
          </p:cNvPr>
          <p:cNvPicPr/>
          <p:nvPr/>
        </p:nvPicPr>
        <p:blipFill>
          <a:blip r:embed="rId2" cstate="print"/>
          <a:srcRect l="9852" r="4716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ject 7" descr="A person in a lab coat and gloves working on a machine&#10;&#10;Description automatically generated">
            <a:extLst>
              <a:ext uri="{FF2B5EF4-FFF2-40B4-BE49-F238E27FC236}">
                <a16:creationId xmlns:a16="http://schemas.microsoft.com/office/drawing/2014/main" id="{120A9BA8-488D-A906-199C-C45AFFF98FCC}"/>
              </a:ext>
            </a:extLst>
          </p:cNvPr>
          <p:cNvPicPr/>
          <p:nvPr/>
        </p:nvPicPr>
        <p:blipFill>
          <a:blip r:embed="rId3" cstate="print"/>
          <a:srcRect l="8402" r="7359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018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ject 6" descr="A white and blue air filter&#10;&#10;Description automatically generated">
            <a:extLst>
              <a:ext uri="{FF2B5EF4-FFF2-40B4-BE49-F238E27FC236}">
                <a16:creationId xmlns:a16="http://schemas.microsoft.com/office/drawing/2014/main" id="{AC559B3D-EF74-31D1-1A63-47A725FF01BA}"/>
              </a:ext>
            </a:extLst>
          </p:cNvPr>
          <p:cNvPicPr/>
          <p:nvPr/>
        </p:nvPicPr>
        <p:blipFill>
          <a:blip r:embed="rId2" cstate="print"/>
          <a:srcRect b="3585"/>
          <a:stretch/>
        </p:blipFill>
        <p:spPr>
          <a:xfrm>
            <a:off x="703182" y="1041073"/>
            <a:ext cx="4777381" cy="460611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758C79B5-9DDC-D208-078B-A7048F2F01E7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9349" marR="8197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5.</a:t>
            </a:r>
            <a:r>
              <a:rPr lang="en-US" sz="2400" b="1" spc="686" dirty="0"/>
              <a:t> </a:t>
            </a:r>
            <a:r>
              <a:rPr lang="en-US" sz="2400" b="1" dirty="0"/>
              <a:t>Laminar</a:t>
            </a:r>
            <a:r>
              <a:rPr lang="en-US" sz="2400" b="1" spc="-16" dirty="0"/>
              <a:t> </a:t>
            </a:r>
            <a:r>
              <a:rPr lang="en-US" sz="2400" b="1" dirty="0"/>
              <a:t>Air</a:t>
            </a:r>
            <a:r>
              <a:rPr lang="en-US" sz="2400" b="1" spc="-16" dirty="0"/>
              <a:t> </a:t>
            </a:r>
            <a:r>
              <a:rPr lang="en-US" sz="2400" b="1" dirty="0"/>
              <a:t>Flow:</a:t>
            </a:r>
            <a:r>
              <a:rPr lang="en-US" sz="2400" b="1" spc="-33" dirty="0"/>
              <a:t> </a:t>
            </a:r>
            <a:r>
              <a:rPr lang="en-US" sz="2400" dirty="0"/>
              <a:t>It</a:t>
            </a:r>
            <a:r>
              <a:rPr lang="en-US" sz="2400" spc="-25" dirty="0"/>
              <a:t> </a:t>
            </a:r>
            <a:r>
              <a:rPr lang="en-US" sz="2400" dirty="0"/>
              <a:t>is</a:t>
            </a:r>
            <a:r>
              <a:rPr lang="en-US" sz="2400" spc="-33" dirty="0"/>
              <a:t> </a:t>
            </a:r>
            <a:r>
              <a:rPr lang="en-US" sz="2400" dirty="0"/>
              <a:t>a</a:t>
            </a:r>
            <a:r>
              <a:rPr lang="en-US" sz="2400" spc="-25" dirty="0"/>
              <a:t> </a:t>
            </a:r>
            <a:r>
              <a:rPr lang="en-US" sz="2400" dirty="0"/>
              <a:t>chamber</a:t>
            </a:r>
            <a:r>
              <a:rPr lang="en-US" sz="2400" spc="-16" dirty="0"/>
              <a:t> </a:t>
            </a:r>
            <a:r>
              <a:rPr lang="en-US" sz="2400" dirty="0"/>
              <a:t>which</a:t>
            </a:r>
            <a:r>
              <a:rPr lang="en-US" sz="2400" spc="-25" dirty="0"/>
              <a:t> </a:t>
            </a:r>
            <a:r>
              <a:rPr lang="en-US" sz="2400" dirty="0"/>
              <a:t>provides</a:t>
            </a:r>
            <a:r>
              <a:rPr lang="en-US" sz="2400" spc="-16" dirty="0"/>
              <a:t> </a:t>
            </a:r>
            <a:r>
              <a:rPr lang="en-US" sz="2400" dirty="0"/>
              <a:t>a</a:t>
            </a:r>
            <a:r>
              <a:rPr lang="en-US" sz="2400" spc="-25" dirty="0"/>
              <a:t> </a:t>
            </a:r>
            <a:r>
              <a:rPr lang="en-US" sz="2400" dirty="0"/>
              <a:t>microbe</a:t>
            </a:r>
            <a:r>
              <a:rPr lang="en-US" sz="2400" spc="-40" dirty="0"/>
              <a:t> </a:t>
            </a:r>
            <a:r>
              <a:rPr lang="en-US" sz="2400" dirty="0"/>
              <a:t>free</a:t>
            </a:r>
            <a:r>
              <a:rPr lang="en-US" sz="2400" spc="-33" dirty="0"/>
              <a:t> </a:t>
            </a:r>
            <a:r>
              <a:rPr lang="en-US" sz="2400" spc="-16" dirty="0"/>
              <a:t>environment. </a:t>
            </a:r>
            <a:r>
              <a:rPr lang="en-US" sz="2400" dirty="0"/>
              <a:t>It</a:t>
            </a:r>
            <a:r>
              <a:rPr lang="en-US" sz="2400" spc="-25" dirty="0"/>
              <a:t> </a:t>
            </a:r>
            <a:r>
              <a:rPr lang="en-US" sz="2400" dirty="0"/>
              <a:t>is</a:t>
            </a:r>
            <a:r>
              <a:rPr lang="en-US" sz="2400" spc="-16" dirty="0"/>
              <a:t> </a:t>
            </a:r>
            <a:r>
              <a:rPr lang="en-US" sz="2400" dirty="0"/>
              <a:t>used</a:t>
            </a:r>
            <a:r>
              <a:rPr lang="en-US" sz="2400" spc="-33" dirty="0"/>
              <a:t> </a:t>
            </a:r>
            <a:r>
              <a:rPr lang="en-US" sz="2400" dirty="0"/>
              <a:t>for</a:t>
            </a:r>
            <a:r>
              <a:rPr lang="en-US" sz="2400" spc="-25" dirty="0"/>
              <a:t> </a:t>
            </a:r>
            <a:r>
              <a:rPr lang="en-US" sz="2400" dirty="0"/>
              <a:t>transfer</a:t>
            </a:r>
            <a:r>
              <a:rPr lang="en-US" sz="2400" spc="-16" dirty="0"/>
              <a:t> </a:t>
            </a:r>
            <a:r>
              <a:rPr lang="en-US" sz="2400" dirty="0"/>
              <a:t>of</a:t>
            </a:r>
            <a:r>
              <a:rPr lang="en-US" sz="2400" spc="-25" dirty="0"/>
              <a:t> </a:t>
            </a:r>
            <a:r>
              <a:rPr lang="en-US" sz="2400" dirty="0"/>
              <a:t>media</a:t>
            </a:r>
            <a:r>
              <a:rPr lang="en-US" sz="2400" spc="-33" dirty="0"/>
              <a:t> </a:t>
            </a:r>
            <a:r>
              <a:rPr lang="en-US" sz="2400" dirty="0"/>
              <a:t>for</a:t>
            </a:r>
            <a:r>
              <a:rPr lang="en-US" sz="2400" spc="-16" dirty="0"/>
              <a:t> </a:t>
            </a:r>
            <a:r>
              <a:rPr lang="en-US" sz="2400" dirty="0"/>
              <a:t>culturing</a:t>
            </a:r>
            <a:r>
              <a:rPr lang="en-US" sz="2400" spc="-33" dirty="0"/>
              <a:t> </a:t>
            </a:r>
            <a:r>
              <a:rPr lang="en-US" sz="2400" dirty="0"/>
              <a:t>bacteria</a:t>
            </a:r>
            <a:r>
              <a:rPr lang="en-US" sz="2400" spc="-25" dirty="0"/>
              <a:t> </a:t>
            </a:r>
            <a:r>
              <a:rPr lang="en-US" sz="2400" dirty="0"/>
              <a:t>or</a:t>
            </a:r>
            <a:r>
              <a:rPr lang="en-US" sz="2400" spc="-40" dirty="0"/>
              <a:t> </a:t>
            </a:r>
            <a:r>
              <a:rPr lang="en-US" sz="2400" dirty="0"/>
              <a:t>fungi</a:t>
            </a:r>
            <a:r>
              <a:rPr lang="en-US" sz="2400" spc="-16" dirty="0"/>
              <a:t> </a:t>
            </a:r>
            <a:r>
              <a:rPr lang="en-US" sz="2400" dirty="0"/>
              <a:t>or</a:t>
            </a:r>
            <a:r>
              <a:rPr lang="en-US" sz="2400" spc="-25" dirty="0"/>
              <a:t> </a:t>
            </a:r>
            <a:r>
              <a:rPr lang="en-US" sz="2400" dirty="0"/>
              <a:t>any</a:t>
            </a:r>
            <a:r>
              <a:rPr lang="en-US" sz="2400" spc="-40" dirty="0"/>
              <a:t> </a:t>
            </a:r>
            <a:r>
              <a:rPr lang="en-US" sz="2400" spc="-16" dirty="0"/>
              <a:t>microbes.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22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9222" algn="ctr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600" b="1">
                <a:latin typeface="+mj-lt"/>
                <a:ea typeface="+mj-ea"/>
                <a:cs typeface="+mj-cs"/>
              </a:rPr>
              <a:t>7.</a:t>
            </a:r>
            <a:r>
              <a:rPr lang="en-US" sz="2600" b="1" spc="718">
                <a:latin typeface="+mj-lt"/>
                <a:ea typeface="+mj-ea"/>
                <a:cs typeface="+mj-cs"/>
              </a:rPr>
              <a:t> </a:t>
            </a:r>
            <a:r>
              <a:rPr lang="en-US" sz="2600" b="1">
                <a:latin typeface="+mj-lt"/>
                <a:ea typeface="+mj-ea"/>
                <a:cs typeface="+mj-cs"/>
              </a:rPr>
              <a:t>Spectrophotometer:</a:t>
            </a:r>
            <a:r>
              <a:rPr lang="en-US" sz="2600" b="1" spc="137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It</a:t>
            </a:r>
            <a:r>
              <a:rPr lang="en-US" sz="2600" spc="154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is</a:t>
            </a:r>
            <a:r>
              <a:rPr lang="en-US" sz="2600" spc="129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a</a:t>
            </a:r>
            <a:r>
              <a:rPr lang="en-US" sz="2600" spc="137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device</a:t>
            </a:r>
            <a:r>
              <a:rPr lang="en-US" sz="2600" spc="145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which</a:t>
            </a:r>
            <a:r>
              <a:rPr lang="en-US" sz="2600" spc="137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uses</a:t>
            </a:r>
            <a:r>
              <a:rPr lang="en-US" sz="2600" spc="162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a</a:t>
            </a:r>
            <a:r>
              <a:rPr lang="en-US" sz="2600" spc="137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wavelength</a:t>
            </a:r>
            <a:r>
              <a:rPr lang="en-US" sz="2600" spc="162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to</a:t>
            </a:r>
            <a:r>
              <a:rPr lang="en-US" sz="2600" spc="145">
                <a:latin typeface="+mj-lt"/>
                <a:ea typeface="+mj-ea"/>
                <a:cs typeface="+mj-cs"/>
              </a:rPr>
              <a:t>  </a:t>
            </a:r>
            <a:r>
              <a:rPr lang="en-US" sz="2600">
                <a:latin typeface="+mj-lt"/>
                <a:ea typeface="+mj-ea"/>
                <a:cs typeface="+mj-cs"/>
              </a:rPr>
              <a:t>determine</a:t>
            </a:r>
            <a:r>
              <a:rPr lang="en-US" sz="2600" spc="137">
                <a:latin typeface="+mj-lt"/>
                <a:ea typeface="+mj-ea"/>
                <a:cs typeface="+mj-cs"/>
              </a:rPr>
              <a:t>  </a:t>
            </a:r>
            <a:r>
              <a:rPr lang="en-US" sz="2600" spc="-40">
                <a:latin typeface="+mj-lt"/>
                <a:ea typeface="+mj-ea"/>
                <a:cs typeface="+mj-cs"/>
              </a:rPr>
              <a:t>the </a:t>
            </a:r>
            <a:r>
              <a:rPr lang="en-US" sz="2600">
                <a:latin typeface="+mj-lt"/>
                <a:ea typeface="+mj-ea"/>
                <a:cs typeface="+mj-cs"/>
              </a:rPr>
              <a:t>concentration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of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a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compound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or</a:t>
            </a:r>
            <a:r>
              <a:rPr lang="en-US" sz="2600" spc="-48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particles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in</a:t>
            </a:r>
            <a:r>
              <a:rPr lang="en-US" sz="2600" spc="-33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a</a:t>
            </a:r>
            <a:r>
              <a:rPr lang="en-US" sz="2600" spc="-33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solution</a:t>
            </a:r>
            <a:r>
              <a:rPr lang="en-US" sz="2600" spc="-33">
                <a:latin typeface="+mj-lt"/>
                <a:ea typeface="+mj-ea"/>
                <a:cs typeface="+mj-cs"/>
              </a:rPr>
              <a:t> </a:t>
            </a:r>
            <a:r>
              <a:rPr lang="en-US" sz="2600">
                <a:latin typeface="+mj-lt"/>
                <a:ea typeface="+mj-ea"/>
                <a:cs typeface="+mj-cs"/>
              </a:rPr>
              <a:t>or</a:t>
            </a:r>
            <a:r>
              <a:rPr lang="en-US" sz="2600" spc="-25">
                <a:latin typeface="+mj-lt"/>
                <a:ea typeface="+mj-ea"/>
                <a:cs typeface="+mj-cs"/>
              </a:rPr>
              <a:t> </a:t>
            </a:r>
            <a:r>
              <a:rPr lang="en-US" sz="2600" spc="-16">
                <a:latin typeface="+mj-lt"/>
                <a:ea typeface="+mj-ea"/>
                <a:cs typeface="+mj-cs"/>
              </a:rPr>
              <a:t>suspension.</a:t>
            </a:r>
            <a:endParaRPr lang="en-US" sz="2600"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059" y="2642616"/>
            <a:ext cx="4630378" cy="3605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4496" y="2669949"/>
            <a:ext cx="5614416" cy="355111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13</a:t>
            </a:fld>
            <a:endParaRPr lang="en-US" sz="1200" spc="-4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ACBC7A9-E423-6678-A049-CA7791E8740B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493" marR="8197" algn="ctr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Micropipettes:</a:t>
            </a:r>
            <a:r>
              <a:rPr lang="en-US" sz="2400" b="1" kern="1200" spc="258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Pipettes</a:t>
            </a:r>
            <a:r>
              <a:rPr lang="en-US" sz="2400" kern="1200" spc="2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en-US" sz="2400" kern="1200" spc="23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used</a:t>
            </a:r>
            <a:r>
              <a:rPr lang="en-US" sz="2400" kern="1200" spc="242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</a:t>
            </a:r>
            <a:r>
              <a:rPr lang="en-US" sz="2400" kern="1200" spc="242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accurately</a:t>
            </a:r>
            <a:r>
              <a:rPr lang="en-US" sz="2400" kern="1200" spc="226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</a:t>
            </a:r>
            <a:r>
              <a:rPr lang="en-US" sz="2400" kern="1200" spc="258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2400" kern="1200" spc="23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dispense</a:t>
            </a:r>
            <a:r>
              <a:rPr lang="en-US" sz="2400" kern="1200" spc="258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small</a:t>
            </a:r>
            <a:r>
              <a:rPr lang="en-US" sz="2400" kern="1200" spc="242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volumes</a:t>
            </a:r>
            <a:r>
              <a:rPr lang="en-US" sz="2400" kern="1200" spc="23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400" kern="1200" spc="-16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liquid.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0F0D24EA-340E-38B4-5A23-0B405D8931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3872" y="2633472"/>
            <a:ext cx="5761208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ject 9" descr="A close-up of a machine&#10;&#10;Description automatically generated">
            <a:extLst>
              <a:ext uri="{FF2B5EF4-FFF2-40B4-BE49-F238E27FC236}">
                <a16:creationId xmlns:a16="http://schemas.microsoft.com/office/drawing/2014/main" id="{726041A6-36D9-A68B-56B2-DA1813AC19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182" y="1704705"/>
            <a:ext cx="4777381" cy="32788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AC52912A-B719-8FE4-FF4F-FB39F63F3B37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9.</a:t>
            </a:r>
            <a:r>
              <a:rPr lang="en-US" sz="2400" b="1" spc="210" dirty="0"/>
              <a:t>  </a:t>
            </a:r>
            <a:r>
              <a:rPr lang="en-US" sz="2400" b="1" dirty="0"/>
              <a:t>pH</a:t>
            </a:r>
            <a:r>
              <a:rPr lang="en-US" sz="2400" b="1" spc="81" dirty="0"/>
              <a:t> </a:t>
            </a:r>
            <a:r>
              <a:rPr lang="en-US" sz="2400" b="1" dirty="0"/>
              <a:t>meter:</a:t>
            </a:r>
            <a:r>
              <a:rPr lang="en-US" sz="2400" b="1" spc="64" dirty="0"/>
              <a:t> </a:t>
            </a:r>
            <a:r>
              <a:rPr lang="en-US" sz="2400" dirty="0"/>
              <a:t>It</a:t>
            </a:r>
            <a:r>
              <a:rPr lang="en-US" sz="2400" spc="-16" dirty="0"/>
              <a:t> </a:t>
            </a:r>
            <a:r>
              <a:rPr lang="en-US" sz="2400" dirty="0"/>
              <a:t>is</a:t>
            </a:r>
            <a:r>
              <a:rPr lang="en-US" sz="2400" spc="56" dirty="0"/>
              <a:t> </a:t>
            </a:r>
            <a:r>
              <a:rPr lang="en-US" sz="2400" dirty="0"/>
              <a:t>a</a:t>
            </a:r>
            <a:r>
              <a:rPr lang="en-US" sz="2400" spc="56" dirty="0"/>
              <a:t> </a:t>
            </a:r>
            <a:r>
              <a:rPr lang="en-US" sz="2400" dirty="0"/>
              <a:t>device</a:t>
            </a:r>
            <a:r>
              <a:rPr lang="en-US" sz="2400" spc="73" dirty="0"/>
              <a:t> </a:t>
            </a:r>
            <a:r>
              <a:rPr lang="en-US" sz="2400" dirty="0"/>
              <a:t>used</a:t>
            </a:r>
            <a:r>
              <a:rPr lang="en-US" sz="2400" spc="64" dirty="0"/>
              <a:t> </a:t>
            </a:r>
            <a:r>
              <a:rPr lang="en-US" sz="2400" dirty="0"/>
              <a:t>for</a:t>
            </a:r>
            <a:r>
              <a:rPr lang="en-US" sz="2400" spc="-8" dirty="0"/>
              <a:t> </a:t>
            </a:r>
            <a:r>
              <a:rPr lang="en-US" sz="2400" dirty="0"/>
              <a:t>measuring</a:t>
            </a:r>
            <a:r>
              <a:rPr lang="en-US" sz="2400" spc="64" dirty="0"/>
              <a:t> </a:t>
            </a:r>
            <a:r>
              <a:rPr lang="en-US" sz="2400" dirty="0"/>
              <a:t>the </a:t>
            </a:r>
            <a:r>
              <a:rPr lang="en-US" sz="2400" dirty="0">
                <a:hlinkClick r:id="rId3"/>
              </a:rPr>
              <a:t>pH</a:t>
            </a:r>
            <a:r>
              <a:rPr lang="en-US" sz="2400" dirty="0"/>
              <a:t>,</a:t>
            </a:r>
            <a:r>
              <a:rPr lang="en-US" sz="2400" spc="56" dirty="0"/>
              <a:t> </a:t>
            </a:r>
            <a:r>
              <a:rPr lang="en-US" sz="2400" dirty="0"/>
              <a:t>which</a:t>
            </a:r>
            <a:r>
              <a:rPr lang="en-US" sz="2400" spc="81" dirty="0"/>
              <a:t> </a:t>
            </a:r>
            <a:r>
              <a:rPr lang="en-US" sz="2400" dirty="0"/>
              <a:t>is</a:t>
            </a:r>
            <a:r>
              <a:rPr lang="en-US" sz="2400" spc="64" dirty="0"/>
              <a:t> </a:t>
            </a:r>
            <a:r>
              <a:rPr lang="en-US" sz="2400" dirty="0"/>
              <a:t>either</a:t>
            </a:r>
            <a:r>
              <a:rPr lang="en-US" sz="2400" spc="48" dirty="0"/>
              <a:t> </a:t>
            </a:r>
            <a:r>
              <a:rPr lang="en-US" sz="2400" dirty="0"/>
              <a:t>the</a:t>
            </a:r>
            <a:r>
              <a:rPr lang="en-US" sz="2400" spc="8" dirty="0"/>
              <a:t> </a:t>
            </a:r>
            <a:r>
              <a:rPr lang="en-US" sz="2400" dirty="0">
                <a:hlinkClick r:id="rId4"/>
              </a:rPr>
              <a:t>concentration</a:t>
            </a:r>
            <a:r>
              <a:rPr lang="en-US" sz="2400" spc="-8" dirty="0"/>
              <a:t> </a:t>
            </a:r>
            <a:r>
              <a:rPr lang="en-US" sz="2400" spc="-40" dirty="0"/>
              <a:t>or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210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-33" dirty="0"/>
              <a:t> </a:t>
            </a:r>
            <a:r>
              <a:rPr lang="en-US" sz="2400" dirty="0">
                <a:hlinkClick r:id="rId5"/>
              </a:rPr>
              <a:t>activity</a:t>
            </a:r>
            <a:r>
              <a:rPr lang="en-US" sz="2400" spc="-33" dirty="0"/>
              <a:t> </a:t>
            </a:r>
            <a:r>
              <a:rPr lang="en-US" sz="2400" dirty="0"/>
              <a:t>of</a:t>
            </a:r>
            <a:r>
              <a:rPr lang="en-US" sz="2400" spc="-8" dirty="0"/>
              <a:t> </a:t>
            </a:r>
            <a:r>
              <a:rPr lang="en-US" sz="2400" dirty="0"/>
              <a:t>hydrogen</a:t>
            </a:r>
            <a:r>
              <a:rPr lang="en-US" sz="2400" spc="-16" dirty="0"/>
              <a:t> </a:t>
            </a:r>
            <a:r>
              <a:rPr lang="en-US" sz="2400" dirty="0"/>
              <a:t>ions,</a:t>
            </a:r>
            <a:r>
              <a:rPr lang="en-US" sz="2400" spc="-40" dirty="0"/>
              <a:t> </a:t>
            </a:r>
            <a:r>
              <a:rPr lang="en-US" sz="2400" dirty="0"/>
              <a:t>of</a:t>
            </a:r>
            <a:r>
              <a:rPr lang="en-US" sz="2400" spc="-16" dirty="0"/>
              <a:t> </a:t>
            </a:r>
            <a:r>
              <a:rPr lang="en-US" sz="2400" dirty="0"/>
              <a:t>an</a:t>
            </a:r>
            <a:r>
              <a:rPr lang="en-US" sz="2400" spc="-8" dirty="0"/>
              <a:t> </a:t>
            </a:r>
            <a:r>
              <a:rPr lang="en-US" sz="2400" dirty="0">
                <a:hlinkClick r:id="rId6"/>
              </a:rPr>
              <a:t>aqueous</a:t>
            </a:r>
            <a:r>
              <a:rPr lang="en-US" sz="2400" spc="-33" dirty="0">
                <a:hlinkClick r:id="rId6"/>
              </a:rPr>
              <a:t> </a:t>
            </a:r>
            <a:r>
              <a:rPr lang="en-US" sz="2400" spc="-16" dirty="0">
                <a:hlinkClick r:id="rId6"/>
              </a:rPr>
              <a:t>solution</a:t>
            </a:r>
            <a:r>
              <a:rPr lang="en-US" sz="2400" spc="-16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6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34E33DF6-91E7-5248-663C-778A5147C9C2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US" sz="2400" b="1"/>
              <a:t>10.</a:t>
            </a:r>
            <a:r>
              <a:rPr lang="en-US" sz="2400" b="1" spc="686"/>
              <a:t> </a:t>
            </a:r>
            <a:r>
              <a:rPr lang="en-US" sz="2400" b="1"/>
              <a:t>Hot</a:t>
            </a:r>
            <a:r>
              <a:rPr lang="en-US" sz="2400" b="1" spc="-40"/>
              <a:t> </a:t>
            </a:r>
            <a:r>
              <a:rPr lang="en-US" sz="2400" b="1"/>
              <a:t>plate:</a:t>
            </a:r>
            <a:r>
              <a:rPr lang="en-US" sz="2400" b="1" spc="-8"/>
              <a:t> </a:t>
            </a:r>
            <a:r>
              <a:rPr lang="en-US" sz="2400"/>
              <a:t>In</a:t>
            </a:r>
            <a:r>
              <a:rPr lang="en-US" sz="2400" spc="-16"/>
              <a:t> </a:t>
            </a:r>
            <a:r>
              <a:rPr lang="en-US" sz="2400"/>
              <a:t>laboratory,</a:t>
            </a:r>
            <a:r>
              <a:rPr lang="en-US" sz="2400" spc="-25"/>
              <a:t> </a:t>
            </a:r>
            <a:r>
              <a:rPr lang="en-US" sz="2400"/>
              <a:t>hot</a:t>
            </a:r>
            <a:r>
              <a:rPr lang="en-US" sz="2400" spc="-25"/>
              <a:t> </a:t>
            </a:r>
            <a:r>
              <a:rPr lang="en-US" sz="2400"/>
              <a:t>plates</a:t>
            </a:r>
            <a:r>
              <a:rPr lang="en-US" sz="2400" spc="-25"/>
              <a:t> </a:t>
            </a:r>
            <a:r>
              <a:rPr lang="en-US" sz="2400"/>
              <a:t>are</a:t>
            </a:r>
            <a:r>
              <a:rPr lang="en-US" sz="2400" spc="-40"/>
              <a:t> </a:t>
            </a:r>
            <a:r>
              <a:rPr lang="en-US" sz="2400"/>
              <a:t>generally</a:t>
            </a:r>
            <a:r>
              <a:rPr lang="en-US" sz="2400" spc="-48"/>
              <a:t> </a:t>
            </a:r>
            <a:r>
              <a:rPr lang="en-US" sz="2400"/>
              <a:t>used</a:t>
            </a:r>
            <a:r>
              <a:rPr lang="en-US" sz="2400" spc="-25"/>
              <a:t> </a:t>
            </a:r>
            <a:r>
              <a:rPr lang="en-US" sz="2400"/>
              <a:t>to</a:t>
            </a:r>
            <a:r>
              <a:rPr lang="en-US" sz="2400" spc="-40"/>
              <a:t> </a:t>
            </a:r>
            <a:r>
              <a:rPr lang="en-US" sz="2400"/>
              <a:t>heat</a:t>
            </a:r>
            <a:r>
              <a:rPr lang="en-US" sz="2400" spc="25"/>
              <a:t> </a:t>
            </a:r>
            <a:r>
              <a:rPr lang="en-US" sz="2400"/>
              <a:t>glassware</a:t>
            </a:r>
            <a:r>
              <a:rPr lang="en-US" sz="2400" spc="-25"/>
              <a:t> </a:t>
            </a:r>
            <a:r>
              <a:rPr lang="en-US" sz="2400"/>
              <a:t>or</a:t>
            </a:r>
            <a:r>
              <a:rPr lang="en-US" sz="2400" spc="-25"/>
              <a:t> </a:t>
            </a:r>
            <a:r>
              <a:rPr lang="en-US" sz="2400"/>
              <a:t>its</a:t>
            </a:r>
            <a:r>
              <a:rPr lang="en-US" sz="2400" spc="-25"/>
              <a:t> </a:t>
            </a:r>
            <a:r>
              <a:rPr lang="en-US" sz="2400" spc="-16"/>
              <a:t>contents.</a:t>
            </a:r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ject 10" descr="A waffle iron with a square top&#10;&#10;Description automatically generated">
            <a:extLst>
              <a:ext uri="{FF2B5EF4-FFF2-40B4-BE49-F238E27FC236}">
                <a16:creationId xmlns:a16="http://schemas.microsoft.com/office/drawing/2014/main" id="{ADB6CAF3-57D2-6FE5-EA66-B243C2C988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962" y="3496138"/>
            <a:ext cx="4221597" cy="2655280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99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493" algn="ctr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11.</a:t>
            </a:r>
            <a:r>
              <a:rPr lang="en-US" sz="2400" b="1" spc="-339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Weighing</a:t>
            </a:r>
            <a:r>
              <a:rPr lang="en-US" sz="2400" b="1" spc="-64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scales:</a:t>
            </a:r>
            <a:r>
              <a:rPr lang="en-US" sz="2400" b="1" spc="-4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These</a:t>
            </a:r>
            <a:r>
              <a:rPr lang="en-US" sz="2400" spc="-16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are</a:t>
            </a:r>
            <a:r>
              <a:rPr lang="en-US" sz="2400" spc="-48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devices</a:t>
            </a:r>
            <a:r>
              <a:rPr lang="en-US" sz="24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to</a:t>
            </a:r>
            <a:r>
              <a:rPr lang="en-US" sz="24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measure</a:t>
            </a:r>
            <a:r>
              <a:rPr lang="en-US" sz="24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weight</a:t>
            </a:r>
            <a:r>
              <a:rPr lang="en-US" sz="24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or</a:t>
            </a:r>
            <a:r>
              <a:rPr lang="en-US" sz="24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calculate</a:t>
            </a:r>
            <a:r>
              <a:rPr lang="en-US" sz="2400" spc="-8" dirty="0">
                <a:latin typeface="+mj-lt"/>
                <a:ea typeface="+mj-ea"/>
                <a:cs typeface="+mj-cs"/>
              </a:rPr>
              <a:t> </a:t>
            </a:r>
            <a:r>
              <a:rPr lang="en-US" sz="2400" spc="-16" dirty="0">
                <a:latin typeface="+mj-lt"/>
                <a:ea typeface="+mj-ea"/>
                <a:cs typeface="+mj-cs"/>
              </a:rPr>
              <a:t>mass.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ject 6" descr="A white scale with a silver plate&#10;&#10;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319" y="2642616"/>
            <a:ext cx="2653857" cy="3605784"/>
          </a:xfrm>
          <a:prstGeom prst="rect">
            <a:avLst/>
          </a:prstGeom>
        </p:spPr>
      </p:pic>
      <p:pic>
        <p:nvPicPr>
          <p:cNvPr id="5" name="object 5" descr="A close-up of a scale&#10;&#10;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911" y="2642616"/>
            <a:ext cx="4451585" cy="360578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17</a:t>
            </a:fld>
            <a:endParaRPr lang="en-US" sz="1200" spc="-4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ject 7" descr="A magnifying glass on a device&#10;&#10;Description automatically generated">
            <a:extLst>
              <a:ext uri="{FF2B5EF4-FFF2-40B4-BE49-F238E27FC236}">
                <a16:creationId xmlns:a16="http://schemas.microsoft.com/office/drawing/2014/main" id="{22587B59-3AC4-B273-A5C9-B52EC49396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014177AA-EBA0-88CD-F6D4-ACCBD117A883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12.</a:t>
            </a:r>
            <a:r>
              <a:rPr lang="en-US" sz="2400" b="1" spc="-339" dirty="0"/>
              <a:t> </a:t>
            </a:r>
            <a:r>
              <a:rPr lang="en-US" sz="2400" b="1" dirty="0"/>
              <a:t>Colony</a:t>
            </a:r>
            <a:r>
              <a:rPr lang="en-US" sz="2400" b="1" spc="64" dirty="0"/>
              <a:t> </a:t>
            </a:r>
            <a:r>
              <a:rPr lang="en-US" sz="2400" b="1" dirty="0"/>
              <a:t>counter:</a:t>
            </a:r>
            <a:r>
              <a:rPr lang="en-US" sz="2400" b="1" spc="129" dirty="0"/>
              <a:t> </a:t>
            </a:r>
            <a:r>
              <a:rPr lang="en-US" sz="2400" dirty="0"/>
              <a:t>Instrument</a:t>
            </a:r>
            <a:r>
              <a:rPr lang="en-US" sz="2400" spc="104" dirty="0"/>
              <a:t> </a:t>
            </a:r>
            <a:r>
              <a:rPr lang="en-US" sz="2400" dirty="0"/>
              <a:t>is</a:t>
            </a:r>
            <a:r>
              <a:rPr lang="en-US" sz="2400" spc="104" dirty="0"/>
              <a:t> </a:t>
            </a:r>
            <a:r>
              <a:rPr lang="en-US" sz="2400" dirty="0"/>
              <a:t>used</a:t>
            </a:r>
            <a:r>
              <a:rPr lang="en-US" sz="2400" spc="89" dirty="0"/>
              <a:t> </a:t>
            </a:r>
            <a:r>
              <a:rPr lang="en-US" sz="2400" dirty="0"/>
              <a:t>for</a:t>
            </a:r>
            <a:r>
              <a:rPr lang="en-US" sz="2400" spc="104" dirty="0"/>
              <a:t> </a:t>
            </a:r>
            <a:r>
              <a:rPr lang="en-US" sz="2400" dirty="0"/>
              <a:t>counting</a:t>
            </a:r>
            <a:r>
              <a:rPr lang="en-US" sz="2400" spc="97" dirty="0"/>
              <a:t> </a:t>
            </a:r>
            <a:r>
              <a:rPr lang="en-US" sz="2400" dirty="0"/>
              <a:t>of</a:t>
            </a:r>
            <a:r>
              <a:rPr lang="en-US" sz="2400" spc="121" dirty="0"/>
              <a:t> </a:t>
            </a:r>
            <a:r>
              <a:rPr lang="en-US" sz="2400" dirty="0"/>
              <a:t>bacterial</a:t>
            </a:r>
            <a:r>
              <a:rPr lang="en-US" sz="2400" spc="104" dirty="0"/>
              <a:t> </a:t>
            </a:r>
            <a:r>
              <a:rPr lang="en-US" sz="2400" dirty="0"/>
              <a:t>colonies</a:t>
            </a:r>
            <a:r>
              <a:rPr lang="en-US" sz="2400" spc="104" dirty="0"/>
              <a:t> </a:t>
            </a:r>
            <a:r>
              <a:rPr lang="en-US" sz="2400" dirty="0"/>
              <a:t>growing</a:t>
            </a:r>
            <a:r>
              <a:rPr lang="en-US" sz="2400" spc="121" dirty="0"/>
              <a:t> </a:t>
            </a:r>
            <a:r>
              <a:rPr lang="en-US" sz="2400" dirty="0"/>
              <a:t>on</a:t>
            </a:r>
            <a:r>
              <a:rPr lang="en-US" sz="2400" spc="104" dirty="0"/>
              <a:t> </a:t>
            </a:r>
            <a:r>
              <a:rPr lang="en-US" sz="2400" spc="-33" dirty="0"/>
              <a:t>agar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</a:t>
            </a:r>
            <a:r>
              <a:rPr lang="en-US" sz="2400" spc="-16" dirty="0"/>
              <a:t> </a:t>
            </a:r>
            <a:r>
              <a:rPr lang="en-US" sz="2400" dirty="0"/>
              <a:t>petri</a:t>
            </a:r>
            <a:r>
              <a:rPr lang="en-US" sz="2400" spc="-25" dirty="0"/>
              <a:t> </a:t>
            </a:r>
            <a:r>
              <a:rPr lang="en-US" sz="2400" spc="-16" dirty="0"/>
              <a:t>dishes.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05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ject 8" descr="A hand holding a tube with liquid in it&#10;&#10;Description automatically generated">
            <a:extLst>
              <a:ext uri="{FF2B5EF4-FFF2-40B4-BE49-F238E27FC236}">
                <a16:creationId xmlns:a16="http://schemas.microsoft.com/office/drawing/2014/main" id="{9A09DF10-F767-7D1F-3BD9-48F73DFC9C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3963" y="520749"/>
            <a:ext cx="4591561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1AF00124-8AB1-F161-7DFD-473507D39F7C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13.</a:t>
            </a:r>
            <a:r>
              <a:rPr lang="en-US" sz="2400" b="1" spc="-339" dirty="0"/>
              <a:t> </a:t>
            </a:r>
            <a:r>
              <a:rPr lang="en-US" sz="2400" b="1" dirty="0"/>
              <a:t>Vortex</a:t>
            </a:r>
            <a:r>
              <a:rPr lang="en-US" sz="2400" b="1" spc="540" dirty="0"/>
              <a:t> </a:t>
            </a:r>
            <a:r>
              <a:rPr lang="en-US" sz="2400" b="1" dirty="0"/>
              <a:t>mixer:</a:t>
            </a:r>
            <a:r>
              <a:rPr lang="en-US" sz="2400" b="1" spc="557" dirty="0"/>
              <a:t> </a:t>
            </a:r>
            <a:r>
              <a:rPr lang="en-US" sz="2400" dirty="0"/>
              <a:t>A vortex</a:t>
            </a:r>
            <a:r>
              <a:rPr lang="en-US" sz="2400" spc="524" dirty="0"/>
              <a:t> </a:t>
            </a:r>
            <a:r>
              <a:rPr lang="en-US" sz="2400" dirty="0"/>
              <a:t>mixer,</a:t>
            </a:r>
            <a:r>
              <a:rPr lang="en-US" sz="2400" spc="540" dirty="0"/>
              <a:t> </a:t>
            </a:r>
            <a:r>
              <a:rPr lang="en-US" sz="2400" dirty="0"/>
              <a:t>or</a:t>
            </a:r>
            <a:r>
              <a:rPr lang="en-US" sz="2400" spc="549" dirty="0"/>
              <a:t> </a:t>
            </a:r>
            <a:r>
              <a:rPr lang="en-US" sz="2400" dirty="0" err="1"/>
              <a:t>vortexer</a:t>
            </a:r>
            <a:r>
              <a:rPr lang="en-US" sz="2400" dirty="0"/>
              <a:t>,</a:t>
            </a:r>
            <a:r>
              <a:rPr lang="en-US" sz="2400" spc="549" dirty="0"/>
              <a:t> </a:t>
            </a:r>
            <a:r>
              <a:rPr lang="en-US" sz="2400" dirty="0"/>
              <a:t>is</a:t>
            </a:r>
            <a:r>
              <a:rPr lang="en-US" sz="2400" spc="532" dirty="0"/>
              <a:t> </a:t>
            </a:r>
            <a:r>
              <a:rPr lang="en-US" sz="2400" dirty="0"/>
              <a:t>a</a:t>
            </a:r>
            <a:r>
              <a:rPr lang="en-US" sz="2400" spc="540" dirty="0"/>
              <a:t> </a:t>
            </a:r>
            <a:r>
              <a:rPr lang="en-US" sz="2400" dirty="0"/>
              <a:t>simple</a:t>
            </a:r>
            <a:r>
              <a:rPr lang="en-US" sz="2400" spc="540" dirty="0"/>
              <a:t> </a:t>
            </a:r>
            <a:r>
              <a:rPr lang="en-US" sz="2400" dirty="0"/>
              <a:t>device</a:t>
            </a:r>
            <a:r>
              <a:rPr lang="en-US" sz="2400" spc="573" dirty="0"/>
              <a:t> </a:t>
            </a:r>
            <a:r>
              <a:rPr lang="en-US" sz="2400" dirty="0"/>
              <a:t>used</a:t>
            </a:r>
            <a:r>
              <a:rPr lang="en-US" sz="2400" spc="540" dirty="0"/>
              <a:t> </a:t>
            </a:r>
            <a:r>
              <a:rPr lang="en-US" sz="2400" dirty="0"/>
              <a:t>commonly</a:t>
            </a:r>
            <a:r>
              <a:rPr lang="en-US" sz="2400" spc="524" dirty="0"/>
              <a:t> </a:t>
            </a:r>
            <a:r>
              <a:rPr lang="en-US" sz="2400" spc="-40" dirty="0"/>
              <a:t>in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laboratories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33" dirty="0"/>
              <a:t> </a:t>
            </a:r>
            <a:r>
              <a:rPr lang="en-US" sz="2400" dirty="0"/>
              <a:t>mix</a:t>
            </a:r>
            <a:r>
              <a:rPr lang="en-US" sz="2400" spc="-40" dirty="0"/>
              <a:t> </a:t>
            </a:r>
            <a:r>
              <a:rPr lang="en-US" sz="2400" dirty="0"/>
              <a:t>small</a:t>
            </a:r>
            <a:r>
              <a:rPr lang="en-US" sz="2400" spc="-25" dirty="0"/>
              <a:t> </a:t>
            </a:r>
            <a:r>
              <a:rPr lang="en-US" sz="2400" dirty="0"/>
              <a:t>vials</a:t>
            </a:r>
            <a:r>
              <a:rPr lang="en-US" sz="2400" spc="-16" dirty="0"/>
              <a:t> </a:t>
            </a:r>
            <a:r>
              <a:rPr lang="en-US" sz="2400" dirty="0"/>
              <a:t>of </a:t>
            </a:r>
            <a:r>
              <a:rPr lang="en-US" sz="2400" spc="-16" dirty="0"/>
              <a:t>liquid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26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>
              <a:spcAft>
                <a:spcPts val="614"/>
              </a:spcAft>
            </a:pPr>
            <a:fld id="{81D60167-4931-47E6-BA6A-407CBD079E47}" type="slidenum">
              <a:rPr lang="en-SA" spc="-39">
                <a:solidFill>
                  <a:srgbClr val="FFFFFF"/>
                </a:solidFill>
              </a:rPr>
              <a:pPr marL="60065">
                <a:spcAft>
                  <a:spcPts val="614"/>
                </a:spcAft>
              </a:pPr>
              <a:t>2</a:t>
            </a:fld>
            <a:endParaRPr lang="en-US" spc="-40">
              <a:solidFill>
                <a:srgbClr val="FFFFFF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98280" y="-4617941"/>
            <a:ext cx="1514267" cy="624432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>
              <a:lnSpc>
                <a:spcPts val="2275"/>
              </a:lnSpc>
              <a:spcBef>
                <a:spcPts val="162"/>
              </a:spcBef>
            </a:pPr>
            <a:r>
              <a:rPr sz="1936" dirty="0">
                <a:latin typeface="Times New Roman"/>
                <a:cs typeface="Times New Roman"/>
              </a:rPr>
              <a:t>Dr.</a:t>
            </a:r>
            <a:r>
              <a:rPr sz="1936" spc="-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K.</a:t>
            </a:r>
            <a:r>
              <a:rPr sz="1936" spc="-8" dirty="0">
                <a:latin typeface="Times New Roman"/>
                <a:cs typeface="Times New Roman"/>
              </a:rPr>
              <a:t> </a:t>
            </a:r>
            <a:r>
              <a:rPr sz="1936" spc="-16" dirty="0">
                <a:latin typeface="Times New Roman"/>
                <a:cs typeface="Times New Roman"/>
              </a:rPr>
              <a:t>Perveen</a:t>
            </a:r>
            <a:endParaRPr sz="1936">
              <a:latin typeface="Times New Roman"/>
              <a:cs typeface="Times New Roman"/>
            </a:endParaRPr>
          </a:p>
          <a:p>
            <a:pPr marL="600417">
              <a:lnSpc>
                <a:spcPts val="2275"/>
              </a:lnSpc>
            </a:pPr>
            <a:r>
              <a:rPr sz="1936" dirty="0">
                <a:latin typeface="Times New Roman"/>
                <a:cs typeface="Times New Roman"/>
              </a:rPr>
              <a:t>MBI</a:t>
            </a:r>
            <a:r>
              <a:rPr sz="1936" spc="-40" dirty="0">
                <a:latin typeface="Times New Roman"/>
                <a:cs typeface="Times New Roman"/>
              </a:rPr>
              <a:t> 240</a:t>
            </a:r>
            <a:endParaRPr sz="1936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21165"/>
              </p:ext>
            </p:extLst>
          </p:nvPr>
        </p:nvGraphicFramePr>
        <p:xfrm>
          <a:off x="643467" y="703428"/>
          <a:ext cx="10905067" cy="54511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{2D5ABB26-0587-4C30-8999-92F81FD0307C}</a:tableStyleId>
              </a:tblPr>
              <a:tblGrid>
                <a:gridCol w="95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261">
                <a:tc>
                  <a:txBody>
                    <a:bodyPr/>
                    <a:lstStyle/>
                    <a:p>
                      <a:pPr marL="213360" algn="l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lang="en-US" sz="2200" b="0" cap="none" spc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No.</a:t>
                      </a:r>
                    </a:p>
                  </a:txBody>
                  <a:tcPr marL="0" marR="0" marT="129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lang="en-US" sz="2200" b="0" cap="none" spc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0" marR="0" marT="129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marR="1064895" algn="l">
                        <a:lnSpc>
                          <a:spcPts val="1380"/>
                        </a:lnSpc>
                        <a:spcBef>
                          <a:spcPts val="585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Microbiology lab organization, safety and management The microscopy techniques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21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ts val="1410"/>
                        </a:lnSpc>
                        <a:spcBef>
                          <a:spcPts val="490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Sterilization techniques</a:t>
                      </a:r>
                    </a:p>
                    <a:p>
                      <a:pPr marL="295275" algn="l">
                        <a:lnSpc>
                          <a:spcPts val="1410"/>
                        </a:lnSpc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Microbiological culture media preparation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marR="589280" algn="l">
                        <a:lnSpc>
                          <a:spcPts val="1380"/>
                        </a:lnSpc>
                        <a:spcBef>
                          <a:spcPts val="590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microbiology: Isolation of Normal Micro biota from the Human Body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321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ts val="1410"/>
                        </a:lnSpc>
                        <a:spcBef>
                          <a:spcPts val="490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culture techniques</a:t>
                      </a:r>
                    </a:p>
                    <a:p>
                      <a:pPr marL="295275" algn="l">
                        <a:lnSpc>
                          <a:spcPts val="1410"/>
                        </a:lnSpc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 &amp; growth: Bacterial &amp; Fungal Characteristics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Staining Techniques: Smear preparation &amp; Gram staining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Staining Techniques: Endospore staining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of physical factors on microorganisms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Antibiotic production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of Chemical Agents on microorganisms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156">
                <a:tc>
                  <a:txBody>
                    <a:bodyPr/>
                    <a:lstStyle/>
                    <a:p>
                      <a:pPr marL="297180" algn="l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en-SA" sz="17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Microbial enzymatic activity</a:t>
                      </a:r>
                    </a:p>
                  </a:txBody>
                  <a:tcPr marL="0" marR="0" marT="12915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937" y="555063"/>
            <a:ext cx="4343399" cy="1865848"/>
          </a:xfrm>
          <a:prstGeom prst="rect">
            <a:avLst/>
          </a:prstGeom>
        </p:spPr>
        <p:txBody>
          <a:bodyPr vert="horz" lIns="93585" tIns="46792" rIns="93585" bIns="46792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endParaRPr lang="en-US" sz="2252" dirty="0">
              <a:latin typeface="+mj-lt"/>
              <a:ea typeface="+mj-ea"/>
              <a:cs typeface="+mj-cs"/>
            </a:endParaRPr>
          </a:p>
          <a:p>
            <a:pPr marL="20493" marR="8197" indent="368857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252" b="1" dirty="0">
                <a:latin typeface="+mj-lt"/>
                <a:ea typeface="+mj-ea"/>
                <a:cs typeface="+mj-cs"/>
              </a:rPr>
              <a:t>14.</a:t>
            </a:r>
            <a:r>
              <a:rPr lang="en-US" sz="2252" b="1" spc="-347" dirty="0">
                <a:latin typeface="+mj-lt"/>
                <a:ea typeface="+mj-ea"/>
                <a:cs typeface="+mj-cs"/>
              </a:rPr>
              <a:t> </a:t>
            </a:r>
            <a:r>
              <a:rPr lang="en-US" sz="2252" b="1" dirty="0">
                <a:latin typeface="+mj-lt"/>
                <a:ea typeface="+mj-ea"/>
                <a:cs typeface="+mj-cs"/>
              </a:rPr>
              <a:t>Inoculating</a:t>
            </a:r>
            <a:r>
              <a:rPr lang="en-US" sz="2252" b="1" spc="274" dirty="0">
                <a:latin typeface="+mj-lt"/>
                <a:ea typeface="+mj-ea"/>
                <a:cs typeface="+mj-cs"/>
              </a:rPr>
              <a:t> </a:t>
            </a:r>
            <a:r>
              <a:rPr lang="en-US" sz="2252" b="1" dirty="0">
                <a:latin typeface="+mj-lt"/>
                <a:ea typeface="+mj-ea"/>
                <a:cs typeface="+mj-cs"/>
              </a:rPr>
              <a:t>Loops</a:t>
            </a:r>
            <a:r>
              <a:rPr lang="en-US" sz="2252" b="1" spc="291" dirty="0">
                <a:latin typeface="+mj-lt"/>
                <a:ea typeface="+mj-ea"/>
                <a:cs typeface="+mj-cs"/>
              </a:rPr>
              <a:t> </a:t>
            </a:r>
            <a:r>
              <a:rPr lang="en-US" sz="2252" b="1" dirty="0">
                <a:latin typeface="+mj-lt"/>
                <a:ea typeface="+mj-ea"/>
                <a:cs typeface="+mj-cs"/>
              </a:rPr>
              <a:t>&amp;</a:t>
            </a:r>
            <a:r>
              <a:rPr lang="en-US" sz="2252" b="1" spc="299" dirty="0">
                <a:latin typeface="+mj-lt"/>
                <a:ea typeface="+mj-ea"/>
                <a:cs typeface="+mj-cs"/>
              </a:rPr>
              <a:t> </a:t>
            </a:r>
            <a:r>
              <a:rPr lang="en-US" sz="2252" b="1" dirty="0">
                <a:latin typeface="+mj-lt"/>
                <a:ea typeface="+mj-ea"/>
                <a:cs typeface="+mj-cs"/>
              </a:rPr>
              <a:t>Inoculating</a:t>
            </a:r>
            <a:r>
              <a:rPr lang="en-US" sz="2252" b="1" spc="291" dirty="0">
                <a:latin typeface="+mj-lt"/>
                <a:ea typeface="+mj-ea"/>
                <a:cs typeface="+mj-cs"/>
              </a:rPr>
              <a:t> </a:t>
            </a:r>
            <a:r>
              <a:rPr lang="en-US" sz="2252" b="1" dirty="0">
                <a:latin typeface="+mj-lt"/>
                <a:ea typeface="+mj-ea"/>
                <a:cs typeface="+mj-cs"/>
              </a:rPr>
              <a:t>Needles:</a:t>
            </a:r>
            <a:r>
              <a:rPr lang="en-US" sz="2252" b="1" spc="307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Used</a:t>
            </a:r>
            <a:r>
              <a:rPr lang="en-US" sz="2252" spc="282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for</a:t>
            </a:r>
            <a:r>
              <a:rPr lang="en-US" sz="2252" spc="282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inoculating</a:t>
            </a:r>
            <a:r>
              <a:rPr lang="en-US" sz="2252" spc="274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microbes</a:t>
            </a:r>
            <a:r>
              <a:rPr lang="en-US" sz="2252" spc="291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in</a:t>
            </a:r>
            <a:r>
              <a:rPr lang="en-US" sz="2252" spc="291" dirty="0">
                <a:latin typeface="+mj-lt"/>
                <a:ea typeface="+mj-ea"/>
                <a:cs typeface="+mj-cs"/>
              </a:rPr>
              <a:t> </a:t>
            </a:r>
            <a:r>
              <a:rPr lang="en-US" sz="2252" spc="-40" dirty="0">
                <a:latin typeface="+mj-lt"/>
                <a:ea typeface="+mj-ea"/>
                <a:cs typeface="+mj-cs"/>
              </a:rPr>
              <a:t>the </a:t>
            </a:r>
            <a:r>
              <a:rPr lang="en-US" sz="2252" dirty="0">
                <a:latin typeface="+mj-lt"/>
                <a:ea typeface="+mj-ea"/>
                <a:cs typeface="+mj-cs"/>
              </a:rPr>
              <a:t>liquid</a:t>
            </a:r>
            <a:r>
              <a:rPr lang="en-US" sz="2252" spc="-16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media</a:t>
            </a:r>
            <a:r>
              <a:rPr lang="en-US" sz="2252" spc="-16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&amp;</a:t>
            </a:r>
            <a:r>
              <a:rPr lang="en-US" sz="2252" spc="-16" dirty="0">
                <a:latin typeface="+mj-lt"/>
                <a:ea typeface="+mj-ea"/>
                <a:cs typeface="+mj-cs"/>
              </a:rPr>
              <a:t> </a:t>
            </a:r>
            <a:r>
              <a:rPr lang="en-US" sz="2252" dirty="0">
                <a:latin typeface="+mj-lt"/>
                <a:ea typeface="+mj-ea"/>
                <a:cs typeface="+mj-cs"/>
              </a:rPr>
              <a:t>solid</a:t>
            </a:r>
            <a:r>
              <a:rPr lang="en-US" sz="2252" spc="-25" dirty="0">
                <a:latin typeface="+mj-lt"/>
                <a:ea typeface="+mj-ea"/>
                <a:cs typeface="+mj-cs"/>
              </a:rPr>
              <a:t> </a:t>
            </a:r>
            <a:r>
              <a:rPr lang="en-US" sz="2252" spc="-16" dirty="0">
                <a:latin typeface="+mj-lt"/>
                <a:ea typeface="+mj-ea"/>
                <a:cs typeface="+mj-cs"/>
              </a:rPr>
              <a:t>media</a:t>
            </a:r>
            <a:endParaRPr lang="en-US" sz="2252" dirty="0"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1262" y="555063"/>
            <a:ext cx="6007608" cy="1865848"/>
          </a:xfrm>
          <a:prstGeom prst="rect">
            <a:avLst/>
          </a:prstGeom>
        </p:spPr>
        <p:txBody>
          <a:bodyPr vert="horz" lIns="93585" tIns="46792" rIns="93585" bIns="46792" rtlCol="0" anchor="ctr">
            <a:normAutofit/>
          </a:bodyPr>
          <a:lstStyle/>
          <a:p>
            <a:pPr marL="20493" indent="-233972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149" b="1" dirty="0"/>
              <a:t>15.</a:t>
            </a:r>
            <a:r>
              <a:rPr lang="en-US" sz="2149" b="1" spc="154" dirty="0"/>
              <a:t> </a:t>
            </a:r>
            <a:r>
              <a:rPr lang="en-US" sz="2149" b="1" dirty="0"/>
              <a:t>Bunsen</a:t>
            </a:r>
            <a:r>
              <a:rPr lang="en-US" sz="2149" b="1" spc="-33" dirty="0"/>
              <a:t> </a:t>
            </a:r>
            <a:r>
              <a:rPr lang="en-US" sz="2149" b="1" dirty="0"/>
              <a:t>Burner:</a:t>
            </a:r>
            <a:r>
              <a:rPr lang="en-US" sz="2149" b="1" spc="-16" dirty="0"/>
              <a:t> </a:t>
            </a:r>
            <a:r>
              <a:rPr lang="en-US" sz="2149" dirty="0"/>
              <a:t>Source</a:t>
            </a:r>
            <a:r>
              <a:rPr lang="en-US" sz="2149" spc="-33" dirty="0"/>
              <a:t> </a:t>
            </a:r>
            <a:r>
              <a:rPr lang="en-US" sz="2149" dirty="0"/>
              <a:t>of</a:t>
            </a:r>
            <a:r>
              <a:rPr lang="en-US" sz="2149" spc="-33" dirty="0"/>
              <a:t> flame</a:t>
            </a:r>
            <a:endParaRPr lang="en-US" sz="2149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145" y="2597769"/>
            <a:ext cx="4002509" cy="35577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8269" y="2597769"/>
            <a:ext cx="4080563" cy="35577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</a:pPr>
              <a:t>20</a:t>
            </a:fld>
            <a:endParaRPr lang="en-US" sz="1228" spc="-4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DA75E9A-D0C0-B1CE-9D25-83CCB46B5396}"/>
              </a:ext>
            </a:extLst>
          </p:cNvPr>
          <p:cNvSpPr txBox="1"/>
          <p:nvPr/>
        </p:nvSpPr>
        <p:spPr>
          <a:xfrm>
            <a:off x="539931" y="587284"/>
            <a:ext cx="4252856" cy="318593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>
              <a:spcBef>
                <a:spcPts val="162"/>
              </a:spcBef>
            </a:pPr>
            <a:r>
              <a:rPr sz="1936" b="1" dirty="0">
                <a:latin typeface="Arial"/>
                <a:cs typeface="Arial"/>
              </a:rPr>
              <a:t>1</a:t>
            </a:r>
            <a:r>
              <a:rPr lang="en-US" sz="1936" b="1" dirty="0">
                <a:latin typeface="Arial"/>
                <a:cs typeface="Arial"/>
              </a:rPr>
              <a:t>6</a:t>
            </a:r>
            <a:r>
              <a:rPr sz="1936" b="1" dirty="0">
                <a:latin typeface="Arial"/>
                <a:cs typeface="Arial"/>
              </a:rPr>
              <a:t>.</a:t>
            </a:r>
            <a:r>
              <a:rPr sz="1936" b="1" spc="-339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Slide</a:t>
            </a:r>
            <a:r>
              <a:rPr sz="1936" dirty="0">
                <a:latin typeface="Arial"/>
                <a:cs typeface="Arial"/>
              </a:rPr>
              <a:t>:</a:t>
            </a:r>
            <a:r>
              <a:rPr sz="1936" spc="-5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Glass</a:t>
            </a:r>
            <a:r>
              <a:rPr sz="1936" spc="-25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support</a:t>
            </a:r>
            <a:r>
              <a:rPr sz="1936" spc="-48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for</a:t>
            </a:r>
            <a:r>
              <a:rPr sz="1936" spc="-25" dirty="0">
                <a:latin typeface="Arial"/>
                <a:cs typeface="Arial"/>
              </a:rPr>
              <a:t> </a:t>
            </a:r>
            <a:r>
              <a:rPr sz="1936" spc="-16" dirty="0">
                <a:latin typeface="Arial"/>
                <a:cs typeface="Arial"/>
              </a:rPr>
              <a:t>specimens</a:t>
            </a:r>
            <a:endParaRPr sz="1936" dirty="0">
              <a:latin typeface="Arial"/>
              <a:cs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3A1800A-F7BD-B870-BB58-5324841FB4D7}"/>
              </a:ext>
            </a:extLst>
          </p:cNvPr>
          <p:cNvSpPr txBox="1"/>
          <p:nvPr/>
        </p:nvSpPr>
        <p:spPr>
          <a:xfrm>
            <a:off x="5752260" y="4067953"/>
            <a:ext cx="4674966" cy="318593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>
              <a:spcBef>
                <a:spcPts val="162"/>
              </a:spcBef>
            </a:pPr>
            <a:r>
              <a:rPr sz="1936" b="1" dirty="0">
                <a:latin typeface="Arial"/>
                <a:cs typeface="Arial"/>
              </a:rPr>
              <a:t>1</a:t>
            </a:r>
            <a:r>
              <a:rPr lang="en-US" sz="1936" b="1" dirty="0">
                <a:latin typeface="Arial"/>
                <a:cs typeface="Arial"/>
              </a:rPr>
              <a:t>7</a:t>
            </a:r>
            <a:r>
              <a:rPr sz="1936" b="1" dirty="0">
                <a:latin typeface="Arial"/>
                <a:cs typeface="Arial"/>
              </a:rPr>
              <a:t>.</a:t>
            </a:r>
            <a:r>
              <a:rPr sz="1936" b="1" spc="-339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Cover</a:t>
            </a:r>
            <a:r>
              <a:rPr sz="1936" b="1" spc="-33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Slip:</a:t>
            </a:r>
            <a:r>
              <a:rPr sz="1936" b="1" spc="-33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Glass</a:t>
            </a:r>
            <a:r>
              <a:rPr sz="1936" spc="-25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cover</a:t>
            </a:r>
            <a:r>
              <a:rPr sz="1936" spc="-48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for</a:t>
            </a:r>
            <a:r>
              <a:rPr sz="1936" spc="-33" dirty="0">
                <a:latin typeface="Arial"/>
                <a:cs typeface="Arial"/>
              </a:rPr>
              <a:t> </a:t>
            </a:r>
            <a:r>
              <a:rPr sz="1936" spc="-16" dirty="0">
                <a:latin typeface="Arial"/>
                <a:cs typeface="Arial"/>
              </a:rPr>
              <a:t>specimens</a:t>
            </a:r>
            <a:endParaRPr sz="1936" dirty="0">
              <a:latin typeface="Arial"/>
              <a:cs typeface="Arial"/>
            </a:endParaRPr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77EF2892-0600-003E-F7D6-865DC78A5E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295" y="1261662"/>
            <a:ext cx="1992213" cy="1685365"/>
          </a:xfrm>
          <a:prstGeom prst="rect">
            <a:avLst/>
          </a:prstGeom>
        </p:spPr>
      </p:pic>
      <p:pic>
        <p:nvPicPr>
          <p:cNvPr id="6" name="object 10">
            <a:extLst>
              <a:ext uri="{FF2B5EF4-FFF2-40B4-BE49-F238E27FC236}">
                <a16:creationId xmlns:a16="http://schemas.microsoft.com/office/drawing/2014/main" id="{5261BBA6-7291-6756-CD57-A2EA017093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744" y="4520821"/>
            <a:ext cx="2163619" cy="16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1B17C88-A884-DFF2-13D3-EA30F574F21B}"/>
              </a:ext>
            </a:extLst>
          </p:cNvPr>
          <p:cNvSpPr txBox="1"/>
          <p:nvPr/>
        </p:nvSpPr>
        <p:spPr>
          <a:xfrm>
            <a:off x="606874" y="1135543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493" indent="-22860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18.</a:t>
            </a:r>
            <a:r>
              <a:rPr lang="en-US" sz="2400" b="1" spc="-339" dirty="0"/>
              <a:t> </a:t>
            </a:r>
            <a:r>
              <a:rPr lang="en-US" sz="2400" b="1" dirty="0"/>
              <a:t>Petri</a:t>
            </a:r>
            <a:r>
              <a:rPr lang="en-US" sz="2400" b="1" spc="-40" dirty="0"/>
              <a:t> </a:t>
            </a:r>
            <a:r>
              <a:rPr lang="en-US" sz="2400" b="1" dirty="0"/>
              <a:t>Dishes:</a:t>
            </a:r>
            <a:r>
              <a:rPr lang="en-US" sz="2400" b="1" spc="-8" dirty="0"/>
              <a:t> </a:t>
            </a:r>
            <a:r>
              <a:rPr lang="en-US" sz="2400" dirty="0"/>
              <a:t>Petri</a:t>
            </a:r>
            <a:r>
              <a:rPr lang="en-US" sz="2400" spc="-33" dirty="0"/>
              <a:t> </a:t>
            </a:r>
            <a:r>
              <a:rPr lang="en-US" sz="2400" dirty="0"/>
              <a:t>dishes</a:t>
            </a:r>
            <a:r>
              <a:rPr lang="en-US" sz="2400" spc="-25" dirty="0"/>
              <a:t> </a:t>
            </a:r>
            <a:r>
              <a:rPr lang="en-US" sz="2400" dirty="0"/>
              <a:t>are</a:t>
            </a:r>
            <a:r>
              <a:rPr lang="en-US" sz="2400" spc="-48" dirty="0"/>
              <a:t> </a:t>
            </a:r>
            <a:r>
              <a:rPr lang="en-US" sz="2400" dirty="0"/>
              <a:t>often</a:t>
            </a:r>
            <a:r>
              <a:rPr lang="en-US" sz="2400" spc="-40" dirty="0"/>
              <a:t> </a:t>
            </a:r>
            <a:r>
              <a:rPr lang="en-US" sz="2400" dirty="0"/>
              <a:t>used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56" dirty="0"/>
              <a:t> </a:t>
            </a:r>
            <a:r>
              <a:rPr lang="en-US" sz="2400" dirty="0"/>
              <a:t>make</a:t>
            </a:r>
            <a:r>
              <a:rPr lang="en-US" sz="2400" spc="-8" dirty="0"/>
              <a:t> </a:t>
            </a:r>
            <a:r>
              <a:rPr lang="en-US" sz="2400" dirty="0"/>
              <a:t>agar</a:t>
            </a:r>
            <a:r>
              <a:rPr lang="en-US" sz="2400" spc="-25" dirty="0"/>
              <a:t> </a:t>
            </a:r>
            <a:r>
              <a:rPr lang="en-US" sz="2400" dirty="0"/>
              <a:t>plates</a:t>
            </a:r>
            <a:r>
              <a:rPr lang="en-US" sz="2400" spc="-40" dirty="0"/>
              <a:t> </a:t>
            </a:r>
            <a:r>
              <a:rPr lang="en-US" sz="2400" dirty="0"/>
              <a:t>for</a:t>
            </a:r>
            <a:r>
              <a:rPr lang="en-US" sz="2400" spc="-25" dirty="0"/>
              <a:t> </a:t>
            </a:r>
            <a:r>
              <a:rPr lang="en-US" sz="2400" dirty="0"/>
              <a:t>microbiology</a:t>
            </a:r>
            <a:r>
              <a:rPr lang="en-US" sz="2400" spc="-48" dirty="0"/>
              <a:t> </a:t>
            </a:r>
            <a:r>
              <a:rPr lang="en-US" sz="2400" spc="-16" dirty="0"/>
              <a:t>studies.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F5DCD8F0-29E1-AE53-1D41-55688FF855D3}"/>
              </a:ext>
            </a:extLst>
          </p:cNvPr>
          <p:cNvPicPr/>
          <p:nvPr/>
        </p:nvPicPr>
        <p:blipFill>
          <a:blip r:embed="rId2" cstate="print"/>
          <a:srcRect l="4499" t="10251" r="9051" b="11133"/>
          <a:stretch/>
        </p:blipFill>
        <p:spPr>
          <a:xfrm>
            <a:off x="5977788" y="1338470"/>
            <a:ext cx="542541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317C60-0287-0195-383B-1CE612E4A60B}"/>
              </a:ext>
            </a:extLst>
          </p:cNvPr>
          <p:cNvSpPr txBox="1"/>
          <p:nvPr/>
        </p:nvSpPr>
        <p:spPr>
          <a:xfrm>
            <a:off x="630936" y="-364182"/>
            <a:ext cx="7823951" cy="1432547"/>
          </a:xfrm>
          <a:prstGeom prst="rect">
            <a:avLst/>
          </a:prstGeom>
        </p:spPr>
        <p:txBody>
          <a:bodyPr vert="horz" lIns="93585" tIns="46792" rIns="93585" bIns="46792" rtlCol="0" anchor="b">
            <a:normAutofit/>
          </a:bodyPr>
          <a:lstStyle/>
          <a:p>
            <a:pPr marL="4098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4503" b="1" dirty="0">
                <a:latin typeface="+mj-lt"/>
                <a:ea typeface="+mj-ea"/>
                <a:cs typeface="+mj-cs"/>
              </a:rPr>
              <a:t>1c.</a:t>
            </a:r>
            <a:r>
              <a:rPr lang="en-US" sz="4503" b="1" spc="-33" dirty="0">
                <a:latin typeface="+mj-lt"/>
                <a:ea typeface="+mj-ea"/>
                <a:cs typeface="+mj-cs"/>
              </a:rPr>
              <a:t> </a:t>
            </a:r>
            <a:r>
              <a:rPr lang="en-US" sz="4503" b="1" dirty="0">
                <a:latin typeface="+mj-lt"/>
                <a:ea typeface="+mj-ea"/>
                <a:cs typeface="+mj-cs"/>
              </a:rPr>
              <a:t>Introduction</a:t>
            </a:r>
            <a:r>
              <a:rPr lang="en-US" sz="4503" b="1" spc="-48" dirty="0">
                <a:latin typeface="+mj-lt"/>
                <a:ea typeface="+mj-ea"/>
                <a:cs typeface="+mj-cs"/>
              </a:rPr>
              <a:t> </a:t>
            </a:r>
            <a:r>
              <a:rPr lang="en-US" sz="4503" b="1" dirty="0">
                <a:latin typeface="+mj-lt"/>
                <a:ea typeface="+mj-ea"/>
                <a:cs typeface="+mj-cs"/>
              </a:rPr>
              <a:t>to</a:t>
            </a:r>
            <a:r>
              <a:rPr lang="en-US" sz="4503" b="1" spc="-40" dirty="0">
                <a:latin typeface="+mj-lt"/>
                <a:ea typeface="+mj-ea"/>
                <a:cs typeface="+mj-cs"/>
              </a:rPr>
              <a:t> </a:t>
            </a:r>
            <a:r>
              <a:rPr lang="en-US" sz="4503" b="1" spc="-16" dirty="0">
                <a:latin typeface="+mj-lt"/>
                <a:ea typeface="+mj-ea"/>
                <a:cs typeface="+mj-cs"/>
              </a:rPr>
              <a:t>Microscopy</a:t>
            </a:r>
            <a:endParaRPr lang="en-US" sz="4503" dirty="0"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0936" y="1068366"/>
            <a:ext cx="5458966" cy="5048872"/>
          </a:xfrm>
          <a:prstGeom prst="rect">
            <a:avLst/>
          </a:prstGeom>
        </p:spPr>
        <p:txBody>
          <a:bodyPr vert="horz" lIns="93585" tIns="46792" rIns="93585" bIns="46792" rtlCol="0" anchor="t">
            <a:noAutofit/>
          </a:bodyPr>
          <a:lstStyle/>
          <a:p>
            <a:pPr indent="-233972">
              <a:lnSpc>
                <a:spcPct val="90000"/>
              </a:lnSpc>
              <a:spcBef>
                <a:spcPts val="669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0493" indent="-2339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"Micro"</a:t>
            </a:r>
            <a:r>
              <a:rPr lang="en-US" sz="2400" spc="-16" dirty="0"/>
              <a:t> </a:t>
            </a:r>
            <a:r>
              <a:rPr lang="en-US" sz="2400" dirty="0"/>
              <a:t>refers</a:t>
            </a:r>
            <a:r>
              <a:rPr lang="en-US" sz="2400" spc="-25" dirty="0"/>
              <a:t> </a:t>
            </a:r>
            <a:r>
              <a:rPr lang="en-US" sz="2400" dirty="0"/>
              <a:t>to </a:t>
            </a:r>
            <a:r>
              <a:rPr lang="en-US" sz="2400" b="1" dirty="0"/>
              <a:t>tiny</a:t>
            </a:r>
            <a:r>
              <a:rPr lang="en-US" sz="2400" dirty="0"/>
              <a:t>,</a:t>
            </a:r>
            <a:r>
              <a:rPr lang="en-US" sz="2400" spc="-25" dirty="0"/>
              <a:t> </a:t>
            </a:r>
            <a:r>
              <a:rPr lang="en-US" sz="2400" dirty="0"/>
              <a:t>"scope"</a:t>
            </a:r>
            <a:r>
              <a:rPr lang="en-US" sz="2400" spc="-16" dirty="0"/>
              <a:t> </a:t>
            </a:r>
            <a:r>
              <a:rPr lang="en-US" sz="2400" dirty="0"/>
              <a:t>refers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8" dirty="0"/>
              <a:t> </a:t>
            </a:r>
            <a:r>
              <a:rPr lang="en-US" sz="2400" b="1" dirty="0"/>
              <a:t>view</a:t>
            </a:r>
            <a:r>
              <a:rPr lang="en-US" sz="2400" b="1" spc="16" dirty="0"/>
              <a:t> </a:t>
            </a:r>
            <a:r>
              <a:rPr lang="en-US" sz="2400" b="1" dirty="0"/>
              <a:t>or</a:t>
            </a:r>
            <a:r>
              <a:rPr lang="en-US" sz="2400" b="1" spc="-25" dirty="0"/>
              <a:t> </a:t>
            </a:r>
            <a:r>
              <a:rPr lang="en-US" sz="2400" b="1" dirty="0"/>
              <a:t>look</a:t>
            </a:r>
            <a:r>
              <a:rPr lang="en-US" sz="2400" b="1" spc="-8" dirty="0"/>
              <a:t> </a:t>
            </a:r>
            <a:r>
              <a:rPr lang="en-US" sz="2400" spc="-40" dirty="0"/>
              <a:t>at.</a:t>
            </a:r>
            <a:endParaRPr lang="en-US" sz="2400" dirty="0"/>
          </a:p>
          <a:p>
            <a:pPr marL="20493" indent="-233972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Microscopes</a:t>
            </a:r>
            <a:r>
              <a:rPr lang="en-US" sz="2400" spc="-16" dirty="0"/>
              <a:t> </a:t>
            </a:r>
            <a:r>
              <a:rPr lang="en-US" sz="2400" dirty="0"/>
              <a:t>are</a:t>
            </a:r>
            <a:r>
              <a:rPr lang="en-US" sz="2400" spc="-8" dirty="0"/>
              <a:t> </a:t>
            </a:r>
            <a:r>
              <a:rPr lang="en-US" sz="2400" dirty="0"/>
              <a:t>tools</a:t>
            </a:r>
            <a:r>
              <a:rPr lang="en-US" sz="2400" spc="-8" dirty="0"/>
              <a:t> </a:t>
            </a:r>
            <a:r>
              <a:rPr lang="en-US" sz="2400" dirty="0"/>
              <a:t>used</a:t>
            </a:r>
            <a:r>
              <a:rPr lang="en-US" sz="2400" spc="-8" dirty="0"/>
              <a:t> </a:t>
            </a:r>
            <a:r>
              <a:rPr lang="en-US" sz="2400" dirty="0"/>
              <a:t>to</a:t>
            </a:r>
            <a:r>
              <a:rPr lang="en-US" sz="2400" spc="-8" dirty="0"/>
              <a:t> </a:t>
            </a:r>
            <a:r>
              <a:rPr lang="en-US" sz="2400" dirty="0"/>
              <a:t>enlarge</a:t>
            </a:r>
            <a:r>
              <a:rPr lang="en-US" sz="2400" spc="-8" dirty="0"/>
              <a:t> </a:t>
            </a:r>
            <a:r>
              <a:rPr lang="en-US" sz="2400" dirty="0"/>
              <a:t>images</a:t>
            </a:r>
            <a:r>
              <a:rPr lang="en-US" sz="2400" spc="-8" dirty="0"/>
              <a:t> </a:t>
            </a:r>
            <a:r>
              <a:rPr lang="en-US" sz="2400" dirty="0"/>
              <a:t>of</a:t>
            </a:r>
            <a:r>
              <a:rPr lang="en-US" sz="2400" spc="8" dirty="0"/>
              <a:t> </a:t>
            </a:r>
            <a:r>
              <a:rPr lang="en-US" sz="2400" dirty="0"/>
              <a:t>small</a:t>
            </a:r>
            <a:r>
              <a:rPr lang="en-US" sz="2400" spc="-16" dirty="0"/>
              <a:t> </a:t>
            </a:r>
            <a:r>
              <a:rPr lang="en-US" sz="2400" dirty="0"/>
              <a:t>objects</a:t>
            </a:r>
            <a:r>
              <a:rPr lang="en-US" sz="2400" spc="-16" dirty="0"/>
              <a:t> </a:t>
            </a:r>
            <a:r>
              <a:rPr lang="en-US" sz="2400" dirty="0"/>
              <a:t>so as</a:t>
            </a:r>
            <a:r>
              <a:rPr lang="en-US" sz="2400" spc="-8" dirty="0"/>
              <a:t> </a:t>
            </a:r>
            <a:r>
              <a:rPr lang="en-US" sz="2400" dirty="0"/>
              <a:t>they</a:t>
            </a:r>
            <a:r>
              <a:rPr lang="en-US" sz="2400" spc="-33" dirty="0"/>
              <a:t> </a:t>
            </a:r>
            <a:r>
              <a:rPr lang="en-US" sz="2400" dirty="0"/>
              <a:t>can</a:t>
            </a:r>
            <a:r>
              <a:rPr lang="en-US" sz="2400" spc="-8" dirty="0"/>
              <a:t> </a:t>
            </a:r>
            <a:r>
              <a:rPr lang="en-US" sz="2400" dirty="0"/>
              <a:t>be</a:t>
            </a:r>
            <a:r>
              <a:rPr lang="en-US" sz="2400" spc="-8" dirty="0"/>
              <a:t> </a:t>
            </a:r>
            <a:r>
              <a:rPr lang="en-US" sz="2400" spc="-16" dirty="0"/>
              <a:t>studied.</a:t>
            </a:r>
            <a:endParaRPr lang="en-US" sz="2400" dirty="0"/>
          </a:p>
          <a:p>
            <a:pPr indent="-233972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Light</a:t>
            </a:r>
            <a:r>
              <a:rPr lang="en-US" sz="2400" b="1" spc="-56" dirty="0"/>
              <a:t> </a:t>
            </a:r>
            <a:r>
              <a:rPr lang="en-US" sz="2400" b="1" spc="-16" dirty="0"/>
              <a:t>Microscope</a:t>
            </a:r>
            <a:endParaRPr lang="en-US" sz="2400" dirty="0"/>
          </a:p>
          <a:p>
            <a:pPr marL="20493" marR="8197" indent="-233972">
              <a:lnSpc>
                <a:spcPct val="90000"/>
              </a:lnSpc>
              <a:spcBef>
                <a:spcPts val="16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162" dirty="0"/>
              <a:t> </a:t>
            </a:r>
            <a:r>
              <a:rPr lang="en-US" sz="2400" dirty="0"/>
              <a:t>compound</a:t>
            </a:r>
            <a:r>
              <a:rPr lang="en-US" sz="2400" spc="162" dirty="0"/>
              <a:t> </a:t>
            </a:r>
            <a:r>
              <a:rPr lang="en-US" sz="2400" dirty="0"/>
              <a:t>light</a:t>
            </a:r>
            <a:r>
              <a:rPr lang="en-US" sz="2400" spc="177" dirty="0"/>
              <a:t> </a:t>
            </a:r>
            <a:r>
              <a:rPr lang="en-US" sz="2400" dirty="0"/>
              <a:t>microscope</a:t>
            </a:r>
            <a:r>
              <a:rPr lang="en-US" sz="2400" spc="162" dirty="0"/>
              <a:t> </a:t>
            </a:r>
            <a:r>
              <a:rPr lang="en-US" sz="2400" dirty="0"/>
              <a:t>is</a:t>
            </a:r>
            <a:r>
              <a:rPr lang="en-US" sz="2400" spc="162" dirty="0"/>
              <a:t> </a:t>
            </a:r>
            <a:r>
              <a:rPr lang="en-US" sz="2400" dirty="0"/>
              <a:t>an</a:t>
            </a:r>
            <a:r>
              <a:rPr lang="en-US" sz="2400" spc="177" dirty="0"/>
              <a:t> </a:t>
            </a:r>
            <a:r>
              <a:rPr lang="en-US" sz="2400" dirty="0"/>
              <a:t>instrument</a:t>
            </a:r>
            <a:r>
              <a:rPr lang="en-US" sz="2400" spc="162" dirty="0"/>
              <a:t> </a:t>
            </a:r>
            <a:r>
              <a:rPr lang="en-US" sz="2400" dirty="0"/>
              <a:t>containing</a:t>
            </a:r>
            <a:r>
              <a:rPr lang="en-US" sz="2400" spc="218" dirty="0"/>
              <a:t> </a:t>
            </a:r>
            <a:r>
              <a:rPr lang="en-US" sz="2400" b="1" dirty="0"/>
              <a:t>two</a:t>
            </a:r>
            <a:r>
              <a:rPr lang="en-US" sz="2400" b="1" spc="177" dirty="0"/>
              <a:t> </a:t>
            </a:r>
            <a:r>
              <a:rPr lang="en-US" sz="2400" b="1" dirty="0"/>
              <a:t>lenses</a:t>
            </a:r>
            <a:r>
              <a:rPr lang="en-US" sz="2400" dirty="0"/>
              <a:t>,</a:t>
            </a:r>
            <a:r>
              <a:rPr lang="en-US" sz="2400" spc="170" dirty="0"/>
              <a:t> </a:t>
            </a:r>
            <a:r>
              <a:rPr lang="en-US" sz="2400" dirty="0"/>
              <a:t>which</a:t>
            </a:r>
            <a:r>
              <a:rPr lang="en-US" sz="2400" spc="177" dirty="0"/>
              <a:t> </a:t>
            </a:r>
            <a:r>
              <a:rPr lang="en-US" sz="2400" spc="-16" dirty="0"/>
              <a:t>magnifies </a:t>
            </a:r>
            <a:r>
              <a:rPr lang="en-US" sz="2400" dirty="0"/>
              <a:t>the </a:t>
            </a:r>
            <a:r>
              <a:rPr lang="en-US" sz="2400" spc="-16" dirty="0"/>
              <a:t>picture.</a:t>
            </a:r>
            <a:endParaRPr lang="en-US" sz="2400" dirty="0"/>
          </a:p>
          <a:p>
            <a:pPr marL="20493" indent="-233972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Because</a:t>
            </a:r>
            <a:r>
              <a:rPr lang="en-US" sz="2400" spc="-16" dirty="0"/>
              <a:t> </a:t>
            </a:r>
            <a:r>
              <a:rPr lang="en-US" sz="2400" dirty="0"/>
              <a:t>it</a:t>
            </a:r>
            <a:r>
              <a:rPr lang="en-US" sz="2400" spc="-16" dirty="0"/>
              <a:t> </a:t>
            </a:r>
            <a:r>
              <a:rPr lang="en-US" sz="2400" dirty="0"/>
              <a:t>uses</a:t>
            </a:r>
            <a:r>
              <a:rPr lang="en-US" sz="2400" spc="-16" dirty="0"/>
              <a:t> </a:t>
            </a:r>
            <a:r>
              <a:rPr lang="en-US" sz="2400" dirty="0"/>
              <a:t>more</a:t>
            </a:r>
            <a:r>
              <a:rPr lang="en-US" sz="2400" spc="-16" dirty="0"/>
              <a:t> </a:t>
            </a:r>
            <a:r>
              <a:rPr lang="en-US" sz="2400" dirty="0"/>
              <a:t>than</a:t>
            </a:r>
            <a:r>
              <a:rPr lang="en-US" sz="2400" spc="-16" dirty="0"/>
              <a:t> </a:t>
            </a:r>
            <a:r>
              <a:rPr lang="en-US" sz="2400" dirty="0"/>
              <a:t>one</a:t>
            </a:r>
            <a:r>
              <a:rPr lang="en-US" sz="2400" spc="-16" dirty="0"/>
              <a:t> </a:t>
            </a:r>
            <a:r>
              <a:rPr lang="en-US" sz="2400" dirty="0"/>
              <a:t>lens,</a:t>
            </a:r>
            <a:r>
              <a:rPr lang="en-US" sz="2400" spc="-16" dirty="0"/>
              <a:t> </a:t>
            </a:r>
            <a:r>
              <a:rPr lang="en-US" sz="2400" dirty="0"/>
              <a:t>it</a:t>
            </a:r>
            <a:r>
              <a:rPr lang="en-US" sz="2400" spc="-16" dirty="0"/>
              <a:t> </a:t>
            </a:r>
            <a:r>
              <a:rPr lang="en-US" sz="2400" dirty="0"/>
              <a:t>is</a:t>
            </a:r>
            <a:r>
              <a:rPr lang="en-US" sz="2400" spc="-8" dirty="0"/>
              <a:t> </a:t>
            </a:r>
            <a:r>
              <a:rPr lang="en-US" sz="2400" dirty="0"/>
              <a:t>sometimes</a:t>
            </a:r>
            <a:r>
              <a:rPr lang="en-US" sz="2400" spc="-16" dirty="0"/>
              <a:t> </a:t>
            </a:r>
            <a:r>
              <a:rPr lang="en-US" sz="2400" dirty="0"/>
              <a:t>called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64" dirty="0"/>
              <a:t> </a:t>
            </a:r>
            <a:r>
              <a:rPr lang="en-US" sz="2400" b="1" dirty="0"/>
              <a:t>compound</a:t>
            </a:r>
            <a:r>
              <a:rPr lang="en-US" sz="2400" b="1" spc="-16" dirty="0"/>
              <a:t> microscope</a:t>
            </a:r>
            <a:r>
              <a:rPr lang="en-US" sz="2400" spc="-16" dirty="0"/>
              <a:t>.</a:t>
            </a:r>
            <a:endParaRPr lang="en-US"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5883" y="1068365"/>
            <a:ext cx="5458967" cy="47212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</a:pPr>
              <a:t>23</a:t>
            </a:fld>
            <a:endParaRPr lang="en-US" sz="1228" spc="-4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4823" y="5867786"/>
            <a:ext cx="2801085" cy="318593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>
              <a:spcBef>
                <a:spcPts val="162"/>
              </a:spcBef>
            </a:pPr>
            <a:r>
              <a:rPr sz="1936" b="1" dirty="0">
                <a:latin typeface="Arial"/>
                <a:cs typeface="Arial"/>
              </a:rPr>
              <a:t>Fig.</a:t>
            </a:r>
            <a:r>
              <a:rPr sz="1936" b="1" spc="-33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1</a:t>
            </a:r>
            <a:r>
              <a:rPr sz="1936" b="1" spc="-25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Light</a:t>
            </a:r>
            <a:r>
              <a:rPr sz="1936" b="1" spc="-33" dirty="0">
                <a:latin typeface="Arial"/>
                <a:cs typeface="Arial"/>
              </a:rPr>
              <a:t> </a:t>
            </a:r>
            <a:r>
              <a:rPr sz="1936" b="1" spc="-16" dirty="0">
                <a:latin typeface="Arial"/>
                <a:cs typeface="Arial"/>
              </a:rPr>
              <a:t>microscope</a:t>
            </a:r>
            <a:endParaRPr sz="193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ject 6" descr="A microscope with two black lenses&#10;&#10;Description automatically generated"/>
          <p:cNvPicPr/>
          <p:nvPr/>
        </p:nvPicPr>
        <p:blipFill>
          <a:blip r:embed="rId2" cstate="print"/>
          <a:srcRect r="-1" b="4632"/>
          <a:stretch/>
        </p:blipFill>
        <p:spPr>
          <a:xfrm>
            <a:off x="1123359" y="1107907"/>
            <a:ext cx="2935720" cy="27996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5701" y="268088"/>
            <a:ext cx="7351125" cy="279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62"/>
              </a:spcBef>
            </a:pPr>
            <a:r>
              <a:rPr lang="en-US" sz="2400" b="1" dirty="0"/>
              <a:t>Microscope</a:t>
            </a:r>
            <a:r>
              <a:rPr lang="en-US" sz="2400" b="1" spc="-33" dirty="0"/>
              <a:t> </a:t>
            </a:r>
            <a:r>
              <a:rPr lang="en-US" sz="2400" b="1" spc="-16" dirty="0"/>
              <a:t>parts</a:t>
            </a:r>
            <a:endParaRPr lang="en-US" sz="2400" dirty="0"/>
          </a:p>
          <a:p>
            <a:pPr marL="20493" marR="8197" indent="-228600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tabLst>
                <a:tab pos="180330" algn="l"/>
              </a:tabLst>
            </a:pPr>
            <a:r>
              <a:rPr lang="en-US" sz="2400" b="1" dirty="0"/>
              <a:t>Eyepiece</a:t>
            </a:r>
            <a:r>
              <a:rPr lang="en-US" sz="2400" b="1" spc="25" dirty="0"/>
              <a:t> </a:t>
            </a:r>
            <a:r>
              <a:rPr lang="en-US" sz="2400" b="1" dirty="0"/>
              <a:t>or</a:t>
            </a:r>
            <a:r>
              <a:rPr lang="en-US" sz="2400" b="1" spc="8" dirty="0"/>
              <a:t> </a:t>
            </a:r>
            <a:r>
              <a:rPr lang="en-US" sz="2400" b="1" dirty="0"/>
              <a:t>Ocular</a:t>
            </a:r>
            <a:r>
              <a:rPr lang="en-US" sz="2400" b="1" spc="16" dirty="0"/>
              <a:t> </a:t>
            </a:r>
            <a:r>
              <a:rPr lang="en-US" sz="2400" b="1" dirty="0"/>
              <a:t>(10x</a:t>
            </a:r>
            <a:r>
              <a:rPr lang="en-US" sz="2400" b="1" spc="8" dirty="0"/>
              <a:t> </a:t>
            </a:r>
            <a:r>
              <a:rPr lang="en-US" sz="2400" b="1" dirty="0"/>
              <a:t>magnification)</a:t>
            </a:r>
            <a:r>
              <a:rPr lang="en-US" sz="2400" dirty="0"/>
              <a:t>:</a:t>
            </a:r>
            <a:r>
              <a:rPr lang="en-US" sz="2400" spc="25" dirty="0"/>
              <a:t> </a:t>
            </a:r>
          </a:p>
          <a:p>
            <a:pPr marL="20493" marR="8197" indent="-228600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tabLst>
                <a:tab pos="180330" algn="l"/>
              </a:tabLst>
            </a:pPr>
            <a:endParaRPr lang="en-US" sz="2400" spc="25" dirty="0"/>
          </a:p>
          <a:p>
            <a:pPr marR="8197">
              <a:lnSpc>
                <a:spcPct val="90000"/>
              </a:lnSpc>
              <a:spcBef>
                <a:spcPts val="363"/>
              </a:spcBef>
              <a:tabLst>
                <a:tab pos="180330" algn="l"/>
              </a:tabLst>
            </a:pPr>
            <a:r>
              <a:rPr lang="en-US" sz="2400" dirty="0"/>
              <a:t>One</a:t>
            </a:r>
            <a:r>
              <a:rPr lang="en-US" sz="2400" spc="16" dirty="0"/>
              <a:t> </a:t>
            </a:r>
            <a:r>
              <a:rPr lang="en-US" sz="2400" dirty="0"/>
              <a:t>(monocular) or</a:t>
            </a:r>
            <a:r>
              <a:rPr lang="en-US" sz="2400" spc="8" dirty="0"/>
              <a:t> </a:t>
            </a:r>
            <a:r>
              <a:rPr lang="en-US" sz="2400" dirty="0"/>
              <a:t>two</a:t>
            </a:r>
            <a:r>
              <a:rPr lang="en-US" sz="2400" spc="8" dirty="0"/>
              <a:t> </a:t>
            </a:r>
            <a:r>
              <a:rPr lang="en-US" sz="2400" dirty="0"/>
              <a:t>(binocular)</a:t>
            </a:r>
            <a:r>
              <a:rPr lang="en-US" sz="2400" spc="8" dirty="0"/>
              <a:t> </a:t>
            </a:r>
            <a:r>
              <a:rPr lang="en-US" sz="2400" dirty="0"/>
              <a:t>lenses</a:t>
            </a:r>
            <a:r>
              <a:rPr lang="en-US" sz="2400" spc="25" dirty="0"/>
              <a:t> </a:t>
            </a:r>
            <a:r>
              <a:rPr lang="en-US" sz="2400" spc="-33" dirty="0"/>
              <a:t>that </a:t>
            </a:r>
            <a:r>
              <a:rPr lang="en-US" sz="2400" dirty="0"/>
              <a:t>you</a:t>
            </a:r>
            <a:r>
              <a:rPr lang="en-US" sz="2400" spc="-16" dirty="0"/>
              <a:t> </a:t>
            </a:r>
            <a:r>
              <a:rPr lang="en-US" sz="2400" dirty="0"/>
              <a:t>look</a:t>
            </a:r>
            <a:r>
              <a:rPr lang="en-US" sz="2400" spc="-25" dirty="0"/>
              <a:t> </a:t>
            </a:r>
            <a:r>
              <a:rPr lang="en-US" sz="2400" dirty="0"/>
              <a:t>through</a:t>
            </a:r>
            <a:r>
              <a:rPr lang="en-US" sz="2400" spc="-16" dirty="0"/>
              <a:t> </a:t>
            </a:r>
            <a:r>
              <a:rPr lang="en-US" sz="2400" dirty="0"/>
              <a:t>to</a:t>
            </a:r>
            <a:r>
              <a:rPr lang="en-US" sz="2400" spc="-16" dirty="0"/>
              <a:t> </a:t>
            </a:r>
            <a:r>
              <a:rPr lang="en-US" sz="2400" dirty="0"/>
              <a:t>see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16" dirty="0"/>
              <a:t> </a:t>
            </a:r>
            <a:r>
              <a:rPr lang="en-US" sz="2400" spc="-33" dirty="0"/>
              <a:t>image</a:t>
            </a:r>
            <a:endParaRPr lang="en-US" sz="24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83496" y="4892040"/>
            <a:ext cx="1673352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81D60167-4931-47E6-BA6A-407CBD079E47}" type="slidenum">
              <a:rPr lang="en-US" sz="66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en-US" sz="66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56C78-917D-7F46-8F38-1888A83241DB}"/>
              </a:ext>
            </a:extLst>
          </p:cNvPr>
          <p:cNvSpPr txBox="1"/>
          <p:nvPr/>
        </p:nvSpPr>
        <p:spPr>
          <a:xfrm>
            <a:off x="-2912153" y="3907599"/>
            <a:ext cx="7107854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91239" indent="-228600" algn="ctr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Fig.</a:t>
            </a:r>
            <a:r>
              <a:rPr lang="en-US" sz="1800" b="1" spc="-25" dirty="0"/>
              <a:t> </a:t>
            </a:r>
            <a:r>
              <a:rPr lang="en-US" sz="1800" b="1" dirty="0"/>
              <a:t>2</a:t>
            </a:r>
            <a:r>
              <a:rPr lang="en-US" sz="1800" b="1" spc="-16" dirty="0"/>
              <a:t> Binocular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97D2A098-BBAA-EA5E-C6FA-FE653324F1A2}"/>
              </a:ext>
            </a:extLst>
          </p:cNvPr>
          <p:cNvSpPr txBox="1"/>
          <p:nvPr/>
        </p:nvSpPr>
        <p:spPr>
          <a:xfrm>
            <a:off x="1068448" y="2227571"/>
            <a:ext cx="7174381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2130"/>
              </a:spcBef>
              <a:tabLst>
                <a:tab pos="175207" algn="l"/>
              </a:tabLst>
            </a:pPr>
            <a:r>
              <a:rPr lang="en-US" sz="2400" b="1" dirty="0"/>
              <a:t>Arm:</a:t>
            </a:r>
            <a:r>
              <a:rPr lang="en-US" sz="2400" b="1" spc="40" dirty="0"/>
              <a:t> </a:t>
            </a:r>
            <a:r>
              <a:rPr lang="en-US" sz="2400" dirty="0"/>
              <a:t>Supports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16" dirty="0"/>
              <a:t> </a:t>
            </a:r>
            <a:r>
              <a:rPr lang="en-US" sz="2400" dirty="0"/>
              <a:t>upper</a:t>
            </a:r>
            <a:r>
              <a:rPr lang="en-US" sz="2400" spc="-8" dirty="0"/>
              <a:t> </a:t>
            </a:r>
            <a:r>
              <a:rPr lang="en-US" sz="2400" dirty="0"/>
              <a:t>half of the</a:t>
            </a:r>
            <a:r>
              <a:rPr lang="en-US" sz="2400" spc="-16" dirty="0"/>
              <a:t> microscope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33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"/>
              </a:spcBef>
              <a:tabLst>
                <a:tab pos="389349" algn="l"/>
              </a:tabLst>
            </a:pPr>
            <a:r>
              <a:rPr lang="en-US" sz="2400" b="1" dirty="0"/>
              <a:t>Objective</a:t>
            </a:r>
            <a:r>
              <a:rPr lang="en-US" sz="2400" b="1" spc="-73" dirty="0"/>
              <a:t> </a:t>
            </a:r>
            <a:r>
              <a:rPr lang="en-US" sz="2400" b="1" spc="-16" dirty="0"/>
              <a:t>Lenses</a:t>
            </a:r>
            <a:endParaRPr lang="en-US" sz="2400" dirty="0"/>
          </a:p>
          <a:p>
            <a:pPr marL="20493" marR="1737726" indent="-228600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4x</a:t>
            </a:r>
            <a:r>
              <a:rPr lang="en-US" sz="2400" b="1" spc="-40" dirty="0"/>
              <a:t> </a:t>
            </a:r>
            <a:r>
              <a:rPr lang="en-US" sz="2400" b="1" dirty="0"/>
              <a:t>Objective</a:t>
            </a:r>
            <a:r>
              <a:rPr lang="en-US" sz="2400" b="1" spc="-8" dirty="0"/>
              <a:t> </a:t>
            </a:r>
            <a:r>
              <a:rPr lang="en-US" sz="2400" b="1" dirty="0"/>
              <a:t>(Red</a:t>
            </a:r>
            <a:r>
              <a:rPr lang="en-US" sz="2400" b="1" spc="-33" dirty="0"/>
              <a:t> </a:t>
            </a:r>
            <a:r>
              <a:rPr lang="en-US" sz="2400" b="1" dirty="0"/>
              <a:t>band):</a:t>
            </a:r>
            <a:r>
              <a:rPr lang="en-US" sz="2400" b="1" spc="-16" dirty="0"/>
              <a:t> </a:t>
            </a:r>
          </a:p>
          <a:p>
            <a:pPr marR="1737726">
              <a:lnSpc>
                <a:spcPct val="90000"/>
              </a:lnSpc>
              <a:spcBef>
                <a:spcPts val="484"/>
              </a:spcBef>
            </a:pPr>
            <a:r>
              <a:rPr lang="en-US" sz="2400" dirty="0"/>
              <a:t>Low</a:t>
            </a:r>
            <a:r>
              <a:rPr lang="en-US" sz="2400" spc="-56" dirty="0"/>
              <a:t> </a:t>
            </a:r>
            <a:r>
              <a:rPr lang="en-US" sz="2400" dirty="0"/>
              <a:t>power</a:t>
            </a:r>
            <a:r>
              <a:rPr lang="en-US" sz="2400" spc="-33" dirty="0"/>
              <a:t> </a:t>
            </a:r>
            <a:r>
              <a:rPr lang="en-US" sz="2400" dirty="0"/>
              <a:t>scanning</a:t>
            </a:r>
            <a:r>
              <a:rPr lang="en-US" sz="2400" spc="-40" dirty="0"/>
              <a:t> </a:t>
            </a:r>
            <a:r>
              <a:rPr lang="en-US" sz="2400" spc="-16" dirty="0"/>
              <a:t>objective</a:t>
            </a:r>
          </a:p>
          <a:p>
            <a:pPr marL="20493" marR="1737726" indent="-228600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10x</a:t>
            </a:r>
            <a:r>
              <a:rPr lang="en-US" sz="2400" b="1" spc="-8" dirty="0"/>
              <a:t> </a:t>
            </a:r>
            <a:r>
              <a:rPr lang="en-US" sz="2400" b="1" spc="-16" dirty="0"/>
              <a:t>Objective(yellow</a:t>
            </a:r>
            <a:r>
              <a:rPr lang="en-US" sz="2400" b="1" spc="33" dirty="0"/>
              <a:t> </a:t>
            </a:r>
            <a:r>
              <a:rPr lang="en-US" sz="2400" b="1" dirty="0"/>
              <a:t>band</a:t>
            </a:r>
            <a:r>
              <a:rPr lang="en-US" sz="2400" dirty="0"/>
              <a:t>)</a:t>
            </a:r>
            <a:r>
              <a:rPr lang="en-US" sz="2400" b="1" dirty="0"/>
              <a:t>:</a:t>
            </a:r>
            <a:r>
              <a:rPr lang="en-US" sz="2400" b="1" spc="16" dirty="0"/>
              <a:t> </a:t>
            </a:r>
          </a:p>
          <a:p>
            <a:pPr marR="1737726">
              <a:lnSpc>
                <a:spcPct val="90000"/>
              </a:lnSpc>
              <a:spcBef>
                <a:spcPts val="484"/>
              </a:spcBef>
            </a:pPr>
            <a:r>
              <a:rPr lang="en-US" sz="2400" dirty="0"/>
              <a:t>Medium power </a:t>
            </a:r>
            <a:r>
              <a:rPr lang="en-US" sz="2400" spc="-16" dirty="0"/>
              <a:t>objective</a:t>
            </a:r>
          </a:p>
          <a:p>
            <a:pPr marL="20493" marR="1737726" indent="-228600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40x</a:t>
            </a:r>
            <a:r>
              <a:rPr lang="en-US" sz="2400" b="1" spc="-48" dirty="0"/>
              <a:t> </a:t>
            </a:r>
            <a:r>
              <a:rPr lang="en-US" sz="2400" b="1" dirty="0"/>
              <a:t>Objective</a:t>
            </a:r>
            <a:r>
              <a:rPr lang="en-US" sz="2400" b="1" spc="-40" dirty="0"/>
              <a:t> </a:t>
            </a:r>
            <a:r>
              <a:rPr lang="en-US" sz="2400" b="1" dirty="0"/>
              <a:t>(blue</a:t>
            </a:r>
            <a:r>
              <a:rPr lang="en-US" sz="2400" b="1" spc="-40" dirty="0"/>
              <a:t> </a:t>
            </a:r>
            <a:r>
              <a:rPr lang="en-US" sz="2400" b="1" dirty="0"/>
              <a:t>band): </a:t>
            </a:r>
          </a:p>
          <a:p>
            <a:pPr marR="1737726">
              <a:lnSpc>
                <a:spcPct val="90000"/>
              </a:lnSpc>
              <a:spcBef>
                <a:spcPts val="484"/>
              </a:spcBef>
            </a:pPr>
            <a:r>
              <a:rPr lang="en-US" sz="2400" dirty="0"/>
              <a:t>High</a:t>
            </a:r>
            <a:r>
              <a:rPr lang="en-US" sz="2400" spc="-40" dirty="0"/>
              <a:t> </a:t>
            </a:r>
            <a:r>
              <a:rPr lang="en-US" sz="2400" dirty="0"/>
              <a:t>power</a:t>
            </a:r>
            <a:r>
              <a:rPr lang="en-US" sz="2400" spc="-48" dirty="0"/>
              <a:t> </a:t>
            </a:r>
            <a:r>
              <a:rPr lang="en-US" sz="2400" spc="-16" dirty="0"/>
              <a:t>objective</a:t>
            </a:r>
            <a:endParaRPr lang="en-US" sz="2400" dirty="0"/>
          </a:p>
          <a:p>
            <a:pPr marL="20493" indent="-228600">
              <a:lnSpc>
                <a:spcPct val="90000"/>
              </a:lnSpc>
              <a:spcBef>
                <a:spcPts val="1629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100x</a:t>
            </a:r>
            <a:r>
              <a:rPr lang="en-US" sz="2400" b="1" spc="-40" dirty="0"/>
              <a:t> </a:t>
            </a:r>
            <a:r>
              <a:rPr lang="en-US" sz="2400" b="1" dirty="0"/>
              <a:t>Objective(black</a:t>
            </a:r>
            <a:r>
              <a:rPr lang="en-US" sz="2400" b="1" spc="-33" dirty="0"/>
              <a:t> </a:t>
            </a:r>
            <a:r>
              <a:rPr lang="en-US" sz="2400" b="1" dirty="0"/>
              <a:t>and</a:t>
            </a:r>
            <a:r>
              <a:rPr lang="en-US" sz="2400" b="1" spc="-40" dirty="0"/>
              <a:t> </a:t>
            </a:r>
            <a:r>
              <a:rPr lang="en-US" sz="2400" b="1" dirty="0"/>
              <a:t>a</a:t>
            </a:r>
            <a:r>
              <a:rPr lang="en-US" sz="2400" b="1" spc="-33" dirty="0"/>
              <a:t> </a:t>
            </a:r>
            <a:r>
              <a:rPr lang="en-US" sz="2400" b="1" dirty="0"/>
              <a:t>white</a:t>
            </a:r>
            <a:r>
              <a:rPr lang="en-US" sz="2400" b="1" spc="-33" dirty="0"/>
              <a:t> </a:t>
            </a:r>
            <a:r>
              <a:rPr lang="en-US" sz="2400" b="1" dirty="0"/>
              <a:t>band):</a:t>
            </a:r>
            <a:r>
              <a:rPr lang="en-US" sz="2400" b="1" spc="-8" dirty="0"/>
              <a:t> </a:t>
            </a:r>
          </a:p>
          <a:p>
            <a:pPr>
              <a:lnSpc>
                <a:spcPct val="90000"/>
              </a:lnSpc>
              <a:spcBef>
                <a:spcPts val="1629"/>
              </a:spcBef>
            </a:pPr>
            <a:r>
              <a:rPr lang="en-US" sz="2400" dirty="0"/>
              <a:t>Oil</a:t>
            </a:r>
            <a:r>
              <a:rPr lang="en-US" sz="2400" spc="-33" dirty="0"/>
              <a:t> </a:t>
            </a:r>
            <a:r>
              <a:rPr lang="en-US" sz="2400" dirty="0"/>
              <a:t>Immersion</a:t>
            </a:r>
            <a:r>
              <a:rPr lang="en-US" sz="2400" spc="-33" dirty="0"/>
              <a:t> </a:t>
            </a:r>
            <a:r>
              <a:rPr lang="en-US" sz="2400" dirty="0"/>
              <a:t>Objective</a:t>
            </a:r>
            <a:r>
              <a:rPr lang="en-US" sz="2400" spc="-40" dirty="0"/>
              <a:t> </a:t>
            </a:r>
            <a:r>
              <a:rPr lang="en-US" sz="2400" spc="-33" dirty="0"/>
              <a:t>Lens</a:t>
            </a:r>
            <a:endParaRPr lang="en-US" sz="2400" dirty="0"/>
          </a:p>
        </p:txBody>
      </p:sp>
      <p:pic>
        <p:nvPicPr>
          <p:cNvPr id="4" name="object 7" descr="Close-up of a microscope&#10;&#10;Description automatically generated">
            <a:extLst>
              <a:ext uri="{FF2B5EF4-FFF2-40B4-BE49-F238E27FC236}">
                <a16:creationId xmlns:a16="http://schemas.microsoft.com/office/drawing/2014/main" id="{0E012177-F4E9-5A74-01C7-E836E241D937}"/>
              </a:ext>
            </a:extLst>
          </p:cNvPr>
          <p:cNvPicPr/>
          <p:nvPr/>
        </p:nvPicPr>
        <p:blipFill>
          <a:blip r:embed="rId2" cstate="print"/>
          <a:srcRect l="20956" r="1327" b="-1"/>
          <a:stretch/>
        </p:blipFill>
        <p:spPr>
          <a:xfrm>
            <a:off x="8369730" y="1286137"/>
            <a:ext cx="3232778" cy="3038214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BCA85B1D-9714-419C-6A09-1EE35F27D168}"/>
              </a:ext>
            </a:extLst>
          </p:cNvPr>
          <p:cNvSpPr txBox="1"/>
          <p:nvPr/>
        </p:nvSpPr>
        <p:spPr>
          <a:xfrm>
            <a:off x="8369729" y="4878573"/>
            <a:ext cx="3321527" cy="47568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20491" rIns="0" bIns="0" rtlCol="0">
            <a:noAutofit/>
          </a:bodyPr>
          <a:lstStyle/>
          <a:p>
            <a:pPr marL="20493" algn="ctr">
              <a:spcBef>
                <a:spcPts val="162"/>
              </a:spcBef>
            </a:pPr>
            <a:r>
              <a:rPr lang="en-US" sz="1300" b="1" dirty="0">
                <a:solidFill>
                  <a:srgbClr val="FFFFFF"/>
                </a:solidFill>
              </a:rPr>
              <a:t>Fig.</a:t>
            </a:r>
            <a:r>
              <a:rPr lang="en-US" sz="1300" b="1" spc="-48" dirty="0">
                <a:solidFill>
                  <a:srgbClr val="FFFFFF"/>
                </a:solidFill>
              </a:rPr>
              <a:t> </a:t>
            </a:r>
            <a:r>
              <a:rPr lang="en-US" sz="1300" b="1" dirty="0">
                <a:solidFill>
                  <a:srgbClr val="FFFFFF"/>
                </a:solidFill>
              </a:rPr>
              <a:t>3</a:t>
            </a:r>
            <a:r>
              <a:rPr lang="en-US" sz="1300" b="1" spc="-40" dirty="0">
                <a:solidFill>
                  <a:srgbClr val="FFFFFF"/>
                </a:solidFill>
              </a:rPr>
              <a:t> </a:t>
            </a:r>
            <a:r>
              <a:rPr lang="en-US" sz="1300" b="1" dirty="0">
                <a:solidFill>
                  <a:srgbClr val="FFFFFF"/>
                </a:solidFill>
              </a:rPr>
              <a:t>Objective</a:t>
            </a:r>
            <a:r>
              <a:rPr lang="en-US" sz="1300" b="1" spc="-48" dirty="0">
                <a:solidFill>
                  <a:srgbClr val="FFFFFF"/>
                </a:solidFill>
              </a:rPr>
              <a:t> </a:t>
            </a:r>
            <a:r>
              <a:rPr lang="en-US" sz="1300" b="1" spc="-16" dirty="0">
                <a:solidFill>
                  <a:srgbClr val="FFFFFF"/>
                </a:solidFill>
              </a:rPr>
              <a:t>Lenses</a:t>
            </a: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7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93775" y="555063"/>
            <a:ext cx="8355095" cy="1865848"/>
          </a:xfrm>
          <a:prstGeom prst="rect">
            <a:avLst/>
          </a:prstGeom>
        </p:spPr>
        <p:txBody>
          <a:bodyPr vert="horz" lIns="93585" tIns="46792" rIns="93585" bIns="46792" rtlCol="0" anchor="ctr">
            <a:normAutofit/>
          </a:bodyPr>
          <a:lstStyle/>
          <a:p>
            <a:pPr marL="20493" indent="-233972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Revolving</a:t>
            </a:r>
            <a:r>
              <a:rPr lang="en-US" sz="2400" b="1" spc="25" dirty="0"/>
              <a:t> </a:t>
            </a:r>
            <a:r>
              <a:rPr lang="en-US" sz="2400" b="1" dirty="0"/>
              <a:t>nosepiece: </a:t>
            </a:r>
            <a:r>
              <a:rPr lang="en-US" sz="2400" dirty="0"/>
              <a:t>Can</a:t>
            </a:r>
            <a:r>
              <a:rPr lang="en-US" sz="2400" spc="-16" dirty="0"/>
              <a:t> </a:t>
            </a:r>
            <a:r>
              <a:rPr lang="en-US" sz="2400" dirty="0"/>
              <a:t>be</a:t>
            </a:r>
            <a:r>
              <a:rPr lang="en-US" sz="2400" spc="-25" dirty="0"/>
              <a:t> </a:t>
            </a:r>
            <a:r>
              <a:rPr lang="en-US" sz="2400" dirty="0"/>
              <a:t>rotated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dirty="0"/>
              <a:t>change</a:t>
            </a:r>
            <a:r>
              <a:rPr lang="en-US" sz="2400" spc="-25" dirty="0"/>
              <a:t> </a:t>
            </a:r>
            <a:r>
              <a:rPr lang="en-US" sz="2400" spc="-16" dirty="0"/>
              <a:t>objectives</a:t>
            </a:r>
            <a:endParaRPr lang="en-US" sz="2400" dirty="0"/>
          </a:p>
          <a:p>
            <a:pPr marL="175207" indent="-233972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dirty="0"/>
              <a:t>Stage:</a:t>
            </a:r>
            <a:r>
              <a:rPr lang="en-US" sz="2400" b="1" spc="8" dirty="0"/>
              <a:t> </a:t>
            </a:r>
            <a:r>
              <a:rPr lang="en-US" sz="2400" dirty="0"/>
              <a:t>The</a:t>
            </a:r>
            <a:r>
              <a:rPr lang="en-US" sz="2400" spc="-8" dirty="0"/>
              <a:t> </a:t>
            </a:r>
            <a:r>
              <a:rPr lang="en-US" sz="2400" dirty="0"/>
              <a:t>platform for</a:t>
            </a:r>
            <a:r>
              <a:rPr lang="en-US" sz="2400" spc="-8" dirty="0"/>
              <a:t> </a:t>
            </a:r>
            <a:r>
              <a:rPr lang="en-US" sz="2400" dirty="0"/>
              <a:t>holding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8" dirty="0"/>
              <a:t> </a:t>
            </a:r>
            <a:r>
              <a:rPr lang="en-US" sz="2400" spc="-16" dirty="0"/>
              <a:t>slide</a:t>
            </a:r>
            <a:endParaRPr lang="en-US" sz="2400" dirty="0"/>
          </a:p>
          <a:p>
            <a:pPr marL="175207" indent="-233972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dirty="0"/>
              <a:t>Slide</a:t>
            </a:r>
            <a:r>
              <a:rPr lang="en-US" sz="2400" b="1" spc="-16" dirty="0"/>
              <a:t> </a:t>
            </a:r>
            <a:r>
              <a:rPr lang="en-US" sz="2400" b="1" dirty="0"/>
              <a:t>holder:</a:t>
            </a:r>
            <a:r>
              <a:rPr lang="en-US" sz="2400" b="1" spc="8" dirty="0"/>
              <a:t> </a:t>
            </a:r>
            <a:r>
              <a:rPr lang="en-US" sz="2400" dirty="0"/>
              <a:t>Clips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8" dirty="0"/>
              <a:t> </a:t>
            </a:r>
            <a:r>
              <a:rPr lang="en-US" sz="2400" dirty="0"/>
              <a:t>hold</a:t>
            </a:r>
            <a:r>
              <a:rPr lang="en-US" sz="2400" spc="-16" dirty="0"/>
              <a:t> </a:t>
            </a:r>
            <a:r>
              <a:rPr lang="en-US" sz="2400" dirty="0"/>
              <a:t>slide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16" dirty="0"/>
              <a:t> </a:t>
            </a:r>
            <a:r>
              <a:rPr lang="en-US" sz="2400" spc="-33" dirty="0"/>
              <a:t>stage</a:t>
            </a:r>
            <a:endParaRPr lang="en-US" sz="2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61" y="1244820"/>
            <a:ext cx="2547313" cy="235218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</a:pPr>
              <a:t>26</a:t>
            </a:fld>
            <a:endParaRPr lang="en-US" sz="1228" spc="-4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11" y="-3874947"/>
            <a:ext cx="128067" cy="325580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20493">
              <a:spcBef>
                <a:spcPts val="162"/>
              </a:spcBef>
            </a:pPr>
            <a:r>
              <a:rPr sz="1936" spc="-81" dirty="0">
                <a:latin typeface="Arial"/>
                <a:cs typeface="Arial"/>
              </a:rPr>
              <a:t>•</a:t>
            </a:r>
            <a:endParaRPr sz="1936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4896"/>
              </p:ext>
            </p:extLst>
          </p:nvPr>
        </p:nvGraphicFramePr>
        <p:xfrm>
          <a:off x="3193775" y="2610679"/>
          <a:ext cx="8905460" cy="3343576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98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155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2000" b="1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Name</a:t>
                      </a:r>
                    </a:p>
                  </a:txBody>
                  <a:tcPr marL="73015" marR="52154" marT="104307" marB="10430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2000" b="1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</a:p>
                  </a:txBody>
                  <a:tcPr marL="73015" marR="52154" marT="104307" marB="10430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2000" b="1" cap="none" spc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Magnif</a:t>
                      </a:r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ication</a:t>
                      </a:r>
                      <a:endParaRPr sz="2000" b="1" cap="none" spc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3015" marR="52154" marT="104307" marB="10430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76">
                <a:tc>
                  <a:txBody>
                    <a:bodyPr/>
                    <a:lstStyle/>
                    <a:p>
                      <a:pPr marL="393065"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Low power</a:t>
                      </a:r>
                    </a:p>
                    <a:p>
                      <a:pPr marL="456565" algn="l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scanning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2000" b="0" cap="none" spc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shortest objective, red stripe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 X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93"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Medium power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next shortest, yellow stripe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 X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58"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High power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intermediate length, blue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stripe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0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40, 43 or 45 X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94">
                <a:tc>
                  <a:txBody>
                    <a:bodyPr/>
                    <a:lstStyle/>
                    <a:p>
                      <a:pPr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Oil Immersion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longest, black stripe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5"/>
                        </a:lnSpc>
                      </a:pPr>
                      <a:r>
                        <a:rPr sz="2000" b="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 X</a:t>
                      </a:r>
                    </a:p>
                  </a:txBody>
                  <a:tcPr marL="73015" marR="52154" marT="0" marB="1043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4F8CCE-06CB-5F69-D976-29C87FB2E8CC}"/>
              </a:ext>
            </a:extLst>
          </p:cNvPr>
          <p:cNvSpPr txBox="1"/>
          <p:nvPr/>
        </p:nvSpPr>
        <p:spPr>
          <a:xfrm>
            <a:off x="-3609930" y="3597001"/>
            <a:ext cx="7044095" cy="37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1109" algn="ctr">
              <a:spcBef>
                <a:spcPts val="162"/>
              </a:spcBef>
            </a:pPr>
            <a:r>
              <a:rPr lang="en-US" sz="1842" b="1" dirty="0">
                <a:latin typeface="Arial"/>
                <a:cs typeface="Arial"/>
              </a:rPr>
              <a:t>Fig.</a:t>
            </a:r>
            <a:r>
              <a:rPr lang="en-US" sz="1842" b="1" spc="-25" dirty="0">
                <a:latin typeface="Arial"/>
                <a:cs typeface="Arial"/>
              </a:rPr>
              <a:t> </a:t>
            </a:r>
            <a:r>
              <a:rPr lang="en-US" sz="1842" b="1" dirty="0">
                <a:latin typeface="Arial"/>
                <a:cs typeface="Arial"/>
              </a:rPr>
              <a:t>4</a:t>
            </a:r>
            <a:r>
              <a:rPr lang="en-US" sz="1842" b="1" spc="-25" dirty="0">
                <a:latin typeface="Arial"/>
                <a:cs typeface="Arial"/>
              </a:rPr>
              <a:t> </a:t>
            </a:r>
            <a:r>
              <a:rPr lang="en-US" sz="1842" b="1" dirty="0">
                <a:latin typeface="Arial"/>
                <a:cs typeface="Arial"/>
              </a:rPr>
              <a:t>Stage</a:t>
            </a:r>
            <a:r>
              <a:rPr lang="en-US" sz="1842" b="1" spc="-25" dirty="0">
                <a:latin typeface="Arial"/>
                <a:cs typeface="Arial"/>
              </a:rPr>
              <a:t> </a:t>
            </a:r>
            <a:r>
              <a:rPr lang="en-US" sz="1842" b="1" dirty="0">
                <a:latin typeface="Arial"/>
                <a:cs typeface="Arial"/>
              </a:rPr>
              <a:t>&amp;</a:t>
            </a:r>
            <a:r>
              <a:rPr lang="en-US" sz="1842" b="1" spc="-16" dirty="0">
                <a:latin typeface="Arial"/>
                <a:cs typeface="Arial"/>
              </a:rPr>
              <a:t> </a:t>
            </a:r>
            <a:r>
              <a:rPr lang="en-US" sz="1842" b="1" dirty="0">
                <a:latin typeface="Arial"/>
                <a:cs typeface="Arial"/>
              </a:rPr>
              <a:t>Slide</a:t>
            </a:r>
            <a:r>
              <a:rPr lang="en-US" sz="1842" b="1" spc="-16" dirty="0">
                <a:latin typeface="Arial"/>
                <a:cs typeface="Arial"/>
              </a:rPr>
              <a:t> holder</a:t>
            </a:r>
            <a:endParaRPr lang="en-US" sz="184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C9C77903-3BCF-B457-11E0-4B0B678EE555}"/>
              </a:ext>
            </a:extLst>
          </p:cNvPr>
          <p:cNvSpPr txBox="1"/>
          <p:nvPr/>
        </p:nvSpPr>
        <p:spPr>
          <a:xfrm>
            <a:off x="2274627" y="1619131"/>
            <a:ext cx="6604171" cy="318593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175207" indent="-154715">
              <a:spcBef>
                <a:spcPts val="2130"/>
              </a:spcBef>
              <a:buFont typeface="Arial"/>
              <a:buChar char="•"/>
              <a:tabLst>
                <a:tab pos="175207" algn="l"/>
              </a:tabLst>
            </a:pPr>
            <a:r>
              <a:rPr sz="1936" b="1" dirty="0">
                <a:latin typeface="Arial"/>
                <a:cs typeface="Arial"/>
              </a:rPr>
              <a:t>Focus</a:t>
            </a:r>
            <a:r>
              <a:rPr sz="1936" b="1" spc="-16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knob: </a:t>
            </a:r>
            <a:r>
              <a:rPr sz="1936" dirty="0">
                <a:latin typeface="Arial"/>
                <a:cs typeface="Arial"/>
              </a:rPr>
              <a:t>The</a:t>
            </a:r>
            <a:r>
              <a:rPr sz="1936" spc="-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knob</a:t>
            </a:r>
            <a:r>
              <a:rPr sz="1936" spc="-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that</a:t>
            </a:r>
            <a:r>
              <a:rPr sz="1936" spc="-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adjusts</a:t>
            </a:r>
            <a:r>
              <a:rPr sz="1936" spc="-25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the</a:t>
            </a:r>
            <a:r>
              <a:rPr sz="1936" spc="-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height</a:t>
            </a:r>
            <a:r>
              <a:rPr sz="1936" spc="-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of the</a:t>
            </a:r>
            <a:r>
              <a:rPr sz="1936" spc="-16" dirty="0">
                <a:latin typeface="Arial"/>
                <a:cs typeface="Arial"/>
              </a:rPr>
              <a:t> stage</a:t>
            </a:r>
            <a:endParaRPr sz="1936" dirty="0">
              <a:latin typeface="Arial"/>
              <a:cs typeface="Arial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C4F8926F-32CF-6FC8-8F6D-F94D863AD5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307" y="2181204"/>
            <a:ext cx="3427077" cy="287382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D3289500-BCC9-1A91-7EB6-36D11E549E48}"/>
              </a:ext>
            </a:extLst>
          </p:cNvPr>
          <p:cNvSpPr txBox="1"/>
          <p:nvPr/>
        </p:nvSpPr>
        <p:spPr>
          <a:xfrm>
            <a:off x="576817" y="5223111"/>
            <a:ext cx="6027354" cy="885800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R="262298" algn="r">
              <a:spcBef>
                <a:spcPts val="162"/>
              </a:spcBef>
            </a:pPr>
            <a:r>
              <a:rPr sz="1936" b="1" dirty="0">
                <a:latin typeface="Arial"/>
                <a:cs typeface="Arial"/>
              </a:rPr>
              <a:t>Fig.</a:t>
            </a:r>
            <a:r>
              <a:rPr sz="1936" b="1" spc="-25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5</a:t>
            </a:r>
            <a:r>
              <a:rPr sz="1936" b="1" spc="-16" dirty="0">
                <a:latin typeface="Arial"/>
                <a:cs typeface="Arial"/>
              </a:rPr>
              <a:t> </a:t>
            </a:r>
            <a:r>
              <a:rPr sz="1936" b="1" spc="-33" dirty="0">
                <a:latin typeface="Arial"/>
                <a:cs typeface="Arial"/>
              </a:rPr>
              <a:t>Knobs</a:t>
            </a:r>
            <a:endParaRPr sz="1936" dirty="0">
              <a:latin typeface="Arial"/>
              <a:cs typeface="Arial"/>
            </a:endParaRPr>
          </a:p>
          <a:p>
            <a:pPr marL="175207" indent="-154715">
              <a:spcBef>
                <a:spcPts val="2130"/>
              </a:spcBef>
              <a:buFont typeface="Arial"/>
              <a:buChar char="•"/>
              <a:tabLst>
                <a:tab pos="175207" algn="l"/>
              </a:tabLst>
            </a:pPr>
            <a:r>
              <a:rPr sz="1936" b="1" dirty="0">
                <a:latin typeface="Arial"/>
                <a:cs typeface="Arial"/>
              </a:rPr>
              <a:t>Light</a:t>
            </a:r>
            <a:r>
              <a:rPr sz="1936" b="1" spc="-16" dirty="0">
                <a:latin typeface="Arial"/>
                <a:cs typeface="Arial"/>
              </a:rPr>
              <a:t> </a:t>
            </a:r>
            <a:r>
              <a:rPr sz="1936" b="1" dirty="0">
                <a:latin typeface="Arial"/>
                <a:cs typeface="Arial"/>
              </a:rPr>
              <a:t>switch:</a:t>
            </a:r>
            <a:r>
              <a:rPr sz="1936" b="1" spc="16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Switch</a:t>
            </a:r>
            <a:r>
              <a:rPr sz="1936" spc="-8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to</a:t>
            </a:r>
            <a:r>
              <a:rPr sz="1936" spc="-8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turn</a:t>
            </a:r>
            <a:r>
              <a:rPr sz="1936" spc="-8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on</a:t>
            </a:r>
            <a:r>
              <a:rPr sz="1936" spc="25" dirty="0">
                <a:latin typeface="Arial"/>
                <a:cs typeface="Arial"/>
              </a:rPr>
              <a:t> </a:t>
            </a:r>
            <a:r>
              <a:rPr sz="1936" dirty="0">
                <a:latin typeface="Arial"/>
                <a:cs typeface="Arial"/>
              </a:rPr>
              <a:t>the</a:t>
            </a:r>
            <a:r>
              <a:rPr sz="1936" spc="-8" dirty="0">
                <a:latin typeface="Arial"/>
                <a:cs typeface="Arial"/>
              </a:rPr>
              <a:t> </a:t>
            </a:r>
            <a:r>
              <a:rPr sz="1936" spc="-16" dirty="0">
                <a:latin typeface="Arial"/>
                <a:cs typeface="Arial"/>
              </a:rPr>
              <a:t>built-</a:t>
            </a:r>
            <a:r>
              <a:rPr sz="1936" dirty="0">
                <a:latin typeface="Arial"/>
                <a:cs typeface="Arial"/>
              </a:rPr>
              <a:t>in</a:t>
            </a:r>
            <a:r>
              <a:rPr sz="1936" spc="-8" dirty="0">
                <a:latin typeface="Arial"/>
                <a:cs typeface="Arial"/>
              </a:rPr>
              <a:t> </a:t>
            </a:r>
            <a:r>
              <a:rPr sz="1936" spc="-16" dirty="0">
                <a:latin typeface="Arial"/>
                <a:cs typeface="Arial"/>
              </a:rPr>
              <a:t>illuminator</a:t>
            </a:r>
            <a:endParaRPr sz="193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78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0079" y="503584"/>
            <a:ext cx="11351707" cy="5638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5207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spc="-16" dirty="0"/>
              <a:t>Built-</a:t>
            </a:r>
            <a:r>
              <a:rPr lang="en-US" sz="2400" b="1" dirty="0"/>
              <a:t>in</a:t>
            </a:r>
            <a:r>
              <a:rPr lang="en-US" sz="2400" b="1" spc="-40" dirty="0"/>
              <a:t> </a:t>
            </a:r>
            <a:r>
              <a:rPr lang="en-US" sz="2400" b="1" dirty="0"/>
              <a:t>illuminator:</a:t>
            </a:r>
            <a:r>
              <a:rPr lang="en-US" sz="2400" b="1" spc="-8" dirty="0"/>
              <a:t> </a:t>
            </a:r>
            <a:r>
              <a:rPr lang="en-US" sz="2400" dirty="0"/>
              <a:t>Light</a:t>
            </a:r>
            <a:r>
              <a:rPr lang="en-US" sz="2400" spc="-40" dirty="0"/>
              <a:t> </a:t>
            </a:r>
            <a:r>
              <a:rPr lang="en-US" sz="2400" dirty="0"/>
              <a:t>source</a:t>
            </a:r>
            <a:r>
              <a:rPr lang="en-US" sz="2400" spc="-33" dirty="0"/>
              <a:t> </a:t>
            </a:r>
            <a:r>
              <a:rPr lang="en-US" sz="2400" dirty="0"/>
              <a:t>required</a:t>
            </a:r>
            <a:r>
              <a:rPr lang="en-US" sz="2400" spc="-33" dirty="0"/>
              <a:t> </a:t>
            </a:r>
            <a:r>
              <a:rPr lang="en-US" sz="2400" dirty="0"/>
              <a:t>to</a:t>
            </a:r>
            <a:r>
              <a:rPr lang="en-US" sz="2400" spc="-40" dirty="0"/>
              <a:t> </a:t>
            </a:r>
            <a:r>
              <a:rPr lang="en-US" sz="2400" dirty="0"/>
              <a:t>view</a:t>
            </a:r>
            <a:r>
              <a:rPr lang="en-US" sz="2400" spc="-56" dirty="0"/>
              <a:t> </a:t>
            </a:r>
            <a:r>
              <a:rPr lang="en-US" sz="2400" spc="-16" dirty="0"/>
              <a:t>specimens</a:t>
            </a:r>
            <a:endParaRPr lang="en-US" sz="2400" dirty="0"/>
          </a:p>
          <a:p>
            <a:pPr marL="175207" indent="-228600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dirty="0"/>
              <a:t>Base:</a:t>
            </a:r>
            <a:r>
              <a:rPr lang="en-US" sz="2400" b="1" spc="8" dirty="0"/>
              <a:t> </a:t>
            </a:r>
            <a:r>
              <a:rPr lang="en-US" sz="2400" dirty="0"/>
              <a:t>Supports</a:t>
            </a:r>
            <a:r>
              <a:rPr lang="en-US" sz="2400" spc="-16" dirty="0"/>
              <a:t> </a:t>
            </a:r>
            <a:r>
              <a:rPr lang="en-US" sz="2400" dirty="0"/>
              <a:t>entire</a:t>
            </a:r>
            <a:r>
              <a:rPr lang="en-US" sz="2400" spc="-16" dirty="0"/>
              <a:t> microscope</a:t>
            </a:r>
            <a:endParaRPr lang="en-US" sz="2400" dirty="0"/>
          </a:p>
          <a:p>
            <a:pPr marL="175207" indent="-228600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dirty="0"/>
              <a:t>Power</a:t>
            </a:r>
            <a:r>
              <a:rPr lang="en-US" sz="2400" b="1" spc="-25" dirty="0"/>
              <a:t> </a:t>
            </a:r>
            <a:r>
              <a:rPr lang="en-US" sz="2400" b="1" dirty="0"/>
              <a:t>cord: </a:t>
            </a:r>
            <a:r>
              <a:rPr lang="en-US" sz="2400" dirty="0"/>
              <a:t>For</a:t>
            </a:r>
            <a:r>
              <a:rPr lang="en-US" sz="2400" spc="-25" dirty="0"/>
              <a:t> </a:t>
            </a:r>
            <a:r>
              <a:rPr lang="en-US" sz="2400" dirty="0"/>
              <a:t>recharging</a:t>
            </a:r>
            <a:r>
              <a:rPr lang="en-US" sz="2400" spc="-33" dirty="0"/>
              <a:t> </a:t>
            </a:r>
            <a:r>
              <a:rPr lang="en-US" sz="2400" dirty="0"/>
              <a:t>batteries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spc="-16" dirty="0"/>
              <a:t>illuminator</a:t>
            </a:r>
            <a:endParaRPr lang="en-US" sz="2400" dirty="0"/>
          </a:p>
          <a:p>
            <a:pPr marL="175207" indent="-228600">
              <a:lnSpc>
                <a:spcPct val="90000"/>
              </a:lnSpc>
              <a:spcBef>
                <a:spcPts val="2130"/>
              </a:spcBef>
              <a:buFont typeface="Arial" panose="020B0604020202020204" pitchFamily="34" charset="0"/>
              <a:buChar char="•"/>
              <a:tabLst>
                <a:tab pos="175207" algn="l"/>
              </a:tabLst>
            </a:pPr>
            <a:r>
              <a:rPr lang="en-US" sz="2400" b="1" dirty="0"/>
              <a:t>Diaphragm: </a:t>
            </a:r>
            <a:r>
              <a:rPr lang="en-US" sz="2400" dirty="0"/>
              <a:t>Adjusts</a:t>
            </a:r>
            <a:r>
              <a:rPr lang="en-US" sz="2400" spc="-16" dirty="0"/>
              <a:t> </a:t>
            </a:r>
            <a:r>
              <a:rPr lang="en-US" sz="2400" dirty="0"/>
              <a:t>amount</a:t>
            </a:r>
            <a:r>
              <a:rPr lang="en-US" sz="2400" spc="-16" dirty="0"/>
              <a:t> </a:t>
            </a:r>
            <a:r>
              <a:rPr lang="en-US" sz="2400" dirty="0"/>
              <a:t>of light</a:t>
            </a:r>
            <a:r>
              <a:rPr lang="en-US" sz="2400" spc="-16" dirty="0"/>
              <a:t> </a:t>
            </a:r>
            <a:r>
              <a:rPr lang="en-US" sz="2400" dirty="0"/>
              <a:t>entering</a:t>
            </a:r>
            <a:r>
              <a:rPr lang="en-US" sz="2400" spc="-40" dirty="0"/>
              <a:t> </a:t>
            </a:r>
            <a:r>
              <a:rPr lang="en-US" sz="2400" spc="-16" dirty="0"/>
              <a:t>specimen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33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77667" indent="-228600">
              <a:lnSpc>
                <a:spcPct val="90000"/>
              </a:lnSpc>
              <a:spcBef>
                <a:spcPts val="8"/>
              </a:spcBef>
              <a:buFont typeface="Arial" panose="020B0604020202020204" pitchFamily="34" charset="0"/>
              <a:buChar char="•"/>
              <a:tabLst>
                <a:tab pos="277667" algn="l"/>
              </a:tabLst>
            </a:pPr>
            <a:r>
              <a:rPr lang="en-US" sz="2400" b="1" dirty="0"/>
              <a:t>Condenser:</a:t>
            </a:r>
            <a:r>
              <a:rPr lang="en-US" sz="2400" b="1" spc="8" dirty="0"/>
              <a:t> </a:t>
            </a:r>
            <a:r>
              <a:rPr lang="en-US" sz="2400" dirty="0"/>
              <a:t>It</a:t>
            </a:r>
            <a:r>
              <a:rPr lang="en-US" sz="2400" spc="-8" dirty="0"/>
              <a:t> </a:t>
            </a:r>
            <a:r>
              <a:rPr lang="en-US" sz="2400" dirty="0"/>
              <a:t>focuses light</a:t>
            </a:r>
            <a:r>
              <a:rPr lang="en-US" sz="2400" spc="-16" dirty="0"/>
              <a:t> </a:t>
            </a:r>
            <a:r>
              <a:rPr lang="en-US" sz="2400" dirty="0"/>
              <a:t>on</a:t>
            </a:r>
            <a:r>
              <a:rPr lang="en-US" sz="2400" spc="-8" dirty="0"/>
              <a:t> </a:t>
            </a:r>
            <a:r>
              <a:rPr lang="en-US" sz="2400" dirty="0"/>
              <a:t>an</a:t>
            </a:r>
            <a:r>
              <a:rPr lang="en-US" sz="2400" spc="-16" dirty="0"/>
              <a:t> </a:t>
            </a:r>
            <a:r>
              <a:rPr lang="en-US" sz="2400" dirty="0"/>
              <a:t>object</a:t>
            </a:r>
            <a:r>
              <a:rPr lang="en-US" sz="2400" spc="8" dirty="0"/>
              <a:t> </a:t>
            </a:r>
            <a:r>
              <a:rPr lang="en-US" sz="2400" spc="-33" dirty="0"/>
              <a:t>plane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28</a:t>
            </a:fld>
            <a:endParaRPr lang="en-US" sz="1200" spc="-4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069B5-D33B-985E-6109-D6A972CDC2C2}"/>
              </a:ext>
            </a:extLst>
          </p:cNvPr>
          <p:cNvSpPr txBox="1"/>
          <p:nvPr/>
        </p:nvSpPr>
        <p:spPr>
          <a:xfrm>
            <a:off x="908556" y="7389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2130"/>
              </a:spcBef>
            </a:pPr>
            <a:r>
              <a:rPr lang="en-US" sz="2400" b="1" u="heavy" dirty="0">
                <a:uFill>
                  <a:solidFill>
                    <a:srgbClr val="000000"/>
                  </a:solidFill>
                </a:uFill>
              </a:rPr>
              <a:t>Magnification</a:t>
            </a:r>
            <a:r>
              <a:rPr lang="en-US" sz="2400" b="1" u="heavy" spc="-73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lang="en-US" sz="2400" b="1" u="heavy" spc="-6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16" dirty="0">
                <a:uFill>
                  <a:solidFill>
                    <a:srgbClr val="000000"/>
                  </a:solidFill>
                </a:uFill>
              </a:rPr>
              <a:t>Resolution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25828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25828" algn="l"/>
              </a:tabLst>
            </a:pPr>
            <a:r>
              <a:rPr lang="en-US" sz="2400" b="1" dirty="0"/>
              <a:t>Magnification: </a:t>
            </a:r>
            <a:r>
              <a:rPr lang="en-US" sz="2400" dirty="0"/>
              <a:t>An</a:t>
            </a:r>
            <a:r>
              <a:rPr lang="en-US" sz="2400" spc="-25" dirty="0"/>
              <a:t> </a:t>
            </a:r>
            <a:r>
              <a:rPr lang="en-US" sz="2400" dirty="0"/>
              <a:t>increase</a:t>
            </a:r>
            <a:r>
              <a:rPr lang="en-US" sz="2400" spc="-16" dirty="0"/>
              <a:t> </a:t>
            </a:r>
            <a:r>
              <a:rPr lang="en-US" sz="2400" dirty="0"/>
              <a:t>in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apparent</a:t>
            </a:r>
            <a:r>
              <a:rPr lang="en-US" sz="2400" spc="-8" dirty="0"/>
              <a:t> </a:t>
            </a:r>
            <a:r>
              <a:rPr lang="en-US" sz="2400" dirty="0"/>
              <a:t>size</a:t>
            </a:r>
            <a:r>
              <a:rPr lang="en-US" sz="2400" spc="-16" dirty="0"/>
              <a:t> </a:t>
            </a:r>
            <a:r>
              <a:rPr lang="en-US" sz="2400" dirty="0"/>
              <a:t>of</a:t>
            </a:r>
            <a:r>
              <a:rPr lang="en-US" sz="2400" spc="16" dirty="0"/>
              <a:t> </a:t>
            </a:r>
            <a:r>
              <a:rPr lang="en-US" sz="2400" dirty="0"/>
              <a:t>an</a:t>
            </a:r>
            <a:r>
              <a:rPr lang="en-US" sz="2400" spc="-16" dirty="0"/>
              <a:t> </a:t>
            </a:r>
            <a:r>
              <a:rPr lang="en-US" sz="2400" dirty="0"/>
              <a:t>object, as</a:t>
            </a:r>
            <a:r>
              <a:rPr lang="en-US" sz="2400" spc="-16" dirty="0"/>
              <a:t> </a:t>
            </a:r>
            <a:r>
              <a:rPr lang="en-US" sz="2400" dirty="0"/>
              <a:t>under</a:t>
            </a:r>
            <a:r>
              <a:rPr lang="en-US" sz="2400" spc="-8" dirty="0"/>
              <a:t> </a:t>
            </a:r>
            <a:r>
              <a:rPr lang="en-US" sz="2400" dirty="0"/>
              <a:t>the</a:t>
            </a:r>
            <a:r>
              <a:rPr lang="en-US" sz="2400" spc="-16" dirty="0"/>
              <a:t> microscope.</a:t>
            </a:r>
            <a:endParaRPr lang="en-US" sz="2400" dirty="0"/>
          </a:p>
          <a:p>
            <a:pPr marL="758206" marR="8197" lvl="1" indent="-228600">
              <a:lnSpc>
                <a:spcPct val="90000"/>
              </a:lnSpc>
              <a:spcBef>
                <a:spcPts val="104"/>
              </a:spcBef>
              <a:buFont typeface="Arial" panose="020B0604020202020204" pitchFamily="34" charset="0"/>
              <a:buChar char="•"/>
              <a:tabLst>
                <a:tab pos="758206" algn="l"/>
                <a:tab pos="825828" algn="l"/>
              </a:tabLst>
            </a:pPr>
            <a:r>
              <a:rPr lang="en-US" sz="2400" dirty="0"/>
              <a:t>	</a:t>
            </a:r>
            <a:r>
              <a:rPr lang="en-US" sz="2400" b="1" dirty="0"/>
              <a:t>Total</a:t>
            </a:r>
            <a:r>
              <a:rPr lang="en-US" sz="2400" b="1" spc="258" dirty="0"/>
              <a:t> </a:t>
            </a:r>
            <a:r>
              <a:rPr lang="en-US" sz="2400" b="1" dirty="0"/>
              <a:t>magnification:</a:t>
            </a:r>
            <a:r>
              <a:rPr lang="en-US" sz="2400" b="1" spc="314" dirty="0"/>
              <a:t> </a:t>
            </a:r>
            <a:r>
              <a:rPr lang="en-US" sz="2400" dirty="0"/>
              <a:t>To</a:t>
            </a:r>
            <a:r>
              <a:rPr lang="en-US" sz="2400" spc="282" dirty="0"/>
              <a:t> </a:t>
            </a:r>
            <a:r>
              <a:rPr lang="en-US" sz="2400" dirty="0"/>
              <a:t>calculate</a:t>
            </a:r>
            <a:r>
              <a:rPr lang="en-US" sz="2400" spc="299" dirty="0"/>
              <a:t> </a:t>
            </a:r>
            <a:r>
              <a:rPr lang="en-US" sz="2400" dirty="0"/>
              <a:t>the</a:t>
            </a:r>
            <a:r>
              <a:rPr lang="en-US" sz="2400" spc="282" dirty="0"/>
              <a:t> </a:t>
            </a:r>
            <a:r>
              <a:rPr lang="en-US" sz="2400" dirty="0"/>
              <a:t>total</a:t>
            </a:r>
            <a:r>
              <a:rPr lang="en-US" sz="2400" spc="258" dirty="0"/>
              <a:t> </a:t>
            </a:r>
            <a:r>
              <a:rPr lang="en-US" sz="2400" dirty="0"/>
              <a:t>magnification</a:t>
            </a:r>
            <a:r>
              <a:rPr lang="en-US" sz="2400" spc="291" dirty="0"/>
              <a:t> </a:t>
            </a:r>
            <a:r>
              <a:rPr lang="en-US" sz="2400" dirty="0"/>
              <a:t>of</a:t>
            </a:r>
            <a:r>
              <a:rPr lang="en-US" sz="2400" spc="314" dirty="0"/>
              <a:t> </a:t>
            </a:r>
            <a:r>
              <a:rPr lang="en-US" sz="2400" dirty="0"/>
              <a:t>any</a:t>
            </a:r>
            <a:r>
              <a:rPr lang="en-US" sz="2400" spc="266" dirty="0"/>
              <a:t> </a:t>
            </a:r>
            <a:r>
              <a:rPr lang="en-US" sz="2400" dirty="0"/>
              <a:t>specimen</a:t>
            </a:r>
            <a:r>
              <a:rPr lang="en-US" sz="2400" spc="282" dirty="0"/>
              <a:t> </a:t>
            </a:r>
            <a:r>
              <a:rPr lang="en-US" sz="2400" dirty="0"/>
              <a:t>being</a:t>
            </a:r>
            <a:r>
              <a:rPr lang="en-US" sz="2400" spc="307" dirty="0"/>
              <a:t> </a:t>
            </a:r>
            <a:r>
              <a:rPr lang="en-US" sz="2400" spc="-16" dirty="0"/>
              <a:t>viewed, </a:t>
            </a:r>
            <a:r>
              <a:rPr lang="en-US" sz="2400" dirty="0"/>
              <a:t>multiply</a:t>
            </a:r>
            <a:r>
              <a:rPr lang="en-US" sz="2400" spc="202" dirty="0"/>
              <a:t> </a:t>
            </a:r>
            <a:r>
              <a:rPr lang="en-US" sz="2400" dirty="0"/>
              <a:t>the</a:t>
            </a:r>
            <a:r>
              <a:rPr lang="en-US" sz="2400" spc="210" dirty="0"/>
              <a:t> </a:t>
            </a:r>
            <a:r>
              <a:rPr lang="en-US" sz="2400" dirty="0"/>
              <a:t>power</a:t>
            </a:r>
            <a:r>
              <a:rPr lang="en-US" sz="2400" spc="218" dirty="0"/>
              <a:t> </a:t>
            </a:r>
            <a:r>
              <a:rPr lang="en-US" sz="2400" dirty="0"/>
              <a:t>of</a:t>
            </a:r>
            <a:r>
              <a:rPr lang="en-US" sz="2400" spc="250" dirty="0"/>
              <a:t> </a:t>
            </a:r>
            <a:r>
              <a:rPr lang="en-US" sz="2400" dirty="0"/>
              <a:t>the</a:t>
            </a:r>
            <a:r>
              <a:rPr lang="en-US" sz="2400" spc="242" dirty="0"/>
              <a:t> </a:t>
            </a:r>
            <a:r>
              <a:rPr lang="en-US" sz="2400" dirty="0"/>
              <a:t>eyepiece</a:t>
            </a:r>
            <a:r>
              <a:rPr lang="en-US" sz="2400" spc="210" dirty="0"/>
              <a:t> </a:t>
            </a:r>
            <a:r>
              <a:rPr lang="en-US" sz="2400" dirty="0"/>
              <a:t>(ocular</a:t>
            </a:r>
            <a:r>
              <a:rPr lang="en-US" sz="2400" spc="218" dirty="0"/>
              <a:t> </a:t>
            </a:r>
            <a:r>
              <a:rPr lang="en-US" sz="2400" dirty="0"/>
              <a:t>lens)</a:t>
            </a:r>
            <a:r>
              <a:rPr lang="en-US" sz="2400" spc="226" dirty="0"/>
              <a:t> </a:t>
            </a:r>
            <a:r>
              <a:rPr lang="en-US" sz="2400" dirty="0"/>
              <a:t>by</a:t>
            </a:r>
            <a:r>
              <a:rPr lang="en-US" sz="2400" spc="202" dirty="0"/>
              <a:t> </a:t>
            </a:r>
            <a:r>
              <a:rPr lang="en-US" sz="2400" dirty="0"/>
              <a:t>the</a:t>
            </a:r>
            <a:r>
              <a:rPr lang="en-US" sz="2400" spc="226" dirty="0"/>
              <a:t> </a:t>
            </a:r>
            <a:r>
              <a:rPr lang="en-US" sz="2400" dirty="0"/>
              <a:t>power</a:t>
            </a:r>
            <a:r>
              <a:rPr lang="en-US" sz="2400" spc="226" dirty="0"/>
              <a:t> </a:t>
            </a:r>
            <a:r>
              <a:rPr lang="en-US" sz="2400" dirty="0"/>
              <a:t>of</a:t>
            </a:r>
            <a:r>
              <a:rPr lang="en-US" sz="2400" spc="242" dirty="0"/>
              <a:t> </a:t>
            </a:r>
            <a:r>
              <a:rPr lang="en-US" sz="2400" dirty="0"/>
              <a:t>the</a:t>
            </a:r>
            <a:r>
              <a:rPr lang="en-US" sz="2400" spc="210" dirty="0"/>
              <a:t> </a:t>
            </a:r>
            <a:r>
              <a:rPr lang="en-US" sz="2400" dirty="0"/>
              <a:t>objective</a:t>
            </a:r>
            <a:r>
              <a:rPr lang="en-US" sz="2400" spc="210" dirty="0"/>
              <a:t> </a:t>
            </a:r>
            <a:r>
              <a:rPr lang="en-US" sz="2400" dirty="0"/>
              <a:t>lens</a:t>
            </a:r>
            <a:r>
              <a:rPr lang="en-US" sz="2400" spc="242" dirty="0"/>
              <a:t> </a:t>
            </a:r>
            <a:r>
              <a:rPr lang="en-US" sz="2400" spc="-16" dirty="0"/>
              <a:t>being </a:t>
            </a:r>
            <a:r>
              <a:rPr lang="en-US" sz="2400" spc="-33" dirty="0"/>
              <a:t>used.</a:t>
            </a:r>
            <a:endParaRPr lang="en-US" sz="2400" dirty="0"/>
          </a:p>
          <a:p>
            <a:pPr marL="758206" marR="11271" indent="-228600">
              <a:lnSpc>
                <a:spcPct val="90000"/>
              </a:lnSpc>
              <a:spcBef>
                <a:spcPts val="1411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</a:t>
            </a:r>
            <a:r>
              <a:rPr lang="en-US" sz="2400" spc="218" dirty="0"/>
              <a:t> </a:t>
            </a:r>
            <a:r>
              <a:rPr lang="en-US" sz="2400" dirty="0"/>
              <a:t>example,</a:t>
            </a:r>
            <a:r>
              <a:rPr lang="en-US" sz="2400" spc="226" dirty="0"/>
              <a:t> </a:t>
            </a:r>
            <a:r>
              <a:rPr lang="en-US" sz="2400" dirty="0"/>
              <a:t>if</a:t>
            </a:r>
            <a:r>
              <a:rPr lang="en-US" sz="2400" spc="242" dirty="0"/>
              <a:t> </a:t>
            </a:r>
            <a:r>
              <a:rPr lang="en-US" sz="2400" dirty="0"/>
              <a:t>the</a:t>
            </a:r>
            <a:r>
              <a:rPr lang="en-US" sz="2400" spc="250" dirty="0"/>
              <a:t> </a:t>
            </a:r>
            <a:r>
              <a:rPr lang="en-US" sz="2400" dirty="0"/>
              <a:t>eyepiece</a:t>
            </a:r>
            <a:r>
              <a:rPr lang="en-US" sz="2400" spc="242" dirty="0"/>
              <a:t> </a:t>
            </a:r>
            <a:r>
              <a:rPr lang="en-US" sz="2400" dirty="0"/>
              <a:t>magnifies</a:t>
            </a:r>
            <a:r>
              <a:rPr lang="en-US" sz="2400" spc="218" dirty="0"/>
              <a:t> </a:t>
            </a:r>
            <a:r>
              <a:rPr lang="en-US" sz="2400" dirty="0"/>
              <a:t>10X</a:t>
            </a:r>
            <a:r>
              <a:rPr lang="en-US" sz="2400" spc="210" dirty="0"/>
              <a:t> </a:t>
            </a:r>
            <a:r>
              <a:rPr lang="en-US" sz="2400" dirty="0"/>
              <a:t>and</a:t>
            </a:r>
            <a:r>
              <a:rPr lang="en-US" sz="2400" spc="226" dirty="0"/>
              <a:t> </a:t>
            </a:r>
            <a:r>
              <a:rPr lang="en-US" sz="2400" dirty="0"/>
              <a:t>the</a:t>
            </a:r>
            <a:r>
              <a:rPr lang="en-US" sz="2400" spc="226" dirty="0"/>
              <a:t> </a:t>
            </a:r>
            <a:r>
              <a:rPr lang="en-US" sz="2400" dirty="0"/>
              <a:t>objective</a:t>
            </a:r>
            <a:r>
              <a:rPr lang="en-US" sz="2400" spc="218" dirty="0"/>
              <a:t> </a:t>
            </a:r>
            <a:r>
              <a:rPr lang="en-US" sz="2400" dirty="0"/>
              <a:t>lens</a:t>
            </a:r>
            <a:r>
              <a:rPr lang="en-US" sz="2400" spc="226" dirty="0"/>
              <a:t> </a:t>
            </a:r>
            <a:r>
              <a:rPr lang="en-US" sz="2400" dirty="0"/>
              <a:t>magnifies</a:t>
            </a:r>
            <a:r>
              <a:rPr lang="en-US" sz="2400" spc="242" dirty="0"/>
              <a:t> </a:t>
            </a:r>
            <a:r>
              <a:rPr lang="en-US" sz="2400" spc="-33" dirty="0"/>
              <a:t>40X, </a:t>
            </a:r>
            <a:r>
              <a:rPr lang="en-US" sz="2400" dirty="0"/>
              <a:t>then</a:t>
            </a:r>
            <a:r>
              <a:rPr lang="en-US" sz="2400" spc="-8" dirty="0"/>
              <a:t> </a:t>
            </a:r>
            <a:r>
              <a:rPr lang="en-US" sz="2400" dirty="0"/>
              <a:t>10</a:t>
            </a:r>
            <a:r>
              <a:rPr lang="en-US" sz="2400" spc="-8" dirty="0"/>
              <a:t> </a:t>
            </a:r>
            <a:r>
              <a:rPr lang="en-US" sz="2400" dirty="0"/>
              <a:t>x</a:t>
            </a:r>
            <a:r>
              <a:rPr lang="en-US" sz="2400" spc="-25" dirty="0"/>
              <a:t> </a:t>
            </a:r>
            <a:r>
              <a:rPr lang="en-US" sz="2400" dirty="0"/>
              <a:t>40 gives</a:t>
            </a:r>
            <a:r>
              <a:rPr lang="en-US" sz="2400" spc="-8" dirty="0"/>
              <a:t> </a:t>
            </a:r>
            <a:r>
              <a:rPr lang="en-US" sz="2400" dirty="0"/>
              <a:t>a total magnification of</a:t>
            </a:r>
            <a:r>
              <a:rPr lang="en-US" sz="2400" spc="8" dirty="0"/>
              <a:t> </a:t>
            </a:r>
            <a:r>
              <a:rPr lang="en-US" sz="2400" spc="-33" dirty="0"/>
              <a:t>400X.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48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25828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25828" algn="l"/>
              </a:tabLst>
            </a:pPr>
            <a:r>
              <a:rPr lang="en-US" sz="2400" b="1" dirty="0"/>
              <a:t>Resolution:</a:t>
            </a:r>
            <a:r>
              <a:rPr lang="en-US" sz="2400" b="1" spc="-16" dirty="0"/>
              <a:t> </a:t>
            </a:r>
            <a:r>
              <a:rPr lang="en-US" sz="2400" dirty="0"/>
              <a:t>It</a:t>
            </a:r>
            <a:r>
              <a:rPr lang="en-US" sz="2400" spc="-8" dirty="0"/>
              <a:t> </a:t>
            </a:r>
            <a:r>
              <a:rPr lang="en-US" sz="2400" dirty="0"/>
              <a:t>is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16" dirty="0"/>
              <a:t> </a:t>
            </a:r>
            <a:r>
              <a:rPr lang="en-US" sz="2400" dirty="0"/>
              <a:t>ability</a:t>
            </a:r>
            <a:r>
              <a:rPr lang="en-US" sz="2400" spc="-40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dirty="0"/>
              <a:t>differentiate</a:t>
            </a:r>
            <a:r>
              <a:rPr lang="en-US" sz="2400" spc="-16" dirty="0"/>
              <a:t> </a:t>
            </a:r>
            <a:r>
              <a:rPr lang="en-US" sz="2400" dirty="0"/>
              <a:t>two</a:t>
            </a:r>
            <a:r>
              <a:rPr lang="en-US" sz="2400" spc="-25" dirty="0"/>
              <a:t> </a:t>
            </a:r>
            <a:r>
              <a:rPr lang="en-US" sz="2400" dirty="0"/>
              <a:t>objects</a:t>
            </a:r>
            <a:r>
              <a:rPr lang="en-US" sz="2400" spc="-16" dirty="0"/>
              <a:t> </a:t>
            </a:r>
            <a:r>
              <a:rPr lang="en-US" sz="2400" dirty="0"/>
              <a:t>close</a:t>
            </a:r>
            <a:r>
              <a:rPr lang="en-US" sz="2400" spc="-25" dirty="0"/>
              <a:t> </a:t>
            </a:r>
            <a:r>
              <a:rPr lang="en-US" sz="2400" dirty="0"/>
              <a:t>together</a:t>
            </a:r>
            <a:r>
              <a:rPr lang="en-US" sz="2400" spc="-16" dirty="0"/>
              <a:t> </a:t>
            </a:r>
            <a:r>
              <a:rPr lang="en-US" sz="2400" dirty="0"/>
              <a:t>as</a:t>
            </a:r>
            <a:r>
              <a:rPr lang="en-US" sz="2400" spc="-25" dirty="0"/>
              <a:t> </a:t>
            </a:r>
            <a:r>
              <a:rPr lang="en-US" sz="2400" dirty="0"/>
              <a:t>being</a:t>
            </a:r>
            <a:r>
              <a:rPr lang="en-US" sz="2400" spc="-8" dirty="0"/>
              <a:t> </a:t>
            </a:r>
            <a:r>
              <a:rPr lang="en-US" sz="2400" spc="-16" dirty="0"/>
              <a:t>separate.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14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6637305" y="192729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350415" indent="-228600">
              <a:lnSpc>
                <a:spcPct val="90000"/>
              </a:lnSpc>
              <a:spcBef>
                <a:spcPts val="154"/>
              </a:spcBef>
              <a:buFont typeface="Arial" panose="020B0604020202020204" pitchFamily="34" charset="0"/>
              <a:buChar char="•"/>
            </a:pPr>
            <a:r>
              <a:rPr lang="en-US" b="1" spc="-16" dirty="0"/>
              <a:t>BOOKS</a:t>
            </a:r>
            <a:endParaRPr lang="en-US" dirty="0"/>
          </a:p>
          <a:p>
            <a:pPr indent="-228600">
              <a:lnSpc>
                <a:spcPct val="90000"/>
              </a:lnSpc>
              <a:spcBef>
                <a:spcPts val="2614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89349" marR="981569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b="1" dirty="0"/>
              <a:t>Harley−Prescott:</a:t>
            </a:r>
            <a:r>
              <a:rPr lang="en-US" b="1" spc="-64" dirty="0"/>
              <a:t> </a:t>
            </a:r>
            <a:r>
              <a:rPr lang="en-US" b="1" dirty="0"/>
              <a:t>Laboratory</a:t>
            </a:r>
            <a:r>
              <a:rPr lang="en-US" b="1" spc="-113" dirty="0"/>
              <a:t> </a:t>
            </a:r>
            <a:r>
              <a:rPr lang="en-US" b="1" dirty="0"/>
              <a:t>Exercises</a:t>
            </a:r>
            <a:r>
              <a:rPr lang="en-US" b="1" spc="-56" dirty="0"/>
              <a:t> </a:t>
            </a:r>
            <a:r>
              <a:rPr lang="en-US" b="1" dirty="0"/>
              <a:t>in</a:t>
            </a:r>
            <a:r>
              <a:rPr lang="en-US" b="1" spc="-89" dirty="0"/>
              <a:t> </a:t>
            </a:r>
            <a:r>
              <a:rPr lang="en-US" b="1" dirty="0"/>
              <a:t>Microbiology,</a:t>
            </a:r>
            <a:r>
              <a:rPr lang="en-US" b="1" spc="-48" dirty="0"/>
              <a:t> </a:t>
            </a:r>
            <a:r>
              <a:rPr lang="en-US" b="1" spc="-16" dirty="0"/>
              <a:t>Fifth Edition</a:t>
            </a:r>
            <a:endParaRPr lang="en-US" dirty="0"/>
          </a:p>
          <a:p>
            <a:pPr marL="389349" indent="-228600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</a:pPr>
            <a:r>
              <a:rPr lang="en-US" dirty="0"/>
              <a:t>©</a:t>
            </a:r>
            <a:r>
              <a:rPr lang="en-US" spc="-64" dirty="0"/>
              <a:t> </a:t>
            </a:r>
            <a:r>
              <a:rPr lang="en-US" dirty="0"/>
              <a:t>The</a:t>
            </a:r>
            <a:r>
              <a:rPr lang="en-US" spc="-56" dirty="0"/>
              <a:t> </a:t>
            </a:r>
            <a:r>
              <a:rPr lang="en-US" dirty="0"/>
              <a:t>McGraw−Hill</a:t>
            </a:r>
            <a:r>
              <a:rPr lang="en-US" spc="-40" dirty="0"/>
              <a:t> </a:t>
            </a:r>
            <a:r>
              <a:rPr lang="en-US" dirty="0"/>
              <a:t>Companies,</a:t>
            </a:r>
            <a:r>
              <a:rPr lang="en-US" spc="-64" dirty="0"/>
              <a:t> </a:t>
            </a:r>
            <a:r>
              <a:rPr lang="en-US" spc="-33" dirty="0"/>
              <a:t>2002</a:t>
            </a:r>
            <a:endParaRPr lang="en-US" dirty="0"/>
          </a:p>
          <a:p>
            <a:pPr indent="-228600">
              <a:lnSpc>
                <a:spcPct val="90000"/>
              </a:lnSpc>
              <a:spcBef>
                <a:spcPts val="1976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89349" marR="8197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b="1" dirty="0"/>
              <a:t>Michael</a:t>
            </a:r>
            <a:r>
              <a:rPr lang="en-US" b="1" spc="492" dirty="0"/>
              <a:t> </a:t>
            </a:r>
            <a:r>
              <a:rPr lang="en-US" b="1" dirty="0"/>
              <a:t>J.F</a:t>
            </a:r>
            <a:r>
              <a:rPr lang="en-US" b="1" spc="484" dirty="0"/>
              <a:t> </a:t>
            </a:r>
            <a:r>
              <a:rPr lang="en-US" b="1" dirty="0"/>
              <a:t>and</a:t>
            </a:r>
            <a:r>
              <a:rPr lang="en-US" b="1" spc="492" dirty="0"/>
              <a:t> </a:t>
            </a:r>
            <a:r>
              <a:rPr lang="en-US" b="1" dirty="0"/>
              <a:t>Pierce</a:t>
            </a:r>
            <a:r>
              <a:rPr lang="en-US" b="1" spc="484" dirty="0"/>
              <a:t> </a:t>
            </a:r>
            <a:r>
              <a:rPr lang="en-US" b="1" dirty="0"/>
              <a:t>B.E.:</a:t>
            </a:r>
            <a:r>
              <a:rPr lang="en-US" b="1" spc="451" dirty="0"/>
              <a:t> </a:t>
            </a:r>
            <a:r>
              <a:rPr lang="en-US" b="1" dirty="0"/>
              <a:t>Microbiology</a:t>
            </a:r>
            <a:r>
              <a:rPr lang="en-US" b="1" spc="436" dirty="0"/>
              <a:t> </a:t>
            </a:r>
            <a:r>
              <a:rPr lang="en-US" b="1" dirty="0"/>
              <a:t>laboratory</a:t>
            </a:r>
            <a:r>
              <a:rPr lang="en-US" b="1" spc="436" dirty="0"/>
              <a:t> </a:t>
            </a:r>
            <a:r>
              <a:rPr lang="en-US" b="1" dirty="0"/>
              <a:t>theory</a:t>
            </a:r>
            <a:r>
              <a:rPr lang="en-US" b="1" spc="428" dirty="0"/>
              <a:t> </a:t>
            </a:r>
            <a:r>
              <a:rPr lang="en-US" b="1" spc="-40" dirty="0"/>
              <a:t>and </a:t>
            </a:r>
            <a:r>
              <a:rPr lang="en-US" b="1" dirty="0"/>
              <a:t>application</a:t>
            </a:r>
            <a:r>
              <a:rPr lang="en-US" b="1" spc="-73" dirty="0"/>
              <a:t> </a:t>
            </a:r>
            <a:r>
              <a:rPr lang="en-US" b="1" dirty="0"/>
              <a:t>Second</a:t>
            </a:r>
            <a:r>
              <a:rPr lang="en-US" b="1" spc="-64" dirty="0"/>
              <a:t> </a:t>
            </a:r>
            <a:r>
              <a:rPr lang="en-US" b="1" spc="-16" dirty="0"/>
              <a:t>edition</a:t>
            </a:r>
            <a:endParaRPr lang="en-US" dirty="0"/>
          </a:p>
          <a:p>
            <a:pPr marL="389349" indent="-228600">
              <a:lnSpc>
                <a:spcPct val="90000"/>
              </a:lnSpc>
              <a:spcBef>
                <a:spcPts val="1178"/>
              </a:spcBef>
              <a:buFont typeface="Arial" panose="020B0604020202020204" pitchFamily="34" charset="0"/>
              <a:buChar char="•"/>
            </a:pPr>
            <a:r>
              <a:rPr lang="en-US" dirty="0"/>
              <a:t>L.</a:t>
            </a:r>
            <a:r>
              <a:rPr lang="en-US" spc="-25" dirty="0"/>
              <a:t> </a:t>
            </a:r>
            <a:r>
              <a:rPr lang="en-US" dirty="0"/>
              <a:t>Morton</a:t>
            </a:r>
            <a:r>
              <a:rPr lang="en-US" spc="-33" dirty="0"/>
              <a:t> </a:t>
            </a:r>
            <a:r>
              <a:rPr lang="en-US" spc="-16" dirty="0"/>
              <a:t>Publisher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3</a:t>
            </a:fld>
            <a:endParaRPr lang="en-US" sz="1200" spc="-4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54502"/>
              </p:ext>
            </p:extLst>
          </p:nvPr>
        </p:nvGraphicFramePr>
        <p:xfrm>
          <a:off x="318052" y="639431"/>
          <a:ext cx="6223396" cy="42075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1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623">
                <a:tc>
                  <a:txBody>
                    <a:bodyPr/>
                    <a:lstStyle/>
                    <a:p>
                      <a:pPr marL="1035050" algn="l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n-US" sz="2000" b="1" dirty="0"/>
                        <a:t>Assessment</a:t>
                      </a:r>
                      <a:r>
                        <a:rPr lang="en-US" sz="2000" b="1" spc="-50" dirty="0"/>
                        <a:t> </a:t>
                      </a:r>
                      <a:r>
                        <a:rPr lang="en-US" sz="2000" b="1" spc="-20" dirty="0"/>
                        <a:t>task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3403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2000" b="1"/>
                        <a:t>Proportion</a:t>
                      </a:r>
                      <a:r>
                        <a:rPr lang="en-US" sz="2000" b="1" spc="-35"/>
                        <a:t> </a:t>
                      </a:r>
                      <a:r>
                        <a:rPr lang="en-US" sz="2000" b="1"/>
                        <a:t>of</a:t>
                      </a:r>
                      <a:r>
                        <a:rPr lang="en-US" sz="2000" b="1" spc="-35"/>
                        <a:t> </a:t>
                      </a:r>
                      <a:r>
                        <a:rPr lang="en-US" sz="2000" b="1" spc="-10"/>
                        <a:t>Final</a:t>
                      </a:r>
                      <a:endParaRPr lang="en-US" sz="20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US" sz="2000" b="1" spc="-10"/>
                        <a:t>Assessment</a:t>
                      </a:r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71">
                <a:tc>
                  <a:txBody>
                    <a:bodyPr/>
                    <a:lstStyle/>
                    <a:p>
                      <a:pPr marL="68580" algn="l">
                        <a:lnSpc>
                          <a:spcPts val="1380"/>
                        </a:lnSpc>
                      </a:pPr>
                      <a:r>
                        <a:rPr lang="en-US" sz="2000" dirty="0"/>
                        <a:t>First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spc="-10" dirty="0"/>
                        <a:t>Mid-</a:t>
                      </a:r>
                      <a:r>
                        <a:rPr lang="en-US" sz="2000" dirty="0"/>
                        <a:t>term</a:t>
                      </a:r>
                      <a:r>
                        <a:rPr lang="en-US" sz="2000" spc="-20" dirty="0"/>
                        <a:t> Test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SA" sz="2000" spc="-25" dirty="0"/>
                        <a:t>15</a:t>
                      </a:r>
                      <a:endParaRPr lang="en-SA"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67">
                <a:tc>
                  <a:txBody>
                    <a:bodyPr/>
                    <a:lstStyle/>
                    <a:p>
                      <a:pPr marL="68580" algn="l">
                        <a:lnSpc>
                          <a:spcPts val="1380"/>
                        </a:lnSpc>
                      </a:pPr>
                      <a:r>
                        <a:rPr lang="en-US" sz="2000" dirty="0"/>
                        <a:t>Second</a:t>
                      </a:r>
                      <a:r>
                        <a:rPr lang="en-US" sz="2000" spc="-10" dirty="0"/>
                        <a:t> Mid-</a:t>
                      </a:r>
                      <a:r>
                        <a:rPr lang="en-US" sz="2000" dirty="0"/>
                        <a:t>term</a:t>
                      </a:r>
                      <a:r>
                        <a:rPr lang="en-US" sz="2000" spc="-15" dirty="0"/>
                        <a:t> </a:t>
                      </a:r>
                      <a:r>
                        <a:rPr lang="en-US" sz="2000" spc="-20" dirty="0"/>
                        <a:t>Test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SA" sz="2000" spc="-25"/>
                        <a:t>15</a:t>
                      </a:r>
                      <a:endParaRPr lang="en-SA"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71">
                <a:tc>
                  <a:txBody>
                    <a:bodyPr/>
                    <a:lstStyle/>
                    <a:p>
                      <a:pPr marL="68580" algn="l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000" dirty="0"/>
                        <a:t>Lab</a:t>
                      </a:r>
                      <a:r>
                        <a:rPr lang="en-US" sz="2000" spc="-5" dirty="0"/>
                        <a:t> </a:t>
                      </a:r>
                      <a:r>
                        <a:rPr lang="en-US" sz="2000" dirty="0"/>
                        <a:t>Reports,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dirty="0"/>
                        <a:t>Class </a:t>
                      </a:r>
                      <a:r>
                        <a:rPr lang="en-US" sz="2000" spc="-10" dirty="0"/>
                        <a:t>performance /Evaluation</a:t>
                      </a:r>
                      <a:endParaRPr lang="en-US" sz="2000" dirty="0"/>
                    </a:p>
                    <a:p>
                      <a:pPr marL="68580" algn="l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US" sz="2000" dirty="0"/>
                        <a:t>H.W</a:t>
                      </a:r>
                      <a:r>
                        <a:rPr lang="en-US" sz="2000" spc="10" dirty="0"/>
                        <a:t> </a:t>
                      </a:r>
                      <a:r>
                        <a:rPr lang="en-US" sz="2000" dirty="0"/>
                        <a:t>and</a:t>
                      </a:r>
                      <a:r>
                        <a:rPr lang="en-US" sz="2000" spc="-25" dirty="0"/>
                        <a:t> </a:t>
                      </a:r>
                      <a:r>
                        <a:rPr lang="en-US" sz="2000" spc="-10" dirty="0"/>
                        <a:t>assignments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3613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lang="en-SA" sz="20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SA" sz="2000" spc="-25"/>
                        <a:t>30</a:t>
                      </a:r>
                      <a:endParaRPr lang="en-SA" sz="2000">
                        <a:latin typeface="Arial"/>
                        <a:cs typeface="Arial"/>
                      </a:endParaRPr>
                    </a:p>
                  </a:txBody>
                  <a:tcPr marL="0" marR="0" marT="23857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78">
                <a:tc>
                  <a:txBody>
                    <a:bodyPr/>
                    <a:lstStyle/>
                    <a:p>
                      <a:pPr marL="68580" algn="l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US" sz="2000" dirty="0"/>
                        <a:t>Final</a:t>
                      </a:r>
                      <a:r>
                        <a:rPr lang="en-US" sz="2000" spc="-15" dirty="0"/>
                        <a:t> </a:t>
                      </a:r>
                      <a:r>
                        <a:rPr lang="en-US" sz="2000" spc="-20" dirty="0"/>
                        <a:t>Exam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999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SA" sz="2000" spc="-25"/>
                        <a:t>40</a:t>
                      </a:r>
                      <a:endParaRPr lang="en-SA" sz="2000">
                        <a:latin typeface="Arial"/>
                        <a:cs typeface="Arial"/>
                      </a:endParaRPr>
                    </a:p>
                  </a:txBody>
                  <a:tcPr marL="0" marR="0" marT="9999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28">
                <a:tc>
                  <a:txBody>
                    <a:bodyPr/>
                    <a:lstStyle/>
                    <a:p>
                      <a:pPr marL="68580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2000" b="1" spc="-10" dirty="0"/>
                        <a:t>TOTAL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0" marR="0" marT="78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SA" sz="2000" b="1" spc="-25" dirty="0"/>
                        <a:t>100</a:t>
                      </a:r>
                      <a:endParaRPr lang="en-SA" sz="2000" dirty="0">
                        <a:latin typeface="Arial"/>
                        <a:cs typeface="Arial"/>
                      </a:endParaRPr>
                    </a:p>
                  </a:txBody>
                  <a:tcPr marL="0" marR="0" marT="789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lose up of a microscope">
            <a:extLst>
              <a:ext uri="{FF2B5EF4-FFF2-40B4-BE49-F238E27FC236}">
                <a16:creationId xmlns:a16="http://schemas.microsoft.com/office/drawing/2014/main" id="{FB9ABE70-36EE-B84D-B13C-FB712224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86" r="21008" b="-3"/>
          <a:stretch/>
        </p:blipFill>
        <p:spPr>
          <a:xfrm>
            <a:off x="240066" y="271376"/>
            <a:ext cx="2432797" cy="244547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F7175-7775-89E5-B55C-4EAB92EB0CE9}"/>
              </a:ext>
            </a:extLst>
          </p:cNvPr>
          <p:cNvSpPr txBox="1"/>
          <p:nvPr/>
        </p:nvSpPr>
        <p:spPr>
          <a:xfrm>
            <a:off x="2672863" y="761706"/>
            <a:ext cx="8680937" cy="5415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186"/>
              </a:spcBef>
            </a:pPr>
            <a:r>
              <a:rPr lang="en-US" sz="2400" b="1" dirty="0"/>
              <a:t>General</a:t>
            </a:r>
            <a:r>
              <a:rPr lang="en-US" sz="2400" b="1" spc="-25" dirty="0"/>
              <a:t> </a:t>
            </a:r>
            <a:r>
              <a:rPr lang="en-US" sz="2400" b="1" dirty="0"/>
              <a:t>Rules</a:t>
            </a:r>
            <a:r>
              <a:rPr lang="en-US" sz="2400" b="1" spc="-40" dirty="0"/>
              <a:t> </a:t>
            </a:r>
            <a:r>
              <a:rPr lang="en-US" sz="2400" b="1" dirty="0"/>
              <a:t>to</a:t>
            </a:r>
            <a:r>
              <a:rPr lang="en-US" sz="2400" b="1" spc="-25" dirty="0"/>
              <a:t> </a:t>
            </a:r>
            <a:r>
              <a:rPr lang="en-US" sz="2400" b="1" dirty="0"/>
              <a:t>Remember</a:t>
            </a:r>
            <a:r>
              <a:rPr lang="en-US" sz="2400" b="1" spc="-33" dirty="0"/>
              <a:t> </a:t>
            </a:r>
            <a:r>
              <a:rPr lang="en-US" sz="2400" b="1" dirty="0"/>
              <a:t>While</a:t>
            </a:r>
            <a:r>
              <a:rPr lang="en-US" sz="2400" b="1" spc="-33" dirty="0"/>
              <a:t> </a:t>
            </a:r>
            <a:r>
              <a:rPr lang="en-US" sz="2400" b="1" dirty="0"/>
              <a:t>Using</a:t>
            </a:r>
            <a:r>
              <a:rPr lang="en-US" sz="2400" b="1" spc="-40" dirty="0"/>
              <a:t> </a:t>
            </a:r>
            <a:r>
              <a:rPr lang="en-US" sz="2400" b="1" dirty="0"/>
              <a:t>the</a:t>
            </a:r>
            <a:r>
              <a:rPr lang="en-US" sz="2400" b="1" spc="-16" dirty="0"/>
              <a:t> Microscope</a:t>
            </a:r>
            <a:r>
              <a:rPr lang="en-US" sz="2400" spc="-16" dirty="0"/>
              <a:t>:</a:t>
            </a:r>
            <a:endParaRPr lang="en-US" sz="2400" dirty="0"/>
          </a:p>
          <a:p>
            <a:pPr marL="295085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295085" algn="l"/>
              </a:tabLst>
            </a:pPr>
            <a:r>
              <a:rPr lang="en-US" sz="2400" dirty="0"/>
              <a:t>Use</a:t>
            </a:r>
            <a:r>
              <a:rPr lang="en-US" sz="2400" spc="-40" dirty="0"/>
              <a:t> </a:t>
            </a:r>
            <a:r>
              <a:rPr lang="en-US" sz="2400" dirty="0"/>
              <a:t>light</a:t>
            </a:r>
            <a:r>
              <a:rPr lang="en-US" sz="2400" spc="-48" dirty="0"/>
              <a:t> </a:t>
            </a:r>
            <a:r>
              <a:rPr lang="en-US" sz="2400" dirty="0"/>
              <a:t>from</a:t>
            </a:r>
            <a:r>
              <a:rPr lang="en-US" sz="2400" spc="-40" dirty="0"/>
              <a:t> </a:t>
            </a:r>
            <a:r>
              <a:rPr lang="en-US" sz="2400" dirty="0"/>
              <a:t>a</a:t>
            </a:r>
            <a:r>
              <a:rPr lang="en-US" sz="2400" spc="-33" dirty="0"/>
              <a:t> </a:t>
            </a:r>
            <a:r>
              <a:rPr lang="en-US" sz="2400" dirty="0"/>
              <a:t>microscope</a:t>
            </a:r>
            <a:r>
              <a:rPr lang="en-US" sz="2400" spc="-33" dirty="0"/>
              <a:t> </a:t>
            </a:r>
            <a:r>
              <a:rPr lang="en-US" sz="2400" dirty="0"/>
              <a:t>lamp</a:t>
            </a:r>
            <a:r>
              <a:rPr lang="en-US" sz="2400" spc="-40" dirty="0"/>
              <a:t> </a:t>
            </a:r>
            <a:r>
              <a:rPr lang="en-US" sz="2400" dirty="0"/>
              <a:t>unless</a:t>
            </a:r>
            <a:r>
              <a:rPr lang="en-US" sz="2400" spc="-48" dirty="0"/>
              <a:t> </a:t>
            </a:r>
            <a:r>
              <a:rPr lang="en-US" sz="2400" dirty="0"/>
              <a:t>microscope</a:t>
            </a:r>
            <a:r>
              <a:rPr lang="en-US" sz="2400" spc="-33" dirty="0"/>
              <a:t> </a:t>
            </a:r>
            <a:r>
              <a:rPr lang="en-US" sz="2400" dirty="0"/>
              <a:t>has</a:t>
            </a:r>
            <a:r>
              <a:rPr lang="en-US" sz="2400" spc="-33" dirty="0"/>
              <a:t> </a:t>
            </a:r>
            <a:r>
              <a:rPr lang="en-US" sz="2400" dirty="0"/>
              <a:t>internal</a:t>
            </a:r>
            <a:r>
              <a:rPr lang="en-US" sz="2400" spc="-33" dirty="0"/>
              <a:t> </a:t>
            </a:r>
            <a:r>
              <a:rPr lang="en-US" sz="2400" spc="-16" dirty="0"/>
              <a:t>illumination.</a:t>
            </a:r>
            <a:endParaRPr lang="en-US" sz="2400" dirty="0"/>
          </a:p>
          <a:p>
            <a:pPr marL="294061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294061" algn="l"/>
              </a:tabLst>
            </a:pPr>
            <a:r>
              <a:rPr lang="en-US" sz="2400" dirty="0"/>
              <a:t>Adjust</a:t>
            </a:r>
            <a:r>
              <a:rPr lang="en-US" sz="2400" spc="-33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condenser</a:t>
            </a:r>
            <a:r>
              <a:rPr lang="en-US" sz="2400" spc="-25" dirty="0"/>
              <a:t> </a:t>
            </a:r>
            <a:r>
              <a:rPr lang="en-US" sz="2400" dirty="0"/>
              <a:t>so</a:t>
            </a:r>
            <a:r>
              <a:rPr lang="en-US" sz="2400" spc="-25" dirty="0"/>
              <a:t> </a:t>
            </a:r>
            <a:r>
              <a:rPr lang="en-US" sz="2400" dirty="0"/>
              <a:t>that</a:t>
            </a:r>
            <a:r>
              <a:rPr lang="en-US" sz="2400" spc="-25" dirty="0"/>
              <a:t> </a:t>
            </a:r>
            <a:r>
              <a:rPr lang="en-US" sz="2400" dirty="0"/>
              <a:t>it</a:t>
            </a:r>
            <a:r>
              <a:rPr lang="en-US" sz="2400" spc="-25" dirty="0"/>
              <a:t> </a:t>
            </a:r>
            <a:r>
              <a:rPr lang="en-US" sz="2400" dirty="0"/>
              <a:t>is</a:t>
            </a:r>
            <a:r>
              <a:rPr lang="en-US" sz="2400" spc="-40" dirty="0"/>
              <a:t> </a:t>
            </a:r>
            <a:r>
              <a:rPr lang="en-US" sz="2400" dirty="0"/>
              <a:t>flush</a:t>
            </a:r>
            <a:r>
              <a:rPr lang="en-US" sz="2400" spc="-25" dirty="0"/>
              <a:t> </a:t>
            </a:r>
            <a:r>
              <a:rPr lang="en-US" sz="2400" dirty="0"/>
              <a:t>with,</a:t>
            </a:r>
            <a:r>
              <a:rPr lang="en-US" sz="2400" spc="-25" dirty="0"/>
              <a:t> </a:t>
            </a:r>
            <a:r>
              <a:rPr lang="en-US" sz="2400" dirty="0"/>
              <a:t>but</a:t>
            </a:r>
            <a:r>
              <a:rPr lang="en-US" sz="2400" spc="-40" dirty="0"/>
              <a:t> </a:t>
            </a:r>
            <a:r>
              <a:rPr lang="en-US" sz="2400" dirty="0"/>
              <a:t>not</a:t>
            </a:r>
            <a:r>
              <a:rPr lang="en-US" sz="2400" spc="-40" dirty="0"/>
              <a:t> </a:t>
            </a:r>
            <a:r>
              <a:rPr lang="en-US" sz="2400" dirty="0"/>
              <a:t>above,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spc="-16" dirty="0"/>
              <a:t>stage.</a:t>
            </a:r>
            <a:endParaRPr lang="en-US" sz="2400" dirty="0"/>
          </a:p>
          <a:p>
            <a:pPr marL="294061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294061" algn="l"/>
              </a:tabLst>
            </a:pPr>
            <a:r>
              <a:rPr lang="en-US" sz="2400" dirty="0"/>
              <a:t>Place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specimen</a:t>
            </a:r>
            <a:r>
              <a:rPr lang="en-US" sz="2400" spc="-33" dirty="0"/>
              <a:t> </a:t>
            </a:r>
            <a:r>
              <a:rPr lang="en-US" sz="2400" dirty="0"/>
              <a:t>to</a:t>
            </a:r>
            <a:r>
              <a:rPr lang="en-US" sz="2400" spc="-16" dirty="0"/>
              <a:t> </a:t>
            </a:r>
            <a:r>
              <a:rPr lang="en-US" sz="2400" dirty="0"/>
              <a:t>be</a:t>
            </a:r>
            <a:r>
              <a:rPr lang="en-US" sz="2400" spc="-25" dirty="0"/>
              <a:t> </a:t>
            </a:r>
            <a:r>
              <a:rPr lang="en-US" sz="2400" dirty="0"/>
              <a:t>observed</a:t>
            </a:r>
            <a:r>
              <a:rPr lang="en-US" sz="2400" spc="-16" dirty="0"/>
              <a:t> </a:t>
            </a:r>
            <a:r>
              <a:rPr lang="en-US" sz="2400" dirty="0"/>
              <a:t>directly</a:t>
            </a:r>
            <a:r>
              <a:rPr lang="en-US" sz="2400" spc="-48" dirty="0"/>
              <a:t> </a:t>
            </a:r>
            <a:r>
              <a:rPr lang="en-US" sz="2400" dirty="0"/>
              <a:t>over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lens</a:t>
            </a:r>
            <a:r>
              <a:rPr lang="en-US" sz="2400" spc="-25" dirty="0"/>
              <a:t> </a:t>
            </a:r>
            <a:r>
              <a:rPr lang="en-US" sz="2400" dirty="0"/>
              <a:t>of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spc="-16" dirty="0"/>
              <a:t>condenser.</a:t>
            </a:r>
            <a:endParaRPr lang="en-US" sz="2400" dirty="0"/>
          </a:p>
          <a:p>
            <a:pPr marL="311480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311480" algn="l"/>
              </a:tabLst>
            </a:pPr>
            <a:r>
              <a:rPr lang="en-US" sz="2400" dirty="0"/>
              <a:t>Focus</a:t>
            </a:r>
            <a:r>
              <a:rPr lang="en-US" sz="2400" spc="89" dirty="0"/>
              <a:t> </a:t>
            </a:r>
            <a:r>
              <a:rPr lang="en-US" sz="2400" dirty="0"/>
              <a:t>first</a:t>
            </a:r>
            <a:r>
              <a:rPr lang="en-US" sz="2400" spc="121" dirty="0"/>
              <a:t> </a:t>
            </a:r>
            <a:r>
              <a:rPr lang="en-US" sz="2400" dirty="0"/>
              <a:t>with</a:t>
            </a:r>
            <a:r>
              <a:rPr lang="en-US" sz="2400" spc="129" dirty="0"/>
              <a:t> </a:t>
            </a:r>
            <a:r>
              <a:rPr lang="en-US" sz="2400" dirty="0"/>
              <a:t>low</a:t>
            </a:r>
            <a:r>
              <a:rPr lang="en-US" sz="2400" spc="154" dirty="0"/>
              <a:t> </a:t>
            </a:r>
            <a:r>
              <a:rPr lang="en-US" sz="2400" dirty="0"/>
              <a:t>power.</a:t>
            </a:r>
            <a:r>
              <a:rPr lang="en-US" sz="2400" spc="113" dirty="0"/>
              <a:t> </a:t>
            </a:r>
            <a:r>
              <a:rPr lang="en-US" sz="2400" dirty="0"/>
              <a:t>Bring</a:t>
            </a:r>
            <a:r>
              <a:rPr lang="en-US" sz="2400" spc="104" dirty="0"/>
              <a:t> </a:t>
            </a:r>
            <a:r>
              <a:rPr lang="en-US" sz="2400" dirty="0"/>
              <a:t>down</a:t>
            </a:r>
            <a:r>
              <a:rPr lang="en-US" sz="2400" spc="121" dirty="0"/>
              <a:t> </a:t>
            </a:r>
            <a:r>
              <a:rPr lang="en-US" sz="2400" dirty="0"/>
              <a:t>the</a:t>
            </a:r>
            <a:r>
              <a:rPr lang="en-US" sz="2400" spc="113" dirty="0"/>
              <a:t> </a:t>
            </a:r>
            <a:r>
              <a:rPr lang="en-US" sz="2400" dirty="0"/>
              <a:t>objective</a:t>
            </a:r>
            <a:r>
              <a:rPr lang="en-US" sz="2400" spc="121" dirty="0"/>
              <a:t> </a:t>
            </a:r>
            <a:r>
              <a:rPr lang="en-US" sz="2400" dirty="0"/>
              <a:t>to</a:t>
            </a:r>
            <a:r>
              <a:rPr lang="en-US" sz="2400" spc="129" dirty="0"/>
              <a:t> </a:t>
            </a:r>
            <a:r>
              <a:rPr lang="en-US" sz="2400" dirty="0"/>
              <a:t>its</a:t>
            </a:r>
            <a:r>
              <a:rPr lang="en-US" sz="2400" spc="113" dirty="0"/>
              <a:t> </a:t>
            </a:r>
            <a:r>
              <a:rPr lang="en-US" sz="2400" dirty="0"/>
              <a:t>lowest</a:t>
            </a:r>
            <a:r>
              <a:rPr lang="en-US" sz="2400" spc="121" dirty="0"/>
              <a:t> </a:t>
            </a:r>
            <a:r>
              <a:rPr lang="en-US" sz="2400" dirty="0"/>
              <a:t>point</a:t>
            </a:r>
            <a:r>
              <a:rPr lang="en-US" sz="2400" spc="121" dirty="0"/>
              <a:t> </a:t>
            </a:r>
            <a:r>
              <a:rPr lang="en-US" sz="2400" dirty="0"/>
              <a:t>without</a:t>
            </a:r>
            <a:r>
              <a:rPr lang="en-US" sz="2400" spc="121" dirty="0"/>
              <a:t> </a:t>
            </a:r>
            <a:r>
              <a:rPr lang="en-US" sz="2400" spc="-16" dirty="0"/>
              <a:t>touching</a:t>
            </a:r>
            <a:endParaRPr lang="en-US" sz="2400" dirty="0"/>
          </a:p>
          <a:p>
            <a:pPr marL="20493" marR="8197"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113" dirty="0"/>
              <a:t> </a:t>
            </a:r>
            <a:r>
              <a:rPr lang="en-US" sz="2400" dirty="0"/>
              <a:t>slide)</a:t>
            </a:r>
            <a:r>
              <a:rPr lang="en-US" sz="2400" spc="104" dirty="0"/>
              <a:t> </a:t>
            </a:r>
            <a:r>
              <a:rPr lang="en-US" sz="2400" dirty="0"/>
              <a:t>and</a:t>
            </a:r>
            <a:r>
              <a:rPr lang="en-US" sz="2400" spc="104" dirty="0"/>
              <a:t> </a:t>
            </a:r>
            <a:r>
              <a:rPr lang="en-US" sz="2400" dirty="0"/>
              <a:t>observe</a:t>
            </a:r>
            <a:r>
              <a:rPr lang="en-US" sz="2400" spc="113" dirty="0"/>
              <a:t> </a:t>
            </a:r>
            <a:r>
              <a:rPr lang="en-US" sz="2400" dirty="0"/>
              <a:t>the</a:t>
            </a:r>
            <a:r>
              <a:rPr lang="en-US" sz="2400" spc="104" dirty="0"/>
              <a:t> </a:t>
            </a:r>
            <a:r>
              <a:rPr lang="en-US" sz="2400" dirty="0"/>
              <a:t>slide</a:t>
            </a:r>
            <a:r>
              <a:rPr lang="en-US" sz="2400" spc="97" dirty="0"/>
              <a:t> </a:t>
            </a:r>
            <a:r>
              <a:rPr lang="en-US" sz="2400" dirty="0"/>
              <a:t>as</a:t>
            </a:r>
            <a:r>
              <a:rPr lang="en-US" sz="2400" spc="121" dirty="0"/>
              <a:t> </a:t>
            </a:r>
            <a:r>
              <a:rPr lang="en-US" sz="2400" dirty="0"/>
              <a:t>the</a:t>
            </a:r>
            <a:r>
              <a:rPr lang="en-US" sz="2400" spc="97" dirty="0"/>
              <a:t> </a:t>
            </a:r>
            <a:r>
              <a:rPr lang="en-US" sz="2400" dirty="0"/>
              <a:t>objective</a:t>
            </a:r>
            <a:r>
              <a:rPr lang="en-US" sz="2400" spc="121" dirty="0"/>
              <a:t> </a:t>
            </a:r>
            <a:r>
              <a:rPr lang="en-US" sz="2400" dirty="0"/>
              <a:t>is</a:t>
            </a:r>
            <a:r>
              <a:rPr lang="en-US" sz="2400" spc="170" dirty="0"/>
              <a:t> </a:t>
            </a:r>
            <a:r>
              <a:rPr lang="en-US" sz="2400" dirty="0"/>
              <a:t>used</a:t>
            </a:r>
            <a:r>
              <a:rPr lang="en-US" sz="2400" spc="104" dirty="0"/>
              <a:t> </a:t>
            </a:r>
            <a:r>
              <a:rPr lang="en-US" sz="2400" dirty="0"/>
              <a:t>by</a:t>
            </a:r>
            <a:r>
              <a:rPr lang="en-US" sz="2400" spc="97" dirty="0"/>
              <a:t> </a:t>
            </a:r>
            <a:r>
              <a:rPr lang="en-US" sz="2400" dirty="0"/>
              <a:t>rotating</a:t>
            </a:r>
            <a:r>
              <a:rPr lang="en-US" sz="2400" spc="97" dirty="0"/>
              <a:t> </a:t>
            </a:r>
            <a:r>
              <a:rPr lang="en-US" sz="2400" dirty="0"/>
              <a:t>the</a:t>
            </a:r>
            <a:r>
              <a:rPr lang="en-US" sz="2400" spc="104" dirty="0"/>
              <a:t> </a:t>
            </a:r>
            <a:r>
              <a:rPr lang="en-US" sz="2400" dirty="0"/>
              <a:t>course</a:t>
            </a:r>
            <a:r>
              <a:rPr lang="en-US" sz="2400" spc="113" dirty="0"/>
              <a:t> </a:t>
            </a:r>
            <a:r>
              <a:rPr lang="en-US" sz="2400" spc="-16" dirty="0"/>
              <a:t>adjustment </a:t>
            </a:r>
            <a:r>
              <a:rPr lang="en-US" sz="2400" dirty="0"/>
              <a:t>knob</a:t>
            </a:r>
            <a:r>
              <a:rPr lang="en-US" sz="2400" spc="-8" dirty="0"/>
              <a:t> </a:t>
            </a:r>
            <a:r>
              <a:rPr lang="en-US" sz="2400" dirty="0"/>
              <a:t>in a</a:t>
            </a:r>
            <a:r>
              <a:rPr lang="en-US" sz="2400" spc="8" dirty="0"/>
              <a:t> </a:t>
            </a:r>
            <a:r>
              <a:rPr lang="en-US" sz="2400" spc="-16" dirty="0"/>
              <a:t>counter-</a:t>
            </a:r>
            <a:r>
              <a:rPr lang="en-US" sz="2400" dirty="0"/>
              <a:t>clockwise </a:t>
            </a:r>
            <a:r>
              <a:rPr lang="en-US" sz="2400" spc="-16" dirty="0"/>
              <a:t>direction.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58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440923-4E91-AD2F-D914-3BC93C0A7641}"/>
              </a:ext>
            </a:extLst>
          </p:cNvPr>
          <p:cNvSpPr txBox="1"/>
          <p:nvPr/>
        </p:nvSpPr>
        <p:spPr>
          <a:xfrm>
            <a:off x="572493" y="622853"/>
            <a:ext cx="8465490" cy="5476698"/>
          </a:xfrm>
          <a:prstGeom prst="rect">
            <a:avLst/>
          </a:prstGeom>
        </p:spPr>
        <p:txBody>
          <a:bodyPr vert="horz" lIns="93585" tIns="46792" rIns="93585" bIns="46792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25"/>
              </a:spcBef>
            </a:pPr>
            <a:r>
              <a:rPr lang="en-US" sz="2400" b="1" dirty="0"/>
              <a:t>Care</a:t>
            </a:r>
            <a:r>
              <a:rPr lang="en-US" sz="2400" b="1" spc="-8" dirty="0"/>
              <a:t> </a:t>
            </a:r>
            <a:r>
              <a:rPr lang="en-US" sz="2400" b="1" dirty="0"/>
              <a:t>of</a:t>
            </a:r>
            <a:r>
              <a:rPr lang="en-US" sz="2400" b="1" spc="-16" dirty="0"/>
              <a:t> </a:t>
            </a:r>
            <a:r>
              <a:rPr lang="en-US" sz="2400" b="1" dirty="0"/>
              <a:t>the</a:t>
            </a:r>
            <a:r>
              <a:rPr lang="en-US" sz="2400" b="1" spc="-16" dirty="0"/>
              <a:t> microscope</a:t>
            </a:r>
            <a:endParaRPr lang="en-US" sz="2400" dirty="0"/>
          </a:p>
          <a:p>
            <a:pPr marL="758206" lvl="1" indent="-233972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Never</a:t>
            </a:r>
            <a:r>
              <a:rPr lang="en-US" sz="2400" spc="-25" dirty="0"/>
              <a:t> </a:t>
            </a:r>
            <a:r>
              <a:rPr lang="en-US" sz="2400" dirty="0"/>
              <a:t>touch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glass</a:t>
            </a:r>
            <a:r>
              <a:rPr lang="en-US" sz="2400" spc="-40" dirty="0"/>
              <a:t> </a:t>
            </a:r>
            <a:r>
              <a:rPr lang="en-US" sz="2400" dirty="0"/>
              <a:t>with your</a:t>
            </a:r>
            <a:r>
              <a:rPr lang="en-US" sz="2400" spc="-25" dirty="0"/>
              <a:t> </a:t>
            </a:r>
            <a:r>
              <a:rPr lang="en-US" sz="2400" spc="-16" dirty="0"/>
              <a:t>fingers.</a:t>
            </a:r>
            <a:endParaRPr lang="en-US" sz="2400" dirty="0"/>
          </a:p>
          <a:p>
            <a:pPr marL="758206" marR="16393" lvl="1" indent="-233972">
              <a:lnSpc>
                <a:spcPct val="90000"/>
              </a:lnSpc>
              <a:spcBef>
                <a:spcPts val="16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Always</a:t>
            </a:r>
            <a:r>
              <a:rPr lang="en-US" sz="2400" spc="395" dirty="0"/>
              <a:t> </a:t>
            </a:r>
            <a:r>
              <a:rPr lang="en-US" sz="2400" dirty="0"/>
              <a:t>carry</a:t>
            </a:r>
            <a:r>
              <a:rPr lang="en-US" sz="2400" spc="403" dirty="0"/>
              <a:t> </a:t>
            </a:r>
            <a:r>
              <a:rPr lang="en-US" sz="2400" dirty="0"/>
              <a:t>the</a:t>
            </a:r>
            <a:r>
              <a:rPr lang="en-US" sz="2400" spc="409" dirty="0"/>
              <a:t> </a:t>
            </a:r>
            <a:r>
              <a:rPr lang="en-US" sz="2400" dirty="0"/>
              <a:t>microscope</a:t>
            </a:r>
            <a:r>
              <a:rPr lang="en-US" sz="2400" spc="403" dirty="0"/>
              <a:t> </a:t>
            </a:r>
            <a:r>
              <a:rPr lang="en-US" sz="2400" dirty="0"/>
              <a:t>with</a:t>
            </a:r>
            <a:r>
              <a:rPr lang="en-US" sz="2400" spc="409" dirty="0"/>
              <a:t> </a:t>
            </a:r>
            <a:r>
              <a:rPr lang="en-US" sz="2400" dirty="0"/>
              <a:t>two</a:t>
            </a:r>
            <a:r>
              <a:rPr lang="en-US" sz="2400" spc="409" dirty="0"/>
              <a:t> </a:t>
            </a:r>
            <a:r>
              <a:rPr lang="en-US" sz="2400" dirty="0"/>
              <a:t>hands.</a:t>
            </a:r>
            <a:r>
              <a:rPr lang="en-US" sz="2400" spc="403" dirty="0"/>
              <a:t> </a:t>
            </a:r>
            <a:r>
              <a:rPr lang="en-US" sz="2400" dirty="0"/>
              <a:t>Never</a:t>
            </a:r>
            <a:r>
              <a:rPr lang="en-US" sz="2400" spc="387" dirty="0"/>
              <a:t> </a:t>
            </a:r>
            <a:r>
              <a:rPr lang="en-US" sz="2400" dirty="0"/>
              <a:t>turn</a:t>
            </a:r>
            <a:r>
              <a:rPr lang="en-US" sz="2400" spc="403" dirty="0"/>
              <a:t> </a:t>
            </a:r>
            <a:r>
              <a:rPr lang="en-US" sz="2400" dirty="0"/>
              <a:t>the</a:t>
            </a:r>
            <a:r>
              <a:rPr lang="en-US" sz="2400" spc="409" dirty="0"/>
              <a:t> </a:t>
            </a:r>
            <a:r>
              <a:rPr lang="en-US" sz="2400" dirty="0"/>
              <a:t>microscope</a:t>
            </a:r>
            <a:r>
              <a:rPr lang="en-US" sz="2400" spc="403" dirty="0"/>
              <a:t> </a:t>
            </a:r>
            <a:r>
              <a:rPr lang="en-US" sz="2400" spc="-16" dirty="0"/>
              <a:t>upside </a:t>
            </a:r>
            <a:r>
              <a:rPr lang="en-US" sz="2400" dirty="0"/>
              <a:t>down</a:t>
            </a:r>
            <a:r>
              <a:rPr lang="en-US" sz="2400" spc="-16" dirty="0"/>
              <a:t> </a:t>
            </a:r>
            <a:r>
              <a:rPr lang="en-US" sz="2400" dirty="0"/>
              <a:t>or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33" dirty="0"/>
              <a:t> </a:t>
            </a:r>
            <a:r>
              <a:rPr lang="en-US" sz="2400" dirty="0"/>
              <a:t>eyepiece</a:t>
            </a:r>
            <a:r>
              <a:rPr lang="en-US" sz="2400" spc="-40" dirty="0"/>
              <a:t> </a:t>
            </a:r>
            <a:r>
              <a:rPr lang="en-US" sz="2400" dirty="0"/>
              <a:t>could</a:t>
            </a:r>
            <a:r>
              <a:rPr lang="en-US" sz="2400" spc="-25" dirty="0"/>
              <a:t> </a:t>
            </a:r>
            <a:r>
              <a:rPr lang="en-US" sz="2400" dirty="0"/>
              <a:t>fall</a:t>
            </a:r>
            <a:r>
              <a:rPr lang="en-US" sz="2400" spc="-25" dirty="0"/>
              <a:t> </a:t>
            </a:r>
            <a:r>
              <a:rPr lang="en-US" sz="2400" spc="-33" dirty="0"/>
              <a:t>out.</a:t>
            </a:r>
            <a:endParaRPr lang="en-US" sz="2400" dirty="0"/>
          </a:p>
          <a:p>
            <a:pPr marL="758206" lvl="1" indent="-233972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Place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40" dirty="0"/>
              <a:t> </a:t>
            </a:r>
            <a:r>
              <a:rPr lang="en-US" sz="2400" dirty="0"/>
              <a:t>microscope</a:t>
            </a:r>
            <a:r>
              <a:rPr lang="en-US" sz="2400" spc="-40" dirty="0"/>
              <a:t> </a:t>
            </a:r>
            <a:r>
              <a:rPr lang="en-US" sz="2400" dirty="0"/>
              <a:t>on</a:t>
            </a:r>
            <a:r>
              <a:rPr lang="en-US" sz="2400" spc="-25" dirty="0"/>
              <a:t> </a:t>
            </a:r>
            <a:r>
              <a:rPr lang="en-US" sz="2400" dirty="0"/>
              <a:t>a</a:t>
            </a:r>
            <a:r>
              <a:rPr lang="en-US" sz="2400" spc="-25" dirty="0"/>
              <a:t> </a:t>
            </a:r>
            <a:r>
              <a:rPr lang="en-US" sz="2400" dirty="0"/>
              <a:t>level</a:t>
            </a:r>
            <a:r>
              <a:rPr lang="en-US" sz="2400" spc="-25" dirty="0"/>
              <a:t> </a:t>
            </a:r>
            <a:r>
              <a:rPr lang="en-US" sz="2400" spc="-16" dirty="0"/>
              <a:t>surface.</a:t>
            </a:r>
            <a:endParaRPr lang="en-US" sz="2400" dirty="0"/>
          </a:p>
          <a:p>
            <a:pPr marL="758206" lvl="1" indent="-233972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Check</a:t>
            </a:r>
            <a:r>
              <a:rPr lang="en-US" sz="2400" spc="-16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dirty="0"/>
              <a:t>make</a:t>
            </a:r>
            <a:r>
              <a:rPr lang="en-US" sz="2400" spc="-8" dirty="0"/>
              <a:t> </a:t>
            </a:r>
            <a:r>
              <a:rPr lang="en-US" sz="2400" dirty="0"/>
              <a:t>sure</a:t>
            </a:r>
            <a:r>
              <a:rPr lang="en-US" sz="2400" spc="-8" dirty="0"/>
              <a:t> </a:t>
            </a:r>
            <a:r>
              <a:rPr lang="en-US" sz="2400" dirty="0"/>
              <a:t>the</a:t>
            </a:r>
            <a:r>
              <a:rPr lang="en-US" sz="2400" spc="-8" dirty="0"/>
              <a:t> </a:t>
            </a:r>
            <a:r>
              <a:rPr lang="en-US" sz="2400" dirty="0"/>
              <a:t>battery</a:t>
            </a:r>
            <a:r>
              <a:rPr lang="en-US" sz="2400" spc="-40" dirty="0"/>
              <a:t>-</a:t>
            </a:r>
            <a:r>
              <a:rPr lang="en-US" sz="2400" dirty="0"/>
              <a:t>operated</a:t>
            </a:r>
            <a:r>
              <a:rPr lang="en-US" sz="2400" spc="-33" dirty="0"/>
              <a:t> </a:t>
            </a:r>
            <a:r>
              <a:rPr lang="en-US" sz="2400" spc="-16" dirty="0"/>
              <a:t>built-</a:t>
            </a:r>
            <a:r>
              <a:rPr lang="en-US" sz="2400" dirty="0"/>
              <a:t>in</a:t>
            </a:r>
            <a:r>
              <a:rPr lang="en-US" sz="2400" spc="-8" dirty="0"/>
              <a:t> </a:t>
            </a:r>
            <a:r>
              <a:rPr lang="en-US" sz="2400" dirty="0"/>
              <a:t>illuminator</a:t>
            </a:r>
            <a:r>
              <a:rPr lang="en-US" sz="2400" spc="-8" dirty="0"/>
              <a:t> </a:t>
            </a:r>
            <a:r>
              <a:rPr lang="en-US" sz="2400" dirty="0"/>
              <a:t>is</a:t>
            </a:r>
            <a:r>
              <a:rPr lang="en-US" sz="2400" spc="-8" dirty="0"/>
              <a:t> </a:t>
            </a:r>
            <a:r>
              <a:rPr lang="en-US" sz="2400" spc="-16" dirty="0"/>
              <a:t>working.</a:t>
            </a:r>
            <a:endParaRPr lang="en-US" sz="2400" dirty="0"/>
          </a:p>
          <a:p>
            <a:pPr marL="758206" lvl="1" indent="-233972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Store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33" dirty="0"/>
              <a:t> </a:t>
            </a:r>
            <a:r>
              <a:rPr lang="en-US" sz="2400" dirty="0"/>
              <a:t>microscope</a:t>
            </a:r>
            <a:r>
              <a:rPr lang="en-US" sz="2400" spc="-40" dirty="0"/>
              <a:t> </a:t>
            </a:r>
            <a:r>
              <a:rPr lang="en-US" sz="2400" dirty="0"/>
              <a:t>with</a:t>
            </a:r>
            <a:r>
              <a:rPr lang="en-US" sz="2400" spc="-16" dirty="0"/>
              <a:t> </a:t>
            </a:r>
            <a:r>
              <a:rPr lang="en-US" sz="2400" dirty="0"/>
              <a:t>a</a:t>
            </a:r>
            <a:r>
              <a:rPr lang="en-US" sz="2400" spc="-16" dirty="0"/>
              <a:t> </a:t>
            </a:r>
            <a:r>
              <a:rPr lang="en-US" sz="2400" dirty="0"/>
              <a:t>dust</a:t>
            </a:r>
            <a:r>
              <a:rPr lang="en-US" sz="2400" spc="-16" dirty="0"/>
              <a:t> </a:t>
            </a:r>
            <a:r>
              <a:rPr lang="en-US" sz="2400" dirty="0"/>
              <a:t>cover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16" dirty="0"/>
              <a:t> </a:t>
            </a:r>
            <a:r>
              <a:rPr lang="en-US" sz="2400" dirty="0"/>
              <a:t>keep</a:t>
            </a:r>
            <a:r>
              <a:rPr lang="en-US" sz="2400" spc="-25" dirty="0"/>
              <a:t> </a:t>
            </a:r>
            <a:r>
              <a:rPr lang="en-US" sz="2400" dirty="0"/>
              <a:t>it</a:t>
            </a:r>
            <a:r>
              <a:rPr lang="en-US" sz="2400" spc="-25" dirty="0"/>
              <a:t> </a:t>
            </a:r>
            <a:r>
              <a:rPr lang="en-US" sz="2400" spc="-16" dirty="0"/>
              <a:t>clean.</a:t>
            </a:r>
          </a:p>
          <a:p>
            <a:pPr marL="758206" lvl="1" indent="-233972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r>
              <a:rPr lang="en-US" sz="2400" dirty="0"/>
              <a:t>When you are finished using the microscope, switch to the lowest power objective (4x), lower the stage, switch off the power, cover the microscope with a dust cover, and return the microscope to its storage area.</a:t>
            </a:r>
          </a:p>
          <a:p>
            <a:pPr marL="758206" lvl="1" indent="-233972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758206" algn="l"/>
              </a:tabLst>
            </a:pPr>
            <a:endParaRPr lang="en-US" sz="2400" dirty="0"/>
          </a:p>
        </p:txBody>
      </p:sp>
      <p:pic>
        <p:nvPicPr>
          <p:cNvPr id="5" name="Picture 4" descr="Laboratory microscope">
            <a:extLst>
              <a:ext uri="{FF2B5EF4-FFF2-40B4-BE49-F238E27FC236}">
                <a16:creationId xmlns:a16="http://schemas.microsoft.com/office/drawing/2014/main" id="{3D2DFEB1-4BC8-E9AF-3363-A167570C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3" r="10381" b="-3"/>
          <a:stretch/>
        </p:blipFill>
        <p:spPr>
          <a:xfrm>
            <a:off x="9200620" y="3670852"/>
            <a:ext cx="2416101" cy="24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64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BBC5B-BAF5-C248-D282-48A75125B4B3}"/>
              </a:ext>
            </a:extLst>
          </p:cNvPr>
          <p:cNvSpPr txBox="1"/>
          <p:nvPr/>
        </p:nvSpPr>
        <p:spPr>
          <a:xfrm>
            <a:off x="-2704398" y="-5430"/>
            <a:ext cx="70851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8861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Kinds</a:t>
            </a:r>
            <a:r>
              <a:rPr lang="en-US" sz="2800" b="1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2800" b="1" kern="1200" spc="-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spc="-16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Microscopes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2370" y="1825624"/>
            <a:ext cx="5758024" cy="5130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17949" marR="11271" indent="-457200">
              <a:lnSpc>
                <a:spcPct val="90000"/>
              </a:lnSpc>
              <a:spcBef>
                <a:spcPts val="218"/>
              </a:spcBef>
              <a:buAutoNum type="arabicPeriod"/>
            </a:pPr>
            <a:r>
              <a:rPr lang="en-US" sz="2400" b="1" dirty="0"/>
              <a:t>Bright</a:t>
            </a:r>
            <a:r>
              <a:rPr lang="en-US" sz="2400" b="1" spc="56" dirty="0"/>
              <a:t> </a:t>
            </a:r>
            <a:r>
              <a:rPr lang="en-US" sz="2400" b="1" dirty="0"/>
              <a:t>field</a:t>
            </a:r>
            <a:r>
              <a:rPr lang="en-US" sz="2400" b="1" spc="64" dirty="0"/>
              <a:t> </a:t>
            </a:r>
            <a:r>
              <a:rPr lang="en-US" sz="2400" b="1" dirty="0"/>
              <a:t>Microscope:</a:t>
            </a:r>
            <a:r>
              <a:rPr lang="en-US" sz="2400" b="1" spc="73" dirty="0"/>
              <a:t> </a:t>
            </a:r>
          </a:p>
          <a:p>
            <a:pPr marL="160749" marR="11271">
              <a:lnSpc>
                <a:spcPct val="90000"/>
              </a:lnSpc>
              <a:spcBef>
                <a:spcPts val="218"/>
              </a:spcBef>
            </a:pPr>
            <a:endParaRPr lang="en-US" sz="2400" b="1" spc="73" dirty="0"/>
          </a:p>
          <a:p>
            <a:pPr marL="503649" marR="11271" indent="-342900">
              <a:lnSpc>
                <a:spcPct val="90000"/>
              </a:lnSpc>
              <a:spcBef>
                <a:spcPts val="218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73" dirty="0"/>
              <a:t> </a:t>
            </a:r>
            <a:r>
              <a:rPr lang="en-US" sz="2400" dirty="0"/>
              <a:t>specimen</a:t>
            </a:r>
            <a:r>
              <a:rPr lang="en-US" sz="2400" spc="56" dirty="0"/>
              <a:t> </a:t>
            </a:r>
            <a:r>
              <a:rPr lang="en-US" sz="2400" dirty="0"/>
              <a:t>is</a:t>
            </a:r>
            <a:r>
              <a:rPr lang="en-US" sz="2400" spc="56" dirty="0"/>
              <a:t> </a:t>
            </a:r>
            <a:r>
              <a:rPr lang="en-US" sz="2400" dirty="0"/>
              <a:t>illuminated/enlighten</a:t>
            </a:r>
            <a:r>
              <a:rPr lang="en-US" sz="2400" spc="48" dirty="0"/>
              <a:t>ed by a beam of tungsten light focused on it by a condenser. T</a:t>
            </a:r>
            <a:r>
              <a:rPr lang="en-US" sz="2400" dirty="0"/>
              <a:t>his</a:t>
            </a:r>
            <a:r>
              <a:rPr lang="en-US" sz="2400" spc="403" dirty="0"/>
              <a:t> </a:t>
            </a:r>
            <a:r>
              <a:rPr lang="en-US" sz="2400" dirty="0"/>
              <a:t>specimen</a:t>
            </a:r>
            <a:r>
              <a:rPr lang="en-US" sz="2400" spc="428" dirty="0"/>
              <a:t> </a:t>
            </a:r>
            <a:r>
              <a:rPr lang="en-US" sz="2400" dirty="0"/>
              <a:t>appears</a:t>
            </a:r>
            <a:r>
              <a:rPr lang="en-US" sz="2400" spc="428" dirty="0"/>
              <a:t> </a:t>
            </a:r>
            <a:r>
              <a:rPr lang="en-US" sz="2400" dirty="0"/>
              <a:t>dark</a:t>
            </a:r>
            <a:r>
              <a:rPr lang="en-US" sz="2400" spc="428" dirty="0"/>
              <a:t> </a:t>
            </a:r>
            <a:r>
              <a:rPr lang="en-US" sz="2400" dirty="0"/>
              <a:t>against</a:t>
            </a:r>
            <a:r>
              <a:rPr lang="en-US" sz="2400" spc="436" dirty="0"/>
              <a:t> </a:t>
            </a:r>
            <a:r>
              <a:rPr lang="en-US" sz="2400" dirty="0"/>
              <a:t>a</a:t>
            </a:r>
            <a:r>
              <a:rPr lang="en-US" sz="2400" spc="428" dirty="0"/>
              <a:t> </a:t>
            </a:r>
            <a:r>
              <a:rPr lang="en-US" sz="2400" spc="-16" dirty="0"/>
              <a:t>bright background.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</a:t>
            </a:r>
            <a:r>
              <a:rPr lang="en-US" sz="2400" spc="-56" dirty="0"/>
              <a:t> </a:t>
            </a:r>
            <a:r>
              <a:rPr lang="en-US" sz="2400" dirty="0"/>
              <a:t>microscope</a:t>
            </a:r>
            <a:r>
              <a:rPr lang="en-US" sz="2400" spc="-33" dirty="0"/>
              <a:t> </a:t>
            </a:r>
            <a:r>
              <a:rPr lang="en-US" sz="2400" dirty="0"/>
              <a:t>is</a:t>
            </a:r>
            <a:r>
              <a:rPr lang="en-US" sz="2400" spc="-48" dirty="0"/>
              <a:t> </a:t>
            </a:r>
            <a:r>
              <a:rPr lang="en-US" sz="2400" dirty="0"/>
              <a:t>used</a:t>
            </a:r>
            <a:r>
              <a:rPr lang="en-US" sz="2400" spc="-33" dirty="0"/>
              <a:t> </a:t>
            </a:r>
            <a:r>
              <a:rPr lang="en-US" sz="2400" dirty="0"/>
              <a:t>to</a:t>
            </a:r>
            <a:r>
              <a:rPr lang="en-US" sz="2400" spc="-48" dirty="0"/>
              <a:t> </a:t>
            </a:r>
            <a:r>
              <a:rPr lang="en-US" sz="2400" dirty="0"/>
              <a:t>observe</a:t>
            </a:r>
            <a:r>
              <a:rPr lang="en-US" sz="2400" spc="-33" dirty="0"/>
              <a:t> </a:t>
            </a:r>
            <a:r>
              <a:rPr lang="en-US" sz="2400" dirty="0"/>
              <a:t>nonviable,</a:t>
            </a:r>
            <a:r>
              <a:rPr lang="en-US" sz="2400" spc="-33" dirty="0"/>
              <a:t> </a:t>
            </a:r>
            <a:r>
              <a:rPr lang="en-US" sz="2400" dirty="0"/>
              <a:t>stained </a:t>
            </a:r>
            <a:r>
              <a:rPr lang="en-US" sz="2400" spc="-16" dirty="0"/>
              <a:t>preparation.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l="5133" r="7117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32</a:t>
            </a:fld>
            <a:endParaRPr lang="en-US" sz="1200" spc="-4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575F0A7C-FD0C-3587-C199-B4D1709A9F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1744" y="2739300"/>
            <a:ext cx="2422458" cy="32666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73C1EA5-A5AC-7CFC-1275-97805FE91FE6}"/>
              </a:ext>
            </a:extLst>
          </p:cNvPr>
          <p:cNvSpPr txBox="1"/>
          <p:nvPr/>
        </p:nvSpPr>
        <p:spPr>
          <a:xfrm>
            <a:off x="1115568" y="509521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89349" marR="8197" indent="-369882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en-US" sz="2400" kern="1200" spc="7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Dark</a:t>
            </a:r>
            <a:r>
              <a:rPr lang="en-US" sz="2400" b="1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field</a:t>
            </a:r>
            <a:r>
              <a:rPr lang="en-US" sz="2400" b="1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Microscope:</a:t>
            </a:r>
            <a:r>
              <a:rPr lang="en-US" sz="2400" b="1" kern="1200" spc="322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89349" marR="8197" indent="-369882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2400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specimen</a:t>
            </a:r>
            <a:r>
              <a:rPr lang="en-US" sz="2400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2400" kern="1200" spc="299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2400" kern="1200" spc="307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illuminated</a:t>
            </a:r>
            <a:r>
              <a:rPr lang="en-US" sz="2400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directly.</a:t>
            </a:r>
            <a:r>
              <a:rPr lang="en-US" sz="2400" kern="1200" spc="307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Specimen</a:t>
            </a:r>
            <a:r>
              <a:rPr lang="en-US" sz="2400" kern="1200" spc="3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16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appears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bright</a:t>
            </a:r>
            <a:r>
              <a:rPr lang="en-US" sz="2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against</a:t>
            </a:r>
            <a:r>
              <a:rPr lang="en-US" sz="2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dark</a:t>
            </a:r>
            <a:r>
              <a:rPr lang="en-US" sz="2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16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background.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object 6">
            <a:extLst>
              <a:ext uri="{FF2B5EF4-FFF2-40B4-BE49-F238E27FC236}">
                <a16:creationId xmlns:a16="http://schemas.microsoft.com/office/drawing/2014/main" id="{AD0100D1-0EE4-DABB-D5BE-8ADC3E35C7F7}"/>
              </a:ext>
            </a:extLst>
          </p:cNvPr>
          <p:cNvGrpSpPr/>
          <p:nvPr/>
        </p:nvGrpSpPr>
        <p:grpSpPr>
          <a:xfrm>
            <a:off x="2618919" y="1938396"/>
            <a:ext cx="7225435" cy="4334256"/>
            <a:chOff x="1494155" y="6621779"/>
            <a:chExt cx="4566920" cy="2739517"/>
          </a:xfrm>
        </p:grpSpPr>
        <p:pic>
          <p:nvPicPr>
            <p:cNvPr id="4" name="object 7" descr="A microscope with text overlay&#10;&#10;Description automatically generated">
              <a:extLst>
                <a:ext uri="{FF2B5EF4-FFF2-40B4-BE49-F238E27FC236}">
                  <a16:creationId xmlns:a16="http://schemas.microsoft.com/office/drawing/2014/main" id="{1BCA2B48-ABA0-6440-57EF-8E6644DC7F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4155" y="6621779"/>
              <a:ext cx="2762249" cy="2733420"/>
            </a:xfrm>
            <a:prstGeom prst="rect">
              <a:avLst/>
            </a:prstGeom>
          </p:spPr>
        </p:pic>
        <p:pic>
          <p:nvPicPr>
            <p:cNvPr id="5" name="object 8" descr="A collage of different cells&#10;&#10;Description automatically generated">
              <a:extLst>
                <a:ext uri="{FF2B5EF4-FFF2-40B4-BE49-F238E27FC236}">
                  <a16:creationId xmlns:a16="http://schemas.microsoft.com/office/drawing/2014/main" id="{3341054A-D9E2-2677-94AB-67242C09B2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4505" y="8183587"/>
              <a:ext cx="1766570" cy="1177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20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937" y="489006"/>
            <a:ext cx="10026127" cy="1806436"/>
          </a:xfrm>
          <a:prstGeom prst="rect">
            <a:avLst/>
          </a:prstGeom>
        </p:spPr>
        <p:txBody>
          <a:bodyPr vert="horz" wrap="square" lIns="0" tIns="20491" rIns="0" bIns="0" rtlCol="0">
            <a:spAutoFit/>
          </a:bodyPr>
          <a:lstStyle/>
          <a:p>
            <a:pPr marL="389349" marR="596319" indent="-369882">
              <a:lnSpc>
                <a:spcPct val="143300"/>
              </a:lnSpc>
              <a:spcBef>
                <a:spcPts val="314"/>
              </a:spcBef>
            </a:pPr>
            <a:r>
              <a:rPr sz="2000" dirty="0">
                <a:latin typeface="Arial"/>
                <a:cs typeface="Arial"/>
              </a:rPr>
              <a:t>3.</a:t>
            </a:r>
            <a:r>
              <a:rPr sz="2000" spc="6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Phase-Contrast</a:t>
            </a:r>
            <a:r>
              <a:rPr sz="2000" b="1" spc="-33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Microscope:</a:t>
            </a:r>
            <a:r>
              <a:rPr sz="2000" b="1" spc="-33" dirty="0">
                <a:latin typeface="Arial"/>
                <a:cs typeface="Arial"/>
              </a:rPr>
              <a:t> </a:t>
            </a:r>
            <a:endParaRPr lang="en-US" sz="2000" b="1" spc="-33" dirty="0">
              <a:latin typeface="Arial"/>
              <a:cs typeface="Arial"/>
            </a:endParaRPr>
          </a:p>
          <a:p>
            <a:pPr marL="389349" marR="596319" indent="-369882">
              <a:lnSpc>
                <a:spcPct val="143300"/>
              </a:lnSpc>
              <a:spcBef>
                <a:spcPts val="314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unstained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microorganisms</a:t>
            </a:r>
            <a:r>
              <a:rPr sz="2000" spc="-3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7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observed</a:t>
            </a:r>
            <a:r>
              <a:rPr sz="2000" spc="-33" dirty="0">
                <a:latin typeface="Arial"/>
                <a:cs typeface="Arial"/>
              </a:rPr>
              <a:t> </a:t>
            </a:r>
            <a:r>
              <a:rPr sz="2000" spc="-16" dirty="0">
                <a:latin typeface="Arial"/>
                <a:cs typeface="Arial"/>
              </a:rPr>
              <a:t>easily.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16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3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</a:t>
            </a:r>
            <a:r>
              <a:rPr sz="2000" spc="-16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objectives</a:t>
            </a:r>
            <a:r>
              <a:rPr sz="2000" spc="-16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6" dirty="0">
                <a:latin typeface="Arial"/>
                <a:cs typeface="Arial"/>
              </a:rPr>
              <a:t>condenser.</a:t>
            </a:r>
            <a:r>
              <a:rPr lang="en-US" sz="2000" spc="-16" dirty="0">
                <a:latin typeface="Arial"/>
                <a:cs typeface="Arial"/>
              </a:rPr>
              <a:t> </a:t>
            </a:r>
          </a:p>
          <a:p>
            <a:pPr marL="389349" marR="596319" indent="-369882">
              <a:lnSpc>
                <a:spcPct val="143300"/>
              </a:lnSpc>
              <a:spcBef>
                <a:spcPts val="314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specimen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appears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dark</a:t>
            </a:r>
            <a:r>
              <a:rPr sz="2000" spc="-4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against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6" dirty="0">
                <a:latin typeface="Arial"/>
                <a:cs typeface="Arial"/>
              </a:rPr>
              <a:t>background.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647" y="2544417"/>
            <a:ext cx="7344705" cy="4071931"/>
            <a:chOff x="1503681" y="2145278"/>
            <a:chExt cx="4552187" cy="252374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681" y="2145278"/>
              <a:ext cx="2350080" cy="2523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0180" y="3223132"/>
              <a:ext cx="2075688" cy="14414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>
              <a:lnSpc>
                <a:spcPts val="2223"/>
              </a:lnSpc>
            </a:pPr>
            <a:fld id="{81D60167-4931-47E6-BA6A-407CBD079E47}" type="slidenum">
              <a:rPr lang="en-SA" spc="-39" smtClean="0"/>
              <a:pPr marL="60065">
                <a:lnSpc>
                  <a:spcPts val="2223"/>
                </a:lnSpc>
              </a:pPr>
              <a:t>34</a:t>
            </a:fld>
            <a:endParaRPr spc="-4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55B4088-6A1E-6629-475F-2B00628FEE8B}"/>
              </a:ext>
            </a:extLst>
          </p:cNvPr>
          <p:cNvSpPr txBox="1"/>
          <p:nvPr/>
        </p:nvSpPr>
        <p:spPr>
          <a:xfrm>
            <a:off x="5870713" y="706574"/>
            <a:ext cx="6161210" cy="4388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60749" marR="8197">
              <a:lnSpc>
                <a:spcPct val="90000"/>
              </a:lnSpc>
              <a:spcBef>
                <a:spcPts val="162"/>
              </a:spcBef>
            </a:pPr>
            <a:r>
              <a:rPr lang="en-US" sz="2400" dirty="0"/>
              <a:t>4.</a:t>
            </a:r>
            <a:r>
              <a:rPr lang="en-US" sz="2400" spc="694" dirty="0"/>
              <a:t> </a:t>
            </a:r>
            <a:r>
              <a:rPr lang="en-US" sz="2400" b="1" dirty="0"/>
              <a:t>Fluorescent</a:t>
            </a:r>
            <a:r>
              <a:rPr lang="en-US" sz="2400" b="1" spc="129" dirty="0"/>
              <a:t> </a:t>
            </a:r>
            <a:r>
              <a:rPr lang="en-US" sz="2400" b="1" dirty="0"/>
              <a:t>Microscope</a:t>
            </a:r>
            <a:r>
              <a:rPr lang="en-US" sz="2400" dirty="0"/>
              <a:t>:</a:t>
            </a:r>
          </a:p>
          <a:p>
            <a:pPr marL="160749" marR="8197">
              <a:lnSpc>
                <a:spcPct val="90000"/>
              </a:lnSpc>
              <a:spcBef>
                <a:spcPts val="162"/>
              </a:spcBef>
            </a:pPr>
            <a:endParaRPr lang="en-US" sz="2400" dirty="0"/>
          </a:p>
          <a:p>
            <a:pPr marL="389349" marR="8197" indent="-228600">
              <a:lnSpc>
                <a:spcPct val="90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r>
              <a:rPr lang="en-US" sz="2400" spc="129" dirty="0"/>
              <a:t> </a:t>
            </a:r>
            <a:r>
              <a:rPr lang="en-US" sz="2400" dirty="0"/>
              <a:t>This</a:t>
            </a:r>
            <a:r>
              <a:rPr lang="en-US" sz="2400" spc="121" dirty="0"/>
              <a:t> </a:t>
            </a:r>
            <a:r>
              <a:rPr lang="en-US" sz="2400" dirty="0"/>
              <a:t>microscope</a:t>
            </a:r>
            <a:r>
              <a:rPr lang="en-US" sz="2400" spc="129" dirty="0"/>
              <a:t> </a:t>
            </a:r>
            <a:r>
              <a:rPr lang="en-US" sz="2400" dirty="0"/>
              <a:t>is</a:t>
            </a:r>
            <a:r>
              <a:rPr lang="en-US" sz="2400" spc="145" dirty="0"/>
              <a:t> </a:t>
            </a:r>
            <a:r>
              <a:rPr lang="en-US" sz="2400" dirty="0"/>
              <a:t>used</a:t>
            </a:r>
            <a:r>
              <a:rPr lang="en-US" sz="2400" spc="129" dirty="0"/>
              <a:t> </a:t>
            </a:r>
            <a:r>
              <a:rPr lang="en-US" sz="2400" dirty="0"/>
              <a:t>to</a:t>
            </a:r>
            <a:r>
              <a:rPr lang="en-US" sz="2400" spc="129" dirty="0"/>
              <a:t> </a:t>
            </a:r>
            <a:r>
              <a:rPr lang="en-US" sz="2400" dirty="0"/>
              <a:t>observe</a:t>
            </a:r>
            <a:r>
              <a:rPr lang="en-US" sz="2400" spc="145" dirty="0"/>
              <a:t> </a:t>
            </a:r>
            <a:r>
              <a:rPr lang="en-US" sz="2400" dirty="0"/>
              <a:t>the</a:t>
            </a:r>
            <a:r>
              <a:rPr lang="en-US" sz="2400" spc="137" dirty="0"/>
              <a:t> </a:t>
            </a:r>
            <a:r>
              <a:rPr lang="en-US" sz="2400" dirty="0"/>
              <a:t>chemically treated specimens</a:t>
            </a:r>
            <a:r>
              <a:rPr lang="en-US" sz="2400" spc="-40" dirty="0"/>
              <a:t> </a:t>
            </a:r>
            <a:r>
              <a:rPr lang="en-US" sz="2400" dirty="0"/>
              <a:t>with</a:t>
            </a:r>
            <a:r>
              <a:rPr lang="en-US" sz="2400" spc="-40" dirty="0"/>
              <a:t> </a:t>
            </a:r>
            <a:r>
              <a:rPr lang="en-US" sz="2400" dirty="0"/>
              <a:t>a</a:t>
            </a:r>
            <a:r>
              <a:rPr lang="en-US" sz="2400" spc="-48" dirty="0"/>
              <a:t> </a:t>
            </a:r>
            <a:r>
              <a:rPr lang="en-US" sz="2400" dirty="0"/>
              <a:t>fluorescent</a:t>
            </a:r>
            <a:r>
              <a:rPr lang="en-US" sz="2400" spc="-33" dirty="0"/>
              <a:t> dye.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-33" dirty="0"/>
              <a:t> </a:t>
            </a:r>
            <a:r>
              <a:rPr lang="en-US" sz="2400" dirty="0"/>
              <a:t>specimens</a:t>
            </a:r>
            <a:r>
              <a:rPr lang="en-US" sz="2400" spc="-33" dirty="0"/>
              <a:t> </a:t>
            </a:r>
            <a:r>
              <a:rPr lang="en-US" sz="2400" dirty="0"/>
              <a:t>are</a:t>
            </a:r>
            <a:r>
              <a:rPr lang="en-US" sz="2400" spc="-33" dirty="0"/>
              <a:t> </a:t>
            </a:r>
            <a:r>
              <a:rPr lang="en-US" sz="2400" dirty="0"/>
              <a:t>illuminated</a:t>
            </a:r>
            <a:r>
              <a:rPr lang="en-US" sz="2400" spc="-33" dirty="0"/>
              <a:t> </a:t>
            </a:r>
            <a:r>
              <a:rPr lang="en-US" sz="2400" dirty="0"/>
              <a:t>with</a:t>
            </a:r>
            <a:r>
              <a:rPr lang="en-US" sz="2400" spc="-33" dirty="0"/>
              <a:t> </a:t>
            </a:r>
            <a:r>
              <a:rPr lang="en-US" sz="2400" dirty="0"/>
              <a:t>an</a:t>
            </a:r>
            <a:r>
              <a:rPr lang="en-US" sz="2400" spc="-33" dirty="0"/>
              <a:t> </a:t>
            </a:r>
            <a:r>
              <a:rPr lang="en-US" sz="2400" dirty="0"/>
              <a:t>ultraviolet</a:t>
            </a:r>
            <a:r>
              <a:rPr lang="en-US" sz="2400" spc="-33" dirty="0"/>
              <a:t> </a:t>
            </a:r>
            <a:r>
              <a:rPr lang="en-US" sz="2400" spc="-16" dirty="0"/>
              <a:t>light.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</a:t>
            </a:r>
            <a:r>
              <a:rPr lang="en-US" sz="2400" spc="-40" dirty="0"/>
              <a:t> </a:t>
            </a:r>
            <a:r>
              <a:rPr lang="en-US" sz="2400" dirty="0"/>
              <a:t>microscope</a:t>
            </a:r>
            <a:r>
              <a:rPr lang="en-US" sz="2400" spc="-8" dirty="0"/>
              <a:t> </a:t>
            </a:r>
            <a:r>
              <a:rPr lang="en-US" sz="2400" dirty="0"/>
              <a:t>is</a:t>
            </a:r>
            <a:r>
              <a:rPr lang="en-US" sz="2400" spc="-33" dirty="0"/>
              <a:t> </a:t>
            </a:r>
            <a:r>
              <a:rPr lang="en-US" sz="2400" dirty="0"/>
              <a:t>used</a:t>
            </a:r>
            <a:r>
              <a:rPr lang="en-US" sz="2400" spc="-25" dirty="0"/>
              <a:t> </a:t>
            </a:r>
            <a:r>
              <a:rPr lang="en-US" sz="2400" dirty="0"/>
              <a:t>for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detection</a:t>
            </a:r>
            <a:r>
              <a:rPr lang="en-US" sz="2400" spc="-33" dirty="0"/>
              <a:t> </a:t>
            </a:r>
            <a:r>
              <a:rPr lang="en-US" sz="2400" dirty="0"/>
              <a:t>of</a:t>
            </a:r>
            <a:r>
              <a:rPr lang="en-US" sz="2400" spc="-16" dirty="0"/>
              <a:t> antigen-</a:t>
            </a:r>
            <a:r>
              <a:rPr lang="en-US" sz="2400" dirty="0"/>
              <a:t>antibody</a:t>
            </a:r>
            <a:r>
              <a:rPr lang="en-US" sz="2400" spc="-33" dirty="0"/>
              <a:t> </a:t>
            </a:r>
            <a:r>
              <a:rPr lang="en-US" sz="2400" spc="-16" dirty="0"/>
              <a:t>reactions.</a:t>
            </a:r>
            <a:endParaRPr lang="en-US" sz="2400" dirty="0"/>
          </a:p>
          <a:p>
            <a:pPr marL="389349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spc="-48" dirty="0"/>
              <a:t> </a:t>
            </a:r>
            <a:r>
              <a:rPr lang="en-US" sz="2400" dirty="0"/>
              <a:t>fluorescent</a:t>
            </a:r>
            <a:r>
              <a:rPr lang="en-US" sz="2400" spc="-33" dirty="0"/>
              <a:t> </a:t>
            </a:r>
            <a:r>
              <a:rPr lang="en-US" sz="2400" dirty="0"/>
              <a:t>portion</a:t>
            </a:r>
            <a:r>
              <a:rPr lang="en-US" sz="2400" spc="-40" dirty="0"/>
              <a:t> </a:t>
            </a:r>
            <a:r>
              <a:rPr lang="en-US" sz="2400" dirty="0"/>
              <a:t>of</a:t>
            </a:r>
            <a:r>
              <a:rPr lang="en-US" sz="2400" spc="-16" dirty="0"/>
              <a:t> </a:t>
            </a:r>
            <a:r>
              <a:rPr lang="en-US" sz="2400" dirty="0"/>
              <a:t>the</a:t>
            </a:r>
            <a:r>
              <a:rPr lang="en-US" sz="2400" spc="-40" dirty="0"/>
              <a:t> </a:t>
            </a:r>
            <a:r>
              <a:rPr lang="en-US" sz="2400" dirty="0"/>
              <a:t>dye</a:t>
            </a:r>
            <a:r>
              <a:rPr lang="en-US" sz="2400" spc="-33" dirty="0"/>
              <a:t> </a:t>
            </a:r>
            <a:r>
              <a:rPr lang="en-US" sz="2400" dirty="0"/>
              <a:t>becomes</a:t>
            </a:r>
            <a:r>
              <a:rPr lang="en-US" sz="2400" spc="-48" dirty="0"/>
              <a:t> </a:t>
            </a:r>
            <a:r>
              <a:rPr lang="en-US" sz="2400" dirty="0"/>
              <a:t>visible</a:t>
            </a:r>
            <a:r>
              <a:rPr lang="en-US" sz="2400" spc="-33" dirty="0"/>
              <a:t> </a:t>
            </a:r>
            <a:r>
              <a:rPr lang="en-US" sz="2400" dirty="0"/>
              <a:t>against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48" dirty="0"/>
              <a:t> </a:t>
            </a:r>
            <a:r>
              <a:rPr lang="en-US" sz="2400" dirty="0"/>
              <a:t>black</a:t>
            </a:r>
            <a:r>
              <a:rPr lang="en-US" sz="2400" spc="-40" dirty="0"/>
              <a:t> </a:t>
            </a:r>
            <a:r>
              <a:rPr lang="en-US" sz="2400" spc="-16" dirty="0"/>
              <a:t>background.</a:t>
            </a:r>
            <a:endParaRPr lang="en-US" sz="2400" dirty="0"/>
          </a:p>
        </p:txBody>
      </p:sp>
      <p:grpSp>
        <p:nvGrpSpPr>
          <p:cNvPr id="3" name="object 7">
            <a:extLst>
              <a:ext uri="{FF2B5EF4-FFF2-40B4-BE49-F238E27FC236}">
                <a16:creationId xmlns:a16="http://schemas.microsoft.com/office/drawing/2014/main" id="{FCF06613-D2EE-6DB6-9BF8-EB4BABE72A16}"/>
              </a:ext>
            </a:extLst>
          </p:cNvPr>
          <p:cNvGrpSpPr/>
          <p:nvPr/>
        </p:nvGrpSpPr>
        <p:grpSpPr>
          <a:xfrm>
            <a:off x="321365" y="1799454"/>
            <a:ext cx="5440195" cy="2427284"/>
            <a:chOff x="1236027" y="6598919"/>
            <a:chExt cx="5314250" cy="2371090"/>
          </a:xfrm>
        </p:grpSpPr>
        <p:pic>
          <p:nvPicPr>
            <p:cNvPr id="4" name="object 8" descr="A microscope and computer monitor&#10;&#10;Description automatically generated">
              <a:extLst>
                <a:ext uri="{FF2B5EF4-FFF2-40B4-BE49-F238E27FC236}">
                  <a16:creationId xmlns:a16="http://schemas.microsoft.com/office/drawing/2014/main" id="{69C02045-F1F0-4DEF-68AC-410D74B68A5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027" y="6598919"/>
              <a:ext cx="3526154" cy="2371090"/>
            </a:xfrm>
            <a:prstGeom prst="rect">
              <a:avLst/>
            </a:prstGeom>
          </p:spPr>
        </p:pic>
        <p:pic>
          <p:nvPicPr>
            <p:cNvPr id="5" name="object 9" descr="A close-up of a cell&#10;&#10;Description automatically generated">
              <a:extLst>
                <a:ext uri="{FF2B5EF4-FFF2-40B4-BE49-F238E27FC236}">
                  <a16:creationId xmlns:a16="http://schemas.microsoft.com/office/drawing/2014/main" id="{9C1F5612-B9A8-5492-DC09-4E2EB669DE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118" y="7674990"/>
              <a:ext cx="1788159" cy="128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1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rcRect r="3" b="14790"/>
          <a:stretch/>
        </p:blipFill>
        <p:spPr>
          <a:xfrm>
            <a:off x="6394316" y="112923"/>
            <a:ext cx="2757736" cy="2441496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5" name="object 5"/>
          <p:cNvPicPr/>
          <p:nvPr/>
        </p:nvPicPr>
        <p:blipFill>
          <a:blip r:embed="rId3" cstate="print"/>
          <a:srcRect t="4323" r="-5" b="4503"/>
          <a:stretch/>
        </p:blipFill>
        <p:spPr>
          <a:xfrm>
            <a:off x="9339373" y="112930"/>
            <a:ext cx="2852627" cy="2437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874776" y="371647"/>
            <a:ext cx="5221224" cy="3218809"/>
          </a:xfrm>
          <a:prstGeom prst="rect">
            <a:avLst/>
          </a:prstGeom>
        </p:spPr>
        <p:txBody>
          <a:bodyPr vert="horz" lIns="93585" tIns="46792" rIns="93585" bIns="46792" rtlCol="0">
            <a:normAutofit fontScale="85000" lnSpcReduction="20000"/>
          </a:bodyPr>
          <a:lstStyle/>
          <a:p>
            <a:pPr marR="8197" indent="-233972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9349" marR="10246" indent="-233972">
              <a:lnSpc>
                <a:spcPct val="90000"/>
              </a:lnSpc>
              <a:spcBef>
                <a:spcPts val="314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5377" marR="10246">
              <a:lnSpc>
                <a:spcPct val="90000"/>
              </a:lnSpc>
              <a:spcBef>
                <a:spcPts val="314"/>
              </a:spcBef>
            </a:pPr>
            <a:r>
              <a:rPr lang="en-US" sz="2400" dirty="0"/>
              <a:t>5.</a:t>
            </a:r>
            <a:r>
              <a:rPr lang="en-US" sz="2400" spc="718" dirty="0"/>
              <a:t> </a:t>
            </a:r>
            <a:r>
              <a:rPr lang="en-US" sz="2400" b="1" dirty="0"/>
              <a:t>Electron</a:t>
            </a:r>
            <a:r>
              <a:rPr lang="en-US" sz="2400" b="1" spc="97" dirty="0"/>
              <a:t> </a:t>
            </a:r>
            <a:r>
              <a:rPr lang="en-US" sz="2400" b="1" dirty="0"/>
              <a:t>Microscope:</a:t>
            </a:r>
          </a:p>
          <a:p>
            <a:pPr marL="155377" marR="10246">
              <a:lnSpc>
                <a:spcPct val="90000"/>
              </a:lnSpc>
              <a:spcBef>
                <a:spcPts val="314"/>
              </a:spcBef>
            </a:pPr>
            <a:endParaRPr lang="en-US" sz="2400" b="1" spc="113" dirty="0"/>
          </a:p>
          <a:p>
            <a:pPr marL="389349" marR="10246" indent="-233972">
              <a:lnSpc>
                <a:spcPct val="90000"/>
              </a:lnSpc>
              <a:spcBef>
                <a:spcPts val="314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</a:t>
            </a:r>
            <a:r>
              <a:rPr lang="en-US" sz="2400" spc="104" dirty="0"/>
              <a:t> </a:t>
            </a:r>
            <a:r>
              <a:rPr lang="en-US" sz="2400" dirty="0"/>
              <a:t>produces</a:t>
            </a:r>
            <a:r>
              <a:rPr lang="en-US" sz="2400" spc="104" dirty="0"/>
              <a:t> </a:t>
            </a:r>
            <a:r>
              <a:rPr lang="en-US" sz="2400" dirty="0"/>
              <a:t>an</a:t>
            </a:r>
            <a:r>
              <a:rPr lang="en-US" sz="2400" spc="104" dirty="0"/>
              <a:t> </a:t>
            </a:r>
            <a:r>
              <a:rPr lang="en-US" sz="2400" spc="-16" dirty="0"/>
              <a:t>electronically </a:t>
            </a:r>
            <a:r>
              <a:rPr lang="en-US" sz="2400" dirty="0"/>
              <a:t>magnified</a:t>
            </a:r>
            <a:r>
              <a:rPr lang="en-US" sz="2400" spc="113" dirty="0"/>
              <a:t> </a:t>
            </a:r>
            <a:r>
              <a:rPr lang="en-US" sz="2400" dirty="0"/>
              <a:t>image</a:t>
            </a:r>
            <a:r>
              <a:rPr lang="en-US" sz="2400" spc="104" dirty="0"/>
              <a:t> </a:t>
            </a:r>
            <a:r>
              <a:rPr lang="en-US" sz="2400" dirty="0"/>
              <a:t>of</a:t>
            </a:r>
            <a:r>
              <a:rPr lang="en-US" sz="2400" spc="121" dirty="0"/>
              <a:t> </a:t>
            </a:r>
            <a:r>
              <a:rPr lang="en-US" sz="2400" dirty="0"/>
              <a:t>a</a:t>
            </a:r>
            <a:r>
              <a:rPr lang="en-US" sz="2400" spc="113" dirty="0"/>
              <a:t> </a:t>
            </a:r>
            <a:r>
              <a:rPr lang="en-US" sz="2400" dirty="0"/>
              <a:t>specimen</a:t>
            </a:r>
            <a:r>
              <a:rPr lang="en-US" sz="2400" spc="81" dirty="0"/>
              <a:t> </a:t>
            </a:r>
            <a:r>
              <a:rPr lang="en-US" sz="2400" spc="-40" dirty="0"/>
              <a:t>for </a:t>
            </a:r>
            <a:r>
              <a:rPr lang="en-US" sz="2400" dirty="0"/>
              <a:t>detailed</a:t>
            </a:r>
            <a:r>
              <a:rPr lang="en-US" sz="2400" spc="-25" dirty="0"/>
              <a:t> </a:t>
            </a:r>
            <a:r>
              <a:rPr lang="en-US" sz="2400" spc="-16" dirty="0"/>
              <a:t>observation.</a:t>
            </a:r>
            <a:endParaRPr lang="en-US" sz="2400" dirty="0"/>
          </a:p>
          <a:p>
            <a:pPr marL="389349" marR="1287925" indent="-233972">
              <a:lnSpc>
                <a:spcPct val="90000"/>
              </a:lnSpc>
              <a:spcBef>
                <a:spcPts val="16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</a:t>
            </a:r>
            <a:r>
              <a:rPr lang="en-US" sz="2400" spc="-25" dirty="0"/>
              <a:t> </a:t>
            </a:r>
            <a:r>
              <a:rPr lang="en-US" sz="2400" dirty="0"/>
              <a:t>is</a:t>
            </a:r>
            <a:r>
              <a:rPr lang="en-US" sz="2400" spc="-25" dirty="0"/>
              <a:t> </a:t>
            </a:r>
            <a:r>
              <a:rPr lang="en-US" sz="2400" dirty="0"/>
              <a:t>used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dirty="0"/>
              <a:t>observe</a:t>
            </a:r>
            <a:r>
              <a:rPr lang="en-US" sz="2400" spc="-25" dirty="0"/>
              <a:t> </a:t>
            </a:r>
            <a:r>
              <a:rPr lang="en-US" sz="2400" dirty="0"/>
              <a:t>submicroscopic</a:t>
            </a:r>
            <a:r>
              <a:rPr lang="en-US" sz="2400" spc="-25" dirty="0"/>
              <a:t> </a:t>
            </a:r>
            <a:r>
              <a:rPr lang="en-US" sz="2400" dirty="0"/>
              <a:t>cellular</a:t>
            </a:r>
            <a:r>
              <a:rPr lang="en-US" sz="2400" spc="-25" dirty="0"/>
              <a:t> </a:t>
            </a:r>
            <a:r>
              <a:rPr lang="en-US" sz="2400" dirty="0"/>
              <a:t>particles</a:t>
            </a:r>
            <a:r>
              <a:rPr lang="en-US" sz="2400" spc="-25" dirty="0"/>
              <a:t> </a:t>
            </a:r>
            <a:r>
              <a:rPr lang="en-US" sz="2400" dirty="0"/>
              <a:t>and</a:t>
            </a:r>
            <a:r>
              <a:rPr lang="en-US" sz="2400" spc="-25" dirty="0"/>
              <a:t> </a:t>
            </a:r>
            <a:r>
              <a:rPr lang="en-US" sz="2400" dirty="0"/>
              <a:t>viral</a:t>
            </a:r>
            <a:r>
              <a:rPr lang="en-US" sz="2400" spc="-25" dirty="0"/>
              <a:t> </a:t>
            </a:r>
            <a:r>
              <a:rPr lang="en-US" sz="2400" spc="-16" dirty="0"/>
              <a:t>agents. </a:t>
            </a:r>
            <a:r>
              <a:rPr lang="en-US" sz="2400" dirty="0"/>
              <a:t>The</a:t>
            </a:r>
            <a:r>
              <a:rPr lang="en-US" sz="2400" spc="-40" dirty="0"/>
              <a:t> </a:t>
            </a:r>
            <a:r>
              <a:rPr lang="en-US" sz="2400" dirty="0"/>
              <a:t>specimen</a:t>
            </a:r>
            <a:r>
              <a:rPr lang="en-US" sz="2400" spc="-25" dirty="0"/>
              <a:t> </a:t>
            </a:r>
            <a:r>
              <a:rPr lang="en-US" sz="2400" dirty="0"/>
              <a:t>is</a:t>
            </a:r>
            <a:r>
              <a:rPr lang="en-US" sz="2400" spc="-25" dirty="0"/>
              <a:t> </a:t>
            </a:r>
            <a:r>
              <a:rPr lang="en-US" sz="2400" dirty="0"/>
              <a:t>illuminated</a:t>
            </a:r>
            <a:r>
              <a:rPr lang="en-US" sz="2400" spc="-25" dirty="0"/>
              <a:t> </a:t>
            </a:r>
            <a:r>
              <a:rPr lang="en-US" sz="2400" dirty="0"/>
              <a:t>by</a:t>
            </a:r>
            <a:r>
              <a:rPr lang="en-US" sz="2400" spc="-48" dirty="0"/>
              <a:t> </a:t>
            </a:r>
            <a:r>
              <a:rPr lang="en-US" sz="2400" dirty="0"/>
              <a:t>a</a:t>
            </a:r>
            <a:r>
              <a:rPr lang="en-US" sz="2400" spc="-33" dirty="0"/>
              <a:t> </a:t>
            </a:r>
            <a:r>
              <a:rPr lang="en-US" sz="2400" dirty="0"/>
              <a:t>beam</a:t>
            </a:r>
            <a:r>
              <a:rPr lang="en-US" sz="2400" spc="-33" dirty="0"/>
              <a:t> </a:t>
            </a:r>
            <a:r>
              <a:rPr lang="en-US" sz="2400" dirty="0"/>
              <a:t>of</a:t>
            </a:r>
            <a:r>
              <a:rPr lang="en-US" sz="2400" spc="-8" dirty="0"/>
              <a:t> </a:t>
            </a:r>
            <a:r>
              <a:rPr lang="en-US" sz="2400" dirty="0"/>
              <a:t>electrons</a:t>
            </a:r>
            <a:r>
              <a:rPr lang="en-US" sz="2400" spc="-25" dirty="0"/>
              <a:t> </a:t>
            </a:r>
            <a:r>
              <a:rPr lang="en-US" sz="2400" dirty="0"/>
              <a:t>rather</a:t>
            </a:r>
            <a:r>
              <a:rPr lang="en-US" sz="2400" spc="-25" dirty="0"/>
              <a:t> </a:t>
            </a:r>
            <a:r>
              <a:rPr lang="en-US" sz="2400" dirty="0"/>
              <a:t>than</a:t>
            </a:r>
            <a:r>
              <a:rPr lang="en-US" sz="2400" spc="-16" dirty="0"/>
              <a:t> light.</a:t>
            </a:r>
            <a:endParaRPr lang="en-US" sz="2400" dirty="0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rcRect t="40975" r="4" b="4780"/>
          <a:stretch/>
        </p:blipFill>
        <p:spPr>
          <a:xfrm>
            <a:off x="6388701" y="2739552"/>
            <a:ext cx="5803299" cy="4005528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</a:pPr>
              <a:t>36</a:t>
            </a:fld>
            <a:endParaRPr lang="en-US" sz="1228" spc="-4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9AC0F-C208-B65E-246C-8E2E56F3E80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36066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</a:t>
            </a:r>
            <a:r>
              <a:rPr lang="en-US" sz="2400" b="1" kern="1200" spc="-48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81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360660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Microbiology</a:t>
            </a:r>
            <a:r>
              <a:rPr lang="en-US" sz="2400" b="1" kern="1200" spc="-113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Laboratory,</a:t>
            </a:r>
            <a:r>
              <a:rPr lang="en-US" sz="2400" b="1" kern="1200" spc="-48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Organization</a:t>
            </a:r>
            <a:r>
              <a:rPr lang="en-US" sz="2400" b="1" kern="1200" spc="-8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2400" b="1" kern="1200" spc="-89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6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</a:t>
            </a: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67833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</a:t>
            </a:r>
            <a:r>
              <a:rPr lang="en-US" sz="2400" b="1" kern="1200" spc="-8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Laboratory</a:t>
            </a:r>
            <a:r>
              <a:rPr lang="en-US" sz="2400" b="1" kern="1200" spc="-8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Safety</a:t>
            </a:r>
            <a:r>
              <a:rPr lang="en-US" sz="2400" b="1" kern="1200" spc="-89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33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Rules</a:t>
            </a: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BB4CB-3480-1084-C981-EF50ABF1D015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9349" indent="-228600">
              <a:lnSpc>
                <a:spcPct val="90000"/>
              </a:lnSpc>
              <a:spcBef>
                <a:spcPts val="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Always</a:t>
            </a:r>
            <a:r>
              <a:rPr lang="en-US" spc="-25"/>
              <a:t> </a:t>
            </a:r>
            <a:r>
              <a:rPr lang="en-US"/>
              <a:t>wear</a:t>
            </a:r>
            <a:r>
              <a:rPr lang="en-US" spc="-33"/>
              <a:t> </a:t>
            </a:r>
            <a:r>
              <a:rPr lang="en-US"/>
              <a:t>a</a:t>
            </a:r>
            <a:r>
              <a:rPr lang="en-US" spc="-25"/>
              <a:t> </a:t>
            </a:r>
            <a:r>
              <a:rPr lang="en-US"/>
              <a:t>laboratory</a:t>
            </a:r>
            <a:r>
              <a:rPr lang="en-US" spc="-64"/>
              <a:t> </a:t>
            </a:r>
            <a:r>
              <a:rPr lang="en-US"/>
              <a:t>coat when</a:t>
            </a:r>
            <a:r>
              <a:rPr lang="en-US" spc="-33"/>
              <a:t> </a:t>
            </a:r>
            <a:r>
              <a:rPr lang="en-US"/>
              <a:t>working</a:t>
            </a:r>
            <a:r>
              <a:rPr lang="en-US" spc="-25"/>
              <a:t> </a:t>
            </a:r>
            <a:r>
              <a:rPr lang="en-US"/>
              <a:t>in</a:t>
            </a:r>
            <a:r>
              <a:rPr lang="en-US" spc="-33"/>
              <a:t> </a:t>
            </a:r>
            <a:r>
              <a:rPr lang="en-US"/>
              <a:t>the</a:t>
            </a:r>
            <a:r>
              <a:rPr lang="en-US" spc="-48"/>
              <a:t> </a:t>
            </a:r>
            <a:r>
              <a:rPr lang="en-US"/>
              <a:t>laboratory</a:t>
            </a:r>
            <a:r>
              <a:rPr lang="en-US" spc="-64"/>
              <a:t> </a:t>
            </a:r>
            <a:r>
              <a:rPr lang="en-US" spc="-16"/>
              <a:t>classroom.</a:t>
            </a:r>
            <a:endParaRPr lang="en-US"/>
          </a:p>
          <a:p>
            <a:pPr marL="389349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Put</a:t>
            </a:r>
            <a:r>
              <a:rPr lang="en-US" spc="-33"/>
              <a:t> </a:t>
            </a:r>
            <a:r>
              <a:rPr lang="en-US"/>
              <a:t>nothing</a:t>
            </a:r>
            <a:r>
              <a:rPr lang="en-US" spc="-48"/>
              <a:t> </a:t>
            </a:r>
            <a:r>
              <a:rPr lang="en-US"/>
              <a:t>in</a:t>
            </a:r>
            <a:r>
              <a:rPr lang="en-US" spc="-25"/>
              <a:t> </a:t>
            </a:r>
            <a:r>
              <a:rPr lang="en-US"/>
              <a:t>mouth</a:t>
            </a:r>
            <a:r>
              <a:rPr lang="en-US" spc="-33"/>
              <a:t> </a:t>
            </a:r>
            <a:r>
              <a:rPr lang="en-US"/>
              <a:t>which</a:t>
            </a:r>
            <a:r>
              <a:rPr lang="en-US" spc="-25"/>
              <a:t> </a:t>
            </a:r>
            <a:r>
              <a:rPr lang="en-US"/>
              <a:t>may</a:t>
            </a:r>
            <a:r>
              <a:rPr lang="en-US" spc="-56"/>
              <a:t> </a:t>
            </a:r>
            <a:r>
              <a:rPr lang="en-US"/>
              <a:t>have</a:t>
            </a:r>
            <a:r>
              <a:rPr lang="en-US" spc="-25"/>
              <a:t> </a:t>
            </a:r>
            <a:r>
              <a:rPr lang="en-US"/>
              <a:t>come</a:t>
            </a:r>
            <a:r>
              <a:rPr lang="en-US" spc="-33"/>
              <a:t> </a:t>
            </a:r>
            <a:r>
              <a:rPr lang="en-US"/>
              <a:t>in</a:t>
            </a:r>
            <a:r>
              <a:rPr lang="en-US" spc="-48"/>
              <a:t> </a:t>
            </a:r>
            <a:r>
              <a:rPr lang="en-US"/>
              <a:t>contact</a:t>
            </a:r>
            <a:r>
              <a:rPr lang="en-US" spc="-25"/>
              <a:t> </a:t>
            </a:r>
            <a:r>
              <a:rPr lang="en-US"/>
              <a:t>with</a:t>
            </a:r>
            <a:r>
              <a:rPr lang="en-US" spc="-33"/>
              <a:t> </a:t>
            </a:r>
            <a:r>
              <a:rPr lang="en-US"/>
              <a:t>infectious</a:t>
            </a:r>
            <a:r>
              <a:rPr lang="en-US" spc="-48"/>
              <a:t> </a:t>
            </a:r>
            <a:r>
              <a:rPr lang="en-US" spc="-16"/>
              <a:t>material.</a:t>
            </a:r>
            <a:endParaRPr lang="en-US"/>
          </a:p>
          <a:p>
            <a:pPr marL="389349" indent="-228600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Eating</a:t>
            </a:r>
            <a:r>
              <a:rPr lang="en-US" spc="-40"/>
              <a:t> </a:t>
            </a:r>
            <a:r>
              <a:rPr lang="en-US"/>
              <a:t>and</a:t>
            </a:r>
            <a:r>
              <a:rPr lang="en-US" spc="-25"/>
              <a:t> </a:t>
            </a:r>
            <a:r>
              <a:rPr lang="en-US"/>
              <a:t>drinking</a:t>
            </a:r>
            <a:r>
              <a:rPr lang="en-US" spc="-33"/>
              <a:t> </a:t>
            </a:r>
            <a:r>
              <a:rPr lang="en-US"/>
              <a:t>in</a:t>
            </a:r>
            <a:r>
              <a:rPr lang="en-US" spc="-40"/>
              <a:t> </a:t>
            </a:r>
            <a:r>
              <a:rPr lang="en-US"/>
              <a:t>the</a:t>
            </a:r>
            <a:r>
              <a:rPr lang="en-US" spc="-25"/>
              <a:t> </a:t>
            </a:r>
            <a:r>
              <a:rPr lang="en-US"/>
              <a:t>laboratory</a:t>
            </a:r>
            <a:r>
              <a:rPr lang="en-US" spc="-56"/>
              <a:t> </a:t>
            </a:r>
            <a:r>
              <a:rPr lang="en-US"/>
              <a:t>are</a:t>
            </a:r>
            <a:r>
              <a:rPr lang="en-US" spc="-25"/>
              <a:t> </a:t>
            </a:r>
            <a:r>
              <a:rPr lang="en-US"/>
              <a:t>not</a:t>
            </a:r>
            <a:r>
              <a:rPr lang="en-US" spc="-40"/>
              <a:t> </a:t>
            </a:r>
            <a:r>
              <a:rPr lang="en-US"/>
              <a:t>permitted</a:t>
            </a:r>
            <a:r>
              <a:rPr lang="en-US" spc="-25"/>
              <a:t> </a:t>
            </a:r>
            <a:r>
              <a:rPr lang="en-US"/>
              <a:t>at</a:t>
            </a:r>
            <a:r>
              <a:rPr lang="en-US" spc="-25"/>
              <a:t> </a:t>
            </a:r>
            <a:r>
              <a:rPr lang="en-US"/>
              <a:t>any</a:t>
            </a:r>
            <a:r>
              <a:rPr lang="en-US" spc="-48"/>
              <a:t> </a:t>
            </a:r>
            <a:r>
              <a:rPr lang="en-US" spc="-16"/>
              <a:t>time.</a:t>
            </a:r>
            <a:endParaRPr lang="en-US"/>
          </a:p>
          <a:p>
            <a:pPr marL="389349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Keep</a:t>
            </a:r>
            <a:r>
              <a:rPr lang="en-US" spc="-48"/>
              <a:t> </a:t>
            </a:r>
            <a:r>
              <a:rPr lang="en-US"/>
              <a:t>your</a:t>
            </a:r>
            <a:r>
              <a:rPr lang="en-US" spc="-33"/>
              <a:t> </a:t>
            </a:r>
            <a:r>
              <a:rPr lang="en-US"/>
              <a:t>workspace</a:t>
            </a:r>
            <a:r>
              <a:rPr lang="en-US" spc="-40"/>
              <a:t> </a:t>
            </a:r>
            <a:r>
              <a:rPr lang="en-US"/>
              <a:t>free</a:t>
            </a:r>
            <a:r>
              <a:rPr lang="en-US" spc="-25"/>
              <a:t> </a:t>
            </a:r>
            <a:r>
              <a:rPr lang="en-US"/>
              <a:t>of</a:t>
            </a:r>
            <a:r>
              <a:rPr lang="en-US" spc="-33"/>
              <a:t> </a:t>
            </a:r>
            <a:r>
              <a:rPr lang="en-US"/>
              <a:t>all</a:t>
            </a:r>
            <a:r>
              <a:rPr lang="en-US" spc="-33"/>
              <a:t> </a:t>
            </a:r>
            <a:r>
              <a:rPr lang="en-US"/>
              <a:t>unnecessary</a:t>
            </a:r>
            <a:r>
              <a:rPr lang="en-US" spc="-64"/>
              <a:t> </a:t>
            </a:r>
            <a:r>
              <a:rPr lang="en-US" spc="-16"/>
              <a:t>materials.</a:t>
            </a:r>
            <a:endParaRPr lang="en-US"/>
          </a:p>
          <a:p>
            <a:pPr marL="389349" indent="-228600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Never</a:t>
            </a:r>
            <a:r>
              <a:rPr lang="en-US" spc="-33"/>
              <a:t> </a:t>
            </a:r>
            <a:r>
              <a:rPr lang="en-US"/>
              <a:t>pipette</a:t>
            </a:r>
            <a:r>
              <a:rPr lang="en-US" spc="-48"/>
              <a:t> </a:t>
            </a:r>
            <a:r>
              <a:rPr lang="en-US"/>
              <a:t>by</a:t>
            </a:r>
            <a:r>
              <a:rPr lang="en-US" spc="-40"/>
              <a:t> </a:t>
            </a:r>
            <a:r>
              <a:rPr lang="en-US"/>
              <a:t>mouth.</a:t>
            </a:r>
            <a:r>
              <a:rPr lang="en-US" spc="-33"/>
              <a:t> </a:t>
            </a:r>
            <a:r>
              <a:rPr lang="en-US"/>
              <a:t>Use</a:t>
            </a:r>
            <a:r>
              <a:rPr lang="en-US" spc="-16"/>
              <a:t> </a:t>
            </a:r>
            <a:r>
              <a:rPr lang="en-US"/>
              <a:t>the</a:t>
            </a:r>
            <a:r>
              <a:rPr lang="en-US" spc="-33"/>
              <a:t> </a:t>
            </a:r>
            <a:r>
              <a:rPr lang="en-US"/>
              <a:t>safety</a:t>
            </a:r>
            <a:r>
              <a:rPr lang="en-US" spc="-40"/>
              <a:t> </a:t>
            </a:r>
            <a:r>
              <a:rPr lang="en-US"/>
              <a:t>pipetting</a:t>
            </a:r>
            <a:r>
              <a:rPr lang="en-US" spc="-40"/>
              <a:t> </a:t>
            </a:r>
            <a:r>
              <a:rPr lang="en-US"/>
              <a:t>devices</a:t>
            </a:r>
            <a:r>
              <a:rPr lang="en-US" spc="-33"/>
              <a:t> </a:t>
            </a:r>
            <a:r>
              <a:rPr lang="en-US"/>
              <a:t>which</a:t>
            </a:r>
            <a:r>
              <a:rPr lang="en-US" spc="-33"/>
              <a:t> </a:t>
            </a:r>
            <a:r>
              <a:rPr lang="en-US"/>
              <a:t>are</a:t>
            </a:r>
            <a:r>
              <a:rPr lang="en-US" spc="-33"/>
              <a:t> </a:t>
            </a:r>
            <a:r>
              <a:rPr lang="en-US" spc="-16"/>
              <a:t>provided.</a:t>
            </a:r>
            <a:endParaRPr lang="en-US"/>
          </a:p>
          <a:p>
            <a:pPr marL="38934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Throw</a:t>
            </a:r>
            <a:r>
              <a:rPr lang="en-US" spc="-56"/>
              <a:t> </a:t>
            </a:r>
            <a:r>
              <a:rPr lang="en-US"/>
              <a:t>off</a:t>
            </a:r>
            <a:r>
              <a:rPr lang="en-US" spc="-25"/>
              <a:t> </a:t>
            </a:r>
            <a:r>
              <a:rPr lang="en-US"/>
              <a:t>used</a:t>
            </a:r>
            <a:r>
              <a:rPr lang="en-US" spc="-33"/>
              <a:t> </a:t>
            </a:r>
            <a:r>
              <a:rPr lang="en-US"/>
              <a:t>pipettes</a:t>
            </a:r>
            <a:r>
              <a:rPr lang="en-US" spc="-33"/>
              <a:t> </a:t>
            </a:r>
            <a:r>
              <a:rPr lang="en-US"/>
              <a:t>in</a:t>
            </a:r>
            <a:r>
              <a:rPr lang="en-US" spc="-33"/>
              <a:t> </a:t>
            </a:r>
            <a:r>
              <a:rPr lang="en-US"/>
              <a:t>the</a:t>
            </a:r>
            <a:r>
              <a:rPr lang="en-US" spc="-33"/>
              <a:t> </a:t>
            </a:r>
            <a:r>
              <a:rPr lang="en-US"/>
              <a:t>appropriate</a:t>
            </a:r>
            <a:r>
              <a:rPr lang="en-US" spc="-8"/>
              <a:t> </a:t>
            </a:r>
            <a:r>
              <a:rPr lang="en-US" spc="-16"/>
              <a:t>containers.</a:t>
            </a:r>
            <a:endParaRPr lang="en-US"/>
          </a:p>
          <a:p>
            <a:pPr marL="389349" marR="11271" indent="-228600">
              <a:lnSpc>
                <a:spcPct val="90000"/>
              </a:lnSpc>
              <a:spcBef>
                <a:spcPts val="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Any</a:t>
            </a:r>
            <a:r>
              <a:rPr lang="en-US" spc="291"/>
              <a:t> </a:t>
            </a:r>
            <a:r>
              <a:rPr lang="en-US"/>
              <a:t>infectious</a:t>
            </a:r>
            <a:r>
              <a:rPr lang="en-US" spc="307"/>
              <a:t> </a:t>
            </a:r>
            <a:r>
              <a:rPr lang="en-US"/>
              <a:t>material</a:t>
            </a:r>
            <a:r>
              <a:rPr lang="en-US" spc="322"/>
              <a:t> </a:t>
            </a:r>
            <a:r>
              <a:rPr lang="en-US"/>
              <a:t>which</a:t>
            </a:r>
            <a:r>
              <a:rPr lang="en-US" spc="307"/>
              <a:t> </a:t>
            </a:r>
            <a:r>
              <a:rPr lang="en-US"/>
              <a:t>may</a:t>
            </a:r>
            <a:r>
              <a:rPr lang="en-US" spc="291"/>
              <a:t> </a:t>
            </a:r>
            <a:r>
              <a:rPr lang="en-US"/>
              <a:t>accidentally</a:t>
            </a:r>
            <a:r>
              <a:rPr lang="en-US" spc="291"/>
              <a:t> </a:t>
            </a:r>
            <a:r>
              <a:rPr lang="en-US"/>
              <a:t>fall</a:t>
            </a:r>
            <a:r>
              <a:rPr lang="en-US" spc="299"/>
              <a:t> </a:t>
            </a:r>
            <a:r>
              <a:rPr lang="en-US"/>
              <a:t>from</a:t>
            </a:r>
            <a:r>
              <a:rPr lang="en-US" spc="314"/>
              <a:t> </a:t>
            </a:r>
            <a:r>
              <a:rPr lang="en-US"/>
              <a:t>pipettes</a:t>
            </a:r>
            <a:r>
              <a:rPr lang="en-US" spc="291"/>
              <a:t> </a:t>
            </a:r>
            <a:r>
              <a:rPr lang="en-US"/>
              <a:t>to</a:t>
            </a:r>
            <a:r>
              <a:rPr lang="en-US" spc="314"/>
              <a:t> </a:t>
            </a:r>
            <a:r>
              <a:rPr lang="en-US"/>
              <a:t>the</a:t>
            </a:r>
            <a:r>
              <a:rPr lang="en-US" spc="314"/>
              <a:t> </a:t>
            </a:r>
            <a:r>
              <a:rPr lang="en-US" spc="-16"/>
              <a:t>laboratory </a:t>
            </a:r>
            <a:r>
              <a:rPr lang="en-US"/>
              <a:t>bench</a:t>
            </a:r>
            <a:r>
              <a:rPr lang="en-US" spc="184"/>
              <a:t> </a:t>
            </a:r>
            <a:r>
              <a:rPr lang="en-US"/>
              <a:t>or</a:t>
            </a:r>
            <a:r>
              <a:rPr lang="en-US" spc="162"/>
              <a:t> </a:t>
            </a:r>
            <a:r>
              <a:rPr lang="en-US"/>
              <a:t>floor</a:t>
            </a:r>
            <a:r>
              <a:rPr lang="en-US" spc="177"/>
              <a:t> </a:t>
            </a:r>
            <a:r>
              <a:rPr lang="en-US"/>
              <a:t>should</a:t>
            </a:r>
            <a:r>
              <a:rPr lang="en-US" spc="170"/>
              <a:t> </a:t>
            </a:r>
            <a:r>
              <a:rPr lang="en-US"/>
              <a:t>be</a:t>
            </a:r>
            <a:r>
              <a:rPr lang="en-US" spc="193"/>
              <a:t> </a:t>
            </a:r>
            <a:r>
              <a:rPr lang="en-US"/>
              <a:t>covered</a:t>
            </a:r>
            <a:r>
              <a:rPr lang="en-US" spc="193"/>
              <a:t> </a:t>
            </a:r>
            <a:r>
              <a:rPr lang="en-US"/>
              <a:t>with</a:t>
            </a:r>
            <a:r>
              <a:rPr lang="en-US" spc="193"/>
              <a:t> </a:t>
            </a:r>
            <a:r>
              <a:rPr lang="en-US"/>
              <a:t>a</a:t>
            </a:r>
            <a:r>
              <a:rPr lang="en-US" spc="242"/>
              <a:t> </a:t>
            </a:r>
            <a:r>
              <a:rPr lang="en-US"/>
              <a:t>disinfectant</a:t>
            </a:r>
            <a:r>
              <a:rPr lang="en-US" spc="184"/>
              <a:t> </a:t>
            </a:r>
            <a:r>
              <a:rPr lang="en-US"/>
              <a:t>and</a:t>
            </a:r>
            <a:r>
              <a:rPr lang="en-US" spc="193"/>
              <a:t> </a:t>
            </a:r>
            <a:r>
              <a:rPr lang="en-US"/>
              <a:t>reported</a:t>
            </a:r>
            <a:r>
              <a:rPr lang="en-US" spc="193"/>
              <a:t> </a:t>
            </a:r>
            <a:r>
              <a:rPr lang="en-US"/>
              <a:t>to</a:t>
            </a:r>
            <a:r>
              <a:rPr lang="en-US" spc="193"/>
              <a:t> </a:t>
            </a:r>
            <a:r>
              <a:rPr lang="en-US"/>
              <a:t>any</a:t>
            </a:r>
            <a:r>
              <a:rPr lang="en-US" spc="170"/>
              <a:t> </a:t>
            </a:r>
            <a:r>
              <a:rPr lang="en-US" spc="-16"/>
              <a:t>instructor immediately.</a:t>
            </a:r>
            <a:endParaRPr lang="en-US"/>
          </a:p>
          <a:p>
            <a:pPr marL="389349" marR="8197" indent="-228600">
              <a:lnSpc>
                <a:spcPct val="90000"/>
              </a:lnSpc>
              <a:spcBef>
                <a:spcPts val="25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/>
              <a:t>Any</a:t>
            </a:r>
            <a:r>
              <a:rPr lang="en-US" spc="565"/>
              <a:t> </a:t>
            </a:r>
            <a:r>
              <a:rPr lang="en-US"/>
              <a:t>spilled</a:t>
            </a:r>
            <a:r>
              <a:rPr lang="en-US" spc="597"/>
              <a:t> </a:t>
            </a:r>
            <a:r>
              <a:rPr lang="en-US"/>
              <a:t>or</a:t>
            </a:r>
            <a:r>
              <a:rPr lang="en-US" spc="565"/>
              <a:t> </a:t>
            </a:r>
            <a:r>
              <a:rPr lang="en-US"/>
              <a:t>broken</a:t>
            </a:r>
            <a:r>
              <a:rPr lang="en-US" spc="589"/>
              <a:t> </a:t>
            </a:r>
            <a:r>
              <a:rPr lang="en-US"/>
              <a:t>containers</a:t>
            </a:r>
            <a:r>
              <a:rPr lang="en-US" spc="581"/>
              <a:t> </a:t>
            </a:r>
            <a:r>
              <a:rPr lang="en-US"/>
              <a:t>of</a:t>
            </a:r>
            <a:r>
              <a:rPr lang="en-US" spc="589"/>
              <a:t> </a:t>
            </a:r>
            <a:r>
              <a:rPr lang="en-US"/>
              <a:t>culture</a:t>
            </a:r>
            <a:r>
              <a:rPr lang="en-US" spc="581"/>
              <a:t> </a:t>
            </a:r>
            <a:r>
              <a:rPr lang="en-US"/>
              <a:t>material</a:t>
            </a:r>
            <a:r>
              <a:rPr lang="en-US" spc="581"/>
              <a:t> </a:t>
            </a:r>
            <a:r>
              <a:rPr lang="en-US"/>
              <a:t>should</a:t>
            </a:r>
            <a:r>
              <a:rPr lang="en-US" spc="597"/>
              <a:t> </a:t>
            </a:r>
            <a:r>
              <a:rPr lang="en-US"/>
              <a:t>be</a:t>
            </a:r>
            <a:r>
              <a:rPr lang="en-US" spc="646"/>
              <a:t> </a:t>
            </a:r>
            <a:r>
              <a:rPr lang="en-US"/>
              <a:t>covered</a:t>
            </a:r>
            <a:r>
              <a:rPr lang="en-US" spc="605"/>
              <a:t> </a:t>
            </a:r>
            <a:r>
              <a:rPr lang="en-US"/>
              <a:t>with</a:t>
            </a:r>
            <a:r>
              <a:rPr lang="en-US" spc="565"/>
              <a:t> </a:t>
            </a:r>
            <a:r>
              <a:rPr lang="en-US" spc="-81"/>
              <a:t>a </a:t>
            </a:r>
            <a:r>
              <a:rPr lang="en-US"/>
              <a:t>disinfectant</a:t>
            </a:r>
            <a:r>
              <a:rPr lang="en-US" spc="-56"/>
              <a:t> </a:t>
            </a:r>
            <a:r>
              <a:rPr lang="en-US"/>
              <a:t>and</a:t>
            </a:r>
            <a:r>
              <a:rPr lang="en-US" spc="-56"/>
              <a:t> </a:t>
            </a:r>
            <a:r>
              <a:rPr lang="en-US"/>
              <a:t>then</a:t>
            </a:r>
            <a:r>
              <a:rPr lang="en-US" spc="-8"/>
              <a:t> </a:t>
            </a:r>
            <a:r>
              <a:rPr lang="en-US"/>
              <a:t>inform</a:t>
            </a:r>
            <a:r>
              <a:rPr lang="en-US" spc="-48"/>
              <a:t> </a:t>
            </a:r>
            <a:r>
              <a:rPr lang="en-US" spc="-16"/>
              <a:t>instructor.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912628" y="1241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89349" indent="-228600">
              <a:lnSpc>
                <a:spcPct val="90000"/>
              </a:lnSpc>
              <a:spcBef>
                <a:spcPts val="71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sz="2000" dirty="0"/>
              <a:t>Replace</a:t>
            </a:r>
            <a:r>
              <a:rPr lang="en-US" sz="2000" spc="-25" dirty="0"/>
              <a:t> </a:t>
            </a:r>
            <a:r>
              <a:rPr lang="en-US" sz="2000" dirty="0"/>
              <a:t>caps</a:t>
            </a:r>
            <a:r>
              <a:rPr lang="en-US" sz="2000" spc="-48" dirty="0"/>
              <a:t> </a:t>
            </a:r>
            <a:r>
              <a:rPr lang="en-US" sz="2000" dirty="0"/>
              <a:t>on</a:t>
            </a:r>
            <a:r>
              <a:rPr lang="en-US" sz="2000" spc="-33" dirty="0"/>
              <a:t> </a:t>
            </a:r>
            <a:r>
              <a:rPr lang="en-US" sz="2000" dirty="0"/>
              <a:t>reagents,</a:t>
            </a:r>
            <a:r>
              <a:rPr lang="en-US" sz="2000" spc="-33" dirty="0"/>
              <a:t> </a:t>
            </a:r>
            <a:r>
              <a:rPr lang="en-US" sz="2000" dirty="0"/>
              <a:t>solution</a:t>
            </a:r>
            <a:r>
              <a:rPr lang="en-US" sz="2000" spc="-33" dirty="0"/>
              <a:t> </a:t>
            </a:r>
            <a:r>
              <a:rPr lang="en-US" sz="2000" dirty="0"/>
              <a:t>bottles,</a:t>
            </a:r>
            <a:r>
              <a:rPr lang="en-US" sz="2000" spc="-40" dirty="0"/>
              <a:t> </a:t>
            </a:r>
            <a:r>
              <a:rPr lang="en-US" sz="2000" dirty="0"/>
              <a:t>and</a:t>
            </a:r>
            <a:r>
              <a:rPr lang="en-US" sz="2000" spc="-33" dirty="0"/>
              <a:t> </a:t>
            </a:r>
            <a:r>
              <a:rPr lang="en-US" sz="2000" dirty="0"/>
              <a:t>bacterial</a:t>
            </a:r>
            <a:r>
              <a:rPr lang="en-US" sz="2000" spc="-33" dirty="0"/>
              <a:t> </a:t>
            </a:r>
            <a:r>
              <a:rPr lang="en-US" sz="2000" dirty="0"/>
              <a:t>cultures after</a:t>
            </a:r>
            <a:r>
              <a:rPr lang="en-US" sz="2000" spc="-33" dirty="0"/>
              <a:t> use.</a:t>
            </a:r>
            <a:endParaRPr lang="en-US" sz="2000" dirty="0"/>
          </a:p>
          <a:p>
            <a:pPr marL="456973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456973" algn="l"/>
              </a:tabLst>
            </a:pPr>
            <a:r>
              <a:rPr lang="en-US" sz="2000" dirty="0"/>
              <a:t>Do</a:t>
            </a:r>
            <a:r>
              <a:rPr lang="en-US" sz="2000" spc="-25" dirty="0"/>
              <a:t> </a:t>
            </a:r>
            <a:r>
              <a:rPr lang="en-US" sz="2000" dirty="0"/>
              <a:t>not</a:t>
            </a:r>
            <a:r>
              <a:rPr lang="en-US" sz="2000" spc="-25" dirty="0"/>
              <a:t> </a:t>
            </a:r>
            <a:r>
              <a:rPr lang="en-US" sz="2000" dirty="0"/>
              <a:t>open</a:t>
            </a:r>
            <a:r>
              <a:rPr lang="en-US" sz="2000" spc="-40" dirty="0"/>
              <a:t> </a:t>
            </a:r>
            <a:r>
              <a:rPr lang="en-US" sz="2000" dirty="0"/>
              <a:t>Petri</a:t>
            </a:r>
            <a:r>
              <a:rPr lang="en-US" sz="2000" spc="-25" dirty="0"/>
              <a:t> </a:t>
            </a:r>
            <a:r>
              <a:rPr lang="en-US" sz="2000" dirty="0"/>
              <a:t>dishes</a:t>
            </a:r>
            <a:r>
              <a:rPr lang="en-US" sz="2000" spc="-25" dirty="0"/>
              <a:t> </a:t>
            </a:r>
            <a:r>
              <a:rPr lang="en-US" sz="2000" dirty="0"/>
              <a:t>in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25" dirty="0"/>
              <a:t> </a:t>
            </a:r>
            <a:r>
              <a:rPr lang="en-US" sz="2000" dirty="0"/>
              <a:t>lab</a:t>
            </a:r>
            <a:r>
              <a:rPr lang="en-US" sz="2000" spc="-25" dirty="0"/>
              <a:t> </a:t>
            </a:r>
            <a:r>
              <a:rPr lang="en-US" sz="2000" dirty="0"/>
              <a:t>unless</a:t>
            </a:r>
            <a:r>
              <a:rPr lang="en-US" sz="2000" spc="-16" dirty="0"/>
              <a:t> </a:t>
            </a:r>
            <a:r>
              <a:rPr lang="en-US" sz="2000" dirty="0"/>
              <a:t>absolutely</a:t>
            </a:r>
            <a:r>
              <a:rPr lang="en-US" sz="2000" spc="-48" dirty="0"/>
              <a:t> </a:t>
            </a:r>
            <a:r>
              <a:rPr lang="en-US" sz="2000" spc="-16" dirty="0"/>
              <a:t>necessary.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Take</a:t>
            </a:r>
            <a:r>
              <a:rPr lang="en-US" sz="2000" spc="-16" dirty="0"/>
              <a:t> </a:t>
            </a:r>
            <a:r>
              <a:rPr lang="en-US" sz="2000" dirty="0"/>
              <a:t>care</a:t>
            </a:r>
            <a:r>
              <a:rPr lang="en-US" sz="2000" spc="-40" dirty="0"/>
              <a:t> </a:t>
            </a:r>
            <a:r>
              <a:rPr lang="en-US" sz="2000" dirty="0"/>
              <a:t>of</a:t>
            </a:r>
            <a:r>
              <a:rPr lang="en-US" sz="2000" spc="-16" dirty="0"/>
              <a:t> </a:t>
            </a:r>
            <a:r>
              <a:rPr lang="en-US" sz="2000" dirty="0"/>
              <a:t>the</a:t>
            </a:r>
            <a:r>
              <a:rPr lang="en-US" sz="2000" spc="-25" dirty="0"/>
              <a:t> </a:t>
            </a:r>
            <a:r>
              <a:rPr lang="en-US" sz="2000" spc="-16" dirty="0"/>
              <a:t>microscope.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Label</a:t>
            </a:r>
            <a:r>
              <a:rPr lang="en-US" sz="2000" spc="-56" dirty="0"/>
              <a:t> </a:t>
            </a:r>
            <a:r>
              <a:rPr lang="en-US" sz="2000" dirty="0"/>
              <a:t>everything</a:t>
            </a:r>
            <a:r>
              <a:rPr lang="en-US" sz="2000" spc="-56" dirty="0"/>
              <a:t> </a:t>
            </a:r>
            <a:r>
              <a:rPr lang="en-US" sz="2000" spc="-16" dirty="0"/>
              <a:t>clearly.</a:t>
            </a:r>
            <a:endParaRPr lang="en-US" sz="2000" dirty="0"/>
          </a:p>
          <a:p>
            <a:pPr marL="387299" marR="19467" indent="-228600">
              <a:lnSpc>
                <a:spcPct val="90000"/>
              </a:lnSpc>
              <a:spcBef>
                <a:spcPts val="258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sz="2000" dirty="0"/>
              <a:t>When</a:t>
            </a:r>
            <a:r>
              <a:rPr lang="en-US" sz="2000" spc="565" dirty="0"/>
              <a:t> </a:t>
            </a:r>
            <a:r>
              <a:rPr lang="en-US" sz="2000" dirty="0"/>
              <a:t>finished</a:t>
            </a:r>
            <a:r>
              <a:rPr lang="en-US" sz="2000" spc="581" dirty="0"/>
              <a:t> </a:t>
            </a:r>
            <a:r>
              <a:rPr lang="en-US" sz="2000" dirty="0"/>
              <a:t>for</a:t>
            </a:r>
            <a:r>
              <a:rPr lang="en-US" sz="2000" spc="589" dirty="0"/>
              <a:t> </a:t>
            </a:r>
            <a:r>
              <a:rPr lang="en-US" sz="2000" dirty="0"/>
              <a:t>the</a:t>
            </a:r>
            <a:r>
              <a:rPr lang="en-US" sz="2000" spc="605" dirty="0"/>
              <a:t> </a:t>
            </a:r>
            <a:r>
              <a:rPr lang="en-US" sz="2000" dirty="0"/>
              <a:t>day,</a:t>
            </a:r>
            <a:r>
              <a:rPr lang="en-US" sz="2000" spc="597" dirty="0"/>
              <a:t> </a:t>
            </a:r>
            <a:r>
              <a:rPr lang="en-US" sz="2000" dirty="0"/>
              <a:t>dispose</a:t>
            </a:r>
            <a:r>
              <a:rPr lang="en-US" sz="2000" spc="589" dirty="0"/>
              <a:t> </a:t>
            </a:r>
            <a:r>
              <a:rPr lang="en-US" sz="2000" dirty="0"/>
              <a:t>of</a:t>
            </a:r>
            <a:r>
              <a:rPr lang="en-US" sz="2000" spc="621" dirty="0"/>
              <a:t> </a:t>
            </a:r>
            <a:r>
              <a:rPr lang="en-US" sz="2000" dirty="0"/>
              <a:t>all</a:t>
            </a:r>
            <a:r>
              <a:rPr lang="en-US" sz="2000" spc="573" dirty="0"/>
              <a:t> </a:t>
            </a:r>
            <a:r>
              <a:rPr lang="en-US" sz="2000" dirty="0"/>
              <a:t>used</a:t>
            </a:r>
            <a:r>
              <a:rPr lang="en-US" sz="2000" spc="605" dirty="0"/>
              <a:t> </a:t>
            </a:r>
            <a:r>
              <a:rPr lang="en-US" sz="2000" dirty="0"/>
              <a:t>glassware</a:t>
            </a:r>
            <a:r>
              <a:rPr lang="en-US" sz="2000" spc="597" dirty="0"/>
              <a:t> </a:t>
            </a:r>
            <a:r>
              <a:rPr lang="en-US" sz="2000" dirty="0"/>
              <a:t>and</a:t>
            </a:r>
            <a:r>
              <a:rPr lang="en-US" sz="2000" spc="581" dirty="0"/>
              <a:t> </a:t>
            </a:r>
            <a:r>
              <a:rPr lang="en-US" sz="2000" dirty="0"/>
              <a:t>cultures</a:t>
            </a:r>
            <a:r>
              <a:rPr lang="en-US" sz="2000" spc="605" dirty="0"/>
              <a:t> </a:t>
            </a:r>
            <a:r>
              <a:rPr lang="en-US" sz="2000" dirty="0"/>
              <a:t>in</a:t>
            </a:r>
            <a:r>
              <a:rPr lang="en-US" sz="2000" spc="597" dirty="0"/>
              <a:t> </a:t>
            </a:r>
            <a:r>
              <a:rPr lang="en-US" sz="2000" spc="-40" dirty="0"/>
              <a:t>the 	</a:t>
            </a:r>
            <a:r>
              <a:rPr lang="en-US" sz="2000" dirty="0"/>
              <a:t>appropriate</a:t>
            </a:r>
            <a:r>
              <a:rPr lang="en-US" sz="2000" spc="-16" dirty="0"/>
              <a:t> </a:t>
            </a:r>
            <a:r>
              <a:rPr lang="en-US" sz="2000" dirty="0"/>
              <a:t>containers,</a:t>
            </a:r>
            <a:r>
              <a:rPr lang="en-US" sz="2000" spc="-48" dirty="0"/>
              <a:t> </a:t>
            </a:r>
            <a:r>
              <a:rPr lang="en-US" sz="2000" dirty="0"/>
              <a:t>clear</a:t>
            </a:r>
            <a:r>
              <a:rPr lang="en-US" sz="2000" spc="-33" dirty="0"/>
              <a:t> </a:t>
            </a:r>
            <a:r>
              <a:rPr lang="en-US" sz="2000" dirty="0"/>
              <a:t>workbench</a:t>
            </a:r>
            <a:r>
              <a:rPr lang="en-US" sz="2000" spc="-56" dirty="0"/>
              <a:t> </a:t>
            </a:r>
            <a:r>
              <a:rPr lang="en-US" sz="2000" dirty="0"/>
              <a:t>and</a:t>
            </a:r>
            <a:r>
              <a:rPr lang="en-US" sz="2000" spc="-64" dirty="0"/>
              <a:t> </a:t>
            </a:r>
            <a:r>
              <a:rPr lang="en-US" sz="2000" dirty="0"/>
              <a:t>wash</a:t>
            </a:r>
            <a:r>
              <a:rPr lang="en-US" sz="2000" spc="-33" dirty="0"/>
              <a:t> </a:t>
            </a:r>
            <a:r>
              <a:rPr lang="en-US" sz="2000" dirty="0"/>
              <a:t>the</a:t>
            </a:r>
            <a:r>
              <a:rPr lang="en-US" sz="2000" spc="-33" dirty="0"/>
              <a:t> </a:t>
            </a:r>
            <a:r>
              <a:rPr lang="en-US" sz="2000" dirty="0"/>
              <a:t>top with</a:t>
            </a:r>
            <a:r>
              <a:rPr lang="en-US" sz="2000" spc="-33" dirty="0"/>
              <a:t> </a:t>
            </a:r>
            <a:r>
              <a:rPr lang="en-US" sz="2000" dirty="0"/>
              <a:t>a</a:t>
            </a:r>
            <a:r>
              <a:rPr lang="en-US" sz="2000" spc="-33" dirty="0"/>
              <a:t> </a:t>
            </a:r>
            <a:r>
              <a:rPr lang="en-US" sz="2000" spc="-16" dirty="0"/>
              <a:t>disinfectant.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718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Make</a:t>
            </a:r>
            <a:r>
              <a:rPr lang="en-US" sz="2000" spc="-25" dirty="0"/>
              <a:t> </a:t>
            </a:r>
            <a:r>
              <a:rPr lang="en-US" sz="2000" dirty="0"/>
              <a:t>sure</a:t>
            </a:r>
            <a:r>
              <a:rPr lang="en-US" sz="2000" spc="-40" dirty="0"/>
              <a:t> </a:t>
            </a:r>
            <a:r>
              <a:rPr lang="en-US" sz="2000" dirty="0"/>
              <a:t>all</a:t>
            </a:r>
            <a:r>
              <a:rPr lang="en-US" sz="2000" spc="-33" dirty="0"/>
              <a:t> </a:t>
            </a:r>
            <a:r>
              <a:rPr lang="en-US" sz="2000" dirty="0"/>
              <a:t>burners</a:t>
            </a:r>
            <a:r>
              <a:rPr lang="en-US" sz="2000" spc="-48" dirty="0"/>
              <a:t> </a:t>
            </a:r>
            <a:r>
              <a:rPr lang="en-US" sz="2000" dirty="0"/>
              <a:t>are</a:t>
            </a:r>
            <a:r>
              <a:rPr lang="en-US" sz="2000" spc="-16" dirty="0"/>
              <a:t> </a:t>
            </a:r>
            <a:r>
              <a:rPr lang="en-US" sz="2000" dirty="0"/>
              <a:t>turned</a:t>
            </a:r>
            <a:r>
              <a:rPr lang="en-US" sz="2000" spc="-40" dirty="0"/>
              <a:t> </a:t>
            </a:r>
            <a:r>
              <a:rPr lang="en-US" sz="2000" dirty="0"/>
              <a:t>off</a:t>
            </a:r>
            <a:r>
              <a:rPr lang="en-US" sz="2000" spc="-16" dirty="0"/>
              <a:t> </a:t>
            </a:r>
            <a:r>
              <a:rPr lang="en-US" sz="2000" dirty="0"/>
              <a:t>at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dirty="0"/>
              <a:t>end</a:t>
            </a:r>
            <a:r>
              <a:rPr lang="en-US" sz="2000" spc="-16" dirty="0"/>
              <a:t> </a:t>
            </a:r>
            <a:r>
              <a:rPr lang="en-US" sz="2000" dirty="0"/>
              <a:t>of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dirty="0"/>
              <a:t>laboratory</a:t>
            </a:r>
            <a:r>
              <a:rPr lang="en-US" sz="2000" spc="-56" dirty="0"/>
              <a:t> </a:t>
            </a:r>
            <a:r>
              <a:rPr lang="en-US" sz="2000" spc="-16" dirty="0"/>
              <a:t>period.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Take</a:t>
            </a:r>
            <a:r>
              <a:rPr lang="en-US" sz="2000" spc="-25" dirty="0"/>
              <a:t> </a:t>
            </a:r>
            <a:r>
              <a:rPr lang="en-US" sz="2000" dirty="0"/>
              <a:t>off</a:t>
            </a:r>
            <a:r>
              <a:rPr lang="en-US" sz="2000" spc="-8" dirty="0"/>
              <a:t> </a:t>
            </a:r>
            <a:r>
              <a:rPr lang="en-US" sz="2000" dirty="0"/>
              <a:t>your</a:t>
            </a:r>
            <a:r>
              <a:rPr lang="en-US" sz="2000" spc="-25" dirty="0"/>
              <a:t> </a:t>
            </a:r>
            <a:r>
              <a:rPr lang="en-US" sz="2000" dirty="0"/>
              <a:t>gloves</a:t>
            </a:r>
            <a:r>
              <a:rPr lang="en-US" sz="2000" spc="-25" dirty="0"/>
              <a:t> </a:t>
            </a:r>
            <a:r>
              <a:rPr lang="en-US" sz="2000" dirty="0"/>
              <a:t>on</a:t>
            </a:r>
            <a:r>
              <a:rPr lang="en-US" sz="2000" spc="-25" dirty="0"/>
              <a:t> </a:t>
            </a:r>
            <a:r>
              <a:rPr lang="en-US" sz="2000" dirty="0"/>
              <a:t>when</a:t>
            </a:r>
            <a:r>
              <a:rPr lang="en-US" sz="2000" spc="-25" dirty="0"/>
              <a:t> </a:t>
            </a:r>
            <a:r>
              <a:rPr lang="en-US" sz="2000" dirty="0"/>
              <a:t>you</a:t>
            </a:r>
            <a:r>
              <a:rPr lang="en-US" sz="2000" spc="-25" dirty="0"/>
              <a:t> </a:t>
            </a:r>
            <a:r>
              <a:rPr lang="en-US" sz="2000" dirty="0"/>
              <a:t>leave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25" dirty="0"/>
              <a:t> </a:t>
            </a:r>
            <a:r>
              <a:rPr lang="en-US" sz="2000" spc="-16" dirty="0"/>
              <a:t>laboratory.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Wash</a:t>
            </a:r>
            <a:r>
              <a:rPr lang="en-US" sz="2000" spc="-40" dirty="0"/>
              <a:t> </a:t>
            </a:r>
            <a:r>
              <a:rPr lang="en-US" sz="2000" dirty="0"/>
              <a:t>hands</a:t>
            </a:r>
            <a:r>
              <a:rPr lang="en-US" sz="2000" spc="-33" dirty="0"/>
              <a:t> </a:t>
            </a:r>
            <a:r>
              <a:rPr lang="en-US" sz="2000" dirty="0"/>
              <a:t>thoroughly</a:t>
            </a:r>
            <a:r>
              <a:rPr lang="en-US" sz="2000" spc="-33" dirty="0"/>
              <a:t> </a:t>
            </a:r>
            <a:r>
              <a:rPr lang="en-US" sz="2000" dirty="0"/>
              <a:t>with</a:t>
            </a:r>
            <a:r>
              <a:rPr lang="en-US" sz="2000" spc="-25" dirty="0"/>
              <a:t> </a:t>
            </a:r>
            <a:r>
              <a:rPr lang="en-US" sz="2000" dirty="0"/>
              <a:t>soap</a:t>
            </a:r>
            <a:r>
              <a:rPr lang="en-US" sz="2000" spc="-16" dirty="0"/>
              <a:t> </a:t>
            </a:r>
            <a:r>
              <a:rPr lang="en-US" sz="2000" dirty="0"/>
              <a:t>and</a:t>
            </a:r>
            <a:r>
              <a:rPr lang="en-US" sz="2000" spc="-25" dirty="0"/>
              <a:t> </a:t>
            </a:r>
            <a:r>
              <a:rPr lang="en-US" sz="2000" dirty="0"/>
              <a:t>water</a:t>
            </a:r>
            <a:r>
              <a:rPr lang="en-US" sz="2000" spc="-48" dirty="0"/>
              <a:t> </a:t>
            </a:r>
            <a:r>
              <a:rPr lang="en-US" sz="2000" dirty="0"/>
              <a:t>before</a:t>
            </a:r>
            <a:r>
              <a:rPr lang="en-US" sz="2000" spc="-48" dirty="0"/>
              <a:t> </a:t>
            </a:r>
            <a:r>
              <a:rPr lang="en-US" sz="2000" dirty="0"/>
              <a:t>leaving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25" dirty="0"/>
              <a:t> </a:t>
            </a:r>
            <a:r>
              <a:rPr lang="en-US" sz="2000" spc="-16" dirty="0"/>
              <a:t>laboratory.</a:t>
            </a:r>
            <a:endParaRPr lang="en-US" sz="2000" dirty="0"/>
          </a:p>
          <a:p>
            <a:pPr marL="387299" indent="-228600">
              <a:lnSpc>
                <a:spcPct val="90000"/>
              </a:lnSpc>
              <a:spcBef>
                <a:spcPts val="1033"/>
              </a:spcBef>
              <a:buFont typeface="Arial" panose="020B0604020202020204" pitchFamily="34" charset="0"/>
              <a:buChar char="•"/>
              <a:tabLst>
                <a:tab pos="387299" algn="l"/>
              </a:tabLst>
            </a:pPr>
            <a:r>
              <a:rPr lang="en-US" sz="2000" dirty="0"/>
              <a:t>Familiarize</a:t>
            </a:r>
            <a:r>
              <a:rPr lang="en-US" sz="2000" spc="-33" dirty="0"/>
              <a:t> </a:t>
            </a:r>
            <a:r>
              <a:rPr lang="en-US" sz="2000" dirty="0"/>
              <a:t>yourself</a:t>
            </a:r>
            <a:r>
              <a:rPr lang="en-US" sz="2000" spc="-16" dirty="0"/>
              <a:t> </a:t>
            </a:r>
            <a:r>
              <a:rPr lang="en-US" sz="2000" dirty="0"/>
              <a:t>with</a:t>
            </a:r>
            <a:r>
              <a:rPr lang="en-US" sz="2000" spc="-33" dirty="0"/>
              <a:t> </a:t>
            </a:r>
            <a:r>
              <a:rPr lang="en-US" sz="2000" dirty="0"/>
              <a:t>the</a:t>
            </a:r>
            <a:r>
              <a:rPr lang="en-US" sz="2000" spc="-33" dirty="0"/>
              <a:t> </a:t>
            </a:r>
            <a:r>
              <a:rPr lang="en-US" sz="2000" dirty="0"/>
              <a:t>location</a:t>
            </a:r>
            <a:r>
              <a:rPr lang="en-US" sz="2000" spc="-40" dirty="0"/>
              <a:t> </a:t>
            </a:r>
            <a:r>
              <a:rPr lang="en-US" sz="2000" dirty="0"/>
              <a:t>of</a:t>
            </a:r>
            <a:r>
              <a:rPr lang="en-US" sz="2000" spc="-16" dirty="0"/>
              <a:t> </a:t>
            </a:r>
            <a:r>
              <a:rPr lang="en-US" sz="2000" dirty="0"/>
              <a:t>safety</a:t>
            </a:r>
            <a:r>
              <a:rPr lang="en-US" sz="2000" spc="-48" dirty="0"/>
              <a:t> </a:t>
            </a:r>
            <a:r>
              <a:rPr lang="en-US" sz="2000" dirty="0"/>
              <a:t>equipment</a:t>
            </a:r>
            <a:r>
              <a:rPr lang="en-US" sz="2000" spc="-33" dirty="0"/>
              <a:t> </a:t>
            </a:r>
            <a:r>
              <a:rPr lang="en-US" sz="2000" dirty="0"/>
              <a:t>in</a:t>
            </a:r>
            <a:r>
              <a:rPr lang="en-US" sz="2000" spc="-25" dirty="0"/>
              <a:t> </a:t>
            </a:r>
            <a:r>
              <a:rPr lang="en-US" sz="2000" dirty="0"/>
              <a:t>the</a:t>
            </a:r>
            <a:r>
              <a:rPr lang="en-US" sz="2000" spc="-33" dirty="0"/>
              <a:t> </a:t>
            </a:r>
            <a:r>
              <a:rPr lang="en-US" sz="2000" spc="-16" dirty="0"/>
              <a:t>laboratory.</a:t>
            </a:r>
            <a:endParaRPr lang="en-US" sz="20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>
              <a:spcAft>
                <a:spcPts val="614"/>
              </a:spcAft>
            </a:pPr>
            <a:fld id="{81D60167-4931-47E6-BA6A-407CBD079E47}" type="slidenum">
              <a:rPr lang="en-US" sz="1200" spc="-3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14"/>
                </a:spcAft>
              </a:pPr>
              <a:t>5</a:t>
            </a:fld>
            <a:endParaRPr lang="en-US" sz="1200" spc="-4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31BB6-8AB2-C949-7CB6-CB21C89A950A}"/>
              </a:ext>
            </a:extLst>
          </p:cNvPr>
          <p:cNvSpPr txBox="1"/>
          <p:nvPr/>
        </p:nvSpPr>
        <p:spPr>
          <a:xfrm>
            <a:off x="828161" y="1060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89349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Laboratory</a:t>
            </a:r>
            <a:r>
              <a:rPr lang="en-US" b="1" spc="-56" dirty="0"/>
              <a:t> </a:t>
            </a:r>
            <a:r>
              <a:rPr lang="en-US" b="1" dirty="0"/>
              <a:t>Safety</a:t>
            </a:r>
            <a:r>
              <a:rPr lang="en-US" b="1" spc="-33" dirty="0"/>
              <a:t> </a:t>
            </a:r>
            <a:r>
              <a:rPr lang="en-US" b="1" spc="-16" dirty="0"/>
              <a:t>Equipment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62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dirty="0"/>
              <a:t>Eyewash</a:t>
            </a:r>
            <a:r>
              <a:rPr lang="en-US" spc="-25" dirty="0"/>
              <a:t> </a:t>
            </a:r>
            <a:r>
              <a:rPr lang="en-US" dirty="0"/>
              <a:t>and</a:t>
            </a:r>
            <a:r>
              <a:rPr lang="en-US" spc="-16" dirty="0"/>
              <a:t> shower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37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spc="-16" dirty="0"/>
              <a:t>Sinks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45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dirty="0"/>
              <a:t>Fire</a:t>
            </a:r>
            <a:r>
              <a:rPr lang="en-US" spc="-40" dirty="0"/>
              <a:t> </a:t>
            </a:r>
            <a:r>
              <a:rPr lang="en-US" spc="-16" dirty="0"/>
              <a:t>Extinguisher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45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dirty="0"/>
              <a:t>First</a:t>
            </a:r>
            <a:r>
              <a:rPr lang="en-US" spc="-33" dirty="0"/>
              <a:t> </a:t>
            </a:r>
            <a:r>
              <a:rPr lang="en-US" dirty="0"/>
              <a:t>Aid</a:t>
            </a:r>
            <a:r>
              <a:rPr lang="en-US" spc="-33" dirty="0"/>
              <a:t> </a:t>
            </a:r>
            <a:r>
              <a:rPr lang="en-US" spc="-40" dirty="0"/>
              <a:t>Kit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37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dirty="0"/>
              <a:t>Emergency</a:t>
            </a:r>
            <a:r>
              <a:rPr lang="en-US" spc="-56" dirty="0"/>
              <a:t> </a:t>
            </a:r>
            <a:r>
              <a:rPr lang="en-US" dirty="0"/>
              <a:t>Gas</a:t>
            </a:r>
            <a:r>
              <a:rPr lang="en-US" spc="-40" dirty="0"/>
              <a:t> </a:t>
            </a:r>
            <a:r>
              <a:rPr lang="en-US" spc="-33" dirty="0"/>
              <a:t>Valve</a:t>
            </a:r>
          </a:p>
          <a:p>
            <a:pPr marL="388324" lvl="1" indent="-228600">
              <a:lnSpc>
                <a:spcPct val="90000"/>
              </a:lnSpc>
              <a:spcBef>
                <a:spcPts val="1137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025"/>
              </a:spcBef>
              <a:buSzPct val="91666"/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</a:rPr>
              <a:t>Flammable</a:t>
            </a:r>
            <a:r>
              <a:rPr lang="en-US" b="1" spc="-56" dirty="0"/>
              <a:t> </a:t>
            </a:r>
            <a:r>
              <a:rPr lang="en-US" dirty="0"/>
              <a:t>–</a:t>
            </a:r>
            <a:r>
              <a:rPr lang="en-US" spc="-48" dirty="0"/>
              <a:t> </a:t>
            </a:r>
            <a:r>
              <a:rPr lang="en-US" dirty="0"/>
              <a:t>Any</a:t>
            </a:r>
            <a:r>
              <a:rPr lang="en-US" spc="-40" dirty="0"/>
              <a:t> </a:t>
            </a:r>
            <a:r>
              <a:rPr lang="en-US" dirty="0"/>
              <a:t>substance</a:t>
            </a:r>
            <a:r>
              <a:rPr lang="en-US" spc="-40" dirty="0"/>
              <a:t> </a:t>
            </a:r>
            <a:r>
              <a:rPr lang="en-US" dirty="0"/>
              <a:t>that</a:t>
            </a:r>
            <a:r>
              <a:rPr lang="en-US" spc="-40" dirty="0"/>
              <a:t> </a:t>
            </a:r>
            <a:r>
              <a:rPr lang="en-US" dirty="0"/>
              <a:t>will</a:t>
            </a:r>
            <a:r>
              <a:rPr lang="en-US" spc="-25" dirty="0"/>
              <a:t> </a:t>
            </a:r>
            <a:r>
              <a:rPr lang="en-US" dirty="0"/>
              <a:t>burn</a:t>
            </a:r>
            <a:r>
              <a:rPr lang="en-US" spc="-33" dirty="0"/>
              <a:t> </a:t>
            </a:r>
            <a:r>
              <a:rPr lang="en-US" dirty="0"/>
              <a:t>if</a:t>
            </a:r>
            <a:r>
              <a:rPr lang="en-US" spc="-16" dirty="0"/>
              <a:t> </a:t>
            </a:r>
            <a:r>
              <a:rPr lang="en-US" dirty="0"/>
              <a:t>exposed</a:t>
            </a:r>
            <a:r>
              <a:rPr lang="en-US" spc="-33" dirty="0"/>
              <a:t> </a:t>
            </a:r>
            <a:r>
              <a:rPr lang="en-US" dirty="0"/>
              <a:t>to</a:t>
            </a:r>
            <a:r>
              <a:rPr lang="en-US" spc="-40" dirty="0"/>
              <a:t> </a:t>
            </a:r>
            <a:r>
              <a:rPr lang="en-US" dirty="0"/>
              <a:t>an</a:t>
            </a:r>
            <a:r>
              <a:rPr lang="en-US" spc="-25" dirty="0"/>
              <a:t> </a:t>
            </a:r>
            <a:r>
              <a:rPr lang="en-US" dirty="0"/>
              <a:t>open</a:t>
            </a:r>
            <a:r>
              <a:rPr lang="en-US" spc="-73" dirty="0"/>
              <a:t> </a:t>
            </a:r>
            <a:r>
              <a:rPr lang="en-US" spc="-16" dirty="0"/>
              <a:t>flame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45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</a:rPr>
              <a:t>Explosive</a:t>
            </a:r>
            <a:r>
              <a:rPr lang="en-US" b="1" u="heavy" spc="-16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/>
              <a:t>–</a:t>
            </a:r>
            <a:r>
              <a:rPr lang="en-US" spc="-25" dirty="0"/>
              <a:t> </a:t>
            </a:r>
            <a:r>
              <a:rPr lang="en-US" dirty="0"/>
              <a:t>A</a:t>
            </a:r>
            <a:r>
              <a:rPr lang="en-US" spc="-25" dirty="0"/>
              <a:t> </a:t>
            </a:r>
            <a:r>
              <a:rPr lang="en-US" dirty="0"/>
              <a:t>substance</a:t>
            </a:r>
            <a:r>
              <a:rPr lang="en-US" spc="-25" dirty="0"/>
              <a:t> </a:t>
            </a:r>
            <a:r>
              <a:rPr lang="en-US" dirty="0"/>
              <a:t>that</a:t>
            </a:r>
            <a:r>
              <a:rPr lang="en-US" spc="-48" dirty="0"/>
              <a:t> </a:t>
            </a:r>
            <a:r>
              <a:rPr lang="en-US" dirty="0"/>
              <a:t>may</a:t>
            </a:r>
            <a:r>
              <a:rPr lang="en-US" spc="-48" dirty="0"/>
              <a:t> </a:t>
            </a:r>
            <a:r>
              <a:rPr lang="en-US" dirty="0"/>
              <a:t>explode</a:t>
            </a:r>
            <a:r>
              <a:rPr lang="en-US" spc="-25" dirty="0"/>
              <a:t> </a:t>
            </a:r>
            <a:r>
              <a:rPr lang="en-US" dirty="0"/>
              <a:t>if</a:t>
            </a:r>
            <a:r>
              <a:rPr lang="en-US" spc="-33" dirty="0"/>
              <a:t> </a:t>
            </a:r>
            <a:r>
              <a:rPr lang="en-US" dirty="0"/>
              <a:t>exposed</a:t>
            </a:r>
            <a:r>
              <a:rPr lang="en-US" spc="-25" dirty="0"/>
              <a:t> </a:t>
            </a:r>
            <a:r>
              <a:rPr lang="en-US" dirty="0"/>
              <a:t>to</a:t>
            </a:r>
            <a:r>
              <a:rPr lang="en-US" spc="-33" dirty="0"/>
              <a:t> </a:t>
            </a:r>
            <a:r>
              <a:rPr lang="en-US" dirty="0"/>
              <a:t>heat</a:t>
            </a:r>
            <a:r>
              <a:rPr lang="en-US" spc="-40" dirty="0"/>
              <a:t> </a:t>
            </a:r>
            <a:r>
              <a:rPr lang="en-US" dirty="0"/>
              <a:t>or</a:t>
            </a:r>
            <a:r>
              <a:rPr lang="en-US" spc="-48" dirty="0"/>
              <a:t> </a:t>
            </a:r>
            <a:r>
              <a:rPr lang="en-US" spc="-16" dirty="0"/>
              <a:t>flame.</a:t>
            </a:r>
            <a:endParaRPr lang="en-US" dirty="0"/>
          </a:p>
          <a:p>
            <a:pPr marL="389349" marR="9222" indent="-228600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</a:rPr>
              <a:t>Toxic/Poison</a:t>
            </a:r>
            <a:r>
              <a:rPr lang="en-US" b="1" spc="33" dirty="0"/>
              <a:t> </a:t>
            </a:r>
            <a:r>
              <a:rPr lang="en-US" dirty="0"/>
              <a:t>–</a:t>
            </a:r>
            <a:r>
              <a:rPr lang="en-US" spc="16" dirty="0"/>
              <a:t> </a:t>
            </a:r>
            <a:r>
              <a:rPr lang="en-US" dirty="0"/>
              <a:t>A</a:t>
            </a:r>
            <a:r>
              <a:rPr lang="en-US" spc="8" dirty="0"/>
              <a:t> </a:t>
            </a:r>
            <a:r>
              <a:rPr lang="en-US" dirty="0"/>
              <a:t>substance</a:t>
            </a:r>
            <a:r>
              <a:rPr lang="en-US" spc="16" dirty="0"/>
              <a:t> </a:t>
            </a:r>
            <a:r>
              <a:rPr lang="en-US" dirty="0"/>
              <a:t>that</a:t>
            </a:r>
            <a:r>
              <a:rPr lang="en-US" spc="33" dirty="0"/>
              <a:t> </a:t>
            </a:r>
            <a:r>
              <a:rPr lang="en-US" dirty="0"/>
              <a:t>can</a:t>
            </a:r>
            <a:r>
              <a:rPr lang="en-US" spc="40" dirty="0"/>
              <a:t> </a:t>
            </a:r>
            <a:r>
              <a:rPr lang="en-US" dirty="0"/>
              <a:t>lead</a:t>
            </a:r>
            <a:r>
              <a:rPr lang="en-US" spc="16" dirty="0"/>
              <a:t> </a:t>
            </a:r>
            <a:r>
              <a:rPr lang="en-US" dirty="0"/>
              <a:t>to</a:t>
            </a:r>
            <a:r>
              <a:rPr lang="en-US" spc="16" dirty="0"/>
              <a:t> </a:t>
            </a:r>
            <a:r>
              <a:rPr lang="en-US" dirty="0"/>
              <a:t>death</a:t>
            </a:r>
            <a:r>
              <a:rPr lang="en-US" spc="16" dirty="0"/>
              <a:t> </a:t>
            </a:r>
            <a:r>
              <a:rPr lang="en-US" dirty="0"/>
              <a:t>if</a:t>
            </a:r>
            <a:r>
              <a:rPr lang="en-US" spc="48" dirty="0"/>
              <a:t> </a:t>
            </a:r>
            <a:r>
              <a:rPr lang="en-US" dirty="0"/>
              <a:t>inhaled,</a:t>
            </a:r>
            <a:r>
              <a:rPr lang="en-US" spc="25" dirty="0"/>
              <a:t> </a:t>
            </a:r>
            <a:r>
              <a:rPr lang="en-US" dirty="0"/>
              <a:t>ingested,</a:t>
            </a:r>
            <a:r>
              <a:rPr lang="en-US" spc="8" dirty="0"/>
              <a:t> </a:t>
            </a:r>
            <a:r>
              <a:rPr lang="en-US" dirty="0"/>
              <a:t>or</a:t>
            </a:r>
            <a:r>
              <a:rPr lang="en-US" spc="25" dirty="0"/>
              <a:t> </a:t>
            </a:r>
            <a:r>
              <a:rPr lang="en-US" spc="-16" dirty="0"/>
              <a:t>absorbed </a:t>
            </a:r>
            <a:r>
              <a:rPr lang="en-US" dirty="0"/>
              <a:t>by</a:t>
            </a:r>
            <a:r>
              <a:rPr lang="en-US" spc="-33" dirty="0"/>
              <a:t> </a:t>
            </a:r>
            <a:r>
              <a:rPr lang="en-US" dirty="0"/>
              <a:t>the</a:t>
            </a:r>
            <a:r>
              <a:rPr lang="en-US" spc="-8" dirty="0"/>
              <a:t> </a:t>
            </a:r>
            <a:r>
              <a:rPr lang="en-US" spc="-16" dirty="0"/>
              <a:t>skin.</a:t>
            </a:r>
            <a:endParaRPr lang="en-US" dirty="0"/>
          </a:p>
          <a:p>
            <a:pPr marL="389349" marR="12295" indent="-228600">
              <a:lnSpc>
                <a:spcPct val="90000"/>
              </a:lnSpc>
              <a:spcBef>
                <a:spcPts val="25"/>
              </a:spcBef>
              <a:buSzPct val="91666"/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</a:rPr>
              <a:t>Irritant</a:t>
            </a:r>
            <a:r>
              <a:rPr lang="en-US" b="1" spc="234" dirty="0"/>
              <a:t> </a:t>
            </a:r>
            <a:r>
              <a:rPr lang="en-US" dirty="0"/>
              <a:t>-</a:t>
            </a:r>
            <a:r>
              <a:rPr lang="en-US" spc="234" dirty="0"/>
              <a:t> </a:t>
            </a:r>
            <a:r>
              <a:rPr lang="en-US" dirty="0"/>
              <a:t>A</a:t>
            </a:r>
            <a:r>
              <a:rPr lang="en-US" spc="218" dirty="0"/>
              <a:t> </a:t>
            </a:r>
            <a:r>
              <a:rPr lang="en-US" dirty="0"/>
              <a:t>substance</a:t>
            </a:r>
            <a:r>
              <a:rPr lang="en-US" spc="226" dirty="0"/>
              <a:t> </a:t>
            </a:r>
            <a:r>
              <a:rPr lang="en-US" dirty="0"/>
              <a:t>that</a:t>
            </a:r>
            <a:r>
              <a:rPr lang="en-US" spc="242" dirty="0"/>
              <a:t> </a:t>
            </a:r>
            <a:r>
              <a:rPr lang="en-US" dirty="0"/>
              <a:t>causes</a:t>
            </a:r>
            <a:r>
              <a:rPr lang="en-US" spc="210" dirty="0"/>
              <a:t> </a:t>
            </a:r>
            <a:r>
              <a:rPr lang="en-US" dirty="0"/>
              <a:t>inflammation</a:t>
            </a:r>
            <a:r>
              <a:rPr lang="en-US" spc="226" dirty="0"/>
              <a:t> </a:t>
            </a:r>
            <a:r>
              <a:rPr lang="en-US" dirty="0"/>
              <a:t>upon</a:t>
            </a:r>
            <a:r>
              <a:rPr lang="en-US" spc="234" dirty="0"/>
              <a:t> </a:t>
            </a:r>
            <a:r>
              <a:rPr lang="en-US" dirty="0"/>
              <a:t>contact</a:t>
            </a:r>
            <a:r>
              <a:rPr lang="en-US" spc="242" dirty="0"/>
              <a:t> </a:t>
            </a:r>
            <a:r>
              <a:rPr lang="en-US" dirty="0"/>
              <a:t>with</a:t>
            </a:r>
            <a:r>
              <a:rPr lang="en-US" spc="242" dirty="0"/>
              <a:t> </a:t>
            </a:r>
            <a:r>
              <a:rPr lang="en-US" dirty="0"/>
              <a:t>skin</a:t>
            </a:r>
            <a:r>
              <a:rPr lang="en-US" spc="210" dirty="0"/>
              <a:t> </a:t>
            </a:r>
            <a:r>
              <a:rPr lang="en-US" dirty="0"/>
              <a:t>or</a:t>
            </a:r>
            <a:r>
              <a:rPr lang="en-US" spc="234" dirty="0"/>
              <a:t> </a:t>
            </a:r>
            <a:r>
              <a:rPr lang="en-US" spc="-16" dirty="0"/>
              <a:t>mucous membranes.</a:t>
            </a:r>
            <a:endParaRPr lang="en-US" dirty="0"/>
          </a:p>
          <a:p>
            <a:pPr marL="389349" marR="8197" indent="-228600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Char char="•"/>
              <a:tabLst>
                <a:tab pos="389349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</a:rPr>
              <a:t>Environmental</a:t>
            </a:r>
            <a:r>
              <a:rPr lang="en-US" b="1" spc="89" dirty="0"/>
              <a:t> </a:t>
            </a:r>
            <a:r>
              <a:rPr lang="en-US" dirty="0"/>
              <a:t>-</a:t>
            </a:r>
            <a:r>
              <a:rPr lang="en-US" spc="113" dirty="0"/>
              <a:t> </a:t>
            </a:r>
            <a:r>
              <a:rPr lang="en-US" dirty="0"/>
              <a:t>Substances</a:t>
            </a:r>
            <a:r>
              <a:rPr lang="en-US" spc="104" dirty="0"/>
              <a:t> </a:t>
            </a:r>
            <a:r>
              <a:rPr lang="en-US" dirty="0"/>
              <a:t>that</a:t>
            </a:r>
            <a:r>
              <a:rPr lang="en-US" spc="104" dirty="0"/>
              <a:t> </a:t>
            </a:r>
            <a:r>
              <a:rPr lang="en-US" dirty="0"/>
              <a:t>are</a:t>
            </a:r>
            <a:r>
              <a:rPr lang="en-US" spc="104" dirty="0"/>
              <a:t> </a:t>
            </a:r>
            <a:r>
              <a:rPr lang="en-US" dirty="0"/>
              <a:t>harmful</a:t>
            </a:r>
            <a:r>
              <a:rPr lang="en-US" spc="97" dirty="0"/>
              <a:t> </a:t>
            </a:r>
            <a:r>
              <a:rPr lang="en-US" dirty="0"/>
              <a:t>to</a:t>
            </a:r>
            <a:r>
              <a:rPr lang="en-US" spc="73" dirty="0"/>
              <a:t> </a:t>
            </a:r>
            <a:r>
              <a:rPr lang="en-US" dirty="0"/>
              <a:t>the</a:t>
            </a:r>
            <a:r>
              <a:rPr lang="en-US" spc="97" dirty="0"/>
              <a:t> </a:t>
            </a:r>
            <a:r>
              <a:rPr lang="en-US" dirty="0"/>
              <a:t>environment.</a:t>
            </a:r>
            <a:r>
              <a:rPr lang="en-US" spc="678" dirty="0"/>
              <a:t> </a:t>
            </a:r>
            <a:r>
              <a:rPr lang="en-US" dirty="0"/>
              <a:t>They</a:t>
            </a:r>
            <a:r>
              <a:rPr lang="en-US" spc="89" dirty="0"/>
              <a:t> </a:t>
            </a:r>
            <a:r>
              <a:rPr lang="en-US" dirty="0"/>
              <a:t>must</a:t>
            </a:r>
            <a:r>
              <a:rPr lang="en-US" spc="113" dirty="0"/>
              <a:t> </a:t>
            </a:r>
            <a:r>
              <a:rPr lang="en-US" dirty="0"/>
              <a:t>be</a:t>
            </a:r>
            <a:r>
              <a:rPr lang="en-US" spc="89" dirty="0"/>
              <a:t> </a:t>
            </a:r>
            <a:r>
              <a:rPr lang="en-US" spc="-16" dirty="0"/>
              <a:t>disposed </a:t>
            </a:r>
            <a:r>
              <a:rPr lang="en-US" dirty="0"/>
              <a:t>of</a:t>
            </a:r>
            <a:r>
              <a:rPr lang="en-US" spc="-8" dirty="0"/>
              <a:t> </a:t>
            </a:r>
            <a:r>
              <a:rPr lang="en-US" dirty="0"/>
              <a:t>properly,</a:t>
            </a:r>
            <a:r>
              <a:rPr lang="en-US" spc="-16" dirty="0"/>
              <a:t> </a:t>
            </a:r>
            <a:r>
              <a:rPr lang="en-US" dirty="0"/>
              <a:t>not</a:t>
            </a:r>
            <a:r>
              <a:rPr lang="en-US" spc="-40" dirty="0"/>
              <a:t> </a:t>
            </a:r>
            <a:r>
              <a:rPr lang="en-US" dirty="0"/>
              <a:t>washed</a:t>
            </a:r>
            <a:r>
              <a:rPr lang="en-US" spc="-48" dirty="0"/>
              <a:t> </a:t>
            </a:r>
            <a:r>
              <a:rPr lang="en-US" dirty="0"/>
              <a:t>down</a:t>
            </a:r>
            <a:r>
              <a:rPr lang="en-US" spc="-33" dirty="0"/>
              <a:t> </a:t>
            </a:r>
            <a:r>
              <a:rPr lang="en-US" dirty="0"/>
              <a:t>the</a:t>
            </a:r>
            <a:r>
              <a:rPr lang="en-US" spc="-33" dirty="0"/>
              <a:t> </a:t>
            </a:r>
            <a:r>
              <a:rPr lang="en-US" spc="-16" dirty="0"/>
              <a:t>drain.</a:t>
            </a:r>
            <a:endParaRPr lang="en-US" dirty="0"/>
          </a:p>
          <a:p>
            <a:pPr marL="388324" lvl="1" indent="-228600">
              <a:lnSpc>
                <a:spcPct val="90000"/>
              </a:lnSpc>
              <a:spcBef>
                <a:spcPts val="1145"/>
              </a:spcBef>
              <a:buFont typeface="Arial" panose="020B0604020202020204" pitchFamily="34" charset="0"/>
              <a:buChar char="•"/>
              <a:tabLst>
                <a:tab pos="388324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0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8881" y="731065"/>
            <a:ext cx="5152830" cy="1071232"/>
          </a:xfrm>
          <a:prstGeom prst="rect">
            <a:avLst/>
          </a:prstGeom>
        </p:spPr>
        <p:txBody>
          <a:bodyPr vert="horz" lIns="93585" tIns="46792" rIns="93585" bIns="46792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endParaRPr lang="en-US" sz="4503" dirty="0">
              <a:latin typeface="+mj-lt"/>
              <a:ea typeface="+mj-ea"/>
              <a:cs typeface="+mj-cs"/>
            </a:endParaRPr>
          </a:p>
          <a:p>
            <a:pPr marL="4098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4503" b="1" dirty="0">
                <a:latin typeface="+mj-lt"/>
                <a:ea typeface="+mj-ea"/>
                <a:cs typeface="+mj-cs"/>
              </a:rPr>
              <a:t>1b.</a:t>
            </a:r>
            <a:r>
              <a:rPr lang="en-US" sz="4503" b="1" spc="-8" dirty="0">
                <a:latin typeface="+mj-lt"/>
                <a:ea typeface="+mj-ea"/>
                <a:cs typeface="+mj-cs"/>
              </a:rPr>
              <a:t> </a:t>
            </a:r>
            <a:r>
              <a:rPr lang="en-US" sz="4503" b="1" dirty="0">
                <a:latin typeface="+mj-lt"/>
                <a:ea typeface="+mj-ea"/>
                <a:cs typeface="+mj-cs"/>
              </a:rPr>
              <a:t>Apparatus</a:t>
            </a:r>
            <a:r>
              <a:rPr lang="en-US" sz="4503" b="1" spc="-33" dirty="0">
                <a:latin typeface="+mj-lt"/>
                <a:ea typeface="+mj-ea"/>
                <a:cs typeface="+mj-cs"/>
              </a:rPr>
              <a:t> </a:t>
            </a:r>
            <a:r>
              <a:rPr lang="en-US" sz="4503" b="1" dirty="0">
                <a:latin typeface="+mj-lt"/>
                <a:ea typeface="+mj-ea"/>
                <a:cs typeface="+mj-cs"/>
              </a:rPr>
              <a:t>and</a:t>
            </a:r>
            <a:r>
              <a:rPr lang="en-US" sz="4503" b="1" spc="-40" dirty="0">
                <a:latin typeface="+mj-lt"/>
                <a:ea typeface="+mj-ea"/>
                <a:cs typeface="+mj-cs"/>
              </a:rPr>
              <a:t> </a:t>
            </a:r>
            <a:r>
              <a:rPr lang="en-US" sz="4503" b="1" spc="-16" dirty="0">
                <a:latin typeface="+mj-lt"/>
                <a:ea typeface="+mj-ea"/>
                <a:cs typeface="+mj-cs"/>
              </a:rPr>
              <a:t>Equipment</a:t>
            </a:r>
            <a:endParaRPr lang="en-US" sz="4503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933" y="3001313"/>
            <a:ext cx="3571810" cy="1507977"/>
          </a:xfrm>
          <a:prstGeom prst="rect">
            <a:avLst/>
          </a:prstGeom>
        </p:spPr>
        <p:txBody>
          <a:bodyPr vert="horz" lIns="93585" tIns="46792" rIns="93585" bIns="46792" rtlCol="0">
            <a:normAutofit/>
          </a:bodyPr>
          <a:lstStyle/>
          <a:p>
            <a:pPr>
              <a:lnSpc>
                <a:spcPct val="90000"/>
              </a:lnSpc>
              <a:spcBef>
                <a:spcPts val="1024"/>
              </a:spcBef>
            </a:pPr>
            <a:r>
              <a:rPr lang="en-US" sz="2456" b="1" dirty="0"/>
              <a:t>Microscope:</a:t>
            </a:r>
            <a:r>
              <a:rPr lang="en-US" sz="2456" b="1" spc="-25" dirty="0"/>
              <a:t> </a:t>
            </a:r>
            <a:r>
              <a:rPr lang="en-US" sz="2456" dirty="0"/>
              <a:t>Used</a:t>
            </a:r>
            <a:r>
              <a:rPr lang="en-US" sz="2456" spc="-33" dirty="0"/>
              <a:t> </a:t>
            </a:r>
            <a:r>
              <a:rPr lang="en-US" sz="2456" dirty="0"/>
              <a:t>to</a:t>
            </a:r>
            <a:r>
              <a:rPr lang="en-US" sz="2456" spc="-64" dirty="0"/>
              <a:t> </a:t>
            </a:r>
            <a:r>
              <a:rPr lang="en-US" sz="2456" dirty="0" err="1"/>
              <a:t>observ</a:t>
            </a:r>
            <a:r>
              <a:rPr lang="en-US" sz="2456" dirty="0"/>
              <a:t> e</a:t>
            </a:r>
            <a:r>
              <a:rPr lang="en-US" sz="2456" spc="-40" dirty="0"/>
              <a:t> </a:t>
            </a:r>
            <a:r>
              <a:rPr lang="en-US" sz="2456" dirty="0"/>
              <a:t>very</a:t>
            </a:r>
            <a:r>
              <a:rPr lang="en-US" sz="2456" spc="-56" dirty="0"/>
              <a:t> </a:t>
            </a:r>
            <a:r>
              <a:rPr lang="en-US" sz="2456" dirty="0"/>
              <a:t>small</a:t>
            </a:r>
            <a:r>
              <a:rPr lang="en-US" sz="2456" spc="-40" dirty="0"/>
              <a:t> </a:t>
            </a:r>
            <a:r>
              <a:rPr lang="en-US" sz="2456" spc="-16" dirty="0"/>
              <a:t>organisms</a:t>
            </a:r>
            <a:endParaRPr lang="en-US" sz="2456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291" y="745185"/>
            <a:ext cx="4055541" cy="536762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0539546" y="6090338"/>
            <a:ext cx="380402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89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0065" algn="r">
              <a:lnSpc>
                <a:spcPts val="2223"/>
              </a:lnSpc>
              <a:spcAft>
                <a:spcPts val="614"/>
              </a:spcAft>
            </a:pPr>
            <a:fld id="{81D60167-4931-47E6-BA6A-407CBD079E47}" type="slidenum">
              <a:rPr lang="en-SA" spc="-39" smtClean="0"/>
              <a:pPr marL="60065" algn="r">
                <a:lnSpc>
                  <a:spcPts val="2223"/>
                </a:lnSpc>
                <a:spcAft>
                  <a:spcPts val="614"/>
                </a:spcAft>
              </a:pPr>
              <a:t>7</a:t>
            </a:fld>
            <a:endParaRPr lang="en-US" sz="1228" spc="-4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5981048" y="-3561848"/>
            <a:ext cx="76840" cy="17417"/>
          </a:xfrm>
          <a:custGeom>
            <a:avLst/>
            <a:gdLst/>
            <a:ahLst/>
            <a:cxnLst/>
            <a:rect l="l" t="t" r="r" b="b"/>
            <a:pathLst>
              <a:path w="47625" h="10794">
                <a:moveTo>
                  <a:pt x="47244" y="0"/>
                </a:moveTo>
                <a:lnTo>
                  <a:pt x="0" y="0"/>
                </a:lnTo>
                <a:lnTo>
                  <a:pt x="0" y="10668"/>
                </a:lnTo>
                <a:lnTo>
                  <a:pt x="47244" y="10668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42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ject 9" descr="A white machine with a round knob&#10;&#10;Description automatically generated">
            <a:extLst>
              <a:ext uri="{FF2B5EF4-FFF2-40B4-BE49-F238E27FC236}">
                <a16:creationId xmlns:a16="http://schemas.microsoft.com/office/drawing/2014/main" id="{C959AF25-50F0-4420-AFE5-A34F5FD7E2A9}"/>
              </a:ext>
            </a:extLst>
          </p:cNvPr>
          <p:cNvPicPr/>
          <p:nvPr/>
        </p:nvPicPr>
        <p:blipFill>
          <a:blip r:embed="rId2" cstate="print"/>
          <a:srcRect r="4774" b="-2"/>
          <a:stretch/>
        </p:blipFill>
        <p:spPr>
          <a:xfrm>
            <a:off x="959357" y="511293"/>
            <a:ext cx="426503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90A83DB7-6691-0B9B-EA5B-B7688BFF47D7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1477" indent="-228600">
              <a:lnSpc>
                <a:spcPct val="90000"/>
              </a:lnSpc>
              <a:spcBef>
                <a:spcPts val="118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2.</a:t>
            </a:r>
            <a:r>
              <a:rPr lang="en-US" sz="2400" b="1" spc="694" dirty="0"/>
              <a:t> </a:t>
            </a:r>
            <a:r>
              <a:rPr lang="en-US" sz="2400" b="1" dirty="0"/>
              <a:t>Autoclave:</a:t>
            </a:r>
            <a:r>
              <a:rPr lang="en-US" sz="2400" b="1" spc="-8" dirty="0"/>
              <a:t> </a:t>
            </a:r>
            <a:r>
              <a:rPr lang="en-US" sz="2400" dirty="0"/>
              <a:t>It</a:t>
            </a:r>
            <a:r>
              <a:rPr lang="en-US" sz="2400" spc="-16" dirty="0"/>
              <a:t> </a:t>
            </a:r>
            <a:r>
              <a:rPr lang="en-US" sz="2400" dirty="0"/>
              <a:t>is</a:t>
            </a:r>
            <a:r>
              <a:rPr lang="en-US" sz="2400" spc="-25" dirty="0"/>
              <a:t> </a:t>
            </a:r>
            <a:r>
              <a:rPr lang="en-US" sz="2400" dirty="0"/>
              <a:t>a</a:t>
            </a:r>
            <a:r>
              <a:rPr lang="en-US" sz="2400" spc="-16" dirty="0"/>
              <a:t> </a:t>
            </a:r>
            <a:r>
              <a:rPr lang="en-US" sz="2400" dirty="0"/>
              <a:t>wet</a:t>
            </a:r>
            <a:r>
              <a:rPr lang="en-US" sz="2400" spc="-33" dirty="0"/>
              <a:t> </a:t>
            </a:r>
            <a:r>
              <a:rPr lang="en-US" sz="2400" dirty="0"/>
              <a:t>air</a:t>
            </a:r>
            <a:r>
              <a:rPr lang="en-US" sz="2400" spc="-40" dirty="0"/>
              <a:t> </a:t>
            </a:r>
            <a:r>
              <a:rPr lang="en-US" sz="2400" dirty="0"/>
              <a:t>type</a:t>
            </a:r>
            <a:r>
              <a:rPr lang="en-US" sz="2400" spc="-16" dirty="0"/>
              <a:t> sterilizer.</a:t>
            </a:r>
            <a:endParaRPr lang="en-US" sz="2400" dirty="0"/>
          </a:p>
          <a:p>
            <a:pPr marL="430334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</a:t>
            </a:r>
            <a:r>
              <a:rPr lang="en-US" sz="2400" spc="-33" dirty="0"/>
              <a:t> </a:t>
            </a:r>
            <a:r>
              <a:rPr lang="en-US" sz="2400" dirty="0"/>
              <a:t>is</a:t>
            </a:r>
            <a:r>
              <a:rPr lang="en-US" sz="2400" spc="-33" dirty="0"/>
              <a:t> </a:t>
            </a:r>
            <a:r>
              <a:rPr lang="en-US" sz="2400" dirty="0"/>
              <a:t>used</a:t>
            </a:r>
            <a:r>
              <a:rPr lang="en-US" sz="2400" spc="-25" dirty="0"/>
              <a:t> </a:t>
            </a:r>
            <a:r>
              <a:rPr lang="en-US" sz="2400" dirty="0"/>
              <a:t>to</a:t>
            </a:r>
            <a:r>
              <a:rPr lang="en-US" sz="2400" spc="-25" dirty="0"/>
              <a:t> </a:t>
            </a:r>
            <a:r>
              <a:rPr lang="en-US" sz="2400" dirty="0"/>
              <a:t>sterilize</a:t>
            </a:r>
            <a:r>
              <a:rPr lang="en-US" sz="2400" spc="-33" dirty="0"/>
              <a:t> </a:t>
            </a:r>
            <a:r>
              <a:rPr lang="en-US" sz="2400" dirty="0"/>
              <a:t>culture</a:t>
            </a:r>
            <a:r>
              <a:rPr lang="en-US" sz="2400" spc="-25" dirty="0"/>
              <a:t> </a:t>
            </a:r>
            <a:r>
              <a:rPr lang="en-US" sz="2400" dirty="0"/>
              <a:t>media,</a:t>
            </a:r>
            <a:r>
              <a:rPr lang="en-US" sz="2400" spc="-48" dirty="0"/>
              <a:t> </a:t>
            </a:r>
            <a:r>
              <a:rPr lang="en-US" sz="2400" dirty="0"/>
              <a:t>glassware</a:t>
            </a:r>
            <a:r>
              <a:rPr lang="en-US" sz="2400" spc="-8" dirty="0"/>
              <a:t> </a:t>
            </a:r>
            <a:r>
              <a:rPr lang="en-US" sz="2400" spc="-33" dirty="0"/>
              <a:t>etc.</a:t>
            </a:r>
            <a:endParaRPr lang="en-US" sz="2400" dirty="0"/>
          </a:p>
          <a:p>
            <a:pPr marL="430334" indent="-228600">
              <a:lnSpc>
                <a:spcPct val="90000"/>
              </a:lnSpc>
              <a:spcBef>
                <a:spcPts val="1008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Usually</a:t>
            </a:r>
            <a:r>
              <a:rPr lang="en-US" sz="2400" spc="-56" dirty="0"/>
              <a:t> </a:t>
            </a:r>
            <a:r>
              <a:rPr lang="en-US" sz="2400" dirty="0"/>
              <a:t>autoclave operates</a:t>
            </a:r>
            <a:r>
              <a:rPr lang="en-US" sz="2400" spc="-40" dirty="0"/>
              <a:t> </a:t>
            </a:r>
            <a:r>
              <a:rPr lang="en-US" sz="2400" dirty="0"/>
              <a:t>at</a:t>
            </a:r>
            <a:r>
              <a:rPr lang="en-US" sz="2400" spc="-16" dirty="0"/>
              <a:t> </a:t>
            </a:r>
            <a:r>
              <a:rPr lang="en-US" sz="2400" dirty="0"/>
              <a:t>15</a:t>
            </a:r>
            <a:r>
              <a:rPr lang="en-US" sz="2400" spc="-16" dirty="0"/>
              <a:t> </a:t>
            </a:r>
            <a:r>
              <a:rPr lang="en-US" sz="2400" dirty="0" err="1"/>
              <a:t>lb</a:t>
            </a:r>
            <a:r>
              <a:rPr lang="en-US" sz="2400" dirty="0"/>
              <a:t>/sq.</a:t>
            </a:r>
            <a:r>
              <a:rPr lang="en-US" sz="2400" spc="-25" dirty="0"/>
              <a:t> </a:t>
            </a:r>
            <a:r>
              <a:rPr lang="en-US" sz="2400" dirty="0"/>
              <a:t>inch</a:t>
            </a:r>
            <a:r>
              <a:rPr lang="en-US" sz="2400" spc="-16" dirty="0"/>
              <a:t> </a:t>
            </a:r>
            <a:r>
              <a:rPr lang="en-US" sz="2400" dirty="0"/>
              <a:t>steam</a:t>
            </a:r>
            <a:r>
              <a:rPr lang="en-US" sz="2400" spc="-33" dirty="0"/>
              <a:t> </a:t>
            </a:r>
            <a:r>
              <a:rPr lang="en-US" sz="2400" dirty="0"/>
              <a:t>pressure</a:t>
            </a:r>
            <a:r>
              <a:rPr lang="en-US" sz="2400" spc="-16" dirty="0"/>
              <a:t> </a:t>
            </a:r>
            <a:r>
              <a:rPr lang="en-US" sz="2400" dirty="0"/>
              <a:t>(121.5</a:t>
            </a:r>
            <a:r>
              <a:rPr lang="en-US" sz="2400" spc="25" dirty="0"/>
              <a:t> </a:t>
            </a:r>
            <a:r>
              <a:rPr lang="en-US" sz="2400" baseline="38194" dirty="0"/>
              <a:t>o</a:t>
            </a:r>
            <a:r>
              <a:rPr lang="en-US" sz="2400" spc="-84" baseline="38194" dirty="0"/>
              <a:t> </a:t>
            </a:r>
            <a:r>
              <a:rPr lang="en-US" sz="2400" spc="-16" dirty="0"/>
              <a:t>C)</a:t>
            </a:r>
            <a:r>
              <a:rPr lang="en-US" sz="2400" spc="-177" dirty="0"/>
              <a:t> </a:t>
            </a:r>
            <a:r>
              <a:rPr lang="en-US" sz="2400" dirty="0"/>
              <a:t>for</a:t>
            </a:r>
            <a:r>
              <a:rPr lang="en-US" sz="2400" spc="-16" dirty="0"/>
              <a:t> </a:t>
            </a:r>
            <a:r>
              <a:rPr lang="en-US" sz="2400" dirty="0"/>
              <a:t>15</a:t>
            </a:r>
            <a:r>
              <a:rPr lang="en-US" sz="2400" spc="-25" dirty="0"/>
              <a:t> </a:t>
            </a:r>
            <a:r>
              <a:rPr lang="en-US" sz="2400" spc="-33" dirty="0"/>
              <a:t>min.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58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4F5E33F0-AF0D-9643-9B8C-957694BEF091}"/>
              </a:ext>
            </a:extLst>
          </p:cNvPr>
          <p:cNvSpPr txBox="1"/>
          <p:nvPr/>
        </p:nvSpPr>
        <p:spPr>
          <a:xfrm>
            <a:off x="890338" y="731922"/>
            <a:ext cx="3734014" cy="3448724"/>
          </a:xfrm>
          <a:prstGeom prst="rect">
            <a:avLst/>
          </a:prstGeom>
        </p:spPr>
        <p:txBody>
          <a:bodyPr vert="horz" lIns="93585" tIns="46792" rIns="93585" bIns="46792" rtlCol="0" anchor="b">
            <a:normAutofit/>
          </a:bodyPr>
          <a:lstStyle/>
          <a:p>
            <a:pPr marL="20493">
              <a:lnSpc>
                <a:spcPct val="90000"/>
              </a:lnSpc>
              <a:spcBef>
                <a:spcPct val="0"/>
              </a:spcBef>
              <a:spcAft>
                <a:spcPts val="614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3.</a:t>
            </a:r>
            <a:r>
              <a:rPr lang="en-US" sz="2800" b="1" spc="66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atin typeface="+mj-lt"/>
                <a:ea typeface="+mj-ea"/>
                <a:cs typeface="+mj-cs"/>
              </a:rPr>
              <a:t>Incubator:</a:t>
            </a:r>
            <a:r>
              <a:rPr lang="en-US" sz="2800" b="1" spc="-4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Provide</a:t>
            </a:r>
            <a:r>
              <a:rPr lang="en-US" sz="28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suitable</a:t>
            </a:r>
            <a:r>
              <a:rPr lang="en-US" sz="2800" spc="-48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temperature</a:t>
            </a:r>
            <a:r>
              <a:rPr lang="en-US" sz="2800" spc="-48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for</a:t>
            </a:r>
            <a:r>
              <a:rPr lang="en-US" sz="28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the</a:t>
            </a:r>
            <a:r>
              <a:rPr lang="en-US" sz="2800" spc="-33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growth</a:t>
            </a:r>
            <a:r>
              <a:rPr lang="en-US" sz="2800" spc="-25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of</a:t>
            </a:r>
            <a:r>
              <a:rPr lang="en-US" sz="2800" spc="-16" dirty="0">
                <a:latin typeface="+mj-lt"/>
                <a:ea typeface="+mj-ea"/>
                <a:cs typeface="+mj-cs"/>
              </a:rPr>
              <a:t> organism.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1073C824-1F26-B847-B795-836BFDC2E634}"/>
              </a:ext>
            </a:extLst>
          </p:cNvPr>
          <p:cNvPicPr/>
          <p:nvPr/>
        </p:nvPicPr>
        <p:blipFill>
          <a:blip r:embed="rId2" cstate="print"/>
          <a:srcRect t="739" b="2846"/>
          <a:stretch/>
        </p:blipFill>
        <p:spPr>
          <a:xfrm>
            <a:off x="5311701" y="112930"/>
            <a:ext cx="6878775" cy="66321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78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1726</Words>
  <Application>Microsoft Macintosh PowerPoint</Application>
  <PresentationFormat>Widescreen</PresentationFormat>
  <Paragraphs>229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Times New Roman</vt:lpstr>
      <vt:lpstr>Office Theme</vt:lpstr>
      <vt:lpstr>MBI 240 LABORATORY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ِAmal Khalaf</dc:creator>
  <cp:lastModifiedBy>ِAmal Khalaf</cp:lastModifiedBy>
  <cp:revision>3</cp:revision>
  <dcterms:created xsi:type="dcterms:W3CDTF">2024-08-31T19:29:49Z</dcterms:created>
  <dcterms:modified xsi:type="dcterms:W3CDTF">2024-09-02T03:48:40Z</dcterms:modified>
</cp:coreProperties>
</file>