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6"/>
  </p:notesMasterIdLst>
  <p:sldIdLst>
    <p:sldId id="256" r:id="rId2"/>
    <p:sldId id="263" r:id="rId3"/>
    <p:sldId id="266" r:id="rId4"/>
    <p:sldId id="267" r:id="rId5"/>
    <p:sldId id="264" r:id="rId6"/>
    <p:sldId id="269" r:id="rId7"/>
    <p:sldId id="318" r:id="rId8"/>
    <p:sldId id="268" r:id="rId9"/>
    <p:sldId id="314" r:id="rId10"/>
    <p:sldId id="315" r:id="rId11"/>
    <p:sldId id="316" r:id="rId12"/>
    <p:sldId id="317" r:id="rId13"/>
    <p:sldId id="308" r:id="rId14"/>
    <p:sldId id="309" r:id="rId15"/>
    <p:sldId id="310" r:id="rId16"/>
    <p:sldId id="311" r:id="rId17"/>
    <p:sldId id="312" r:id="rId18"/>
    <p:sldId id="313" r:id="rId19"/>
    <p:sldId id="304" r:id="rId20"/>
    <p:sldId id="265" r:id="rId21"/>
    <p:sldId id="271" r:id="rId22"/>
    <p:sldId id="272" r:id="rId23"/>
    <p:sldId id="273" r:id="rId24"/>
    <p:sldId id="274" r:id="rId25"/>
    <p:sldId id="301" r:id="rId26"/>
    <p:sldId id="275" r:id="rId27"/>
    <p:sldId id="276" r:id="rId28"/>
    <p:sldId id="303" r:id="rId29"/>
    <p:sldId id="277" r:id="rId30"/>
    <p:sldId id="302" r:id="rId31"/>
    <p:sldId id="278" r:id="rId32"/>
    <p:sldId id="279" r:id="rId33"/>
    <p:sldId id="280" r:id="rId34"/>
    <p:sldId id="281" r:id="rId35"/>
    <p:sldId id="305" r:id="rId36"/>
    <p:sldId id="282" r:id="rId37"/>
    <p:sldId id="283" r:id="rId38"/>
    <p:sldId id="284" r:id="rId39"/>
    <p:sldId id="285" r:id="rId40"/>
    <p:sldId id="286" r:id="rId41"/>
    <p:sldId id="287" r:id="rId42"/>
    <p:sldId id="288" r:id="rId43"/>
    <p:sldId id="289" r:id="rId44"/>
    <p:sldId id="290" r:id="rId45"/>
    <p:sldId id="291" r:id="rId46"/>
    <p:sldId id="292" r:id="rId47"/>
    <p:sldId id="293" r:id="rId48"/>
    <p:sldId id="294" r:id="rId49"/>
    <p:sldId id="295" r:id="rId50"/>
    <p:sldId id="296" r:id="rId51"/>
    <p:sldId id="297" r:id="rId52"/>
    <p:sldId id="298" r:id="rId53"/>
    <p:sldId id="299" r:id="rId54"/>
    <p:sldId id="300" r:id="rId5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D8B249-F912-4A71-8C83-FC437E8CB259}" type="datetimeFigureOut">
              <a:rPr lang="en-US" smtClean="0"/>
              <a:pPr/>
              <a:t>4/21/2012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1E3D16-3B61-42D6-8E73-CF9DA8CF19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4849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7E5ADF9-A937-4EFC-B5A8-5C5EAB941BEB}" type="slidenum">
              <a:rPr lang="ja-JP" altLang="en-US"/>
              <a:pPr/>
              <a:t>34</a:t>
            </a:fld>
            <a:endParaRPr lang="ja-JP" altLang="en-US"/>
          </a:p>
        </p:txBody>
      </p:sp>
      <p:sp>
        <p:nvSpPr>
          <p:cNvPr id="226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6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B59D16B-BED9-4961-B0A5-1F039F48D1FE}" type="slidenum">
              <a:rPr lang="ja-JP" altLang="en-US"/>
              <a:pPr/>
              <a:t>37</a:t>
            </a:fld>
            <a:endParaRPr lang="ja-JP" altLang="en-US"/>
          </a:p>
        </p:txBody>
      </p:sp>
      <p:sp>
        <p:nvSpPr>
          <p:cNvPr id="228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8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4A4C0C5-A868-4E78-8133-90721A02E31A}" type="slidenum">
              <a:rPr lang="en-US" smtClean="0">
                <a:latin typeface="Times New Roman" pitchFamily="18" charset="0"/>
              </a:rPr>
              <a:pPr/>
              <a:t>44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EC26E59-6851-4933-B0D1-C45B1BCB423C}" type="slidenum">
              <a:rPr lang="en-US" smtClean="0">
                <a:latin typeface="Times New Roman" pitchFamily="18" charset="0"/>
              </a:rPr>
              <a:pPr/>
              <a:t>45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706CBC-C4B5-4943-A66F-149D7338D1A2}" type="slidenum">
              <a:rPr lang="en-US" smtClean="0">
                <a:latin typeface="Times New Roman" pitchFamily="18" charset="0"/>
              </a:rPr>
              <a:pPr/>
              <a:t>46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8048CC-1283-420C-8C83-2BE6BFFEB777}" type="slidenum">
              <a:rPr lang="ja-JP" altLang="en-US"/>
              <a:pPr/>
              <a:t>50</a:t>
            </a:fld>
            <a:endParaRPr lang="ja-JP" altLang="en-US"/>
          </a:p>
        </p:txBody>
      </p:sp>
      <p:sp>
        <p:nvSpPr>
          <p:cNvPr id="22937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9379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7A9E7E-AD86-46CE-82AC-0A9BE6417F34}" type="slidenum">
              <a:rPr lang="ja-JP" altLang="en-US"/>
              <a:pPr/>
              <a:t>51</a:t>
            </a:fld>
            <a:endParaRPr lang="ja-JP" altLang="en-US"/>
          </a:p>
        </p:txBody>
      </p:sp>
      <p:sp>
        <p:nvSpPr>
          <p:cNvPr id="230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0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Understanding biology through structures 					Course work 2009</a:t>
            </a:r>
          </a:p>
        </p:txBody>
      </p:sp>
    </p:spTree>
    <p:extLst>
      <p:ext uri="{BB962C8B-B14F-4D97-AF65-F5344CB8AC3E}">
        <p14:creationId xmlns:p14="http://schemas.microsoft.com/office/powerpoint/2010/main" val="3093702076"/>
      </p:ext>
    </p:extLst>
  </p:cSld>
  <p:clrMapOvr>
    <a:masterClrMapping/>
  </p:clrMapOvr>
  <p:transition>
    <p:zo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Understanding biology through structures 					Course work 2009</a:t>
            </a:r>
          </a:p>
        </p:txBody>
      </p:sp>
    </p:spTree>
    <p:extLst>
      <p:ext uri="{BB962C8B-B14F-4D97-AF65-F5344CB8AC3E}">
        <p14:creationId xmlns:p14="http://schemas.microsoft.com/office/powerpoint/2010/main" val="1837626037"/>
      </p:ext>
    </p:extLst>
  </p:cSld>
  <p:clrMapOvr>
    <a:masterClrMapping/>
  </p:clrMapOvr>
  <p:transition>
    <p:zo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Understanding biology through structures 					Course work 2009</a:t>
            </a:r>
          </a:p>
        </p:txBody>
      </p:sp>
    </p:spTree>
    <p:extLst>
      <p:ext uri="{BB962C8B-B14F-4D97-AF65-F5344CB8AC3E}">
        <p14:creationId xmlns:p14="http://schemas.microsoft.com/office/powerpoint/2010/main" val="4230957184"/>
      </p:ext>
    </p:extLst>
  </p:cSld>
  <p:clrMapOvr>
    <a:masterClrMapping/>
  </p:clrMapOvr>
  <p:transition>
    <p:zo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Understanding biology through structures 					Course work 2009</a:t>
            </a:r>
          </a:p>
        </p:txBody>
      </p:sp>
    </p:spTree>
    <p:extLst>
      <p:ext uri="{BB962C8B-B14F-4D97-AF65-F5344CB8AC3E}">
        <p14:creationId xmlns:p14="http://schemas.microsoft.com/office/powerpoint/2010/main" val="487184455"/>
      </p:ext>
    </p:extLst>
  </p:cSld>
  <p:clrMapOvr>
    <a:masterClrMapping/>
  </p:clrMapOvr>
  <p:transition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xpasy.ch/cgi-bin/sw3d-search-ac?PD1AMT" TargetMode="External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2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Relationship Id="rId9" Type="http://schemas.openxmlformats.org/officeDocument/2006/relationships/image" Target="../media/image32.jpe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latin typeface="Andalus" pitchFamily="18" charset="-78"/>
                <a:cs typeface="Andalus" pitchFamily="18" charset="-78"/>
              </a:rPr>
              <a:t>Protein and Amino </a:t>
            </a:r>
            <a:r>
              <a:rPr lang="en-US" sz="5400" dirty="0">
                <a:latin typeface="Andalus" pitchFamily="18" charset="-78"/>
                <a:cs typeface="Andalus" pitchFamily="18" charset="-78"/>
              </a:rPr>
              <a:t>acid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962400"/>
            <a:ext cx="6400800" cy="1752600"/>
          </a:xfrm>
        </p:spPr>
        <p:txBody>
          <a:bodyPr>
            <a:normAutofit/>
          </a:bodyPr>
          <a:lstStyle/>
          <a:p>
            <a:pPr algn="l"/>
            <a:r>
              <a:rPr lang="en-US" sz="4000" dirty="0" err="1" smtClean="0">
                <a:solidFill>
                  <a:srgbClr val="0070C0"/>
                </a:solidFill>
              </a:rPr>
              <a:t>Iman</a:t>
            </a:r>
            <a:r>
              <a:rPr lang="en-US" sz="4000" dirty="0" smtClean="0">
                <a:solidFill>
                  <a:srgbClr val="0070C0"/>
                </a:solidFill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</a:rPr>
              <a:t>AlAjeyan</a:t>
            </a:r>
            <a:r>
              <a:rPr lang="en-US" sz="4000" dirty="0" smtClean="0">
                <a:solidFill>
                  <a:srgbClr val="0070C0"/>
                </a:solidFill>
              </a:rPr>
              <a:t> </a:t>
            </a:r>
            <a:endParaRPr lang="en-US" sz="4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42119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8079218"/>
              </p:ext>
            </p:extLst>
          </p:nvPr>
        </p:nvGraphicFramePr>
        <p:xfrm>
          <a:off x="838200" y="2105247"/>
          <a:ext cx="7239000" cy="44805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413000"/>
                <a:gridCol w="1397000"/>
                <a:gridCol w="3429000"/>
              </a:tblGrid>
              <a:tr h="370840">
                <a:tc>
                  <a:txBody>
                    <a:bodyPr/>
                    <a:lstStyle/>
                    <a:p>
                      <a:endParaRPr lang="en-US" sz="2400" dirty="0">
                        <a:latin typeface="Andalus" pitchFamily="18" charset="-78"/>
                        <a:cs typeface="Andalus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>
                        <a:latin typeface="Andalus" pitchFamily="18" charset="-78"/>
                        <a:cs typeface="Andalus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>
                        <a:latin typeface="Andalus" pitchFamily="18" charset="-78"/>
                        <a:cs typeface="Andalus" pitchFamily="18" charset="-78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0070C0"/>
                          </a:solidFill>
                          <a:latin typeface="Andalus" pitchFamily="18" charset="-78"/>
                          <a:cs typeface="Andalus" pitchFamily="18" charset="-78"/>
                        </a:rPr>
                        <a:t>Arg</a:t>
                      </a:r>
                      <a:r>
                        <a:rPr lang="en-US" sz="2400" dirty="0" smtClean="0">
                          <a:latin typeface="Andalus" pitchFamily="18" charset="-78"/>
                          <a:cs typeface="Andalus" pitchFamily="18" charset="-78"/>
                        </a:rPr>
                        <a:t>inine</a:t>
                      </a:r>
                      <a:endParaRPr lang="en-US" sz="2400" dirty="0">
                        <a:latin typeface="Andalus" pitchFamily="18" charset="-78"/>
                        <a:cs typeface="Andalus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solidFill>
                            <a:srgbClr val="0070C0"/>
                          </a:solidFill>
                          <a:latin typeface="Andalus" pitchFamily="18" charset="-78"/>
                          <a:cs typeface="Andalus" pitchFamily="18" charset="-78"/>
                        </a:rPr>
                        <a:t>Arg</a:t>
                      </a:r>
                      <a:endParaRPr lang="en-US" sz="2400" dirty="0">
                        <a:solidFill>
                          <a:srgbClr val="0070C0"/>
                        </a:solidFill>
                        <a:latin typeface="Andalus" pitchFamily="18" charset="-78"/>
                        <a:cs typeface="Andalus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0070C0"/>
                          </a:solidFill>
                          <a:latin typeface="Andalus" pitchFamily="18" charset="-78"/>
                          <a:cs typeface="Andalus" pitchFamily="18" charset="-78"/>
                        </a:rPr>
                        <a:t>R</a:t>
                      </a:r>
                      <a:r>
                        <a:rPr lang="en-US" sz="2400" dirty="0" smtClean="0">
                          <a:latin typeface="Andalus" pitchFamily="18" charset="-78"/>
                          <a:cs typeface="Andalus" pitchFamily="18" charset="-78"/>
                        </a:rPr>
                        <a:t>(</a:t>
                      </a:r>
                      <a:r>
                        <a:rPr lang="en-US" sz="2400" dirty="0" err="1" smtClean="0">
                          <a:latin typeface="Andalus" pitchFamily="18" charset="-78"/>
                          <a:cs typeface="Andalus" pitchFamily="18" charset="-78"/>
                        </a:rPr>
                        <a:t>a</a:t>
                      </a:r>
                      <a:r>
                        <a:rPr lang="en-US" sz="2400" dirty="0" err="1" smtClean="0">
                          <a:solidFill>
                            <a:srgbClr val="0070C0"/>
                          </a:solidFill>
                          <a:latin typeface="Andalus" pitchFamily="18" charset="-78"/>
                          <a:cs typeface="Andalus" pitchFamily="18" charset="-78"/>
                        </a:rPr>
                        <a:t>R</a:t>
                      </a:r>
                      <a:r>
                        <a:rPr lang="en-US" sz="2400" dirty="0" err="1" smtClean="0">
                          <a:latin typeface="Andalus" pitchFamily="18" charset="-78"/>
                          <a:cs typeface="Andalus" pitchFamily="18" charset="-78"/>
                        </a:rPr>
                        <a:t>ginine</a:t>
                      </a:r>
                      <a:r>
                        <a:rPr lang="en-US" sz="2400" dirty="0" smtClean="0">
                          <a:latin typeface="Andalus" pitchFamily="18" charset="-78"/>
                          <a:cs typeface="Andalus" pitchFamily="18" charset="-78"/>
                        </a:rPr>
                        <a:t>)</a:t>
                      </a:r>
                      <a:endParaRPr lang="en-US" sz="2400" dirty="0">
                        <a:latin typeface="Andalus" pitchFamily="18" charset="-78"/>
                        <a:cs typeface="Andalus" pitchFamily="18" charset="-78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0070C0"/>
                          </a:solidFill>
                          <a:latin typeface="Andalus" pitchFamily="18" charset="-78"/>
                          <a:cs typeface="Andalus" pitchFamily="18" charset="-78"/>
                        </a:rPr>
                        <a:t>As</a:t>
                      </a:r>
                      <a:r>
                        <a:rPr lang="en-US" sz="2400" dirty="0" smtClean="0">
                          <a:latin typeface="Andalus" pitchFamily="18" charset="-78"/>
                          <a:cs typeface="Andalus" pitchFamily="18" charset="-78"/>
                        </a:rPr>
                        <a:t>paragi</a:t>
                      </a:r>
                      <a:r>
                        <a:rPr lang="en-US" sz="2400" dirty="0" smtClean="0">
                          <a:solidFill>
                            <a:srgbClr val="0070C0"/>
                          </a:solidFill>
                          <a:latin typeface="Andalus" pitchFamily="18" charset="-78"/>
                          <a:cs typeface="Andalus" pitchFamily="18" charset="-78"/>
                        </a:rPr>
                        <a:t>n</a:t>
                      </a:r>
                      <a:r>
                        <a:rPr lang="en-US" sz="2400" dirty="0" smtClean="0">
                          <a:latin typeface="Andalus" pitchFamily="18" charset="-78"/>
                          <a:cs typeface="Andalus" pitchFamily="18" charset="-78"/>
                        </a:rPr>
                        <a:t>e</a:t>
                      </a:r>
                      <a:endParaRPr lang="en-US" sz="2400" dirty="0">
                        <a:latin typeface="Andalus" pitchFamily="18" charset="-78"/>
                        <a:cs typeface="Andalus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solidFill>
                            <a:srgbClr val="0070C0"/>
                          </a:solidFill>
                          <a:latin typeface="Andalus" pitchFamily="18" charset="-78"/>
                          <a:cs typeface="Andalus" pitchFamily="18" charset="-78"/>
                        </a:rPr>
                        <a:t>Asn</a:t>
                      </a:r>
                      <a:endParaRPr lang="en-US" sz="2400" dirty="0">
                        <a:solidFill>
                          <a:srgbClr val="0070C0"/>
                        </a:solidFill>
                        <a:latin typeface="Andalus" pitchFamily="18" charset="-78"/>
                        <a:cs typeface="Andalus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0070C0"/>
                          </a:solidFill>
                          <a:latin typeface="Andalus" pitchFamily="18" charset="-78"/>
                          <a:cs typeface="Andalus" pitchFamily="18" charset="-78"/>
                        </a:rPr>
                        <a:t>N</a:t>
                      </a:r>
                      <a:r>
                        <a:rPr lang="en-US" sz="2400" dirty="0" smtClean="0">
                          <a:latin typeface="Andalus" pitchFamily="18" charset="-78"/>
                          <a:cs typeface="Andalus" pitchFamily="18" charset="-78"/>
                        </a:rPr>
                        <a:t>(contains </a:t>
                      </a:r>
                      <a:r>
                        <a:rPr lang="en-US" sz="2400" dirty="0" smtClean="0">
                          <a:solidFill>
                            <a:srgbClr val="0070C0"/>
                          </a:solidFill>
                          <a:latin typeface="Andalus" pitchFamily="18" charset="-78"/>
                          <a:cs typeface="Andalus" pitchFamily="18" charset="-78"/>
                        </a:rPr>
                        <a:t>N</a:t>
                      </a:r>
                      <a:r>
                        <a:rPr lang="en-US" sz="2400" dirty="0" smtClean="0">
                          <a:latin typeface="Andalus" pitchFamily="18" charset="-78"/>
                          <a:cs typeface="Andalus" pitchFamily="18" charset="-78"/>
                        </a:rPr>
                        <a:t>)</a:t>
                      </a:r>
                      <a:endParaRPr lang="en-US" sz="2400" dirty="0">
                        <a:latin typeface="Andalus" pitchFamily="18" charset="-78"/>
                        <a:cs typeface="Andalus" pitchFamily="18" charset="-78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0070C0"/>
                          </a:solidFill>
                          <a:latin typeface="Andalus" pitchFamily="18" charset="-78"/>
                          <a:cs typeface="Andalus" pitchFamily="18" charset="-78"/>
                        </a:rPr>
                        <a:t>Asp</a:t>
                      </a:r>
                      <a:r>
                        <a:rPr lang="en-US" sz="2400" dirty="0" smtClean="0">
                          <a:latin typeface="Andalus" pitchFamily="18" charset="-78"/>
                          <a:cs typeface="Andalus" pitchFamily="18" charset="-78"/>
                        </a:rPr>
                        <a:t>artate</a:t>
                      </a:r>
                      <a:endParaRPr lang="en-US" sz="2400" dirty="0">
                        <a:latin typeface="Andalus" pitchFamily="18" charset="-78"/>
                        <a:cs typeface="Andalus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0070C0"/>
                          </a:solidFill>
                          <a:latin typeface="Andalus" pitchFamily="18" charset="-78"/>
                          <a:cs typeface="Andalus" pitchFamily="18" charset="-78"/>
                        </a:rPr>
                        <a:t>Asp</a:t>
                      </a:r>
                      <a:endParaRPr lang="en-US" sz="2400" dirty="0">
                        <a:solidFill>
                          <a:srgbClr val="0070C0"/>
                        </a:solidFill>
                        <a:latin typeface="Andalus" pitchFamily="18" charset="-78"/>
                        <a:cs typeface="Andalus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0070C0"/>
                          </a:solidFill>
                          <a:latin typeface="Andalus" pitchFamily="18" charset="-78"/>
                          <a:cs typeface="Andalus" pitchFamily="18" charset="-78"/>
                        </a:rPr>
                        <a:t>D</a:t>
                      </a:r>
                      <a:r>
                        <a:rPr lang="en-US" sz="2400" dirty="0" smtClean="0">
                          <a:latin typeface="Andalus" pitchFamily="18" charset="-78"/>
                          <a:cs typeface="Andalus" pitchFamily="18" charset="-78"/>
                        </a:rPr>
                        <a:t>(</a:t>
                      </a:r>
                      <a:r>
                        <a:rPr lang="en-US" sz="2400" dirty="0" err="1" smtClean="0">
                          <a:latin typeface="Andalus" pitchFamily="18" charset="-78"/>
                          <a:cs typeface="Andalus" pitchFamily="18" charset="-78"/>
                        </a:rPr>
                        <a:t>aspar</a:t>
                      </a:r>
                      <a:r>
                        <a:rPr lang="en-US" sz="2400" dirty="0" err="1" smtClean="0">
                          <a:solidFill>
                            <a:srgbClr val="0070C0"/>
                          </a:solidFill>
                          <a:latin typeface="Andalus" pitchFamily="18" charset="-78"/>
                          <a:cs typeface="Andalus" pitchFamily="18" charset="-78"/>
                        </a:rPr>
                        <a:t>D</a:t>
                      </a:r>
                      <a:r>
                        <a:rPr lang="en-US" sz="2400" dirty="0" err="1" smtClean="0">
                          <a:latin typeface="Andalus" pitchFamily="18" charset="-78"/>
                          <a:cs typeface="Andalus" pitchFamily="18" charset="-78"/>
                        </a:rPr>
                        <a:t>ic</a:t>
                      </a:r>
                      <a:r>
                        <a:rPr lang="en-US" sz="2400" dirty="0" smtClean="0">
                          <a:latin typeface="Andalus" pitchFamily="18" charset="-78"/>
                          <a:cs typeface="Andalus" pitchFamily="18" charset="-78"/>
                        </a:rPr>
                        <a:t>)</a:t>
                      </a:r>
                      <a:endParaRPr lang="en-US" sz="2400" dirty="0">
                        <a:latin typeface="Andalus" pitchFamily="18" charset="-78"/>
                        <a:cs typeface="Andalus" pitchFamily="18" charset="-78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0070C0"/>
                          </a:solidFill>
                          <a:latin typeface="Andalus" pitchFamily="18" charset="-78"/>
                          <a:cs typeface="Andalus" pitchFamily="18" charset="-78"/>
                        </a:rPr>
                        <a:t>Glu</a:t>
                      </a:r>
                      <a:r>
                        <a:rPr lang="en-US" sz="2400" dirty="0" smtClean="0">
                          <a:latin typeface="Andalus" pitchFamily="18" charset="-78"/>
                          <a:cs typeface="Andalus" pitchFamily="18" charset="-78"/>
                        </a:rPr>
                        <a:t>tamate</a:t>
                      </a:r>
                      <a:endParaRPr lang="en-US" sz="2400" dirty="0">
                        <a:latin typeface="Andalus" pitchFamily="18" charset="-78"/>
                        <a:cs typeface="Andalus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solidFill>
                            <a:srgbClr val="0070C0"/>
                          </a:solidFill>
                          <a:latin typeface="Andalus" pitchFamily="18" charset="-78"/>
                          <a:cs typeface="Andalus" pitchFamily="18" charset="-78"/>
                        </a:rPr>
                        <a:t>Glu</a:t>
                      </a:r>
                      <a:endParaRPr lang="en-US" sz="2400" dirty="0">
                        <a:solidFill>
                          <a:srgbClr val="0070C0"/>
                        </a:solidFill>
                        <a:latin typeface="Andalus" pitchFamily="18" charset="-78"/>
                        <a:cs typeface="Andalus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0070C0"/>
                          </a:solidFill>
                          <a:latin typeface="Andalus" pitchFamily="18" charset="-78"/>
                          <a:cs typeface="Andalus" pitchFamily="18" charset="-78"/>
                        </a:rPr>
                        <a:t>E</a:t>
                      </a:r>
                      <a:r>
                        <a:rPr lang="en-US" sz="2400" dirty="0" smtClean="0">
                          <a:latin typeface="Andalus" pitchFamily="18" charset="-78"/>
                          <a:cs typeface="Andalus" pitchFamily="18" charset="-78"/>
                        </a:rPr>
                        <a:t>(</a:t>
                      </a:r>
                      <a:r>
                        <a:rPr lang="en-US" sz="2400" dirty="0" err="1" smtClean="0">
                          <a:latin typeface="Andalus" pitchFamily="18" charset="-78"/>
                          <a:cs typeface="Andalus" pitchFamily="18" charset="-78"/>
                        </a:rPr>
                        <a:t>glut</a:t>
                      </a:r>
                      <a:r>
                        <a:rPr lang="en-US" sz="2400" dirty="0" err="1" smtClean="0">
                          <a:solidFill>
                            <a:srgbClr val="0070C0"/>
                          </a:solidFill>
                          <a:latin typeface="Andalus" pitchFamily="18" charset="-78"/>
                          <a:cs typeface="Andalus" pitchFamily="18" charset="-78"/>
                        </a:rPr>
                        <a:t>E</a:t>
                      </a:r>
                      <a:r>
                        <a:rPr lang="en-US" sz="2400" dirty="0" err="1" smtClean="0">
                          <a:latin typeface="Andalus" pitchFamily="18" charset="-78"/>
                          <a:cs typeface="Andalus" pitchFamily="18" charset="-78"/>
                        </a:rPr>
                        <a:t>mate</a:t>
                      </a:r>
                      <a:r>
                        <a:rPr lang="en-US" sz="2400" dirty="0" smtClean="0">
                          <a:latin typeface="Andalus" pitchFamily="18" charset="-78"/>
                          <a:cs typeface="Andalus" pitchFamily="18" charset="-78"/>
                        </a:rPr>
                        <a:t>)</a:t>
                      </a:r>
                      <a:endParaRPr lang="en-US" sz="2400" dirty="0">
                        <a:latin typeface="Andalus" pitchFamily="18" charset="-78"/>
                        <a:cs typeface="Andalus" pitchFamily="18" charset="-78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0070C0"/>
                          </a:solidFill>
                          <a:latin typeface="Andalus" pitchFamily="18" charset="-78"/>
                          <a:cs typeface="Andalus" pitchFamily="18" charset="-78"/>
                        </a:rPr>
                        <a:t>Gl</a:t>
                      </a:r>
                      <a:r>
                        <a:rPr lang="en-US" sz="2400" dirty="0" smtClean="0">
                          <a:latin typeface="Andalus" pitchFamily="18" charset="-78"/>
                          <a:cs typeface="Andalus" pitchFamily="18" charset="-78"/>
                        </a:rPr>
                        <a:t>utami</a:t>
                      </a:r>
                      <a:r>
                        <a:rPr lang="en-US" sz="2400" dirty="0" smtClean="0">
                          <a:solidFill>
                            <a:srgbClr val="0070C0"/>
                          </a:solidFill>
                          <a:latin typeface="Andalus" pitchFamily="18" charset="-78"/>
                          <a:cs typeface="Andalus" pitchFamily="18" charset="-78"/>
                        </a:rPr>
                        <a:t>n</a:t>
                      </a:r>
                      <a:r>
                        <a:rPr lang="en-US" sz="2400" dirty="0" smtClean="0">
                          <a:latin typeface="Andalus" pitchFamily="18" charset="-78"/>
                          <a:cs typeface="Andalus" pitchFamily="18" charset="-78"/>
                        </a:rPr>
                        <a:t>e</a:t>
                      </a:r>
                      <a:endParaRPr lang="en-US" sz="2400" dirty="0">
                        <a:latin typeface="Andalus" pitchFamily="18" charset="-78"/>
                        <a:cs typeface="Andalus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solidFill>
                            <a:srgbClr val="0070C0"/>
                          </a:solidFill>
                          <a:latin typeface="Andalus" pitchFamily="18" charset="-78"/>
                          <a:cs typeface="Andalus" pitchFamily="18" charset="-78"/>
                        </a:rPr>
                        <a:t>Gln</a:t>
                      </a:r>
                      <a:endParaRPr lang="en-US" sz="2400" dirty="0">
                        <a:solidFill>
                          <a:srgbClr val="0070C0"/>
                        </a:solidFill>
                        <a:latin typeface="Andalus" pitchFamily="18" charset="-78"/>
                        <a:cs typeface="Andalus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0070C0"/>
                          </a:solidFill>
                          <a:latin typeface="Andalus" pitchFamily="18" charset="-78"/>
                          <a:cs typeface="Andalus" pitchFamily="18" charset="-78"/>
                        </a:rPr>
                        <a:t>Q</a:t>
                      </a:r>
                      <a:r>
                        <a:rPr lang="en-US" sz="2400" dirty="0" smtClean="0">
                          <a:latin typeface="Andalus" pitchFamily="18" charset="-78"/>
                          <a:cs typeface="Andalus" pitchFamily="18" charset="-78"/>
                        </a:rPr>
                        <a:t>(</a:t>
                      </a:r>
                      <a:r>
                        <a:rPr lang="en-US" sz="2400" dirty="0" smtClean="0">
                          <a:solidFill>
                            <a:srgbClr val="0070C0"/>
                          </a:solidFill>
                          <a:latin typeface="Andalus" pitchFamily="18" charset="-78"/>
                          <a:cs typeface="Andalus" pitchFamily="18" charset="-78"/>
                        </a:rPr>
                        <a:t>Q</a:t>
                      </a:r>
                      <a:r>
                        <a:rPr lang="en-US" sz="2400" dirty="0" smtClean="0">
                          <a:latin typeface="Andalus" pitchFamily="18" charset="-78"/>
                          <a:cs typeface="Andalus" pitchFamily="18" charset="-78"/>
                        </a:rPr>
                        <a:t>-</a:t>
                      </a:r>
                      <a:r>
                        <a:rPr lang="en-US" sz="2400" dirty="0" err="1" smtClean="0">
                          <a:latin typeface="Andalus" pitchFamily="18" charset="-78"/>
                          <a:cs typeface="Andalus" pitchFamily="18" charset="-78"/>
                        </a:rPr>
                        <a:t>tamine</a:t>
                      </a:r>
                      <a:r>
                        <a:rPr lang="en-US" sz="2400" dirty="0" smtClean="0">
                          <a:latin typeface="Andalus" pitchFamily="18" charset="-78"/>
                          <a:cs typeface="Andalus" pitchFamily="18" charset="-78"/>
                        </a:rPr>
                        <a:t>)</a:t>
                      </a:r>
                      <a:endParaRPr lang="en-US" sz="2400" dirty="0">
                        <a:latin typeface="Andalus" pitchFamily="18" charset="-78"/>
                        <a:cs typeface="Andalus" pitchFamily="18" charset="-78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0070C0"/>
                          </a:solidFill>
                          <a:latin typeface="Andalus" pitchFamily="18" charset="-78"/>
                          <a:cs typeface="Andalus" pitchFamily="18" charset="-78"/>
                        </a:rPr>
                        <a:t>Phe</a:t>
                      </a:r>
                      <a:r>
                        <a:rPr lang="en-US" sz="2400" dirty="0" smtClean="0">
                          <a:latin typeface="Andalus" pitchFamily="18" charset="-78"/>
                          <a:cs typeface="Andalus" pitchFamily="18" charset="-78"/>
                        </a:rPr>
                        <a:t>nylalanine</a:t>
                      </a:r>
                      <a:endParaRPr lang="en-US" sz="2400" dirty="0">
                        <a:latin typeface="Andalus" pitchFamily="18" charset="-78"/>
                        <a:cs typeface="Andalus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solidFill>
                            <a:srgbClr val="0070C0"/>
                          </a:solidFill>
                          <a:latin typeface="Andalus" pitchFamily="18" charset="-78"/>
                          <a:cs typeface="Andalus" pitchFamily="18" charset="-78"/>
                        </a:rPr>
                        <a:t>Phe</a:t>
                      </a:r>
                      <a:endParaRPr lang="en-US" sz="2400" dirty="0">
                        <a:solidFill>
                          <a:srgbClr val="0070C0"/>
                        </a:solidFill>
                        <a:latin typeface="Andalus" pitchFamily="18" charset="-78"/>
                        <a:cs typeface="Andalus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0070C0"/>
                          </a:solidFill>
                          <a:latin typeface="Andalus" pitchFamily="18" charset="-78"/>
                          <a:cs typeface="Andalus" pitchFamily="18" charset="-78"/>
                        </a:rPr>
                        <a:t>F</a:t>
                      </a:r>
                      <a:r>
                        <a:rPr lang="en-US" sz="2400" dirty="0" smtClean="0">
                          <a:latin typeface="Andalus" pitchFamily="18" charset="-78"/>
                          <a:cs typeface="Andalus" pitchFamily="18" charset="-78"/>
                        </a:rPr>
                        <a:t>(</a:t>
                      </a:r>
                      <a:r>
                        <a:rPr lang="en-US" sz="2400" dirty="0" err="1" smtClean="0">
                          <a:solidFill>
                            <a:srgbClr val="0070C0"/>
                          </a:solidFill>
                          <a:latin typeface="Andalus" pitchFamily="18" charset="-78"/>
                          <a:cs typeface="Andalus" pitchFamily="18" charset="-78"/>
                        </a:rPr>
                        <a:t>F</a:t>
                      </a:r>
                      <a:r>
                        <a:rPr lang="en-US" sz="2400" dirty="0" err="1" smtClean="0">
                          <a:latin typeface="Andalus" pitchFamily="18" charset="-78"/>
                          <a:cs typeface="Andalus" pitchFamily="18" charset="-78"/>
                        </a:rPr>
                        <a:t>enylalanine</a:t>
                      </a:r>
                      <a:r>
                        <a:rPr lang="en-US" sz="2400" dirty="0" smtClean="0">
                          <a:latin typeface="Andalus" pitchFamily="18" charset="-78"/>
                          <a:cs typeface="Andalus" pitchFamily="18" charset="-78"/>
                        </a:rPr>
                        <a:t>)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0070C0"/>
                          </a:solidFill>
                          <a:latin typeface="Andalus" pitchFamily="18" charset="-78"/>
                          <a:cs typeface="Andalus" pitchFamily="18" charset="-78"/>
                        </a:rPr>
                        <a:t>Tyr</a:t>
                      </a:r>
                      <a:r>
                        <a:rPr lang="en-US" sz="2400" dirty="0" smtClean="0">
                          <a:latin typeface="Andalus" pitchFamily="18" charset="-78"/>
                          <a:cs typeface="Andalus" pitchFamily="18" charset="-78"/>
                        </a:rPr>
                        <a:t>osine</a:t>
                      </a:r>
                      <a:endParaRPr lang="en-US" sz="2400" dirty="0">
                        <a:latin typeface="Andalus" pitchFamily="18" charset="-78"/>
                        <a:cs typeface="Andalus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0070C0"/>
                          </a:solidFill>
                          <a:latin typeface="Andalus" pitchFamily="18" charset="-78"/>
                          <a:cs typeface="Andalus" pitchFamily="18" charset="-78"/>
                        </a:rPr>
                        <a:t>Tyr</a:t>
                      </a:r>
                      <a:endParaRPr lang="en-US" sz="2400" dirty="0">
                        <a:solidFill>
                          <a:srgbClr val="0070C0"/>
                        </a:solidFill>
                        <a:latin typeface="Andalus" pitchFamily="18" charset="-78"/>
                        <a:cs typeface="Andalus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0070C0"/>
                          </a:solidFill>
                          <a:latin typeface="Andalus" pitchFamily="18" charset="-78"/>
                          <a:cs typeface="Andalus" pitchFamily="18" charset="-78"/>
                        </a:rPr>
                        <a:t>Y</a:t>
                      </a:r>
                      <a:r>
                        <a:rPr lang="en-US" sz="2400" dirty="0" smtClean="0">
                          <a:latin typeface="Andalus" pitchFamily="18" charset="-78"/>
                          <a:cs typeface="Andalus" pitchFamily="18" charset="-78"/>
                        </a:rPr>
                        <a:t>(</a:t>
                      </a:r>
                      <a:r>
                        <a:rPr lang="en-US" sz="2400" dirty="0" err="1" smtClean="0">
                          <a:latin typeface="Andalus" pitchFamily="18" charset="-78"/>
                          <a:cs typeface="Andalus" pitchFamily="18" charset="-78"/>
                        </a:rPr>
                        <a:t>t</a:t>
                      </a:r>
                      <a:r>
                        <a:rPr lang="en-US" sz="2400" dirty="0" err="1" smtClean="0">
                          <a:solidFill>
                            <a:srgbClr val="0070C0"/>
                          </a:solidFill>
                          <a:latin typeface="Andalus" pitchFamily="18" charset="-78"/>
                          <a:cs typeface="Andalus" pitchFamily="18" charset="-78"/>
                        </a:rPr>
                        <a:t>Y</a:t>
                      </a:r>
                      <a:r>
                        <a:rPr lang="en-US" sz="2400" dirty="0" err="1" smtClean="0">
                          <a:latin typeface="Andalus" pitchFamily="18" charset="-78"/>
                          <a:cs typeface="Andalus" pitchFamily="18" charset="-78"/>
                        </a:rPr>
                        <a:t>rosine</a:t>
                      </a:r>
                      <a:r>
                        <a:rPr lang="en-US" sz="2400" dirty="0" smtClean="0">
                          <a:latin typeface="Andalus" pitchFamily="18" charset="-78"/>
                          <a:cs typeface="Andalus" pitchFamily="18" charset="-78"/>
                        </a:rPr>
                        <a:t>)</a:t>
                      </a:r>
                      <a:endParaRPr lang="en-US" sz="2400" dirty="0">
                        <a:latin typeface="Andalus" pitchFamily="18" charset="-78"/>
                        <a:cs typeface="Andalus" pitchFamily="18" charset="-78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0070C0"/>
                          </a:solidFill>
                          <a:latin typeface="Andalus" pitchFamily="18" charset="-78"/>
                          <a:cs typeface="Andalus" pitchFamily="18" charset="-78"/>
                        </a:rPr>
                        <a:t>Tr</a:t>
                      </a:r>
                      <a:r>
                        <a:rPr lang="en-US" sz="2400" dirty="0" smtClean="0">
                          <a:latin typeface="Andalus" pitchFamily="18" charset="-78"/>
                          <a:cs typeface="Andalus" pitchFamily="18" charset="-78"/>
                        </a:rPr>
                        <a:t>y</a:t>
                      </a:r>
                      <a:r>
                        <a:rPr lang="en-US" sz="2400" dirty="0" smtClean="0">
                          <a:solidFill>
                            <a:srgbClr val="0070C0"/>
                          </a:solidFill>
                          <a:latin typeface="Andalus" pitchFamily="18" charset="-78"/>
                          <a:cs typeface="Andalus" pitchFamily="18" charset="-78"/>
                        </a:rPr>
                        <a:t>p</a:t>
                      </a:r>
                      <a:r>
                        <a:rPr lang="en-US" sz="2400" dirty="0" smtClean="0">
                          <a:latin typeface="Andalus" pitchFamily="18" charset="-78"/>
                          <a:cs typeface="Andalus" pitchFamily="18" charset="-78"/>
                        </a:rPr>
                        <a:t>tophan</a:t>
                      </a:r>
                      <a:endParaRPr lang="en-US" sz="2400" dirty="0">
                        <a:latin typeface="Andalus" pitchFamily="18" charset="-78"/>
                        <a:cs typeface="Andalus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solidFill>
                            <a:srgbClr val="0070C0"/>
                          </a:solidFill>
                          <a:latin typeface="Andalus" pitchFamily="18" charset="-78"/>
                          <a:cs typeface="Andalus" pitchFamily="18" charset="-78"/>
                        </a:rPr>
                        <a:t>Trp</a:t>
                      </a:r>
                      <a:endParaRPr lang="en-US" sz="2400" dirty="0">
                        <a:solidFill>
                          <a:srgbClr val="0070C0"/>
                        </a:solidFill>
                        <a:latin typeface="Andalus" pitchFamily="18" charset="-78"/>
                        <a:cs typeface="Andalus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0070C0"/>
                          </a:solidFill>
                          <a:latin typeface="Andalus" pitchFamily="18" charset="-78"/>
                          <a:cs typeface="Andalus" pitchFamily="18" charset="-78"/>
                        </a:rPr>
                        <a:t>W</a:t>
                      </a:r>
                      <a:r>
                        <a:rPr lang="en-US" sz="2400" dirty="0" smtClean="0">
                          <a:latin typeface="Andalus" pitchFamily="18" charset="-78"/>
                          <a:cs typeface="Andalus" pitchFamily="18" charset="-78"/>
                        </a:rPr>
                        <a:t>(double</a:t>
                      </a:r>
                      <a:r>
                        <a:rPr lang="en-US" sz="2400" baseline="0" dirty="0" smtClean="0">
                          <a:latin typeface="Andalus" pitchFamily="18" charset="-78"/>
                          <a:cs typeface="Andalus" pitchFamily="18" charset="-78"/>
                        </a:rPr>
                        <a:t> ring in the molecule)</a:t>
                      </a:r>
                      <a:endParaRPr lang="en-US" sz="2400" dirty="0">
                        <a:latin typeface="Andalus" pitchFamily="18" charset="-78"/>
                        <a:cs typeface="Andalus" pitchFamily="18" charset="-78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590800" y="838200"/>
            <a:ext cx="323838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Amino Acids </a:t>
            </a:r>
            <a:endParaRPr lang="en-US" sz="4400" dirty="0">
              <a:solidFill>
                <a:srgbClr val="FF0000"/>
              </a:solidFill>
              <a:latin typeface="Andalus" pitchFamily="18" charset="-78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369008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6359915"/>
              </p:ext>
            </p:extLst>
          </p:nvPr>
        </p:nvGraphicFramePr>
        <p:xfrm>
          <a:off x="1219200" y="1752600"/>
          <a:ext cx="6096000" cy="4297680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2032000"/>
                <a:gridCol w="2032000"/>
                <a:gridCol w="2032000"/>
              </a:tblGrid>
              <a:tr h="405319">
                <a:tc>
                  <a:txBody>
                    <a:bodyPr/>
                    <a:lstStyle/>
                    <a:p>
                      <a:endParaRPr lang="en-US" sz="2400" dirty="0">
                        <a:latin typeface="Andalus" pitchFamily="18" charset="-78"/>
                        <a:cs typeface="Andalus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Andalus" pitchFamily="18" charset="-78"/>
                        <a:cs typeface="Andalus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Andalus" pitchFamily="18" charset="-78"/>
                        <a:cs typeface="Andalus" pitchFamily="18" charset="-78"/>
                      </a:endParaRPr>
                    </a:p>
                  </a:txBody>
                  <a:tcPr/>
                </a:tc>
              </a:tr>
              <a:tr h="405319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0070C0"/>
                          </a:solidFill>
                          <a:latin typeface="Andalus" pitchFamily="18" charset="-78"/>
                          <a:cs typeface="Andalus" pitchFamily="18" charset="-78"/>
                        </a:rPr>
                        <a:t>Cys</a:t>
                      </a:r>
                      <a:r>
                        <a:rPr lang="en-US" sz="2400" dirty="0" smtClean="0">
                          <a:latin typeface="Andalus" pitchFamily="18" charset="-78"/>
                          <a:cs typeface="Andalus" pitchFamily="18" charset="-78"/>
                        </a:rPr>
                        <a:t>teine</a:t>
                      </a:r>
                      <a:endParaRPr lang="en-US" sz="2400" dirty="0">
                        <a:latin typeface="Andalus" pitchFamily="18" charset="-78"/>
                        <a:cs typeface="Andalus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solidFill>
                            <a:srgbClr val="0070C0"/>
                          </a:solidFill>
                          <a:latin typeface="Andalus" pitchFamily="18" charset="-78"/>
                          <a:cs typeface="Andalus" pitchFamily="18" charset="-78"/>
                        </a:rPr>
                        <a:t>Cys</a:t>
                      </a:r>
                      <a:endParaRPr lang="en-US" sz="2400" dirty="0">
                        <a:solidFill>
                          <a:srgbClr val="0070C0"/>
                        </a:solidFill>
                        <a:latin typeface="Andalus" pitchFamily="18" charset="-78"/>
                        <a:cs typeface="Andalus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0070C0"/>
                          </a:solidFill>
                          <a:latin typeface="Andalus" pitchFamily="18" charset="-78"/>
                          <a:cs typeface="Andalus" pitchFamily="18" charset="-78"/>
                        </a:rPr>
                        <a:t>C</a:t>
                      </a:r>
                      <a:endParaRPr lang="en-US" sz="2400" dirty="0">
                        <a:solidFill>
                          <a:srgbClr val="0070C0"/>
                        </a:solidFill>
                        <a:latin typeface="Andalus" pitchFamily="18" charset="-78"/>
                        <a:cs typeface="Andalus" pitchFamily="18" charset="-78"/>
                      </a:endParaRPr>
                    </a:p>
                  </a:txBody>
                  <a:tcPr/>
                </a:tc>
              </a:tr>
              <a:tr h="405319"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solidFill>
                            <a:srgbClr val="0070C0"/>
                          </a:solidFill>
                          <a:latin typeface="Andalus" pitchFamily="18" charset="-78"/>
                          <a:cs typeface="Andalus" pitchFamily="18" charset="-78"/>
                        </a:rPr>
                        <a:t>His</a:t>
                      </a:r>
                      <a:r>
                        <a:rPr lang="en-US" sz="2400" dirty="0" err="1" smtClean="0">
                          <a:latin typeface="Andalus" pitchFamily="18" charset="-78"/>
                          <a:cs typeface="Andalus" pitchFamily="18" charset="-78"/>
                        </a:rPr>
                        <a:t>tidine</a:t>
                      </a:r>
                      <a:endParaRPr lang="en-US" sz="2400" dirty="0">
                        <a:latin typeface="Andalus" pitchFamily="18" charset="-78"/>
                        <a:cs typeface="Andalus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0070C0"/>
                          </a:solidFill>
                          <a:latin typeface="Andalus" pitchFamily="18" charset="-78"/>
                          <a:cs typeface="Andalus" pitchFamily="18" charset="-78"/>
                        </a:rPr>
                        <a:t>His</a:t>
                      </a:r>
                      <a:endParaRPr lang="en-US" sz="2400" dirty="0">
                        <a:solidFill>
                          <a:srgbClr val="0070C0"/>
                        </a:solidFill>
                        <a:latin typeface="Andalus" pitchFamily="18" charset="-78"/>
                        <a:cs typeface="Andalus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0070C0"/>
                          </a:solidFill>
                          <a:latin typeface="Andalus" pitchFamily="18" charset="-78"/>
                          <a:cs typeface="Andalus" pitchFamily="18" charset="-78"/>
                        </a:rPr>
                        <a:t>H</a:t>
                      </a:r>
                      <a:endParaRPr lang="en-US" sz="2400" dirty="0">
                        <a:solidFill>
                          <a:srgbClr val="0070C0"/>
                        </a:solidFill>
                        <a:latin typeface="Andalus" pitchFamily="18" charset="-78"/>
                        <a:cs typeface="Andalus" pitchFamily="18" charset="-78"/>
                      </a:endParaRPr>
                    </a:p>
                  </a:txBody>
                  <a:tcPr/>
                </a:tc>
              </a:tr>
              <a:tr h="405319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0070C0"/>
                          </a:solidFill>
                          <a:latin typeface="Andalus" pitchFamily="18" charset="-78"/>
                          <a:cs typeface="Andalus" pitchFamily="18" charset="-78"/>
                        </a:rPr>
                        <a:t>I</a:t>
                      </a:r>
                      <a:r>
                        <a:rPr lang="en-US" sz="2400" dirty="0" smtClean="0">
                          <a:latin typeface="Andalus" pitchFamily="18" charset="-78"/>
                          <a:cs typeface="Andalus" pitchFamily="18" charset="-78"/>
                        </a:rPr>
                        <a:t>so</a:t>
                      </a:r>
                      <a:r>
                        <a:rPr lang="en-US" sz="2400" dirty="0" smtClean="0">
                          <a:solidFill>
                            <a:srgbClr val="0070C0"/>
                          </a:solidFill>
                          <a:latin typeface="Andalus" pitchFamily="18" charset="-78"/>
                          <a:cs typeface="Andalus" pitchFamily="18" charset="-78"/>
                        </a:rPr>
                        <a:t>le</a:t>
                      </a:r>
                      <a:r>
                        <a:rPr lang="en-US" sz="2400" dirty="0" smtClean="0">
                          <a:latin typeface="Andalus" pitchFamily="18" charset="-78"/>
                          <a:cs typeface="Andalus" pitchFamily="18" charset="-78"/>
                        </a:rPr>
                        <a:t>ucine</a:t>
                      </a:r>
                      <a:endParaRPr lang="en-US" sz="2400" dirty="0">
                        <a:latin typeface="Andalus" pitchFamily="18" charset="-78"/>
                        <a:cs typeface="Andalus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solidFill>
                            <a:srgbClr val="0070C0"/>
                          </a:solidFill>
                          <a:latin typeface="Andalus" pitchFamily="18" charset="-78"/>
                          <a:cs typeface="Andalus" pitchFamily="18" charset="-78"/>
                        </a:rPr>
                        <a:t>Iie</a:t>
                      </a:r>
                      <a:endParaRPr lang="en-US" sz="2400" dirty="0">
                        <a:solidFill>
                          <a:srgbClr val="0070C0"/>
                        </a:solidFill>
                        <a:latin typeface="Andalus" pitchFamily="18" charset="-78"/>
                        <a:cs typeface="Andalus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0070C0"/>
                          </a:solidFill>
                          <a:latin typeface="Andalus" pitchFamily="18" charset="-78"/>
                          <a:cs typeface="Andalus" pitchFamily="18" charset="-78"/>
                        </a:rPr>
                        <a:t>I</a:t>
                      </a:r>
                      <a:endParaRPr lang="en-US" sz="2400" dirty="0">
                        <a:solidFill>
                          <a:srgbClr val="0070C0"/>
                        </a:solidFill>
                        <a:latin typeface="Andalus" pitchFamily="18" charset="-78"/>
                        <a:cs typeface="Andalus" pitchFamily="18" charset="-78"/>
                      </a:endParaRPr>
                    </a:p>
                  </a:txBody>
                  <a:tcPr/>
                </a:tc>
              </a:tr>
              <a:tr h="405319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0070C0"/>
                          </a:solidFill>
                          <a:latin typeface="Andalus" pitchFamily="18" charset="-78"/>
                          <a:cs typeface="Andalus" pitchFamily="18" charset="-78"/>
                        </a:rPr>
                        <a:t>Met</a:t>
                      </a:r>
                      <a:r>
                        <a:rPr lang="en-US" sz="2400" dirty="0" smtClean="0">
                          <a:latin typeface="Andalus" pitchFamily="18" charset="-78"/>
                          <a:cs typeface="Andalus" pitchFamily="18" charset="-78"/>
                        </a:rPr>
                        <a:t>hionine</a:t>
                      </a:r>
                      <a:endParaRPr lang="en-US" sz="2400" dirty="0">
                        <a:latin typeface="Andalus" pitchFamily="18" charset="-78"/>
                        <a:cs typeface="Andalus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0070C0"/>
                          </a:solidFill>
                          <a:latin typeface="Andalus" pitchFamily="18" charset="-78"/>
                          <a:cs typeface="Andalus" pitchFamily="18" charset="-78"/>
                        </a:rPr>
                        <a:t>Met</a:t>
                      </a:r>
                      <a:endParaRPr lang="en-US" sz="2400" dirty="0">
                        <a:solidFill>
                          <a:srgbClr val="0070C0"/>
                        </a:solidFill>
                        <a:latin typeface="Andalus" pitchFamily="18" charset="-78"/>
                        <a:cs typeface="Andalus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0070C0"/>
                          </a:solidFill>
                          <a:latin typeface="Andalus" pitchFamily="18" charset="-78"/>
                          <a:cs typeface="Andalus" pitchFamily="18" charset="-78"/>
                        </a:rPr>
                        <a:t>M</a:t>
                      </a:r>
                      <a:endParaRPr lang="en-US" sz="2400" dirty="0">
                        <a:solidFill>
                          <a:srgbClr val="0070C0"/>
                        </a:solidFill>
                        <a:latin typeface="Andalus" pitchFamily="18" charset="-78"/>
                        <a:cs typeface="Andalus" pitchFamily="18" charset="-78"/>
                      </a:endParaRPr>
                    </a:p>
                  </a:txBody>
                  <a:tcPr/>
                </a:tc>
              </a:tr>
              <a:tr h="405319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0070C0"/>
                          </a:solidFill>
                          <a:latin typeface="Andalus" pitchFamily="18" charset="-78"/>
                          <a:cs typeface="Andalus" pitchFamily="18" charset="-78"/>
                        </a:rPr>
                        <a:t>Ser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Andalus" pitchFamily="18" charset="-78"/>
                          <a:cs typeface="Andalus" pitchFamily="18" charset="-78"/>
                        </a:rPr>
                        <a:t>ine</a:t>
                      </a:r>
                      <a:endParaRPr lang="en-US" sz="2400" dirty="0">
                        <a:solidFill>
                          <a:schemeClr val="tx1"/>
                        </a:solidFill>
                        <a:latin typeface="Andalus" pitchFamily="18" charset="-78"/>
                        <a:cs typeface="Andalus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solidFill>
                            <a:srgbClr val="0070C0"/>
                          </a:solidFill>
                          <a:latin typeface="Andalus" pitchFamily="18" charset="-78"/>
                          <a:cs typeface="Andalus" pitchFamily="18" charset="-78"/>
                        </a:rPr>
                        <a:t>Ser</a:t>
                      </a:r>
                      <a:endParaRPr lang="en-US" sz="2400" dirty="0">
                        <a:solidFill>
                          <a:srgbClr val="0070C0"/>
                        </a:solidFill>
                        <a:latin typeface="Andalus" pitchFamily="18" charset="-78"/>
                        <a:cs typeface="Andalus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0070C0"/>
                          </a:solidFill>
                          <a:latin typeface="Andalus" pitchFamily="18" charset="-78"/>
                          <a:cs typeface="Andalus" pitchFamily="18" charset="-78"/>
                        </a:rPr>
                        <a:t>S</a:t>
                      </a:r>
                      <a:endParaRPr lang="en-US" sz="2400" dirty="0">
                        <a:solidFill>
                          <a:srgbClr val="0070C0"/>
                        </a:solidFill>
                        <a:latin typeface="Andalus" pitchFamily="18" charset="-78"/>
                        <a:cs typeface="Andalus" pitchFamily="18" charset="-78"/>
                      </a:endParaRPr>
                    </a:p>
                  </a:txBody>
                  <a:tcPr/>
                </a:tc>
              </a:tr>
              <a:tr h="1378085"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solidFill>
                            <a:srgbClr val="0070C0"/>
                          </a:solidFill>
                          <a:latin typeface="Andalus" pitchFamily="18" charset="-78"/>
                          <a:cs typeface="Andalus" pitchFamily="18" charset="-78"/>
                        </a:rPr>
                        <a:t>Val</a:t>
                      </a:r>
                      <a:r>
                        <a:rPr lang="en-US" sz="2400" dirty="0" err="1" smtClean="0">
                          <a:latin typeface="Andalus" pitchFamily="18" charset="-78"/>
                          <a:cs typeface="Andalus" pitchFamily="18" charset="-78"/>
                        </a:rPr>
                        <a:t>ine</a:t>
                      </a:r>
                      <a:endParaRPr lang="en-US" sz="2400" dirty="0" smtClean="0">
                        <a:latin typeface="Andalus" pitchFamily="18" charset="-78"/>
                        <a:cs typeface="Andalus" pitchFamily="18" charset="-78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00B0F0"/>
                          </a:solidFill>
                          <a:latin typeface="Andalus" pitchFamily="18" charset="-78"/>
                          <a:cs typeface="Andalus" pitchFamily="18" charset="-78"/>
                        </a:rPr>
                        <a:t>Lys</a:t>
                      </a:r>
                      <a:r>
                        <a:rPr lang="en-US" sz="2400" dirty="0" smtClean="0">
                          <a:latin typeface="Andalus" pitchFamily="18" charset="-78"/>
                          <a:cs typeface="Andalus" pitchFamily="18" charset="-78"/>
                        </a:rPr>
                        <a:t>ine</a:t>
                      </a:r>
                      <a:endParaRPr lang="ar-SA" sz="2400" dirty="0" smtClean="0">
                        <a:latin typeface="Andalus" pitchFamily="18" charset="-78"/>
                        <a:cs typeface="Andalus" pitchFamily="18" charset="-78"/>
                      </a:endParaRPr>
                    </a:p>
                    <a:p>
                      <a:endParaRPr lang="en-US" sz="2400" dirty="0">
                        <a:latin typeface="Andalus" pitchFamily="18" charset="-78"/>
                        <a:cs typeface="Andalus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0070C0"/>
                          </a:solidFill>
                          <a:latin typeface="Andalus" pitchFamily="18" charset="-78"/>
                          <a:cs typeface="Andalus" pitchFamily="18" charset="-78"/>
                        </a:rPr>
                        <a:t>Val</a:t>
                      </a:r>
                    </a:p>
                    <a:p>
                      <a:r>
                        <a:rPr lang="en-US" sz="2400" dirty="0" smtClean="0">
                          <a:solidFill>
                            <a:srgbClr val="00B0F0"/>
                          </a:solidFill>
                          <a:latin typeface="Andalus" pitchFamily="18" charset="-78"/>
                          <a:cs typeface="Andalus" pitchFamily="18" charset="-78"/>
                        </a:rPr>
                        <a:t>Lys</a:t>
                      </a:r>
                      <a:endParaRPr lang="en-US" sz="2400" dirty="0">
                        <a:solidFill>
                          <a:srgbClr val="0070C0"/>
                        </a:solidFill>
                        <a:latin typeface="Andalus" pitchFamily="18" charset="-78"/>
                        <a:cs typeface="Andalus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0070C0"/>
                          </a:solidFill>
                          <a:latin typeface="Andalus" pitchFamily="18" charset="-78"/>
                          <a:cs typeface="Andalus" pitchFamily="18" charset="-78"/>
                        </a:rPr>
                        <a:t>V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00B0F0"/>
                          </a:solidFill>
                          <a:latin typeface="Andalus" pitchFamily="18" charset="-78"/>
                          <a:cs typeface="Andalus" pitchFamily="18" charset="-78"/>
                        </a:rPr>
                        <a:t>K</a:t>
                      </a:r>
                      <a:r>
                        <a:rPr lang="en-US" sz="2400" dirty="0" smtClean="0">
                          <a:latin typeface="Andalus" pitchFamily="18" charset="-78"/>
                          <a:cs typeface="Andalus" pitchFamily="18" charset="-78"/>
                        </a:rPr>
                        <a:t> (near L)</a:t>
                      </a:r>
                      <a:endParaRPr lang="ar-SA" sz="2400" dirty="0" smtClean="0">
                        <a:latin typeface="Andalus" pitchFamily="18" charset="-78"/>
                        <a:cs typeface="Andalus" pitchFamily="18" charset="-78"/>
                      </a:endParaRPr>
                    </a:p>
                    <a:p>
                      <a:endParaRPr lang="en-US" sz="2400" dirty="0" smtClean="0">
                        <a:solidFill>
                          <a:srgbClr val="0070C0"/>
                        </a:solidFill>
                        <a:latin typeface="Andalus" pitchFamily="18" charset="-78"/>
                        <a:cs typeface="Andalus" pitchFamily="18" charset="-78"/>
                      </a:endParaRPr>
                    </a:p>
                    <a:p>
                      <a:endParaRPr lang="en-US" sz="2400" dirty="0">
                        <a:solidFill>
                          <a:srgbClr val="0070C0"/>
                        </a:solidFill>
                        <a:latin typeface="Andalus" pitchFamily="18" charset="-78"/>
                        <a:cs typeface="Andalus" pitchFamily="18" charset="-78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590800" y="838200"/>
            <a:ext cx="323838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Amino Acids </a:t>
            </a:r>
            <a:endParaRPr lang="en-US" sz="4400" dirty="0">
              <a:solidFill>
                <a:srgbClr val="FF0000"/>
              </a:solidFill>
              <a:latin typeface="Andalus" pitchFamily="18" charset="-78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218725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2286000"/>
            <a:ext cx="60901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Amino Acids Structures</a:t>
            </a:r>
            <a:endParaRPr lang="en-US" sz="4800" b="1" dirty="0">
              <a:solidFill>
                <a:srgbClr val="FF0000"/>
              </a:solidFill>
              <a:latin typeface="Andalus" pitchFamily="18" charset="-78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844884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1000" y="4266970"/>
            <a:ext cx="12186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Andalus" pitchFamily="18" charset="-78"/>
                <a:cs typeface="Andalus" pitchFamily="18" charset="-78"/>
              </a:rPr>
              <a:t>Glycine </a:t>
            </a:r>
          </a:p>
        </p:txBody>
      </p:sp>
      <p:sp>
        <p:nvSpPr>
          <p:cNvPr id="4" name="Rectangle 3"/>
          <p:cNvSpPr/>
          <p:nvPr/>
        </p:nvSpPr>
        <p:spPr>
          <a:xfrm>
            <a:off x="3550872" y="4295001"/>
            <a:ext cx="12314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Andalus" pitchFamily="18" charset="-78"/>
                <a:cs typeface="Andalus" pitchFamily="18" charset="-78"/>
              </a:rPr>
              <a:t>Alanine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3182" y="859304"/>
            <a:ext cx="246093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            H</a:t>
            </a:r>
          </a:p>
          <a:p>
            <a:endParaRPr lang="en-US" sz="2400" dirty="0" smtClean="0">
              <a:latin typeface="Andalus" pitchFamily="18" charset="-78"/>
              <a:cs typeface="Andalus" pitchFamily="18" charset="-78"/>
            </a:endParaRPr>
          </a:p>
          <a:p>
            <a:r>
              <a:rPr lang="en-US" sz="2400" baseline="30000" dirty="0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+</a:t>
            </a:r>
            <a:r>
              <a:rPr lang="en-US" sz="2400" dirty="0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H</a:t>
            </a:r>
            <a:r>
              <a:rPr lang="en-US" sz="2400" baseline="-25000" dirty="0" smtClean="0">
                <a:latin typeface="Andalus" pitchFamily="18" charset="-78"/>
                <a:cs typeface="Andalus" pitchFamily="18" charset="-78"/>
              </a:rPr>
              <a:t>3</a:t>
            </a: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N – C – COO</a:t>
            </a:r>
            <a:r>
              <a:rPr lang="en-US" sz="2400" dirty="0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H</a:t>
            </a:r>
          </a:p>
          <a:p>
            <a:r>
              <a:rPr lang="en-US" sz="24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              </a:t>
            </a:r>
          </a:p>
          <a:p>
            <a:r>
              <a:rPr lang="en-US" sz="24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           </a:t>
            </a:r>
            <a:r>
              <a:rPr lang="en-US" sz="2400" dirty="0" smtClean="0">
                <a:solidFill>
                  <a:srgbClr val="0070C0"/>
                </a:solidFill>
                <a:latin typeface="Andalus" pitchFamily="18" charset="-78"/>
                <a:cs typeface="Andalus" pitchFamily="18" charset="-78"/>
              </a:rPr>
              <a:t>H</a:t>
            </a:r>
            <a:endParaRPr lang="en-US" sz="2400" dirty="0">
              <a:solidFill>
                <a:srgbClr val="0070C0"/>
              </a:solidFill>
              <a:latin typeface="Andalus" pitchFamily="18" charset="-78"/>
              <a:cs typeface="Andalus" pitchFamily="18" charset="-78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1294206" y="1257300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295400" y="1950427"/>
            <a:ext cx="0" cy="3429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3014654" y="982414"/>
            <a:ext cx="2460930" cy="1815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baseline="30000" dirty="0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                    </a:t>
            </a: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H</a:t>
            </a:r>
          </a:p>
          <a:p>
            <a:pPr lvl="0"/>
            <a:endParaRPr lang="en-US" sz="2400" baseline="30000" dirty="0">
              <a:solidFill>
                <a:srgbClr val="FF0000"/>
              </a:solidFill>
              <a:latin typeface="Andalus" pitchFamily="18" charset="-78"/>
              <a:cs typeface="Andalus" pitchFamily="18" charset="-78"/>
            </a:endParaRPr>
          </a:p>
          <a:p>
            <a:pPr lvl="0"/>
            <a:r>
              <a:rPr lang="en-US" sz="2400" baseline="30000" dirty="0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+</a:t>
            </a:r>
            <a:r>
              <a:rPr lang="en-US" sz="2400" dirty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H</a:t>
            </a:r>
            <a:r>
              <a:rPr lang="en-US" sz="2400" baseline="-25000" dirty="0">
                <a:solidFill>
                  <a:prstClr val="black"/>
                </a:solidFill>
                <a:latin typeface="Andalus" pitchFamily="18" charset="-78"/>
                <a:cs typeface="Andalus" pitchFamily="18" charset="-78"/>
              </a:rPr>
              <a:t>3</a:t>
            </a:r>
            <a:r>
              <a:rPr lang="en-US" sz="2400" dirty="0">
                <a:solidFill>
                  <a:prstClr val="black"/>
                </a:solidFill>
                <a:latin typeface="Andalus" pitchFamily="18" charset="-78"/>
                <a:cs typeface="Andalus" pitchFamily="18" charset="-78"/>
              </a:rPr>
              <a:t>N – C – </a:t>
            </a:r>
            <a:r>
              <a:rPr lang="en-US" sz="2400" dirty="0" smtClean="0">
                <a:solidFill>
                  <a:prstClr val="black"/>
                </a:solidFill>
                <a:latin typeface="Andalus" pitchFamily="18" charset="-78"/>
                <a:cs typeface="Andalus" pitchFamily="18" charset="-78"/>
              </a:rPr>
              <a:t>COO</a:t>
            </a:r>
            <a:r>
              <a:rPr lang="en-US" sz="2400" dirty="0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H</a:t>
            </a:r>
          </a:p>
          <a:p>
            <a:pPr lvl="0"/>
            <a:endParaRPr lang="en-US" sz="2400" dirty="0">
              <a:solidFill>
                <a:srgbClr val="FF0000"/>
              </a:solidFill>
              <a:latin typeface="Andalus" pitchFamily="18" charset="-78"/>
              <a:cs typeface="Andalus" pitchFamily="18" charset="-78"/>
            </a:endParaRPr>
          </a:p>
          <a:p>
            <a:pPr lvl="0"/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             </a:t>
            </a:r>
            <a:r>
              <a:rPr lang="en-US" sz="2400" dirty="0" smtClean="0">
                <a:solidFill>
                  <a:srgbClr val="0070C0"/>
                </a:solidFill>
                <a:latin typeface="Andalus" pitchFamily="18" charset="-78"/>
                <a:cs typeface="Andalus" pitchFamily="18" charset="-78"/>
              </a:rPr>
              <a:t>CH</a:t>
            </a:r>
            <a:r>
              <a:rPr lang="en-US" sz="2400" baseline="-25000" dirty="0" smtClean="0">
                <a:solidFill>
                  <a:srgbClr val="0070C0"/>
                </a:solidFill>
                <a:latin typeface="Andalus" pitchFamily="18" charset="-78"/>
                <a:cs typeface="Andalus" pitchFamily="18" charset="-78"/>
              </a:rPr>
              <a:t>3</a:t>
            </a:r>
            <a:endParaRPr lang="en-US" sz="2400" baseline="-25000" dirty="0">
              <a:solidFill>
                <a:srgbClr val="0070C0"/>
              </a:solidFill>
              <a:latin typeface="Andalus" pitchFamily="18" charset="-78"/>
              <a:cs typeface="Andalus" pitchFamily="18" charset="-78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 flipV="1">
            <a:off x="4114800" y="1447800"/>
            <a:ext cx="0" cy="1905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4114800" y="1950427"/>
            <a:ext cx="0" cy="3429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6019800" y="883099"/>
            <a:ext cx="2682145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            H</a:t>
            </a:r>
          </a:p>
          <a:p>
            <a:endParaRPr lang="en-US" sz="2400" dirty="0" smtClean="0">
              <a:latin typeface="Andalus" pitchFamily="18" charset="-78"/>
              <a:cs typeface="Andalus" pitchFamily="18" charset="-78"/>
            </a:endParaRPr>
          </a:p>
          <a:p>
            <a:r>
              <a:rPr lang="en-US" sz="2400" baseline="30000" dirty="0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+</a:t>
            </a:r>
            <a:r>
              <a:rPr lang="en-US" sz="2400" dirty="0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H</a:t>
            </a:r>
            <a:r>
              <a:rPr lang="en-US" sz="2400" baseline="-25000" dirty="0" smtClean="0">
                <a:latin typeface="Andalus" pitchFamily="18" charset="-78"/>
                <a:cs typeface="Andalus" pitchFamily="18" charset="-78"/>
              </a:rPr>
              <a:t>3</a:t>
            </a: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N – C – COO</a:t>
            </a:r>
            <a:r>
              <a:rPr lang="en-US" sz="2400" dirty="0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H</a:t>
            </a:r>
          </a:p>
          <a:p>
            <a:r>
              <a:rPr lang="en-US" sz="24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              </a:t>
            </a:r>
          </a:p>
          <a:p>
            <a:r>
              <a:rPr lang="en-US" sz="2400" dirty="0">
                <a:solidFill>
                  <a:srgbClr val="0070C0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dirty="0" smtClean="0">
                <a:solidFill>
                  <a:srgbClr val="0070C0"/>
                </a:solidFill>
                <a:latin typeface="Andalus" pitchFamily="18" charset="-78"/>
                <a:cs typeface="Andalus" pitchFamily="18" charset="-78"/>
              </a:rPr>
              <a:t>          CH2</a:t>
            </a:r>
          </a:p>
          <a:p>
            <a:endParaRPr lang="en-US" sz="2400" dirty="0" smtClean="0">
              <a:solidFill>
                <a:srgbClr val="0070C0"/>
              </a:solidFill>
              <a:latin typeface="Andalus" pitchFamily="18" charset="-78"/>
              <a:cs typeface="Andalus" pitchFamily="18" charset="-78"/>
            </a:endParaRPr>
          </a:p>
          <a:p>
            <a:r>
              <a:rPr lang="en-US" sz="2400" dirty="0" smtClean="0">
                <a:solidFill>
                  <a:srgbClr val="0070C0"/>
                </a:solidFill>
                <a:latin typeface="Andalus" pitchFamily="18" charset="-78"/>
                <a:cs typeface="Andalus" pitchFamily="18" charset="-78"/>
              </a:rPr>
              <a:t>H3C                  CH3</a:t>
            </a:r>
            <a:endParaRPr lang="en-US" sz="2400" dirty="0">
              <a:solidFill>
                <a:srgbClr val="0070C0"/>
              </a:solidFill>
              <a:latin typeface="Andalus" pitchFamily="18" charset="-78"/>
              <a:cs typeface="Andalus" pitchFamily="18" charset="-78"/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 flipV="1">
            <a:off x="7086600" y="1257300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 flipV="1">
            <a:off x="7543800" y="2798296"/>
            <a:ext cx="457200" cy="300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6629400" y="2798296"/>
            <a:ext cx="228600" cy="3007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6982403" y="4387334"/>
            <a:ext cx="9893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Andalus" pitchFamily="18" charset="-78"/>
                <a:cs typeface="Andalus" pitchFamily="18" charset="-78"/>
              </a:rPr>
              <a:t>Valine</a:t>
            </a:r>
            <a:endParaRPr lang="en-US" sz="2400" dirty="0">
              <a:latin typeface="Andalus" pitchFamily="18" charset="-78"/>
              <a:cs typeface="Andalus" pitchFamily="18" charset="-78"/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 flipV="1">
            <a:off x="7086600" y="2121877"/>
            <a:ext cx="0" cy="1714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47436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371600"/>
            <a:ext cx="2531462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            H</a:t>
            </a:r>
          </a:p>
          <a:p>
            <a:endParaRPr lang="en-US" sz="2400" dirty="0" smtClean="0">
              <a:latin typeface="Andalus" pitchFamily="18" charset="-78"/>
              <a:cs typeface="Andalus" pitchFamily="18" charset="-78"/>
            </a:endParaRPr>
          </a:p>
          <a:p>
            <a:r>
              <a:rPr lang="en-US" sz="2400" baseline="30000" dirty="0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+</a:t>
            </a:r>
            <a:r>
              <a:rPr lang="en-US" sz="2400" dirty="0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H</a:t>
            </a:r>
            <a:r>
              <a:rPr lang="en-US" sz="2400" baseline="-25000" dirty="0" smtClean="0">
                <a:latin typeface="Andalus" pitchFamily="18" charset="-78"/>
                <a:cs typeface="Andalus" pitchFamily="18" charset="-78"/>
              </a:rPr>
              <a:t>3</a:t>
            </a: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N – C – COO</a:t>
            </a:r>
            <a:r>
              <a:rPr lang="en-US" sz="2400" dirty="0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H</a:t>
            </a:r>
          </a:p>
          <a:p>
            <a:r>
              <a:rPr lang="en-US" sz="24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              </a:t>
            </a:r>
          </a:p>
          <a:p>
            <a:r>
              <a:rPr lang="en-US" sz="24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          </a:t>
            </a:r>
            <a:r>
              <a:rPr lang="en-US" sz="2400" dirty="0" smtClean="0">
                <a:solidFill>
                  <a:srgbClr val="0070C0"/>
                </a:solidFill>
                <a:latin typeface="Andalus" pitchFamily="18" charset="-78"/>
                <a:cs typeface="Andalus" pitchFamily="18" charset="-78"/>
              </a:rPr>
              <a:t>CH2</a:t>
            </a:r>
          </a:p>
          <a:p>
            <a:r>
              <a:rPr lang="en-US" sz="2400" dirty="0">
                <a:solidFill>
                  <a:srgbClr val="0070C0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dirty="0" smtClean="0">
                <a:solidFill>
                  <a:srgbClr val="0070C0"/>
                </a:solidFill>
                <a:latin typeface="Andalus" pitchFamily="18" charset="-78"/>
                <a:cs typeface="Andalus" pitchFamily="18" charset="-78"/>
              </a:rPr>
              <a:t>          </a:t>
            </a:r>
          </a:p>
          <a:p>
            <a:r>
              <a:rPr lang="en-US" sz="2400" dirty="0">
                <a:solidFill>
                  <a:srgbClr val="0070C0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dirty="0" smtClean="0">
                <a:solidFill>
                  <a:srgbClr val="0070C0"/>
                </a:solidFill>
                <a:latin typeface="Andalus" pitchFamily="18" charset="-78"/>
                <a:cs typeface="Andalus" pitchFamily="18" charset="-78"/>
              </a:rPr>
              <a:t>           CH</a:t>
            </a:r>
          </a:p>
          <a:p>
            <a:r>
              <a:rPr lang="en-US" sz="2400" dirty="0" smtClean="0">
                <a:solidFill>
                  <a:srgbClr val="0070C0"/>
                </a:solidFill>
                <a:latin typeface="Andalus" pitchFamily="18" charset="-78"/>
                <a:cs typeface="Andalus" pitchFamily="18" charset="-78"/>
              </a:rPr>
              <a:t>H3C               CH3</a:t>
            </a:r>
            <a:endParaRPr lang="en-US" sz="2400" dirty="0">
              <a:solidFill>
                <a:srgbClr val="0070C0"/>
              </a:solidFill>
              <a:latin typeface="Andalus" pitchFamily="18" charset="-78"/>
              <a:cs typeface="Andalus" pitchFamily="18" charset="-78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765464" y="3881004"/>
            <a:ext cx="2286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 flipV="1">
            <a:off x="1676400" y="3799610"/>
            <a:ext cx="190500" cy="1575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1295400" y="3200400"/>
            <a:ext cx="0" cy="304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1295400" y="2514600"/>
            <a:ext cx="0" cy="304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1295400" y="1752600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04800" y="5440141"/>
            <a:ext cx="11592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Andalus" pitchFamily="18" charset="-78"/>
                <a:cs typeface="Andalus" pitchFamily="18" charset="-78"/>
              </a:rPr>
              <a:t>Leucine</a:t>
            </a:r>
            <a:endParaRPr lang="en-US" sz="2400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306267" y="1524000"/>
            <a:ext cx="2460930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            H</a:t>
            </a:r>
          </a:p>
          <a:p>
            <a:endParaRPr lang="en-US" sz="2400" dirty="0" smtClean="0">
              <a:latin typeface="Andalus" pitchFamily="18" charset="-78"/>
              <a:cs typeface="Andalus" pitchFamily="18" charset="-78"/>
            </a:endParaRPr>
          </a:p>
          <a:p>
            <a:r>
              <a:rPr lang="en-US" sz="2400" baseline="30000" dirty="0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+</a:t>
            </a:r>
            <a:r>
              <a:rPr lang="en-US" sz="2400" dirty="0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H</a:t>
            </a:r>
            <a:r>
              <a:rPr lang="en-US" sz="2400" baseline="-25000" dirty="0" smtClean="0">
                <a:latin typeface="Andalus" pitchFamily="18" charset="-78"/>
                <a:cs typeface="Andalus" pitchFamily="18" charset="-78"/>
              </a:rPr>
              <a:t>3</a:t>
            </a: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N – C – COO</a:t>
            </a:r>
            <a:r>
              <a:rPr lang="en-US" sz="2400" dirty="0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H</a:t>
            </a:r>
          </a:p>
          <a:p>
            <a:r>
              <a:rPr lang="en-US" sz="24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              </a:t>
            </a:r>
          </a:p>
          <a:p>
            <a:r>
              <a:rPr lang="en-US" sz="24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     </a:t>
            </a:r>
            <a:r>
              <a:rPr lang="en-US" sz="2400" dirty="0" smtClean="0">
                <a:solidFill>
                  <a:srgbClr val="0070C0"/>
                </a:solidFill>
                <a:latin typeface="Andalus" pitchFamily="18" charset="-78"/>
                <a:cs typeface="Andalus" pitchFamily="18" charset="-78"/>
              </a:rPr>
              <a:t>H - C – CH3</a:t>
            </a:r>
          </a:p>
          <a:p>
            <a:r>
              <a:rPr lang="en-US" sz="2400" dirty="0">
                <a:solidFill>
                  <a:srgbClr val="0070C0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dirty="0" smtClean="0">
                <a:solidFill>
                  <a:srgbClr val="0070C0"/>
                </a:solidFill>
                <a:latin typeface="Andalus" pitchFamily="18" charset="-78"/>
                <a:cs typeface="Andalus" pitchFamily="18" charset="-78"/>
              </a:rPr>
              <a:t>          </a:t>
            </a:r>
          </a:p>
          <a:p>
            <a:r>
              <a:rPr lang="en-US" sz="2400" dirty="0">
                <a:solidFill>
                  <a:srgbClr val="0070C0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dirty="0" smtClean="0">
                <a:solidFill>
                  <a:srgbClr val="0070C0"/>
                </a:solidFill>
                <a:latin typeface="Andalus" pitchFamily="18" charset="-78"/>
                <a:cs typeface="Andalus" pitchFamily="18" charset="-78"/>
              </a:rPr>
              <a:t>           CH2</a:t>
            </a:r>
          </a:p>
          <a:p>
            <a:r>
              <a:rPr lang="en-US" sz="2400" dirty="0" smtClean="0">
                <a:solidFill>
                  <a:srgbClr val="0070C0"/>
                </a:solidFill>
                <a:latin typeface="Andalus" pitchFamily="18" charset="-78"/>
                <a:cs typeface="Andalus" pitchFamily="18" charset="-78"/>
              </a:rPr>
              <a:t>            </a:t>
            </a:r>
          </a:p>
          <a:p>
            <a:r>
              <a:rPr lang="en-US" sz="2400" dirty="0">
                <a:solidFill>
                  <a:srgbClr val="0070C0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dirty="0" smtClean="0">
                <a:solidFill>
                  <a:srgbClr val="0070C0"/>
                </a:solidFill>
                <a:latin typeface="Andalus" pitchFamily="18" charset="-78"/>
                <a:cs typeface="Andalus" pitchFamily="18" charset="-78"/>
              </a:rPr>
              <a:t>           CH3</a:t>
            </a:r>
            <a:endParaRPr lang="en-US" sz="2400" dirty="0">
              <a:solidFill>
                <a:srgbClr val="0070C0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324600" y="1676906"/>
            <a:ext cx="246093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            H</a:t>
            </a:r>
          </a:p>
          <a:p>
            <a:endParaRPr lang="en-US" sz="2400" dirty="0" smtClean="0">
              <a:latin typeface="Andalus" pitchFamily="18" charset="-78"/>
              <a:cs typeface="Andalus" pitchFamily="18" charset="-78"/>
            </a:endParaRPr>
          </a:p>
          <a:p>
            <a:r>
              <a:rPr lang="en-US" sz="2400" baseline="30000" dirty="0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+</a:t>
            </a:r>
            <a:r>
              <a:rPr lang="en-US" sz="2400" dirty="0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H</a:t>
            </a:r>
            <a:r>
              <a:rPr lang="en-US" sz="2400" baseline="-25000" dirty="0" smtClean="0">
                <a:latin typeface="Andalus" pitchFamily="18" charset="-78"/>
                <a:cs typeface="Andalus" pitchFamily="18" charset="-78"/>
              </a:rPr>
              <a:t>3</a:t>
            </a: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N – C – COO</a:t>
            </a:r>
            <a:r>
              <a:rPr lang="en-US" sz="2400" dirty="0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H</a:t>
            </a:r>
          </a:p>
          <a:p>
            <a:r>
              <a:rPr lang="en-US" sz="24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              </a:t>
            </a:r>
          </a:p>
          <a:p>
            <a:r>
              <a:rPr lang="en-US" sz="24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          </a:t>
            </a:r>
            <a:r>
              <a:rPr lang="en-US" sz="2400" dirty="0" smtClean="0">
                <a:solidFill>
                  <a:srgbClr val="0070C0"/>
                </a:solidFill>
                <a:latin typeface="Andalus" pitchFamily="18" charset="-78"/>
                <a:cs typeface="Andalus" pitchFamily="18" charset="-78"/>
              </a:rPr>
              <a:t>CH2</a:t>
            </a:r>
          </a:p>
          <a:p>
            <a:r>
              <a:rPr lang="en-US" sz="24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          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19600" y="3352800"/>
            <a:ext cx="0" cy="304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4419600" y="2667000"/>
            <a:ext cx="0" cy="3804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4419600" y="1943100"/>
            <a:ext cx="0" cy="3429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4419600" y="4191000"/>
            <a:ext cx="0" cy="227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7467600" y="2114550"/>
            <a:ext cx="0" cy="3238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7467600" y="2831068"/>
            <a:ext cx="0" cy="3693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481455" y="3581400"/>
            <a:ext cx="0" cy="2182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Hexagon 35"/>
          <p:cNvSpPr/>
          <p:nvPr/>
        </p:nvSpPr>
        <p:spPr>
          <a:xfrm rot="5400000">
            <a:off x="6972300" y="3813236"/>
            <a:ext cx="990600" cy="983116"/>
          </a:xfrm>
          <a:prstGeom prst="hexag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Connector 37"/>
          <p:cNvCxnSpPr/>
          <p:nvPr/>
        </p:nvCxnSpPr>
        <p:spPr>
          <a:xfrm flipH="1">
            <a:off x="7075335" y="3957204"/>
            <a:ext cx="392265" cy="2057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7772400" y="4111538"/>
            <a:ext cx="0" cy="3584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075335" y="4470037"/>
            <a:ext cx="392265" cy="1781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3810000" y="5412432"/>
            <a:ext cx="1446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Isoleucine</a:t>
            </a:r>
            <a:endParaRPr lang="en-US" sz="2400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573065" y="5472313"/>
            <a:ext cx="19639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Phenylalanine</a:t>
            </a:r>
            <a:endParaRPr lang="en-US" sz="2400" dirty="0">
              <a:latin typeface="Andalus" pitchFamily="18" charset="-78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629341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1371600"/>
            <a:ext cx="2460930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            H</a:t>
            </a:r>
          </a:p>
          <a:p>
            <a:endParaRPr lang="en-US" sz="2400" dirty="0" smtClean="0">
              <a:latin typeface="Andalus" pitchFamily="18" charset="-78"/>
              <a:cs typeface="Andalus" pitchFamily="18" charset="-78"/>
            </a:endParaRPr>
          </a:p>
          <a:p>
            <a:r>
              <a:rPr lang="en-US" sz="2400" baseline="30000" dirty="0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+</a:t>
            </a:r>
            <a:r>
              <a:rPr lang="en-US" sz="2400" dirty="0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H</a:t>
            </a:r>
            <a:r>
              <a:rPr lang="en-US" sz="2400" baseline="-25000" dirty="0" smtClean="0">
                <a:latin typeface="Andalus" pitchFamily="18" charset="-78"/>
                <a:cs typeface="Andalus" pitchFamily="18" charset="-78"/>
              </a:rPr>
              <a:t>3</a:t>
            </a: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N – C – COO</a:t>
            </a:r>
            <a:r>
              <a:rPr lang="en-US" sz="2400" dirty="0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H</a:t>
            </a:r>
          </a:p>
          <a:p>
            <a:r>
              <a:rPr lang="en-US" sz="24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              </a:t>
            </a:r>
          </a:p>
          <a:p>
            <a:r>
              <a:rPr lang="en-US" sz="24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          </a:t>
            </a:r>
            <a:r>
              <a:rPr lang="en-US" sz="2400" dirty="0" smtClean="0">
                <a:solidFill>
                  <a:srgbClr val="0070C0"/>
                </a:solidFill>
                <a:latin typeface="Andalus" pitchFamily="18" charset="-78"/>
                <a:cs typeface="Andalus" pitchFamily="18" charset="-78"/>
              </a:rPr>
              <a:t>CH2</a:t>
            </a:r>
          </a:p>
          <a:p>
            <a:r>
              <a:rPr lang="en-US" sz="2400" dirty="0">
                <a:solidFill>
                  <a:srgbClr val="0070C0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dirty="0" smtClean="0">
                <a:solidFill>
                  <a:srgbClr val="0070C0"/>
                </a:solidFill>
                <a:latin typeface="Andalus" pitchFamily="18" charset="-78"/>
                <a:cs typeface="Andalus" pitchFamily="18" charset="-78"/>
              </a:rPr>
              <a:t>          </a:t>
            </a:r>
          </a:p>
          <a:p>
            <a:r>
              <a:rPr lang="en-US" sz="2400" dirty="0">
                <a:solidFill>
                  <a:srgbClr val="0070C0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dirty="0" smtClean="0">
                <a:solidFill>
                  <a:srgbClr val="0070C0"/>
                </a:solidFill>
                <a:latin typeface="Andalus" pitchFamily="18" charset="-78"/>
                <a:cs typeface="Andalus" pitchFamily="18" charset="-78"/>
              </a:rPr>
              <a:t>           C</a:t>
            </a:r>
          </a:p>
          <a:p>
            <a:r>
              <a:rPr lang="en-US" sz="2400" dirty="0">
                <a:solidFill>
                  <a:srgbClr val="0070C0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dirty="0" smtClean="0">
                <a:solidFill>
                  <a:srgbClr val="0070C0"/>
                </a:solidFill>
                <a:latin typeface="Andalus" pitchFamily="18" charset="-78"/>
                <a:cs typeface="Andalus" pitchFamily="18" charset="-78"/>
              </a:rPr>
              <a:t>         </a:t>
            </a:r>
          </a:p>
          <a:p>
            <a:r>
              <a:rPr lang="en-US" sz="2400" dirty="0">
                <a:solidFill>
                  <a:srgbClr val="0070C0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dirty="0" smtClean="0">
                <a:solidFill>
                  <a:srgbClr val="0070C0"/>
                </a:solidFill>
                <a:latin typeface="Andalus" pitchFamily="18" charset="-78"/>
                <a:cs typeface="Andalus" pitchFamily="18" charset="-78"/>
              </a:rPr>
              <a:t>           CH</a:t>
            </a:r>
          </a:p>
          <a:p>
            <a:r>
              <a:rPr lang="en-US" sz="2400" dirty="0">
                <a:solidFill>
                  <a:srgbClr val="0070C0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dirty="0" smtClean="0">
                <a:solidFill>
                  <a:srgbClr val="0070C0"/>
                </a:solidFill>
                <a:latin typeface="Andalus" pitchFamily="18" charset="-78"/>
                <a:cs typeface="Andalus" pitchFamily="18" charset="-78"/>
              </a:rPr>
              <a:t>    N</a:t>
            </a:r>
          </a:p>
          <a:p>
            <a:r>
              <a:rPr lang="en-US" sz="2400" dirty="0">
                <a:solidFill>
                  <a:srgbClr val="0070C0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dirty="0" smtClean="0">
                <a:solidFill>
                  <a:srgbClr val="0070C0"/>
                </a:solidFill>
                <a:latin typeface="Andalus" pitchFamily="18" charset="-78"/>
                <a:cs typeface="Andalus" pitchFamily="18" charset="-78"/>
              </a:rPr>
              <a:t>    H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429000" y="1442777"/>
            <a:ext cx="2460930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            H</a:t>
            </a:r>
          </a:p>
          <a:p>
            <a:endParaRPr lang="en-US" sz="2400" dirty="0" smtClean="0">
              <a:latin typeface="Andalus" pitchFamily="18" charset="-78"/>
              <a:cs typeface="Andalus" pitchFamily="18" charset="-78"/>
            </a:endParaRPr>
          </a:p>
          <a:p>
            <a:r>
              <a:rPr lang="en-US" sz="2400" baseline="30000" dirty="0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+</a:t>
            </a:r>
            <a:r>
              <a:rPr lang="en-US" sz="2400" dirty="0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H</a:t>
            </a:r>
            <a:r>
              <a:rPr lang="en-US" sz="2400" baseline="-25000" dirty="0" smtClean="0">
                <a:latin typeface="Andalus" pitchFamily="18" charset="-78"/>
                <a:cs typeface="Andalus" pitchFamily="18" charset="-78"/>
              </a:rPr>
              <a:t>3</a:t>
            </a: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N – C – COO</a:t>
            </a:r>
            <a:r>
              <a:rPr lang="en-US" sz="2400" dirty="0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H</a:t>
            </a:r>
          </a:p>
          <a:p>
            <a:r>
              <a:rPr lang="en-US" sz="24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              </a:t>
            </a:r>
          </a:p>
          <a:p>
            <a:r>
              <a:rPr lang="en-US" sz="2400" dirty="0">
                <a:solidFill>
                  <a:srgbClr val="0070C0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dirty="0" smtClean="0">
                <a:solidFill>
                  <a:srgbClr val="0070C0"/>
                </a:solidFill>
                <a:latin typeface="Andalus" pitchFamily="18" charset="-78"/>
                <a:cs typeface="Andalus" pitchFamily="18" charset="-78"/>
              </a:rPr>
              <a:t>          CH2</a:t>
            </a:r>
          </a:p>
          <a:p>
            <a:r>
              <a:rPr lang="en-US" sz="2400" dirty="0">
                <a:solidFill>
                  <a:srgbClr val="0070C0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dirty="0" smtClean="0">
                <a:solidFill>
                  <a:srgbClr val="0070C0"/>
                </a:solidFill>
                <a:latin typeface="Andalus" pitchFamily="18" charset="-78"/>
                <a:cs typeface="Andalus" pitchFamily="18" charset="-78"/>
              </a:rPr>
              <a:t>          </a:t>
            </a:r>
          </a:p>
          <a:p>
            <a:r>
              <a:rPr lang="en-US" sz="2400" dirty="0">
                <a:solidFill>
                  <a:srgbClr val="0070C0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dirty="0" smtClean="0">
                <a:solidFill>
                  <a:srgbClr val="0070C0"/>
                </a:solidFill>
                <a:latin typeface="Andalus" pitchFamily="18" charset="-78"/>
                <a:cs typeface="Andalus" pitchFamily="18" charset="-78"/>
              </a:rPr>
              <a:t>           CH2</a:t>
            </a:r>
          </a:p>
          <a:p>
            <a:endParaRPr lang="en-US" sz="2400" dirty="0">
              <a:solidFill>
                <a:srgbClr val="0070C0"/>
              </a:solidFill>
              <a:latin typeface="Andalus" pitchFamily="18" charset="-78"/>
              <a:cs typeface="Andalus" pitchFamily="18" charset="-78"/>
            </a:endParaRPr>
          </a:p>
          <a:p>
            <a:r>
              <a:rPr lang="en-US" sz="2400" dirty="0" smtClean="0">
                <a:solidFill>
                  <a:srgbClr val="0070C0"/>
                </a:solidFill>
                <a:latin typeface="Andalus" pitchFamily="18" charset="-78"/>
                <a:cs typeface="Andalus" pitchFamily="18" charset="-78"/>
              </a:rPr>
              <a:t>             S</a:t>
            </a:r>
          </a:p>
          <a:p>
            <a:endParaRPr lang="en-US" sz="2400" dirty="0">
              <a:solidFill>
                <a:srgbClr val="0070C0"/>
              </a:solidFill>
              <a:latin typeface="Andalus" pitchFamily="18" charset="-78"/>
              <a:cs typeface="Andalus" pitchFamily="18" charset="-78"/>
            </a:endParaRPr>
          </a:p>
          <a:p>
            <a:r>
              <a:rPr lang="en-US" sz="2400" dirty="0" smtClean="0">
                <a:solidFill>
                  <a:srgbClr val="0070C0"/>
                </a:solidFill>
                <a:latin typeface="Andalus" pitchFamily="18" charset="-78"/>
                <a:cs typeface="Andalus" pitchFamily="18" charset="-78"/>
              </a:rPr>
              <a:t>            CH3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96000" y="1523494"/>
            <a:ext cx="284193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            H</a:t>
            </a:r>
          </a:p>
          <a:p>
            <a:endParaRPr lang="en-US" sz="2400" dirty="0" smtClean="0">
              <a:latin typeface="Andalus" pitchFamily="18" charset="-78"/>
              <a:cs typeface="Andalus" pitchFamily="18" charset="-78"/>
            </a:endParaRPr>
          </a:p>
          <a:p>
            <a:r>
              <a:rPr lang="en-US" sz="2400" baseline="30000" dirty="0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+</a:t>
            </a:r>
            <a:r>
              <a:rPr lang="en-US" sz="2400" dirty="0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H</a:t>
            </a:r>
            <a:r>
              <a:rPr lang="en-US" sz="2400" baseline="-25000" dirty="0" smtClean="0">
                <a:latin typeface="Andalus" pitchFamily="18" charset="-78"/>
                <a:cs typeface="Andalus" pitchFamily="18" charset="-78"/>
              </a:rPr>
              <a:t>3</a:t>
            </a: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N – C – COO</a:t>
            </a:r>
            <a:r>
              <a:rPr lang="en-US" sz="2400" dirty="0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H</a:t>
            </a:r>
          </a:p>
          <a:p>
            <a:r>
              <a:rPr lang="en-US" sz="24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              </a:t>
            </a:r>
          </a:p>
          <a:p>
            <a:r>
              <a:rPr lang="en-US" sz="2400" dirty="0" smtClean="0">
                <a:solidFill>
                  <a:srgbClr val="0070C0"/>
                </a:solidFill>
                <a:latin typeface="Andalus" pitchFamily="18" charset="-78"/>
                <a:cs typeface="Andalus" pitchFamily="18" charset="-78"/>
              </a:rPr>
              <a:t>H</a:t>
            </a:r>
            <a:r>
              <a:rPr lang="en-US" sz="2400" baseline="-25000" dirty="0" smtClean="0">
                <a:solidFill>
                  <a:srgbClr val="0070C0"/>
                </a:solidFill>
                <a:latin typeface="Andalus" pitchFamily="18" charset="-78"/>
                <a:cs typeface="Andalus" pitchFamily="18" charset="-78"/>
              </a:rPr>
              <a:t>2</a:t>
            </a:r>
            <a:r>
              <a:rPr lang="en-US" sz="2400" dirty="0" smtClean="0">
                <a:solidFill>
                  <a:srgbClr val="0070C0"/>
                </a:solidFill>
                <a:latin typeface="Andalus" pitchFamily="18" charset="-78"/>
                <a:cs typeface="Andalus" pitchFamily="18" charset="-78"/>
              </a:rPr>
              <a:t>C   CH</a:t>
            </a:r>
            <a:r>
              <a:rPr lang="en-US" sz="2400" baseline="-25000" dirty="0" smtClean="0">
                <a:solidFill>
                  <a:srgbClr val="0070C0"/>
                </a:solidFill>
                <a:latin typeface="Andalus" pitchFamily="18" charset="-78"/>
                <a:cs typeface="Andalus" pitchFamily="18" charset="-78"/>
              </a:rPr>
              <a:t>2</a:t>
            </a:r>
          </a:p>
          <a:p>
            <a:r>
              <a:rPr lang="en-US" sz="2400" dirty="0">
                <a:solidFill>
                  <a:srgbClr val="0070C0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dirty="0" smtClean="0">
                <a:solidFill>
                  <a:srgbClr val="0070C0"/>
                </a:solidFill>
                <a:latin typeface="Andalus" pitchFamily="18" charset="-78"/>
                <a:cs typeface="Andalus" pitchFamily="18" charset="-78"/>
              </a:rPr>
              <a:t>          </a:t>
            </a:r>
          </a:p>
          <a:p>
            <a:r>
              <a:rPr lang="en-US" sz="2400" dirty="0">
                <a:solidFill>
                  <a:srgbClr val="0070C0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dirty="0" smtClean="0">
                <a:solidFill>
                  <a:srgbClr val="0070C0"/>
                </a:solidFill>
                <a:latin typeface="Andalus" pitchFamily="18" charset="-78"/>
                <a:cs typeface="Andalus" pitchFamily="18" charset="-78"/>
              </a:rPr>
              <a:t>   CH2</a:t>
            </a:r>
          </a:p>
          <a:p>
            <a:r>
              <a:rPr lang="en-US" sz="2400" dirty="0">
                <a:solidFill>
                  <a:srgbClr val="0070C0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dirty="0" smtClean="0">
                <a:solidFill>
                  <a:srgbClr val="0070C0"/>
                </a:solidFill>
                <a:latin typeface="Andalus" pitchFamily="18" charset="-78"/>
                <a:cs typeface="Andalus" pitchFamily="18" charset="-78"/>
              </a:rPr>
              <a:t>    </a:t>
            </a:r>
          </a:p>
          <a:p>
            <a:r>
              <a:rPr lang="en-US" sz="24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   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7239000" y="2667000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7239000" y="1981200"/>
            <a:ext cx="0" cy="304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6934200" y="3449092"/>
            <a:ext cx="304800" cy="2847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 flipV="1">
            <a:off x="6477000" y="3449092"/>
            <a:ext cx="152400" cy="1423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6477000" y="2667000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572000" y="2514600"/>
            <a:ext cx="0" cy="3429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572000" y="1828800"/>
            <a:ext cx="0" cy="304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572000" y="3231654"/>
            <a:ext cx="0" cy="3597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4572000" y="4038600"/>
            <a:ext cx="0" cy="304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4572000" y="4800600"/>
            <a:ext cx="0" cy="304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1662545" y="1828800"/>
            <a:ext cx="0" cy="304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1662545" y="2514600"/>
            <a:ext cx="0" cy="3429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1662545" y="3231654"/>
            <a:ext cx="0" cy="2886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1662545" y="3886200"/>
            <a:ext cx="0" cy="304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1551709" y="3886200"/>
            <a:ext cx="0" cy="304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1295400" y="4648200"/>
            <a:ext cx="256309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>
            <a:off x="914400" y="3733800"/>
            <a:ext cx="50915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914400" y="3733800"/>
            <a:ext cx="0" cy="762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914400" y="4495800"/>
            <a:ext cx="254577" cy="228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Hexagon 43"/>
          <p:cNvSpPr/>
          <p:nvPr/>
        </p:nvSpPr>
        <p:spPr>
          <a:xfrm rot="5400000">
            <a:off x="-252912" y="3633288"/>
            <a:ext cx="1351508" cy="983116"/>
          </a:xfrm>
          <a:prstGeom prst="hexagon">
            <a:avLst>
              <a:gd name="adj" fmla="val 29228"/>
              <a:gd name="vf" fmla="val 11547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6" name="Straight Connector 45"/>
          <p:cNvCxnSpPr/>
          <p:nvPr/>
        </p:nvCxnSpPr>
        <p:spPr>
          <a:xfrm>
            <a:off x="762000" y="3886200"/>
            <a:ext cx="0" cy="457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H="1">
            <a:off x="0" y="3591446"/>
            <a:ext cx="422842" cy="2947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0" y="4343400"/>
            <a:ext cx="422842" cy="2667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422842" y="6172200"/>
            <a:ext cx="16626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Tryptophan</a:t>
            </a:r>
            <a:endParaRPr lang="en-US" sz="2400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3886200" y="6172200"/>
            <a:ext cx="16449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Methionine</a:t>
            </a:r>
            <a:endParaRPr lang="en-US" sz="2400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816705" y="6172200"/>
            <a:ext cx="10759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Andalus" pitchFamily="18" charset="-78"/>
                <a:cs typeface="Andalus" pitchFamily="18" charset="-78"/>
              </a:rPr>
              <a:t>Proline</a:t>
            </a:r>
            <a:endParaRPr lang="en-US" sz="2400" dirty="0">
              <a:latin typeface="Andalus" pitchFamily="18" charset="-78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63035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/>
          <p:cNvSpPr txBox="1"/>
          <p:nvPr/>
        </p:nvSpPr>
        <p:spPr>
          <a:xfrm>
            <a:off x="285720" y="714356"/>
            <a:ext cx="2415598" cy="249299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1"/>
            <a:r>
              <a:rPr lang="en-US" dirty="0" smtClean="0">
                <a:solidFill>
                  <a:prstClr val="black"/>
                </a:solidFill>
              </a:rPr>
              <a:t>             H</a:t>
            </a:r>
          </a:p>
          <a:p>
            <a:pPr rtl="1"/>
            <a:endParaRPr lang="en-US" dirty="0" smtClean="0">
              <a:solidFill>
                <a:prstClr val="black"/>
              </a:solidFill>
            </a:endParaRPr>
          </a:p>
          <a:p>
            <a:pPr rtl="1"/>
            <a:r>
              <a:rPr lang="ar-SA" dirty="0" smtClean="0">
                <a:solidFill>
                  <a:prstClr val="black"/>
                </a:solidFill>
              </a:rPr>
              <a:t> </a:t>
            </a:r>
            <a:r>
              <a:rPr lang="en-US" baseline="30000" dirty="0" smtClean="0">
                <a:solidFill>
                  <a:srgbClr val="FF0000"/>
                </a:solidFill>
              </a:rPr>
              <a:t>+</a:t>
            </a:r>
            <a:r>
              <a:rPr lang="en-US" dirty="0" smtClean="0">
                <a:solidFill>
                  <a:srgbClr val="FF0000"/>
                </a:solidFill>
              </a:rPr>
              <a:t>H</a:t>
            </a:r>
            <a:r>
              <a:rPr lang="en-US" baseline="-25000" dirty="0" smtClean="0">
                <a:solidFill>
                  <a:prstClr val="black"/>
                </a:solidFill>
              </a:rPr>
              <a:t>3</a:t>
            </a:r>
            <a:r>
              <a:rPr lang="en-US" dirty="0" smtClean="0">
                <a:solidFill>
                  <a:prstClr val="black"/>
                </a:solidFill>
              </a:rPr>
              <a:t>N – C – COO</a:t>
            </a:r>
            <a:r>
              <a:rPr lang="en-US" dirty="0" smtClean="0">
                <a:solidFill>
                  <a:srgbClr val="FF0000"/>
                </a:solidFill>
              </a:rPr>
              <a:t>H</a:t>
            </a:r>
            <a:r>
              <a:rPr lang="en-US" dirty="0" smtClean="0">
                <a:solidFill>
                  <a:prstClr val="black"/>
                </a:solidFill>
              </a:rPr>
              <a:t>           </a:t>
            </a:r>
          </a:p>
          <a:p>
            <a:pPr rtl="1"/>
            <a:endParaRPr lang="en-US" dirty="0" smtClean="0">
              <a:solidFill>
                <a:prstClr val="black"/>
              </a:solidFill>
            </a:endParaRPr>
          </a:p>
          <a:p>
            <a:pPr rtl="1"/>
            <a:r>
              <a:rPr lang="en-US" dirty="0" smtClean="0">
                <a:solidFill>
                  <a:prstClr val="black"/>
                </a:solidFill>
              </a:rPr>
              <a:t>       </a:t>
            </a:r>
            <a:r>
              <a:rPr lang="en-US" dirty="0" smtClean="0">
                <a:solidFill>
                  <a:srgbClr val="00B0F0"/>
                </a:solidFill>
              </a:rPr>
              <a:t>H – C – OH </a:t>
            </a:r>
          </a:p>
          <a:p>
            <a:pPr rtl="1"/>
            <a:endParaRPr lang="en-US" baseline="-25000" dirty="0" smtClean="0">
              <a:solidFill>
                <a:srgbClr val="00B0F0"/>
              </a:solidFill>
            </a:endParaRPr>
          </a:p>
          <a:p>
            <a:pPr rtl="1"/>
            <a:r>
              <a:rPr lang="en-US" baseline="-25000" dirty="0" smtClean="0">
                <a:solidFill>
                  <a:srgbClr val="00B0F0"/>
                </a:solidFill>
              </a:rPr>
              <a:t>                    </a:t>
            </a:r>
            <a:r>
              <a:rPr lang="en-US" dirty="0" smtClean="0">
                <a:solidFill>
                  <a:srgbClr val="00B0F0"/>
                </a:solidFill>
              </a:rPr>
              <a:t>H</a:t>
            </a:r>
            <a:endParaRPr lang="en-US" i="1" dirty="0" smtClean="0">
              <a:solidFill>
                <a:srgbClr val="00B0F0"/>
              </a:solidFill>
            </a:endParaRPr>
          </a:p>
          <a:p>
            <a:pPr rtl="1"/>
            <a:endParaRPr lang="en-US" i="1" dirty="0" smtClean="0">
              <a:solidFill>
                <a:prstClr val="black"/>
              </a:solidFill>
            </a:endParaRPr>
          </a:p>
          <a:p>
            <a:pPr rtl="1"/>
            <a:endParaRPr lang="ar-SA" dirty="0">
              <a:solidFill>
                <a:prstClr val="black"/>
              </a:solidFill>
            </a:endParaRPr>
          </a:p>
        </p:txBody>
      </p:sp>
      <p:cxnSp>
        <p:nvCxnSpPr>
          <p:cNvPr id="6" name="رابط مستقيم 5"/>
          <p:cNvCxnSpPr/>
          <p:nvPr/>
        </p:nvCxnSpPr>
        <p:spPr>
          <a:xfrm rot="5400000" flipH="1" flipV="1">
            <a:off x="1036613" y="1106471"/>
            <a:ext cx="21431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رابط مستقيم 7"/>
          <p:cNvCxnSpPr/>
          <p:nvPr/>
        </p:nvCxnSpPr>
        <p:spPr>
          <a:xfrm rot="5400000">
            <a:off x="1036613" y="1677975"/>
            <a:ext cx="21431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رابط مستقيم 9"/>
          <p:cNvCxnSpPr/>
          <p:nvPr/>
        </p:nvCxnSpPr>
        <p:spPr>
          <a:xfrm rot="5400000">
            <a:off x="1036613" y="2178041"/>
            <a:ext cx="21431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مربع نص 12"/>
          <p:cNvSpPr txBox="1"/>
          <p:nvPr/>
        </p:nvSpPr>
        <p:spPr>
          <a:xfrm>
            <a:off x="159989" y="2714620"/>
            <a:ext cx="973344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 rtl="1"/>
            <a:r>
              <a:rPr lang="en-US" sz="2400" dirty="0" smtClean="0">
                <a:solidFill>
                  <a:prstClr val="black"/>
                </a:solidFill>
                <a:latin typeface="Andalus" pitchFamily="18" charset="-78"/>
                <a:cs typeface="Andalus" pitchFamily="18" charset="-78"/>
              </a:rPr>
              <a:t>Serine</a:t>
            </a:r>
            <a:endParaRPr lang="ar-SA" sz="2400" dirty="0">
              <a:solidFill>
                <a:prstClr val="black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14" name="مربع نص 13"/>
          <p:cNvSpPr txBox="1"/>
          <p:nvPr/>
        </p:nvSpPr>
        <p:spPr>
          <a:xfrm>
            <a:off x="6286512" y="571480"/>
            <a:ext cx="2415598" cy="33239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1"/>
            <a:r>
              <a:rPr lang="en-US" dirty="0" smtClean="0">
                <a:solidFill>
                  <a:prstClr val="black"/>
                </a:solidFill>
              </a:rPr>
              <a:t>             H</a:t>
            </a:r>
          </a:p>
          <a:p>
            <a:pPr rtl="1"/>
            <a:endParaRPr lang="en-US" dirty="0" smtClean="0">
              <a:solidFill>
                <a:prstClr val="black"/>
              </a:solidFill>
            </a:endParaRPr>
          </a:p>
          <a:p>
            <a:pPr rtl="1"/>
            <a:r>
              <a:rPr lang="ar-SA" dirty="0" smtClean="0">
                <a:solidFill>
                  <a:prstClr val="black"/>
                </a:solidFill>
              </a:rPr>
              <a:t> </a:t>
            </a:r>
            <a:r>
              <a:rPr lang="en-US" baseline="30000" dirty="0" smtClean="0">
                <a:solidFill>
                  <a:srgbClr val="FF0000"/>
                </a:solidFill>
              </a:rPr>
              <a:t>+</a:t>
            </a:r>
            <a:r>
              <a:rPr lang="en-US" dirty="0" smtClean="0">
                <a:solidFill>
                  <a:srgbClr val="FF0000"/>
                </a:solidFill>
              </a:rPr>
              <a:t>H</a:t>
            </a:r>
            <a:r>
              <a:rPr lang="en-US" baseline="-25000" dirty="0" smtClean="0">
                <a:solidFill>
                  <a:prstClr val="black"/>
                </a:solidFill>
              </a:rPr>
              <a:t>3</a:t>
            </a:r>
            <a:r>
              <a:rPr lang="en-US" dirty="0" smtClean="0">
                <a:solidFill>
                  <a:prstClr val="black"/>
                </a:solidFill>
              </a:rPr>
              <a:t>N – C – COO</a:t>
            </a:r>
            <a:r>
              <a:rPr lang="en-US" dirty="0" smtClean="0">
                <a:solidFill>
                  <a:srgbClr val="FF0000"/>
                </a:solidFill>
              </a:rPr>
              <a:t>H</a:t>
            </a:r>
            <a:r>
              <a:rPr lang="en-US" dirty="0" smtClean="0">
                <a:solidFill>
                  <a:prstClr val="black"/>
                </a:solidFill>
              </a:rPr>
              <a:t>           </a:t>
            </a:r>
          </a:p>
          <a:p>
            <a:pPr rtl="1"/>
            <a:endParaRPr lang="en-US" dirty="0" smtClean="0">
              <a:solidFill>
                <a:prstClr val="black"/>
              </a:solidFill>
            </a:endParaRPr>
          </a:p>
          <a:p>
            <a:pPr rtl="1"/>
            <a:r>
              <a:rPr lang="en-US" dirty="0" smtClean="0">
                <a:solidFill>
                  <a:srgbClr val="00B0F0"/>
                </a:solidFill>
              </a:rPr>
              <a:t>             CH</a:t>
            </a:r>
            <a:r>
              <a:rPr lang="en-US" baseline="-25000" dirty="0" smtClean="0">
                <a:solidFill>
                  <a:srgbClr val="00B0F0"/>
                </a:solidFill>
              </a:rPr>
              <a:t>2</a:t>
            </a:r>
            <a:endParaRPr lang="en-US" dirty="0" smtClean="0">
              <a:solidFill>
                <a:srgbClr val="00B0F0"/>
              </a:solidFill>
            </a:endParaRPr>
          </a:p>
          <a:p>
            <a:pPr rtl="1"/>
            <a:r>
              <a:rPr lang="en-US" dirty="0" smtClean="0">
                <a:solidFill>
                  <a:srgbClr val="00B0F0"/>
                </a:solidFill>
              </a:rPr>
              <a:t>  </a:t>
            </a:r>
          </a:p>
          <a:p>
            <a:pPr rtl="1"/>
            <a:endParaRPr lang="en-US" baseline="-25000" dirty="0" smtClean="0">
              <a:solidFill>
                <a:srgbClr val="00B0F0"/>
              </a:solidFill>
            </a:endParaRPr>
          </a:p>
          <a:p>
            <a:pPr rtl="1"/>
            <a:endParaRPr lang="en-US" baseline="-25000" dirty="0" smtClean="0">
              <a:solidFill>
                <a:srgbClr val="00B0F0"/>
              </a:solidFill>
            </a:endParaRPr>
          </a:p>
          <a:p>
            <a:pPr rtl="1"/>
            <a:endParaRPr lang="en-US" baseline="-25000" dirty="0" smtClean="0">
              <a:solidFill>
                <a:srgbClr val="00B0F0"/>
              </a:solidFill>
            </a:endParaRPr>
          </a:p>
          <a:p>
            <a:pPr rtl="1"/>
            <a:r>
              <a:rPr lang="en-US" baseline="-25000" dirty="0" smtClean="0">
                <a:solidFill>
                  <a:srgbClr val="00B0F0"/>
                </a:solidFill>
              </a:rPr>
              <a:t>                   </a:t>
            </a:r>
          </a:p>
          <a:p>
            <a:pPr rtl="1"/>
            <a:r>
              <a:rPr lang="en-US" baseline="-25000" dirty="0" smtClean="0">
                <a:solidFill>
                  <a:srgbClr val="00B0F0"/>
                </a:solidFill>
              </a:rPr>
              <a:t>                     </a:t>
            </a:r>
            <a:r>
              <a:rPr lang="en-US" dirty="0" smtClean="0">
                <a:solidFill>
                  <a:srgbClr val="00B0F0"/>
                </a:solidFill>
              </a:rPr>
              <a:t>OH</a:t>
            </a:r>
            <a:endParaRPr lang="en-US" i="1" dirty="0" smtClean="0">
              <a:solidFill>
                <a:srgbClr val="00B0F0"/>
              </a:solidFill>
            </a:endParaRPr>
          </a:p>
          <a:p>
            <a:pPr rtl="1"/>
            <a:endParaRPr lang="en-US" i="1" dirty="0" smtClean="0">
              <a:solidFill>
                <a:prstClr val="black"/>
              </a:solidFill>
            </a:endParaRPr>
          </a:p>
          <a:p>
            <a:pPr rtl="1"/>
            <a:endParaRPr lang="ar-SA" dirty="0">
              <a:solidFill>
                <a:prstClr val="black"/>
              </a:solidFill>
            </a:endParaRPr>
          </a:p>
        </p:txBody>
      </p:sp>
      <p:sp>
        <p:nvSpPr>
          <p:cNvPr id="15" name="مربع نص 14"/>
          <p:cNvSpPr txBox="1"/>
          <p:nvPr/>
        </p:nvSpPr>
        <p:spPr>
          <a:xfrm>
            <a:off x="3357554" y="714356"/>
            <a:ext cx="2415598" cy="249299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1"/>
            <a:r>
              <a:rPr lang="en-US" dirty="0" smtClean="0">
                <a:solidFill>
                  <a:prstClr val="black"/>
                </a:solidFill>
              </a:rPr>
              <a:t>             H</a:t>
            </a:r>
          </a:p>
          <a:p>
            <a:pPr rtl="1"/>
            <a:endParaRPr lang="en-US" dirty="0" smtClean="0">
              <a:solidFill>
                <a:prstClr val="black"/>
              </a:solidFill>
            </a:endParaRPr>
          </a:p>
          <a:p>
            <a:pPr rtl="1"/>
            <a:r>
              <a:rPr lang="ar-SA" dirty="0" smtClean="0">
                <a:solidFill>
                  <a:prstClr val="black"/>
                </a:solidFill>
              </a:rPr>
              <a:t> </a:t>
            </a:r>
            <a:r>
              <a:rPr lang="en-US" baseline="30000" dirty="0" smtClean="0">
                <a:solidFill>
                  <a:srgbClr val="FF0000"/>
                </a:solidFill>
              </a:rPr>
              <a:t>+</a:t>
            </a:r>
            <a:r>
              <a:rPr lang="en-US" dirty="0" smtClean="0">
                <a:solidFill>
                  <a:srgbClr val="FF0000"/>
                </a:solidFill>
              </a:rPr>
              <a:t>H</a:t>
            </a:r>
            <a:r>
              <a:rPr lang="en-US" baseline="-25000" dirty="0" smtClean="0">
                <a:solidFill>
                  <a:prstClr val="black"/>
                </a:solidFill>
              </a:rPr>
              <a:t>3</a:t>
            </a:r>
            <a:r>
              <a:rPr lang="en-US" dirty="0" smtClean="0">
                <a:solidFill>
                  <a:prstClr val="black"/>
                </a:solidFill>
              </a:rPr>
              <a:t>N – C – COO</a:t>
            </a:r>
            <a:r>
              <a:rPr lang="en-US" dirty="0" smtClean="0">
                <a:solidFill>
                  <a:srgbClr val="FF0000"/>
                </a:solidFill>
              </a:rPr>
              <a:t>H</a:t>
            </a:r>
            <a:r>
              <a:rPr lang="en-US" dirty="0" smtClean="0">
                <a:solidFill>
                  <a:prstClr val="black"/>
                </a:solidFill>
              </a:rPr>
              <a:t>           </a:t>
            </a:r>
          </a:p>
          <a:p>
            <a:pPr rtl="1"/>
            <a:endParaRPr lang="en-US" dirty="0" smtClean="0">
              <a:solidFill>
                <a:prstClr val="black"/>
              </a:solidFill>
            </a:endParaRPr>
          </a:p>
          <a:p>
            <a:pPr rtl="1"/>
            <a:r>
              <a:rPr lang="en-US" dirty="0" smtClean="0">
                <a:solidFill>
                  <a:prstClr val="black"/>
                </a:solidFill>
              </a:rPr>
              <a:t>       </a:t>
            </a:r>
            <a:r>
              <a:rPr lang="en-US" dirty="0" smtClean="0">
                <a:solidFill>
                  <a:srgbClr val="00B0F0"/>
                </a:solidFill>
              </a:rPr>
              <a:t>H – C – OH </a:t>
            </a:r>
          </a:p>
          <a:p>
            <a:pPr rtl="1"/>
            <a:endParaRPr lang="en-US" baseline="-25000" dirty="0" smtClean="0">
              <a:solidFill>
                <a:srgbClr val="00B0F0"/>
              </a:solidFill>
            </a:endParaRPr>
          </a:p>
          <a:p>
            <a:pPr rtl="1"/>
            <a:r>
              <a:rPr lang="en-US" baseline="-25000" dirty="0" smtClean="0">
                <a:solidFill>
                  <a:srgbClr val="00B0F0"/>
                </a:solidFill>
              </a:rPr>
              <a:t>                    </a:t>
            </a:r>
            <a:r>
              <a:rPr lang="en-US" dirty="0" smtClean="0">
                <a:solidFill>
                  <a:srgbClr val="00B0F0"/>
                </a:solidFill>
              </a:rPr>
              <a:t>CH</a:t>
            </a:r>
            <a:r>
              <a:rPr lang="en-US" baseline="-25000" dirty="0" smtClean="0">
                <a:solidFill>
                  <a:srgbClr val="00B0F0"/>
                </a:solidFill>
              </a:rPr>
              <a:t>3</a:t>
            </a:r>
            <a:endParaRPr lang="en-US" i="1" baseline="-25000" dirty="0" smtClean="0">
              <a:solidFill>
                <a:srgbClr val="00B0F0"/>
              </a:solidFill>
            </a:endParaRPr>
          </a:p>
          <a:p>
            <a:pPr rtl="1"/>
            <a:endParaRPr lang="en-US" i="1" dirty="0" smtClean="0">
              <a:solidFill>
                <a:prstClr val="black"/>
              </a:solidFill>
            </a:endParaRPr>
          </a:p>
          <a:p>
            <a:pPr rtl="1"/>
            <a:endParaRPr lang="ar-SA" dirty="0">
              <a:solidFill>
                <a:prstClr val="black"/>
              </a:solidFill>
            </a:endParaRPr>
          </a:p>
        </p:txBody>
      </p:sp>
      <p:cxnSp>
        <p:nvCxnSpPr>
          <p:cNvPr id="17" name="رابط مستقيم 16"/>
          <p:cNvCxnSpPr/>
          <p:nvPr/>
        </p:nvCxnSpPr>
        <p:spPr>
          <a:xfrm rot="5400000">
            <a:off x="4072728" y="1713694"/>
            <a:ext cx="28575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رابط مستقيم 18"/>
          <p:cNvCxnSpPr/>
          <p:nvPr/>
        </p:nvCxnSpPr>
        <p:spPr>
          <a:xfrm rot="5400000">
            <a:off x="4037009" y="1177909"/>
            <a:ext cx="21431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رابط مستقيم 20"/>
          <p:cNvCxnSpPr/>
          <p:nvPr/>
        </p:nvCxnSpPr>
        <p:spPr>
          <a:xfrm rot="5400000">
            <a:off x="4108447" y="2178041"/>
            <a:ext cx="21431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مربع نص 21"/>
          <p:cNvSpPr txBox="1"/>
          <p:nvPr/>
        </p:nvSpPr>
        <p:spPr>
          <a:xfrm>
            <a:off x="3094157" y="2786058"/>
            <a:ext cx="1479893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 rtl="1"/>
            <a:r>
              <a:rPr lang="en-US" sz="2400" dirty="0" err="1" smtClean="0">
                <a:solidFill>
                  <a:prstClr val="black"/>
                </a:solidFill>
                <a:latin typeface="Andalus" pitchFamily="18" charset="-78"/>
                <a:cs typeface="Andalus" pitchFamily="18" charset="-78"/>
              </a:rPr>
              <a:t>Threonine</a:t>
            </a:r>
            <a:endParaRPr lang="ar-SA" sz="2400" dirty="0">
              <a:solidFill>
                <a:prstClr val="black"/>
              </a:solidFill>
              <a:latin typeface="Andalus" pitchFamily="18" charset="-78"/>
              <a:cs typeface="Andalus" pitchFamily="18" charset="-78"/>
            </a:endParaRPr>
          </a:p>
        </p:txBody>
      </p:sp>
      <p:cxnSp>
        <p:nvCxnSpPr>
          <p:cNvPr id="24" name="رابط مستقيم 23"/>
          <p:cNvCxnSpPr/>
          <p:nvPr/>
        </p:nvCxnSpPr>
        <p:spPr>
          <a:xfrm rot="5400000">
            <a:off x="7037405" y="1035033"/>
            <a:ext cx="21431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رابط مستقيم 25"/>
          <p:cNvCxnSpPr/>
          <p:nvPr/>
        </p:nvCxnSpPr>
        <p:spPr>
          <a:xfrm rot="5400000">
            <a:off x="7037405" y="1535099"/>
            <a:ext cx="21431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سداسي 26"/>
          <p:cNvSpPr/>
          <p:nvPr/>
        </p:nvSpPr>
        <p:spPr>
          <a:xfrm rot="5400000">
            <a:off x="6865620" y="2278388"/>
            <a:ext cx="498928" cy="514136"/>
          </a:xfrm>
          <a:prstGeom prst="hexag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>
              <a:solidFill>
                <a:prstClr val="white"/>
              </a:solidFill>
            </a:endParaRPr>
          </a:p>
        </p:txBody>
      </p:sp>
      <p:cxnSp>
        <p:nvCxnSpPr>
          <p:cNvPr id="29" name="رابط مستقيم 28"/>
          <p:cNvCxnSpPr/>
          <p:nvPr/>
        </p:nvCxnSpPr>
        <p:spPr>
          <a:xfrm rot="5400000" flipH="1" flipV="1">
            <a:off x="7037405" y="2963859"/>
            <a:ext cx="213520" cy="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رابط مستقيم 35"/>
          <p:cNvCxnSpPr/>
          <p:nvPr/>
        </p:nvCxnSpPr>
        <p:spPr>
          <a:xfrm rot="5400000" flipH="1" flipV="1">
            <a:off x="7037405" y="2106603"/>
            <a:ext cx="21431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مربع نص 36"/>
          <p:cNvSpPr txBox="1"/>
          <p:nvPr/>
        </p:nvSpPr>
        <p:spPr>
          <a:xfrm>
            <a:off x="7422179" y="2857496"/>
            <a:ext cx="1261884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 rtl="1"/>
            <a:r>
              <a:rPr lang="en-US" sz="2400" dirty="0" smtClean="0">
                <a:solidFill>
                  <a:prstClr val="black"/>
                </a:solidFill>
                <a:latin typeface="Andalus" pitchFamily="18" charset="-78"/>
                <a:cs typeface="Andalus" pitchFamily="18" charset="-78"/>
              </a:rPr>
              <a:t>Tyrosine</a:t>
            </a:r>
            <a:endParaRPr lang="ar-SA" sz="2400" dirty="0">
              <a:solidFill>
                <a:prstClr val="black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8" name="مربع نص 37"/>
          <p:cNvSpPr txBox="1"/>
          <p:nvPr/>
        </p:nvSpPr>
        <p:spPr>
          <a:xfrm>
            <a:off x="285720" y="3643314"/>
            <a:ext cx="2415598" cy="276998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1"/>
            <a:r>
              <a:rPr lang="en-US" dirty="0" smtClean="0">
                <a:solidFill>
                  <a:prstClr val="black"/>
                </a:solidFill>
              </a:rPr>
              <a:t>             H</a:t>
            </a:r>
          </a:p>
          <a:p>
            <a:pPr rtl="1"/>
            <a:endParaRPr lang="en-US" dirty="0" smtClean="0">
              <a:solidFill>
                <a:prstClr val="black"/>
              </a:solidFill>
            </a:endParaRPr>
          </a:p>
          <a:p>
            <a:pPr rtl="1"/>
            <a:r>
              <a:rPr lang="ar-SA" dirty="0" smtClean="0">
                <a:solidFill>
                  <a:prstClr val="black"/>
                </a:solidFill>
              </a:rPr>
              <a:t> </a:t>
            </a:r>
            <a:r>
              <a:rPr lang="en-US" baseline="30000" dirty="0" smtClean="0">
                <a:solidFill>
                  <a:srgbClr val="FF0000"/>
                </a:solidFill>
              </a:rPr>
              <a:t>+</a:t>
            </a:r>
            <a:r>
              <a:rPr lang="en-US" dirty="0" smtClean="0">
                <a:solidFill>
                  <a:srgbClr val="FF0000"/>
                </a:solidFill>
              </a:rPr>
              <a:t>H</a:t>
            </a:r>
            <a:r>
              <a:rPr lang="en-US" baseline="-25000" dirty="0" smtClean="0">
                <a:solidFill>
                  <a:prstClr val="black"/>
                </a:solidFill>
              </a:rPr>
              <a:t>3</a:t>
            </a:r>
            <a:r>
              <a:rPr lang="en-US" dirty="0" smtClean="0">
                <a:solidFill>
                  <a:prstClr val="black"/>
                </a:solidFill>
              </a:rPr>
              <a:t>N – C – COO</a:t>
            </a:r>
            <a:r>
              <a:rPr lang="en-US" dirty="0" smtClean="0">
                <a:solidFill>
                  <a:srgbClr val="FF0000"/>
                </a:solidFill>
              </a:rPr>
              <a:t>H</a:t>
            </a:r>
            <a:r>
              <a:rPr lang="en-US" dirty="0" smtClean="0">
                <a:solidFill>
                  <a:prstClr val="black"/>
                </a:solidFill>
              </a:rPr>
              <a:t>           </a:t>
            </a:r>
          </a:p>
          <a:p>
            <a:pPr rtl="1"/>
            <a:endParaRPr lang="en-US" dirty="0" smtClean="0">
              <a:solidFill>
                <a:prstClr val="black"/>
              </a:solidFill>
            </a:endParaRPr>
          </a:p>
          <a:p>
            <a:pPr rtl="1"/>
            <a:r>
              <a:rPr lang="en-US" dirty="0" smtClean="0">
                <a:solidFill>
                  <a:srgbClr val="00B0F0"/>
                </a:solidFill>
              </a:rPr>
              <a:t>             CH</a:t>
            </a:r>
            <a:r>
              <a:rPr lang="en-US" baseline="-25000" dirty="0" smtClean="0">
                <a:solidFill>
                  <a:srgbClr val="00B0F0"/>
                </a:solidFill>
              </a:rPr>
              <a:t>2</a:t>
            </a:r>
            <a:r>
              <a:rPr lang="en-US" dirty="0" smtClean="0">
                <a:solidFill>
                  <a:srgbClr val="00B0F0"/>
                </a:solidFill>
              </a:rPr>
              <a:t>    </a:t>
            </a:r>
          </a:p>
          <a:p>
            <a:pPr rtl="1"/>
            <a:endParaRPr lang="en-US" baseline="-25000" dirty="0" smtClean="0">
              <a:solidFill>
                <a:srgbClr val="00B0F0"/>
              </a:solidFill>
            </a:endParaRPr>
          </a:p>
          <a:p>
            <a:pPr rtl="1"/>
            <a:r>
              <a:rPr lang="en-US" baseline="-25000" dirty="0" smtClean="0">
                <a:solidFill>
                  <a:srgbClr val="00B0F0"/>
                </a:solidFill>
              </a:rPr>
              <a:t>                    </a:t>
            </a:r>
            <a:r>
              <a:rPr lang="en-US" dirty="0" smtClean="0">
                <a:solidFill>
                  <a:srgbClr val="00B0F0"/>
                </a:solidFill>
              </a:rPr>
              <a:t>C</a:t>
            </a:r>
          </a:p>
          <a:p>
            <a:pPr rtl="1"/>
            <a:r>
              <a:rPr lang="en-US" dirty="0" smtClean="0">
                <a:solidFill>
                  <a:srgbClr val="00B0F0"/>
                </a:solidFill>
              </a:rPr>
              <a:t> O                      NH</a:t>
            </a:r>
            <a:r>
              <a:rPr lang="en-US" baseline="-25000" dirty="0" smtClean="0">
                <a:solidFill>
                  <a:srgbClr val="00B0F0"/>
                </a:solidFill>
              </a:rPr>
              <a:t>2</a:t>
            </a:r>
            <a:endParaRPr lang="en-US" dirty="0" smtClean="0">
              <a:solidFill>
                <a:srgbClr val="00B0F0"/>
              </a:solidFill>
            </a:endParaRPr>
          </a:p>
          <a:p>
            <a:pPr rtl="1"/>
            <a:endParaRPr lang="en-US" i="1" dirty="0" smtClean="0">
              <a:solidFill>
                <a:prstClr val="black"/>
              </a:solidFill>
            </a:endParaRPr>
          </a:p>
          <a:p>
            <a:pPr rtl="1"/>
            <a:endParaRPr lang="ar-SA" dirty="0">
              <a:solidFill>
                <a:prstClr val="black"/>
              </a:solidFill>
            </a:endParaRPr>
          </a:p>
        </p:txBody>
      </p:sp>
      <p:sp>
        <p:nvSpPr>
          <p:cNvPr id="39" name="مربع نص 38"/>
          <p:cNvSpPr txBox="1"/>
          <p:nvPr/>
        </p:nvSpPr>
        <p:spPr>
          <a:xfrm>
            <a:off x="6072198" y="3857628"/>
            <a:ext cx="2415598" cy="249299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1"/>
            <a:r>
              <a:rPr lang="en-US" dirty="0" smtClean="0">
                <a:solidFill>
                  <a:prstClr val="black"/>
                </a:solidFill>
              </a:rPr>
              <a:t>             H</a:t>
            </a:r>
          </a:p>
          <a:p>
            <a:pPr rtl="1"/>
            <a:endParaRPr lang="en-US" dirty="0" smtClean="0">
              <a:solidFill>
                <a:prstClr val="black"/>
              </a:solidFill>
            </a:endParaRPr>
          </a:p>
          <a:p>
            <a:pPr rtl="1"/>
            <a:r>
              <a:rPr lang="ar-SA" dirty="0" smtClean="0">
                <a:solidFill>
                  <a:prstClr val="black"/>
                </a:solidFill>
              </a:rPr>
              <a:t> </a:t>
            </a:r>
            <a:r>
              <a:rPr lang="en-US" baseline="30000" dirty="0" smtClean="0">
                <a:solidFill>
                  <a:srgbClr val="FF0000"/>
                </a:solidFill>
              </a:rPr>
              <a:t>+</a:t>
            </a:r>
            <a:r>
              <a:rPr lang="en-US" dirty="0" smtClean="0">
                <a:solidFill>
                  <a:srgbClr val="FF0000"/>
                </a:solidFill>
              </a:rPr>
              <a:t>H</a:t>
            </a:r>
            <a:r>
              <a:rPr lang="en-US" baseline="-25000" dirty="0" smtClean="0">
                <a:solidFill>
                  <a:prstClr val="black"/>
                </a:solidFill>
              </a:rPr>
              <a:t>3</a:t>
            </a:r>
            <a:r>
              <a:rPr lang="en-US" dirty="0" smtClean="0">
                <a:solidFill>
                  <a:prstClr val="black"/>
                </a:solidFill>
              </a:rPr>
              <a:t>N – C – COO</a:t>
            </a:r>
            <a:r>
              <a:rPr lang="en-US" dirty="0" smtClean="0">
                <a:solidFill>
                  <a:srgbClr val="FF0000"/>
                </a:solidFill>
              </a:rPr>
              <a:t>H</a:t>
            </a:r>
            <a:r>
              <a:rPr lang="en-US" dirty="0" smtClean="0">
                <a:solidFill>
                  <a:prstClr val="black"/>
                </a:solidFill>
              </a:rPr>
              <a:t>           </a:t>
            </a:r>
          </a:p>
          <a:p>
            <a:pPr rtl="1"/>
            <a:endParaRPr lang="en-US" dirty="0" smtClean="0">
              <a:solidFill>
                <a:prstClr val="black"/>
              </a:solidFill>
            </a:endParaRPr>
          </a:p>
          <a:p>
            <a:pPr rtl="1"/>
            <a:r>
              <a:rPr lang="en-US" dirty="0" smtClean="0">
                <a:solidFill>
                  <a:srgbClr val="00B0F0"/>
                </a:solidFill>
              </a:rPr>
              <a:t>             CH</a:t>
            </a:r>
            <a:r>
              <a:rPr lang="en-US" baseline="-25000" dirty="0" smtClean="0">
                <a:solidFill>
                  <a:srgbClr val="00B0F0"/>
                </a:solidFill>
              </a:rPr>
              <a:t>2</a:t>
            </a:r>
            <a:endParaRPr lang="en-US" dirty="0" smtClean="0">
              <a:solidFill>
                <a:srgbClr val="00B0F0"/>
              </a:solidFill>
            </a:endParaRPr>
          </a:p>
          <a:p>
            <a:pPr rtl="1"/>
            <a:endParaRPr lang="en-US" baseline="-25000" dirty="0" smtClean="0">
              <a:solidFill>
                <a:srgbClr val="00B0F0"/>
              </a:solidFill>
            </a:endParaRPr>
          </a:p>
          <a:p>
            <a:pPr rtl="1"/>
            <a:r>
              <a:rPr lang="en-US" baseline="-25000" dirty="0" smtClean="0">
                <a:solidFill>
                  <a:srgbClr val="00B0F0"/>
                </a:solidFill>
              </a:rPr>
              <a:t>                    </a:t>
            </a:r>
            <a:r>
              <a:rPr lang="en-US" dirty="0" smtClean="0">
                <a:solidFill>
                  <a:srgbClr val="00B0F0"/>
                </a:solidFill>
              </a:rPr>
              <a:t>S</a:t>
            </a:r>
            <a:r>
              <a:rPr lang="en-US" dirty="0" smtClean="0">
                <a:solidFill>
                  <a:srgbClr val="FF0000"/>
                </a:solidFill>
              </a:rPr>
              <a:t>H</a:t>
            </a:r>
            <a:endParaRPr lang="en-US" i="1" dirty="0" smtClean="0">
              <a:solidFill>
                <a:srgbClr val="FF0000"/>
              </a:solidFill>
            </a:endParaRPr>
          </a:p>
          <a:p>
            <a:pPr rtl="1"/>
            <a:endParaRPr lang="en-US" i="1" dirty="0" smtClean="0">
              <a:solidFill>
                <a:prstClr val="black"/>
              </a:solidFill>
            </a:endParaRPr>
          </a:p>
          <a:p>
            <a:pPr rtl="1"/>
            <a:endParaRPr lang="ar-SA" dirty="0">
              <a:solidFill>
                <a:prstClr val="black"/>
              </a:solidFill>
            </a:endParaRPr>
          </a:p>
        </p:txBody>
      </p:sp>
      <p:sp>
        <p:nvSpPr>
          <p:cNvPr id="40" name="مربع نص 39"/>
          <p:cNvSpPr txBox="1"/>
          <p:nvPr/>
        </p:nvSpPr>
        <p:spPr>
          <a:xfrm>
            <a:off x="3071802" y="3714752"/>
            <a:ext cx="2415598" cy="33239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1"/>
            <a:r>
              <a:rPr lang="en-US" dirty="0" smtClean="0">
                <a:solidFill>
                  <a:prstClr val="black"/>
                </a:solidFill>
              </a:rPr>
              <a:t>             H</a:t>
            </a:r>
          </a:p>
          <a:p>
            <a:pPr rtl="1"/>
            <a:endParaRPr lang="en-US" dirty="0" smtClean="0">
              <a:solidFill>
                <a:prstClr val="black"/>
              </a:solidFill>
            </a:endParaRPr>
          </a:p>
          <a:p>
            <a:pPr rtl="1"/>
            <a:r>
              <a:rPr lang="ar-SA" dirty="0" smtClean="0">
                <a:solidFill>
                  <a:prstClr val="black"/>
                </a:solidFill>
              </a:rPr>
              <a:t> </a:t>
            </a:r>
            <a:r>
              <a:rPr lang="en-US" baseline="30000" dirty="0" smtClean="0">
                <a:solidFill>
                  <a:srgbClr val="FF0000"/>
                </a:solidFill>
              </a:rPr>
              <a:t>+</a:t>
            </a:r>
            <a:r>
              <a:rPr lang="en-US" dirty="0" smtClean="0">
                <a:solidFill>
                  <a:srgbClr val="FF0000"/>
                </a:solidFill>
              </a:rPr>
              <a:t>H</a:t>
            </a:r>
            <a:r>
              <a:rPr lang="en-US" baseline="-25000" dirty="0" smtClean="0">
                <a:solidFill>
                  <a:prstClr val="black"/>
                </a:solidFill>
              </a:rPr>
              <a:t>3</a:t>
            </a:r>
            <a:r>
              <a:rPr lang="en-US" dirty="0" smtClean="0">
                <a:solidFill>
                  <a:prstClr val="black"/>
                </a:solidFill>
              </a:rPr>
              <a:t>N – C – COO</a:t>
            </a:r>
            <a:r>
              <a:rPr lang="en-US" dirty="0" smtClean="0">
                <a:solidFill>
                  <a:srgbClr val="FF0000"/>
                </a:solidFill>
              </a:rPr>
              <a:t>H</a:t>
            </a:r>
            <a:r>
              <a:rPr lang="en-US" dirty="0" smtClean="0">
                <a:solidFill>
                  <a:prstClr val="black"/>
                </a:solidFill>
              </a:rPr>
              <a:t>           </a:t>
            </a:r>
          </a:p>
          <a:p>
            <a:pPr rtl="1"/>
            <a:endParaRPr lang="en-US" dirty="0" smtClean="0">
              <a:solidFill>
                <a:prstClr val="black"/>
              </a:solidFill>
            </a:endParaRPr>
          </a:p>
          <a:p>
            <a:pPr rtl="1"/>
            <a:r>
              <a:rPr lang="en-US" dirty="0" smtClean="0">
                <a:solidFill>
                  <a:srgbClr val="00B0F0"/>
                </a:solidFill>
              </a:rPr>
              <a:t>             CH</a:t>
            </a:r>
            <a:r>
              <a:rPr lang="en-US" baseline="-25000" dirty="0" smtClean="0">
                <a:solidFill>
                  <a:srgbClr val="00B0F0"/>
                </a:solidFill>
              </a:rPr>
              <a:t>2</a:t>
            </a:r>
          </a:p>
          <a:p>
            <a:pPr rtl="1"/>
            <a:endParaRPr lang="en-US" baseline="-25000" dirty="0" smtClean="0">
              <a:solidFill>
                <a:srgbClr val="00B0F0"/>
              </a:solidFill>
            </a:endParaRPr>
          </a:p>
          <a:p>
            <a:pPr rtl="1"/>
            <a:r>
              <a:rPr lang="en-US" baseline="-25000" dirty="0" smtClean="0">
                <a:solidFill>
                  <a:srgbClr val="00B0F0"/>
                </a:solidFill>
              </a:rPr>
              <a:t>                   </a:t>
            </a:r>
            <a:r>
              <a:rPr lang="en-US" dirty="0" smtClean="0">
                <a:solidFill>
                  <a:srgbClr val="00B0F0"/>
                </a:solidFill>
              </a:rPr>
              <a:t>CH</a:t>
            </a:r>
            <a:r>
              <a:rPr lang="en-US" baseline="-25000" dirty="0" smtClean="0">
                <a:solidFill>
                  <a:srgbClr val="00B0F0"/>
                </a:solidFill>
              </a:rPr>
              <a:t>2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</a:p>
          <a:p>
            <a:pPr rtl="1"/>
            <a:endParaRPr lang="en-US" i="1" dirty="0" smtClean="0">
              <a:solidFill>
                <a:srgbClr val="00B0F0"/>
              </a:solidFill>
            </a:endParaRPr>
          </a:p>
          <a:p>
            <a:pPr rtl="1"/>
            <a:r>
              <a:rPr lang="en-US" i="1" dirty="0" smtClean="0">
                <a:solidFill>
                  <a:srgbClr val="00B0F0"/>
                </a:solidFill>
              </a:rPr>
              <a:t>             </a:t>
            </a:r>
            <a:r>
              <a:rPr lang="en-US" dirty="0" smtClean="0">
                <a:solidFill>
                  <a:srgbClr val="00B0F0"/>
                </a:solidFill>
              </a:rPr>
              <a:t>C</a:t>
            </a:r>
          </a:p>
          <a:p>
            <a:pPr rtl="1"/>
            <a:r>
              <a:rPr lang="en-US" dirty="0" smtClean="0">
                <a:solidFill>
                  <a:srgbClr val="00B0F0"/>
                </a:solidFill>
              </a:rPr>
              <a:t>O                    NH</a:t>
            </a:r>
            <a:r>
              <a:rPr lang="en-US" baseline="-25000" dirty="0" smtClean="0">
                <a:solidFill>
                  <a:srgbClr val="00B0F0"/>
                </a:solidFill>
              </a:rPr>
              <a:t>2</a:t>
            </a:r>
          </a:p>
          <a:p>
            <a:pPr rtl="1"/>
            <a:endParaRPr lang="en-US" i="1" dirty="0" smtClean="0">
              <a:solidFill>
                <a:prstClr val="black"/>
              </a:solidFill>
            </a:endParaRPr>
          </a:p>
          <a:p>
            <a:pPr rtl="1"/>
            <a:endParaRPr lang="ar-SA" dirty="0">
              <a:solidFill>
                <a:prstClr val="black"/>
              </a:solidFill>
            </a:endParaRPr>
          </a:p>
        </p:txBody>
      </p:sp>
      <p:cxnSp>
        <p:nvCxnSpPr>
          <p:cNvPr id="42" name="رابط مستقيم 41"/>
          <p:cNvCxnSpPr/>
          <p:nvPr/>
        </p:nvCxnSpPr>
        <p:spPr>
          <a:xfrm rot="10800000" flipV="1">
            <a:off x="6929454" y="2357430"/>
            <a:ext cx="142876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رابط مستقيم 43"/>
          <p:cNvCxnSpPr/>
          <p:nvPr/>
        </p:nvCxnSpPr>
        <p:spPr>
          <a:xfrm rot="5400000">
            <a:off x="7180281" y="2535231"/>
            <a:ext cx="21431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رابط مستقيم 46"/>
          <p:cNvCxnSpPr/>
          <p:nvPr/>
        </p:nvCxnSpPr>
        <p:spPr>
          <a:xfrm>
            <a:off x="6929454" y="2643182"/>
            <a:ext cx="214314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رابط مستقيم 48"/>
          <p:cNvCxnSpPr/>
          <p:nvPr/>
        </p:nvCxnSpPr>
        <p:spPr>
          <a:xfrm rot="10800000" flipV="1">
            <a:off x="714348" y="5500702"/>
            <a:ext cx="285752" cy="1428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رابط مستقيم 50"/>
          <p:cNvCxnSpPr/>
          <p:nvPr/>
        </p:nvCxnSpPr>
        <p:spPr>
          <a:xfrm rot="10800000" flipV="1">
            <a:off x="642910" y="5429264"/>
            <a:ext cx="285752" cy="1428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رابط مستقيم 52"/>
          <p:cNvCxnSpPr/>
          <p:nvPr/>
        </p:nvCxnSpPr>
        <p:spPr>
          <a:xfrm>
            <a:off x="1285852" y="5429264"/>
            <a:ext cx="214314" cy="1428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رابط مستقيم 54"/>
          <p:cNvCxnSpPr/>
          <p:nvPr/>
        </p:nvCxnSpPr>
        <p:spPr>
          <a:xfrm rot="5400000" flipH="1" flipV="1">
            <a:off x="1071538" y="5143512"/>
            <a:ext cx="14287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رابط مستقيم 56"/>
          <p:cNvCxnSpPr/>
          <p:nvPr/>
        </p:nvCxnSpPr>
        <p:spPr>
          <a:xfrm rot="5400000" flipH="1" flipV="1">
            <a:off x="1000894" y="4642652"/>
            <a:ext cx="28575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مربع نص 57"/>
          <p:cNvSpPr txBox="1"/>
          <p:nvPr/>
        </p:nvSpPr>
        <p:spPr>
          <a:xfrm>
            <a:off x="-230592" y="6286520"/>
            <a:ext cx="1598516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 rtl="1"/>
            <a:r>
              <a:rPr lang="en-US" sz="2400" dirty="0" err="1" smtClean="0">
                <a:solidFill>
                  <a:prstClr val="black"/>
                </a:solidFill>
                <a:latin typeface="Andalus" pitchFamily="18" charset="-78"/>
                <a:cs typeface="Andalus" pitchFamily="18" charset="-78"/>
              </a:rPr>
              <a:t>Asparagine</a:t>
            </a:r>
            <a:endParaRPr lang="ar-SA" sz="2400" dirty="0">
              <a:solidFill>
                <a:prstClr val="black"/>
              </a:solidFill>
              <a:latin typeface="Andalus" pitchFamily="18" charset="-78"/>
              <a:cs typeface="Andalus" pitchFamily="18" charset="-78"/>
            </a:endParaRPr>
          </a:p>
        </p:txBody>
      </p:sp>
      <p:cxnSp>
        <p:nvCxnSpPr>
          <p:cNvPr id="60" name="رابط مستقيم 59"/>
          <p:cNvCxnSpPr/>
          <p:nvPr/>
        </p:nvCxnSpPr>
        <p:spPr>
          <a:xfrm rot="5400000" flipH="1" flipV="1">
            <a:off x="1035819" y="4107661"/>
            <a:ext cx="21431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رابط مستقيم 61"/>
          <p:cNvCxnSpPr/>
          <p:nvPr/>
        </p:nvCxnSpPr>
        <p:spPr>
          <a:xfrm rot="5400000" flipH="1" flipV="1">
            <a:off x="3821901" y="4179099"/>
            <a:ext cx="21431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رابط مستقيم 63"/>
          <p:cNvCxnSpPr/>
          <p:nvPr/>
        </p:nvCxnSpPr>
        <p:spPr>
          <a:xfrm rot="5400000" flipH="1" flipV="1">
            <a:off x="3821901" y="4750603"/>
            <a:ext cx="21431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رابط مستقيم 65"/>
          <p:cNvCxnSpPr/>
          <p:nvPr/>
        </p:nvCxnSpPr>
        <p:spPr>
          <a:xfrm rot="5400000" flipH="1" flipV="1">
            <a:off x="3821901" y="5250669"/>
            <a:ext cx="21431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رابط مستقيم 67"/>
          <p:cNvCxnSpPr/>
          <p:nvPr/>
        </p:nvCxnSpPr>
        <p:spPr>
          <a:xfrm rot="5400000" flipH="1" flipV="1">
            <a:off x="3857620" y="5715016"/>
            <a:ext cx="14287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رابط مستقيم 69"/>
          <p:cNvCxnSpPr/>
          <p:nvPr/>
        </p:nvCxnSpPr>
        <p:spPr>
          <a:xfrm rot="10800000" flipV="1">
            <a:off x="3428992" y="6072206"/>
            <a:ext cx="357190" cy="1428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رابط مستقيم 71"/>
          <p:cNvCxnSpPr/>
          <p:nvPr/>
        </p:nvCxnSpPr>
        <p:spPr>
          <a:xfrm rot="10800000" flipV="1">
            <a:off x="3428992" y="6143644"/>
            <a:ext cx="357190" cy="1428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رابط مستقيم 73"/>
          <p:cNvCxnSpPr/>
          <p:nvPr/>
        </p:nvCxnSpPr>
        <p:spPr>
          <a:xfrm>
            <a:off x="4000496" y="6072206"/>
            <a:ext cx="285752" cy="1428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رابط مستقيم 75"/>
          <p:cNvCxnSpPr/>
          <p:nvPr/>
        </p:nvCxnSpPr>
        <p:spPr>
          <a:xfrm rot="5400000" flipH="1" flipV="1">
            <a:off x="6786578" y="4286256"/>
            <a:ext cx="28575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رابط مستقيم 77"/>
          <p:cNvCxnSpPr/>
          <p:nvPr/>
        </p:nvCxnSpPr>
        <p:spPr>
          <a:xfrm rot="5400000" flipH="1" flipV="1">
            <a:off x="6715934" y="4856966"/>
            <a:ext cx="28575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رابط مستقيم 79"/>
          <p:cNvCxnSpPr/>
          <p:nvPr/>
        </p:nvCxnSpPr>
        <p:spPr>
          <a:xfrm rot="5400000" flipH="1" flipV="1">
            <a:off x="6823091" y="5392751"/>
            <a:ext cx="21431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مربع نص 81"/>
          <p:cNvSpPr txBox="1"/>
          <p:nvPr/>
        </p:nvSpPr>
        <p:spPr>
          <a:xfrm>
            <a:off x="6235561" y="5929330"/>
            <a:ext cx="1242648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 rtl="1"/>
            <a:r>
              <a:rPr lang="en-US" sz="2400" dirty="0" err="1" smtClean="0">
                <a:solidFill>
                  <a:prstClr val="black"/>
                </a:solidFill>
                <a:latin typeface="Andalus" pitchFamily="18" charset="-78"/>
                <a:cs typeface="Andalus" pitchFamily="18" charset="-78"/>
              </a:rPr>
              <a:t>Cysteine</a:t>
            </a:r>
            <a:endParaRPr lang="ar-SA" sz="2400" dirty="0">
              <a:solidFill>
                <a:prstClr val="black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83" name="مربع نص 82"/>
          <p:cNvSpPr txBox="1"/>
          <p:nvPr/>
        </p:nvSpPr>
        <p:spPr>
          <a:xfrm>
            <a:off x="2867212" y="6488668"/>
            <a:ext cx="1511952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 rtl="1"/>
            <a:r>
              <a:rPr lang="en-US" sz="2400" dirty="0" smtClean="0">
                <a:solidFill>
                  <a:prstClr val="black"/>
                </a:solidFill>
                <a:latin typeface="Andalus" pitchFamily="18" charset="-78"/>
                <a:cs typeface="Andalus" pitchFamily="18" charset="-78"/>
              </a:rPr>
              <a:t>Glutamine</a:t>
            </a:r>
            <a:endParaRPr lang="ar-SA" sz="2400" dirty="0">
              <a:solidFill>
                <a:prstClr val="black"/>
              </a:solidFill>
              <a:latin typeface="Andalus" pitchFamily="18" charset="-78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529882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/>
          <p:cNvSpPr txBox="1"/>
          <p:nvPr/>
        </p:nvSpPr>
        <p:spPr>
          <a:xfrm>
            <a:off x="357158" y="1643050"/>
            <a:ext cx="2415598" cy="276998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dirty="0" smtClean="0"/>
              <a:t>             H</a:t>
            </a:r>
          </a:p>
          <a:p>
            <a:pPr algn="l"/>
            <a:endParaRPr lang="en-US" dirty="0" smtClean="0"/>
          </a:p>
          <a:p>
            <a:pPr algn="l"/>
            <a:r>
              <a:rPr lang="ar-SA" dirty="0" smtClean="0"/>
              <a:t> </a:t>
            </a:r>
            <a:r>
              <a:rPr lang="en-US" baseline="30000" dirty="0" smtClean="0">
                <a:solidFill>
                  <a:srgbClr val="FF0000"/>
                </a:solidFill>
              </a:rPr>
              <a:t>+</a:t>
            </a:r>
            <a:r>
              <a:rPr lang="en-US" dirty="0" smtClean="0">
                <a:solidFill>
                  <a:srgbClr val="FF0000"/>
                </a:solidFill>
              </a:rPr>
              <a:t>H</a:t>
            </a:r>
            <a:r>
              <a:rPr lang="en-US" baseline="-25000" dirty="0" smtClean="0"/>
              <a:t>3</a:t>
            </a:r>
            <a:r>
              <a:rPr lang="en-US" dirty="0" smtClean="0"/>
              <a:t>N – C – COO</a:t>
            </a:r>
            <a:r>
              <a:rPr lang="en-US" dirty="0" smtClean="0">
                <a:solidFill>
                  <a:srgbClr val="FF0000"/>
                </a:solidFill>
              </a:rPr>
              <a:t>H</a:t>
            </a:r>
            <a:r>
              <a:rPr lang="en-US" dirty="0" smtClean="0"/>
              <a:t>           </a:t>
            </a:r>
          </a:p>
          <a:p>
            <a:pPr algn="l"/>
            <a:endParaRPr lang="en-US" dirty="0" smtClean="0"/>
          </a:p>
          <a:p>
            <a:pPr algn="l"/>
            <a:r>
              <a:rPr lang="en-US" dirty="0" smtClean="0">
                <a:solidFill>
                  <a:srgbClr val="00B0F0"/>
                </a:solidFill>
              </a:rPr>
              <a:t>             CH</a:t>
            </a:r>
            <a:r>
              <a:rPr lang="en-US" baseline="-25000" dirty="0" smtClean="0">
                <a:solidFill>
                  <a:srgbClr val="00B0F0"/>
                </a:solidFill>
              </a:rPr>
              <a:t>2</a:t>
            </a:r>
            <a:r>
              <a:rPr lang="en-US" dirty="0" smtClean="0">
                <a:solidFill>
                  <a:srgbClr val="00B0F0"/>
                </a:solidFill>
              </a:rPr>
              <a:t>    </a:t>
            </a:r>
          </a:p>
          <a:p>
            <a:pPr algn="l"/>
            <a:endParaRPr lang="en-US" baseline="-25000" dirty="0" smtClean="0">
              <a:solidFill>
                <a:srgbClr val="00B0F0"/>
              </a:solidFill>
            </a:endParaRPr>
          </a:p>
          <a:p>
            <a:pPr algn="l"/>
            <a:r>
              <a:rPr lang="en-US" baseline="-25000" dirty="0" smtClean="0">
                <a:solidFill>
                  <a:srgbClr val="00B0F0"/>
                </a:solidFill>
              </a:rPr>
              <a:t>                    </a:t>
            </a:r>
            <a:r>
              <a:rPr lang="en-US" dirty="0" smtClean="0">
                <a:solidFill>
                  <a:srgbClr val="00B0F0"/>
                </a:solidFill>
              </a:rPr>
              <a:t>C</a:t>
            </a:r>
          </a:p>
          <a:p>
            <a:pPr algn="l"/>
            <a:r>
              <a:rPr lang="en-US" dirty="0" smtClean="0">
                <a:solidFill>
                  <a:srgbClr val="00B0F0"/>
                </a:solidFill>
              </a:rPr>
              <a:t> O                      O</a:t>
            </a:r>
            <a:r>
              <a:rPr lang="en-US" dirty="0" smtClean="0">
                <a:solidFill>
                  <a:srgbClr val="FF0000"/>
                </a:solidFill>
              </a:rPr>
              <a:t>H</a:t>
            </a:r>
          </a:p>
          <a:p>
            <a:pPr algn="l"/>
            <a:endParaRPr lang="en-US" i="1" dirty="0" smtClean="0"/>
          </a:p>
          <a:p>
            <a:pPr algn="l"/>
            <a:endParaRPr lang="ar-SA" dirty="0"/>
          </a:p>
        </p:txBody>
      </p:sp>
      <p:cxnSp>
        <p:nvCxnSpPr>
          <p:cNvPr id="7" name="رابط مستقيم 6"/>
          <p:cNvCxnSpPr/>
          <p:nvPr/>
        </p:nvCxnSpPr>
        <p:spPr>
          <a:xfrm rot="10800000" flipV="1">
            <a:off x="785786" y="3429000"/>
            <a:ext cx="285752" cy="1428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رابط مستقيم 8"/>
          <p:cNvCxnSpPr/>
          <p:nvPr/>
        </p:nvCxnSpPr>
        <p:spPr>
          <a:xfrm rot="10800000" flipV="1">
            <a:off x="857224" y="3500438"/>
            <a:ext cx="285752" cy="1428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رابط مستقيم 10"/>
          <p:cNvCxnSpPr/>
          <p:nvPr/>
        </p:nvCxnSpPr>
        <p:spPr>
          <a:xfrm>
            <a:off x="1428728" y="3429000"/>
            <a:ext cx="285752" cy="1428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رابط مستقيم 12"/>
          <p:cNvCxnSpPr/>
          <p:nvPr/>
        </p:nvCxnSpPr>
        <p:spPr>
          <a:xfrm rot="5400000" flipH="1" flipV="1">
            <a:off x="1107257" y="3178967"/>
            <a:ext cx="21431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رابط مستقيم 14"/>
          <p:cNvCxnSpPr/>
          <p:nvPr/>
        </p:nvCxnSpPr>
        <p:spPr>
          <a:xfrm rot="5400000" flipH="1" flipV="1">
            <a:off x="1072332" y="2642388"/>
            <a:ext cx="28575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رابط مستقيم 16"/>
          <p:cNvCxnSpPr/>
          <p:nvPr/>
        </p:nvCxnSpPr>
        <p:spPr>
          <a:xfrm rot="5400000" flipH="1" flipV="1">
            <a:off x="1071538" y="2071678"/>
            <a:ext cx="28575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مربع نص 17"/>
          <p:cNvSpPr txBox="1"/>
          <p:nvPr/>
        </p:nvSpPr>
        <p:spPr>
          <a:xfrm>
            <a:off x="428596" y="4214818"/>
            <a:ext cx="1824538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Aspartic acid</a:t>
            </a:r>
            <a:endParaRPr lang="ar-SA" sz="2400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19" name="مربع نص 18"/>
          <p:cNvSpPr txBox="1"/>
          <p:nvPr/>
        </p:nvSpPr>
        <p:spPr>
          <a:xfrm>
            <a:off x="5000628" y="1643050"/>
            <a:ext cx="2415598" cy="34163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dirty="0" smtClean="0"/>
              <a:t>             H</a:t>
            </a:r>
          </a:p>
          <a:p>
            <a:pPr algn="l"/>
            <a:endParaRPr lang="en-US" dirty="0" smtClean="0"/>
          </a:p>
          <a:p>
            <a:pPr algn="l"/>
            <a:r>
              <a:rPr lang="ar-SA" dirty="0" smtClean="0"/>
              <a:t> </a:t>
            </a:r>
            <a:r>
              <a:rPr lang="en-US" baseline="30000" dirty="0" smtClean="0">
                <a:solidFill>
                  <a:srgbClr val="FF0000"/>
                </a:solidFill>
              </a:rPr>
              <a:t>+</a:t>
            </a:r>
            <a:r>
              <a:rPr lang="en-US" dirty="0" smtClean="0">
                <a:solidFill>
                  <a:srgbClr val="FF0000"/>
                </a:solidFill>
              </a:rPr>
              <a:t>H</a:t>
            </a:r>
            <a:r>
              <a:rPr lang="en-US" baseline="-25000" dirty="0" smtClean="0"/>
              <a:t>3</a:t>
            </a:r>
            <a:r>
              <a:rPr lang="en-US" dirty="0" smtClean="0"/>
              <a:t>N – C – COO</a:t>
            </a:r>
            <a:r>
              <a:rPr lang="en-US" dirty="0" smtClean="0">
                <a:solidFill>
                  <a:srgbClr val="FF0000"/>
                </a:solidFill>
              </a:rPr>
              <a:t>H</a:t>
            </a:r>
            <a:r>
              <a:rPr lang="en-US" dirty="0" smtClean="0"/>
              <a:t>           </a:t>
            </a:r>
          </a:p>
          <a:p>
            <a:pPr algn="l"/>
            <a:endParaRPr lang="en-US" dirty="0" smtClean="0"/>
          </a:p>
          <a:p>
            <a:pPr algn="l"/>
            <a:r>
              <a:rPr lang="en-US" dirty="0" smtClean="0">
                <a:solidFill>
                  <a:srgbClr val="00B0F0"/>
                </a:solidFill>
              </a:rPr>
              <a:t>             CH</a:t>
            </a:r>
            <a:r>
              <a:rPr lang="en-US" baseline="-25000" dirty="0" smtClean="0">
                <a:solidFill>
                  <a:srgbClr val="00B0F0"/>
                </a:solidFill>
              </a:rPr>
              <a:t>2</a:t>
            </a:r>
            <a:r>
              <a:rPr lang="en-US" dirty="0" smtClean="0">
                <a:solidFill>
                  <a:srgbClr val="00B0F0"/>
                </a:solidFill>
              </a:rPr>
              <a:t>    </a:t>
            </a:r>
          </a:p>
          <a:p>
            <a:pPr algn="l"/>
            <a:endParaRPr lang="en-US" baseline="-25000" dirty="0" smtClean="0">
              <a:solidFill>
                <a:srgbClr val="00B0F0"/>
              </a:solidFill>
            </a:endParaRPr>
          </a:p>
          <a:p>
            <a:pPr algn="l"/>
            <a:r>
              <a:rPr lang="en-US" baseline="-25000" dirty="0" smtClean="0">
                <a:solidFill>
                  <a:srgbClr val="00B0F0"/>
                </a:solidFill>
              </a:rPr>
              <a:t>                   </a:t>
            </a:r>
          </a:p>
          <a:p>
            <a:pPr algn="l"/>
            <a:r>
              <a:rPr lang="en-US" dirty="0" smtClean="0">
                <a:solidFill>
                  <a:srgbClr val="00B0F0"/>
                </a:solidFill>
              </a:rPr>
              <a:t>              CH</a:t>
            </a:r>
            <a:r>
              <a:rPr lang="en-US" baseline="-25000" dirty="0" smtClean="0">
                <a:solidFill>
                  <a:srgbClr val="00B0F0"/>
                </a:solidFill>
              </a:rPr>
              <a:t>2</a:t>
            </a:r>
          </a:p>
          <a:p>
            <a:pPr algn="l"/>
            <a:r>
              <a:rPr lang="en-US" baseline="-25000" dirty="0" smtClean="0">
                <a:solidFill>
                  <a:srgbClr val="00B0F0"/>
                </a:solidFill>
              </a:rPr>
              <a:t> </a:t>
            </a:r>
          </a:p>
          <a:p>
            <a:pPr algn="l"/>
            <a:r>
              <a:rPr lang="en-US" baseline="-25000" dirty="0" smtClean="0">
                <a:solidFill>
                  <a:srgbClr val="00B0F0"/>
                </a:solidFill>
              </a:rPr>
              <a:t>                     </a:t>
            </a:r>
            <a:r>
              <a:rPr lang="en-US" dirty="0" smtClean="0">
                <a:solidFill>
                  <a:srgbClr val="00B0F0"/>
                </a:solidFill>
              </a:rPr>
              <a:t>C</a:t>
            </a:r>
          </a:p>
          <a:p>
            <a:pPr algn="l"/>
            <a:r>
              <a:rPr lang="en-US" dirty="0" smtClean="0">
                <a:solidFill>
                  <a:srgbClr val="00B0F0"/>
                </a:solidFill>
              </a:rPr>
              <a:t> O                      O</a:t>
            </a:r>
            <a:r>
              <a:rPr lang="en-US" dirty="0" smtClean="0">
                <a:solidFill>
                  <a:srgbClr val="FF0000"/>
                </a:solidFill>
              </a:rPr>
              <a:t>H</a:t>
            </a:r>
          </a:p>
          <a:p>
            <a:pPr algn="l"/>
            <a:endParaRPr lang="en-US" i="1" dirty="0" smtClean="0"/>
          </a:p>
          <a:p>
            <a:pPr algn="l"/>
            <a:endParaRPr lang="ar-SA" dirty="0"/>
          </a:p>
        </p:txBody>
      </p:sp>
      <p:cxnSp>
        <p:nvCxnSpPr>
          <p:cNvPr id="21" name="رابط مستقيم 20"/>
          <p:cNvCxnSpPr/>
          <p:nvPr/>
        </p:nvCxnSpPr>
        <p:spPr>
          <a:xfrm rot="5400000" flipH="1" flipV="1">
            <a:off x="5644364" y="2070884"/>
            <a:ext cx="28575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رابط مستقيم 22"/>
          <p:cNvCxnSpPr/>
          <p:nvPr/>
        </p:nvCxnSpPr>
        <p:spPr>
          <a:xfrm rot="5400000" flipH="1" flipV="1">
            <a:off x="5715008" y="2643182"/>
            <a:ext cx="28575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رابط مستقيم 24"/>
          <p:cNvCxnSpPr/>
          <p:nvPr/>
        </p:nvCxnSpPr>
        <p:spPr>
          <a:xfrm rot="5400000" flipH="1" flipV="1">
            <a:off x="5715008" y="3286124"/>
            <a:ext cx="28575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رابط مستقيم 26"/>
          <p:cNvCxnSpPr/>
          <p:nvPr/>
        </p:nvCxnSpPr>
        <p:spPr>
          <a:xfrm rot="5400000" flipH="1" flipV="1">
            <a:off x="5751521" y="3821115"/>
            <a:ext cx="21431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رابط مستقيم 28"/>
          <p:cNvCxnSpPr/>
          <p:nvPr/>
        </p:nvCxnSpPr>
        <p:spPr>
          <a:xfrm rot="10800000" flipV="1">
            <a:off x="5357818" y="4071942"/>
            <a:ext cx="428628" cy="1428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رابط مستقيم 30"/>
          <p:cNvCxnSpPr/>
          <p:nvPr/>
        </p:nvCxnSpPr>
        <p:spPr>
          <a:xfrm rot="10800000" flipV="1">
            <a:off x="5429256" y="4143380"/>
            <a:ext cx="357190" cy="1428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رابط مستقيم 32"/>
          <p:cNvCxnSpPr/>
          <p:nvPr/>
        </p:nvCxnSpPr>
        <p:spPr>
          <a:xfrm>
            <a:off x="6000760" y="4143380"/>
            <a:ext cx="357190" cy="1428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مربع نص 33"/>
          <p:cNvSpPr txBox="1"/>
          <p:nvPr/>
        </p:nvSpPr>
        <p:spPr>
          <a:xfrm>
            <a:off x="5286380" y="4714884"/>
            <a:ext cx="1946367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400" dirty="0" err="1" smtClean="0">
                <a:latin typeface="Andalus" pitchFamily="18" charset="-78"/>
                <a:cs typeface="Andalus" pitchFamily="18" charset="-78"/>
              </a:rPr>
              <a:t>Glutamic</a:t>
            </a: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 acid</a:t>
            </a:r>
            <a:endParaRPr lang="ar-SA" sz="2400" dirty="0">
              <a:latin typeface="Andalus" pitchFamily="18" charset="-78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561630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رابط مستقيم 5"/>
          <p:cNvCxnSpPr/>
          <p:nvPr/>
        </p:nvCxnSpPr>
        <p:spPr>
          <a:xfrm>
            <a:off x="1571604" y="3214686"/>
            <a:ext cx="35719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رابط مستقيم 7"/>
          <p:cNvCxnSpPr/>
          <p:nvPr/>
        </p:nvCxnSpPr>
        <p:spPr>
          <a:xfrm>
            <a:off x="1571604" y="3286124"/>
            <a:ext cx="35719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رابط مستقيم 9"/>
          <p:cNvCxnSpPr/>
          <p:nvPr/>
        </p:nvCxnSpPr>
        <p:spPr>
          <a:xfrm rot="5400000" flipH="1" flipV="1">
            <a:off x="1321571" y="1750207"/>
            <a:ext cx="21431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رابط مستقيم 11"/>
          <p:cNvCxnSpPr/>
          <p:nvPr/>
        </p:nvCxnSpPr>
        <p:spPr>
          <a:xfrm rot="5400000" flipH="1" flipV="1">
            <a:off x="1285852" y="2285992"/>
            <a:ext cx="28575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رابط مستقيم 13"/>
          <p:cNvCxnSpPr/>
          <p:nvPr/>
        </p:nvCxnSpPr>
        <p:spPr>
          <a:xfrm rot="5400000" flipH="1" flipV="1">
            <a:off x="1250133" y="2893215"/>
            <a:ext cx="35719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رابط مستقيم 15"/>
          <p:cNvCxnSpPr/>
          <p:nvPr/>
        </p:nvCxnSpPr>
        <p:spPr>
          <a:xfrm rot="5400000">
            <a:off x="1321571" y="3464719"/>
            <a:ext cx="21431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رابط مستقيم 17"/>
          <p:cNvCxnSpPr/>
          <p:nvPr/>
        </p:nvCxnSpPr>
        <p:spPr>
          <a:xfrm rot="5400000">
            <a:off x="2000232" y="3429000"/>
            <a:ext cx="14287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رابط مستقيم 19"/>
          <p:cNvCxnSpPr/>
          <p:nvPr/>
        </p:nvCxnSpPr>
        <p:spPr>
          <a:xfrm rot="5400000">
            <a:off x="1893075" y="3750471"/>
            <a:ext cx="142876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رابط مستقيم 21"/>
          <p:cNvCxnSpPr/>
          <p:nvPr/>
        </p:nvCxnSpPr>
        <p:spPr>
          <a:xfrm>
            <a:off x="1500166" y="3714752"/>
            <a:ext cx="214314" cy="1428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رابط مستقيم 23"/>
          <p:cNvCxnSpPr/>
          <p:nvPr/>
        </p:nvCxnSpPr>
        <p:spPr>
          <a:xfrm>
            <a:off x="1428728" y="3786190"/>
            <a:ext cx="214314" cy="1428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مربع نص 25"/>
          <p:cNvSpPr txBox="1"/>
          <p:nvPr/>
        </p:nvSpPr>
        <p:spPr>
          <a:xfrm>
            <a:off x="691530" y="5000636"/>
            <a:ext cx="1313180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400" dirty="0" err="1" smtClean="0">
                <a:latin typeface="Andalus" pitchFamily="18" charset="-78"/>
                <a:cs typeface="Andalus" pitchFamily="18" charset="-78"/>
              </a:rPr>
              <a:t>Histidine</a:t>
            </a:r>
            <a:endParaRPr lang="ar-SA" sz="2400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27" name="مربع نص 26"/>
          <p:cNvSpPr txBox="1"/>
          <p:nvPr/>
        </p:nvSpPr>
        <p:spPr>
          <a:xfrm>
            <a:off x="3143240" y="1357298"/>
            <a:ext cx="2415598" cy="34163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dirty="0" smtClean="0"/>
              <a:t>             H</a:t>
            </a:r>
          </a:p>
          <a:p>
            <a:pPr algn="l"/>
            <a:endParaRPr lang="en-US" dirty="0" smtClean="0"/>
          </a:p>
          <a:p>
            <a:pPr algn="l"/>
            <a:r>
              <a:rPr lang="ar-SA" dirty="0" smtClean="0"/>
              <a:t> </a:t>
            </a:r>
            <a:r>
              <a:rPr lang="en-US" baseline="30000" dirty="0" smtClean="0">
                <a:solidFill>
                  <a:srgbClr val="FF0000"/>
                </a:solidFill>
              </a:rPr>
              <a:t>+</a:t>
            </a:r>
            <a:r>
              <a:rPr lang="en-US" dirty="0" smtClean="0">
                <a:solidFill>
                  <a:srgbClr val="FF0000"/>
                </a:solidFill>
              </a:rPr>
              <a:t>H</a:t>
            </a:r>
            <a:r>
              <a:rPr lang="en-US" baseline="-25000" dirty="0" smtClean="0"/>
              <a:t>3</a:t>
            </a:r>
            <a:r>
              <a:rPr lang="en-US" dirty="0" smtClean="0"/>
              <a:t>N – C – COO</a:t>
            </a:r>
            <a:r>
              <a:rPr lang="en-US" dirty="0" smtClean="0">
                <a:solidFill>
                  <a:srgbClr val="FF0000"/>
                </a:solidFill>
              </a:rPr>
              <a:t>H</a:t>
            </a:r>
            <a:r>
              <a:rPr lang="en-US" dirty="0" smtClean="0"/>
              <a:t>           </a:t>
            </a:r>
          </a:p>
          <a:p>
            <a:pPr algn="l"/>
            <a:endParaRPr lang="en-US" dirty="0" smtClean="0"/>
          </a:p>
          <a:p>
            <a:pPr algn="l"/>
            <a:r>
              <a:rPr lang="en-US" dirty="0" smtClean="0">
                <a:solidFill>
                  <a:srgbClr val="00B0F0"/>
                </a:solidFill>
              </a:rPr>
              <a:t>             CH</a:t>
            </a:r>
            <a:r>
              <a:rPr lang="en-US" baseline="-25000" dirty="0" smtClean="0">
                <a:solidFill>
                  <a:srgbClr val="00B0F0"/>
                </a:solidFill>
              </a:rPr>
              <a:t>2</a:t>
            </a:r>
            <a:r>
              <a:rPr lang="en-US" dirty="0" smtClean="0">
                <a:solidFill>
                  <a:srgbClr val="00B0F0"/>
                </a:solidFill>
              </a:rPr>
              <a:t>    </a:t>
            </a:r>
          </a:p>
          <a:p>
            <a:pPr algn="l"/>
            <a:r>
              <a:rPr lang="en-US" baseline="-25000" dirty="0" smtClean="0">
                <a:solidFill>
                  <a:srgbClr val="00B0F0"/>
                </a:solidFill>
              </a:rPr>
              <a:t>                   </a:t>
            </a:r>
          </a:p>
          <a:p>
            <a:pPr algn="l"/>
            <a:r>
              <a:rPr lang="en-US" dirty="0" smtClean="0">
                <a:solidFill>
                  <a:srgbClr val="00B0F0"/>
                </a:solidFill>
              </a:rPr>
              <a:t>             CH</a:t>
            </a:r>
            <a:r>
              <a:rPr lang="en-US" baseline="-25000" dirty="0" smtClean="0">
                <a:solidFill>
                  <a:srgbClr val="00B0F0"/>
                </a:solidFill>
              </a:rPr>
              <a:t>2</a:t>
            </a:r>
          </a:p>
          <a:p>
            <a:pPr algn="l"/>
            <a:r>
              <a:rPr lang="en-US" baseline="-25000" dirty="0" smtClean="0">
                <a:solidFill>
                  <a:srgbClr val="00B0F0"/>
                </a:solidFill>
              </a:rPr>
              <a:t> </a:t>
            </a:r>
          </a:p>
          <a:p>
            <a:pPr algn="l"/>
            <a:r>
              <a:rPr lang="ar-SA" baseline="-25000" dirty="0" smtClean="0">
                <a:solidFill>
                  <a:srgbClr val="00B0F0"/>
                </a:solidFill>
              </a:rPr>
              <a:t> </a:t>
            </a:r>
            <a:r>
              <a:rPr lang="en-US" baseline="-25000" dirty="0" smtClean="0">
                <a:solidFill>
                  <a:srgbClr val="00B0F0"/>
                </a:solidFill>
              </a:rPr>
              <a:t>                    </a:t>
            </a:r>
            <a:r>
              <a:rPr lang="en-US" dirty="0" smtClean="0">
                <a:solidFill>
                  <a:srgbClr val="00B0F0"/>
                </a:solidFill>
              </a:rPr>
              <a:t>CH</a:t>
            </a:r>
            <a:r>
              <a:rPr lang="en-US" baseline="-25000" dirty="0" smtClean="0">
                <a:solidFill>
                  <a:srgbClr val="00B0F0"/>
                </a:solidFill>
              </a:rPr>
              <a:t>2</a:t>
            </a:r>
            <a:endParaRPr lang="en-US" dirty="0" smtClean="0">
              <a:solidFill>
                <a:srgbClr val="00B0F0"/>
              </a:solidFill>
            </a:endParaRPr>
          </a:p>
          <a:p>
            <a:pPr algn="l"/>
            <a:endParaRPr lang="en-US" dirty="0" smtClean="0">
              <a:solidFill>
                <a:srgbClr val="00B0F0"/>
              </a:solidFill>
            </a:endParaRPr>
          </a:p>
          <a:p>
            <a:pPr algn="l"/>
            <a:r>
              <a:rPr lang="en-US" dirty="0" smtClean="0">
                <a:solidFill>
                  <a:srgbClr val="00B0F0"/>
                </a:solidFill>
              </a:rPr>
              <a:t>              CH</a:t>
            </a:r>
            <a:r>
              <a:rPr lang="en-US" baseline="-25000" dirty="0" smtClean="0">
                <a:solidFill>
                  <a:srgbClr val="00B0F0"/>
                </a:solidFill>
              </a:rPr>
              <a:t>2  </a:t>
            </a:r>
          </a:p>
          <a:p>
            <a:pPr algn="l"/>
            <a:endParaRPr lang="en-US" baseline="-25000" dirty="0" smtClean="0">
              <a:solidFill>
                <a:srgbClr val="00B0F0"/>
              </a:solidFill>
            </a:endParaRPr>
          </a:p>
          <a:p>
            <a:pPr algn="l"/>
            <a:r>
              <a:rPr lang="en-US" baseline="-25000" dirty="0" smtClean="0">
                <a:solidFill>
                  <a:srgbClr val="00B0F0"/>
                </a:solidFill>
              </a:rPr>
              <a:t>             </a:t>
            </a:r>
            <a:r>
              <a:rPr lang="en-US" dirty="0" smtClean="0">
                <a:solidFill>
                  <a:srgbClr val="00B0F0"/>
                </a:solidFill>
              </a:rPr>
              <a:t>     N</a:t>
            </a:r>
            <a:r>
              <a:rPr lang="en-US" dirty="0" smtClean="0">
                <a:solidFill>
                  <a:srgbClr val="FF0000"/>
                </a:solidFill>
              </a:rPr>
              <a:t>H</a:t>
            </a:r>
            <a:r>
              <a:rPr lang="en-US" baseline="-25000" dirty="0" smtClean="0">
                <a:solidFill>
                  <a:srgbClr val="00B0F0"/>
                </a:solidFill>
              </a:rPr>
              <a:t>3</a:t>
            </a:r>
            <a:r>
              <a:rPr lang="en-US" dirty="0" smtClean="0">
                <a:solidFill>
                  <a:srgbClr val="00B0F0"/>
                </a:solidFill>
              </a:rPr>
              <a:t>+</a:t>
            </a:r>
            <a:endParaRPr lang="ar-SA" dirty="0"/>
          </a:p>
        </p:txBody>
      </p:sp>
      <p:sp>
        <p:nvSpPr>
          <p:cNvPr id="28" name="مربع نص 27"/>
          <p:cNvSpPr txBox="1"/>
          <p:nvPr/>
        </p:nvSpPr>
        <p:spPr>
          <a:xfrm>
            <a:off x="642910" y="1357298"/>
            <a:ext cx="2415598" cy="369331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dirty="0" smtClean="0"/>
              <a:t>             H</a:t>
            </a:r>
          </a:p>
          <a:p>
            <a:pPr algn="l"/>
            <a:endParaRPr lang="en-US" dirty="0" smtClean="0"/>
          </a:p>
          <a:p>
            <a:pPr algn="l"/>
            <a:r>
              <a:rPr lang="ar-SA" dirty="0" smtClean="0"/>
              <a:t> </a:t>
            </a:r>
            <a:r>
              <a:rPr lang="en-US" baseline="30000" dirty="0" smtClean="0">
                <a:solidFill>
                  <a:srgbClr val="FF0000"/>
                </a:solidFill>
              </a:rPr>
              <a:t>+</a:t>
            </a:r>
            <a:r>
              <a:rPr lang="en-US" dirty="0" smtClean="0">
                <a:solidFill>
                  <a:srgbClr val="FF0000"/>
                </a:solidFill>
              </a:rPr>
              <a:t>H</a:t>
            </a:r>
            <a:r>
              <a:rPr lang="en-US" baseline="-25000" dirty="0" smtClean="0"/>
              <a:t>3</a:t>
            </a:r>
            <a:r>
              <a:rPr lang="en-US" dirty="0" smtClean="0"/>
              <a:t>N – C – COO</a:t>
            </a:r>
            <a:r>
              <a:rPr lang="en-US" dirty="0" smtClean="0">
                <a:solidFill>
                  <a:srgbClr val="FF0000"/>
                </a:solidFill>
              </a:rPr>
              <a:t>H</a:t>
            </a:r>
            <a:r>
              <a:rPr lang="en-US" dirty="0" smtClean="0"/>
              <a:t>           </a:t>
            </a:r>
          </a:p>
          <a:p>
            <a:pPr algn="l"/>
            <a:endParaRPr lang="en-US" dirty="0" smtClean="0"/>
          </a:p>
          <a:p>
            <a:pPr algn="l"/>
            <a:r>
              <a:rPr lang="en-US" dirty="0" smtClean="0">
                <a:solidFill>
                  <a:srgbClr val="00B0F0"/>
                </a:solidFill>
              </a:rPr>
              <a:t>             CH</a:t>
            </a:r>
            <a:r>
              <a:rPr lang="en-US" baseline="-25000" dirty="0" smtClean="0">
                <a:solidFill>
                  <a:srgbClr val="00B0F0"/>
                </a:solidFill>
              </a:rPr>
              <a:t>2</a:t>
            </a:r>
            <a:r>
              <a:rPr lang="en-US" dirty="0" smtClean="0">
                <a:solidFill>
                  <a:srgbClr val="00B0F0"/>
                </a:solidFill>
              </a:rPr>
              <a:t>    </a:t>
            </a:r>
          </a:p>
          <a:p>
            <a:pPr algn="l"/>
            <a:endParaRPr lang="en-US" baseline="-25000" dirty="0" smtClean="0">
              <a:solidFill>
                <a:srgbClr val="00B0F0"/>
              </a:solidFill>
            </a:endParaRPr>
          </a:p>
          <a:p>
            <a:pPr algn="l"/>
            <a:r>
              <a:rPr lang="en-US" baseline="-25000" dirty="0" smtClean="0">
                <a:solidFill>
                  <a:srgbClr val="00B0F0"/>
                </a:solidFill>
              </a:rPr>
              <a:t>                   </a:t>
            </a:r>
          </a:p>
          <a:p>
            <a:pPr algn="l"/>
            <a:r>
              <a:rPr lang="en-US" dirty="0" smtClean="0">
                <a:solidFill>
                  <a:srgbClr val="00B0F0"/>
                </a:solidFill>
              </a:rPr>
              <a:t>            C          CH </a:t>
            </a:r>
            <a:endParaRPr lang="en-US" baseline="-25000" dirty="0" smtClean="0">
              <a:solidFill>
                <a:srgbClr val="00B0F0"/>
              </a:solidFill>
            </a:endParaRPr>
          </a:p>
          <a:p>
            <a:pPr algn="l"/>
            <a:r>
              <a:rPr lang="en-US" baseline="-25000" dirty="0" smtClean="0">
                <a:solidFill>
                  <a:srgbClr val="00B0F0"/>
                </a:solidFill>
              </a:rPr>
              <a:t> </a:t>
            </a:r>
          </a:p>
          <a:p>
            <a:pPr algn="l"/>
            <a:r>
              <a:rPr lang="ar-SA" baseline="-25000" dirty="0" smtClean="0">
                <a:solidFill>
                  <a:srgbClr val="00B0F0"/>
                </a:solidFill>
              </a:rPr>
              <a:t>   </a:t>
            </a:r>
            <a:r>
              <a:rPr lang="en-US" baseline="-25000" dirty="0" smtClean="0">
                <a:solidFill>
                  <a:srgbClr val="00B0F0"/>
                </a:solidFill>
              </a:rPr>
              <a:t>              </a:t>
            </a:r>
            <a:r>
              <a:rPr lang="en-US" dirty="0" smtClean="0">
                <a:solidFill>
                  <a:srgbClr val="00B0F0"/>
                </a:solidFill>
              </a:rPr>
              <a:t>HN          NH</a:t>
            </a:r>
          </a:p>
          <a:p>
            <a:pPr algn="l"/>
            <a:r>
              <a:rPr lang="en-US" dirty="0" smtClean="0">
                <a:solidFill>
                  <a:srgbClr val="00B0F0"/>
                </a:solidFill>
              </a:rPr>
              <a:t>                    C</a:t>
            </a:r>
          </a:p>
          <a:p>
            <a:pPr algn="l"/>
            <a:r>
              <a:rPr lang="en-US" dirty="0" smtClean="0">
                <a:solidFill>
                  <a:srgbClr val="00B0F0"/>
                </a:solidFill>
              </a:rPr>
              <a:t>                    H</a:t>
            </a:r>
          </a:p>
          <a:p>
            <a:pPr algn="l"/>
            <a:endParaRPr lang="en-US" i="1" dirty="0" smtClean="0"/>
          </a:p>
          <a:p>
            <a:pPr algn="l"/>
            <a:endParaRPr lang="ar-SA" dirty="0"/>
          </a:p>
        </p:txBody>
      </p:sp>
      <p:cxnSp>
        <p:nvCxnSpPr>
          <p:cNvPr id="30" name="رابط مستقيم 29"/>
          <p:cNvCxnSpPr/>
          <p:nvPr/>
        </p:nvCxnSpPr>
        <p:spPr>
          <a:xfrm rot="5400000" flipH="1" flipV="1">
            <a:off x="3894133" y="2392355"/>
            <a:ext cx="21431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رابط مستقيم 31"/>
          <p:cNvCxnSpPr/>
          <p:nvPr/>
        </p:nvCxnSpPr>
        <p:spPr>
          <a:xfrm rot="5400000" flipH="1" flipV="1">
            <a:off x="3857620" y="1857364"/>
            <a:ext cx="28575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رابط مستقيم 33"/>
          <p:cNvCxnSpPr/>
          <p:nvPr/>
        </p:nvCxnSpPr>
        <p:spPr>
          <a:xfrm rot="5400000" flipH="1" flipV="1">
            <a:off x="3858414" y="2856702"/>
            <a:ext cx="28575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رابط مستقيم 35"/>
          <p:cNvCxnSpPr/>
          <p:nvPr/>
        </p:nvCxnSpPr>
        <p:spPr>
          <a:xfrm rot="5400000" flipH="1" flipV="1">
            <a:off x="3893339" y="3321843"/>
            <a:ext cx="21431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رابط مستقيم 37"/>
          <p:cNvCxnSpPr/>
          <p:nvPr/>
        </p:nvCxnSpPr>
        <p:spPr>
          <a:xfrm rot="5400000" flipH="1" flipV="1">
            <a:off x="3858414" y="3785396"/>
            <a:ext cx="28575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رابط مستقيم 39"/>
          <p:cNvCxnSpPr/>
          <p:nvPr/>
        </p:nvCxnSpPr>
        <p:spPr>
          <a:xfrm rot="5400000" flipH="1" flipV="1">
            <a:off x="3929058" y="4357694"/>
            <a:ext cx="14287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مربع نص 40"/>
          <p:cNvSpPr txBox="1"/>
          <p:nvPr/>
        </p:nvSpPr>
        <p:spPr>
          <a:xfrm>
            <a:off x="3723281" y="5000636"/>
            <a:ext cx="973343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Lysine</a:t>
            </a:r>
            <a:endParaRPr lang="ar-SA" sz="2400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42" name="مربع نص 41"/>
          <p:cNvSpPr txBox="1"/>
          <p:nvPr/>
        </p:nvSpPr>
        <p:spPr>
          <a:xfrm>
            <a:off x="6143636" y="1428736"/>
            <a:ext cx="2415598" cy="433965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dirty="0" smtClean="0"/>
              <a:t>             H</a:t>
            </a:r>
          </a:p>
          <a:p>
            <a:pPr algn="l"/>
            <a:endParaRPr lang="en-US" dirty="0" smtClean="0"/>
          </a:p>
          <a:p>
            <a:pPr algn="l"/>
            <a:r>
              <a:rPr lang="ar-SA" dirty="0" smtClean="0"/>
              <a:t> </a:t>
            </a:r>
            <a:r>
              <a:rPr lang="en-US" baseline="30000" dirty="0" smtClean="0">
                <a:solidFill>
                  <a:srgbClr val="FF0000"/>
                </a:solidFill>
              </a:rPr>
              <a:t>+</a:t>
            </a:r>
            <a:r>
              <a:rPr lang="en-US" dirty="0" smtClean="0">
                <a:solidFill>
                  <a:srgbClr val="FF0000"/>
                </a:solidFill>
              </a:rPr>
              <a:t>H</a:t>
            </a:r>
            <a:r>
              <a:rPr lang="en-US" baseline="-25000" dirty="0" smtClean="0"/>
              <a:t>3</a:t>
            </a:r>
            <a:r>
              <a:rPr lang="en-US" dirty="0" smtClean="0"/>
              <a:t>N – C – COO</a:t>
            </a:r>
            <a:r>
              <a:rPr lang="en-US" dirty="0" smtClean="0">
                <a:solidFill>
                  <a:srgbClr val="FF0000"/>
                </a:solidFill>
              </a:rPr>
              <a:t>H</a:t>
            </a:r>
            <a:r>
              <a:rPr lang="en-US" dirty="0" smtClean="0"/>
              <a:t>           </a:t>
            </a:r>
          </a:p>
          <a:p>
            <a:pPr algn="l"/>
            <a:endParaRPr lang="en-US" dirty="0" smtClean="0"/>
          </a:p>
          <a:p>
            <a:pPr algn="l"/>
            <a:r>
              <a:rPr lang="en-US" dirty="0" smtClean="0">
                <a:solidFill>
                  <a:srgbClr val="00B0F0"/>
                </a:solidFill>
              </a:rPr>
              <a:t>             CH</a:t>
            </a:r>
            <a:r>
              <a:rPr lang="en-US" baseline="-25000" dirty="0" smtClean="0">
                <a:solidFill>
                  <a:srgbClr val="00B0F0"/>
                </a:solidFill>
              </a:rPr>
              <a:t>2</a:t>
            </a:r>
            <a:r>
              <a:rPr lang="en-US" dirty="0" smtClean="0">
                <a:solidFill>
                  <a:srgbClr val="00B0F0"/>
                </a:solidFill>
              </a:rPr>
              <a:t>    </a:t>
            </a:r>
          </a:p>
          <a:p>
            <a:pPr algn="l"/>
            <a:r>
              <a:rPr lang="en-US" baseline="-25000" dirty="0" smtClean="0">
                <a:solidFill>
                  <a:srgbClr val="00B0F0"/>
                </a:solidFill>
              </a:rPr>
              <a:t>                   </a:t>
            </a:r>
          </a:p>
          <a:p>
            <a:pPr algn="l"/>
            <a:r>
              <a:rPr lang="en-US" dirty="0" smtClean="0">
                <a:solidFill>
                  <a:srgbClr val="00B0F0"/>
                </a:solidFill>
              </a:rPr>
              <a:t>             CH</a:t>
            </a:r>
            <a:r>
              <a:rPr lang="en-US" baseline="-25000" dirty="0" smtClean="0">
                <a:solidFill>
                  <a:srgbClr val="00B0F0"/>
                </a:solidFill>
              </a:rPr>
              <a:t>2</a:t>
            </a:r>
          </a:p>
          <a:p>
            <a:pPr algn="l"/>
            <a:r>
              <a:rPr lang="en-US" baseline="-25000" dirty="0" smtClean="0">
                <a:solidFill>
                  <a:srgbClr val="00B0F0"/>
                </a:solidFill>
              </a:rPr>
              <a:t> </a:t>
            </a:r>
          </a:p>
          <a:p>
            <a:pPr algn="l"/>
            <a:r>
              <a:rPr lang="ar-SA" baseline="-25000" dirty="0" smtClean="0">
                <a:solidFill>
                  <a:srgbClr val="00B0F0"/>
                </a:solidFill>
              </a:rPr>
              <a:t> </a:t>
            </a:r>
            <a:r>
              <a:rPr lang="en-US" baseline="-25000" dirty="0" smtClean="0">
                <a:solidFill>
                  <a:srgbClr val="00B0F0"/>
                </a:solidFill>
              </a:rPr>
              <a:t>                    </a:t>
            </a:r>
            <a:r>
              <a:rPr lang="en-US" dirty="0" smtClean="0">
                <a:solidFill>
                  <a:srgbClr val="00B0F0"/>
                </a:solidFill>
              </a:rPr>
              <a:t>CH</a:t>
            </a:r>
            <a:r>
              <a:rPr lang="en-US" baseline="-25000" dirty="0" smtClean="0">
                <a:solidFill>
                  <a:srgbClr val="00B0F0"/>
                </a:solidFill>
              </a:rPr>
              <a:t>2 </a:t>
            </a:r>
          </a:p>
          <a:p>
            <a:pPr algn="l"/>
            <a:r>
              <a:rPr lang="en-US" baseline="-25000" dirty="0" smtClean="0">
                <a:solidFill>
                  <a:srgbClr val="00B0F0"/>
                </a:solidFill>
              </a:rPr>
              <a:t>             </a:t>
            </a:r>
            <a:r>
              <a:rPr lang="en-US" dirty="0" smtClean="0">
                <a:solidFill>
                  <a:srgbClr val="00B0F0"/>
                </a:solidFill>
              </a:rPr>
              <a:t>     </a:t>
            </a:r>
          </a:p>
          <a:p>
            <a:pPr algn="l"/>
            <a:r>
              <a:rPr lang="en-US" dirty="0" smtClean="0">
                <a:solidFill>
                  <a:srgbClr val="00B0F0"/>
                </a:solidFill>
              </a:rPr>
              <a:t>              N – H</a:t>
            </a:r>
          </a:p>
          <a:p>
            <a:pPr algn="l"/>
            <a:endParaRPr lang="en-US" dirty="0" smtClean="0">
              <a:solidFill>
                <a:srgbClr val="00B0F0"/>
              </a:solidFill>
            </a:endParaRPr>
          </a:p>
          <a:p>
            <a:pPr algn="l"/>
            <a:r>
              <a:rPr lang="en-US" dirty="0" smtClean="0">
                <a:solidFill>
                  <a:srgbClr val="00B0F0"/>
                </a:solidFill>
              </a:rPr>
              <a:t>              C = NH</a:t>
            </a:r>
            <a:r>
              <a:rPr lang="en-US" baseline="-25000" dirty="0" smtClean="0">
                <a:solidFill>
                  <a:srgbClr val="00B0F0"/>
                </a:solidFill>
              </a:rPr>
              <a:t>2</a:t>
            </a:r>
            <a:r>
              <a:rPr lang="en-US" dirty="0" smtClean="0">
                <a:solidFill>
                  <a:srgbClr val="00B0F0"/>
                </a:solidFill>
              </a:rPr>
              <a:t>+</a:t>
            </a:r>
          </a:p>
          <a:p>
            <a:pPr algn="l"/>
            <a:endParaRPr lang="en-US" dirty="0" smtClean="0">
              <a:solidFill>
                <a:srgbClr val="00B0F0"/>
              </a:solidFill>
            </a:endParaRPr>
          </a:p>
          <a:p>
            <a:pPr algn="l"/>
            <a:r>
              <a:rPr lang="en-US" dirty="0" smtClean="0">
                <a:solidFill>
                  <a:srgbClr val="00B0F0"/>
                </a:solidFill>
              </a:rPr>
              <a:t>               NH</a:t>
            </a:r>
            <a:r>
              <a:rPr lang="en-US" baseline="-25000" dirty="0" smtClean="0">
                <a:solidFill>
                  <a:srgbClr val="00B0F0"/>
                </a:solidFill>
              </a:rPr>
              <a:t>2</a:t>
            </a:r>
          </a:p>
          <a:p>
            <a:pPr algn="l"/>
            <a:endParaRPr lang="ar-SA" dirty="0"/>
          </a:p>
        </p:txBody>
      </p:sp>
      <p:cxnSp>
        <p:nvCxnSpPr>
          <p:cNvPr id="44" name="رابط مستقيم 43"/>
          <p:cNvCxnSpPr/>
          <p:nvPr/>
        </p:nvCxnSpPr>
        <p:spPr>
          <a:xfrm rot="5400000">
            <a:off x="6893735" y="1893083"/>
            <a:ext cx="21431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رابط مستقيم 45"/>
          <p:cNvCxnSpPr/>
          <p:nvPr/>
        </p:nvCxnSpPr>
        <p:spPr>
          <a:xfrm rot="5400000">
            <a:off x="6893735" y="2464587"/>
            <a:ext cx="21431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رابط مستقيم 47"/>
          <p:cNvCxnSpPr/>
          <p:nvPr/>
        </p:nvCxnSpPr>
        <p:spPr>
          <a:xfrm rot="5400000">
            <a:off x="6929454" y="2928934"/>
            <a:ext cx="14287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رابط مستقيم 49"/>
          <p:cNvCxnSpPr/>
          <p:nvPr/>
        </p:nvCxnSpPr>
        <p:spPr>
          <a:xfrm rot="5400000">
            <a:off x="6893735" y="3393281"/>
            <a:ext cx="21431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رابط مستقيم 51"/>
          <p:cNvCxnSpPr/>
          <p:nvPr/>
        </p:nvCxnSpPr>
        <p:spPr>
          <a:xfrm rot="5400000">
            <a:off x="6893735" y="3893347"/>
            <a:ext cx="21431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رابط مستقيم 53"/>
          <p:cNvCxnSpPr/>
          <p:nvPr/>
        </p:nvCxnSpPr>
        <p:spPr>
          <a:xfrm rot="5400000">
            <a:off x="6965173" y="4464851"/>
            <a:ext cx="21431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رابط مستقيم 55"/>
          <p:cNvCxnSpPr/>
          <p:nvPr/>
        </p:nvCxnSpPr>
        <p:spPr>
          <a:xfrm rot="5400000">
            <a:off x="6965173" y="4964917"/>
            <a:ext cx="21431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مربع نص 56"/>
          <p:cNvSpPr txBox="1"/>
          <p:nvPr/>
        </p:nvSpPr>
        <p:spPr>
          <a:xfrm>
            <a:off x="6841673" y="5643578"/>
            <a:ext cx="1287532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400" dirty="0" err="1" smtClean="0">
                <a:latin typeface="Andalus" pitchFamily="18" charset="-78"/>
                <a:cs typeface="Andalus" pitchFamily="18" charset="-78"/>
              </a:rPr>
              <a:t>Arginine</a:t>
            </a:r>
            <a:endParaRPr lang="ar-SA" sz="2400" dirty="0">
              <a:latin typeface="Andalus" pitchFamily="18" charset="-78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022907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219200"/>
            <a:ext cx="8763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Andalus" pitchFamily="18" charset="-78"/>
                <a:cs typeface="Andalus" pitchFamily="18" charset="-78"/>
              </a:rPr>
              <a:t>Are covalent bond between the </a:t>
            </a:r>
            <a:r>
              <a:rPr lang="en-US" sz="3600" dirty="0">
                <a:solidFill>
                  <a:prstClr val="black"/>
                </a:solidFill>
                <a:latin typeface="Andalus" pitchFamily="18" charset="-78"/>
                <a:cs typeface="Andalus" pitchFamily="18" charset="-78"/>
              </a:rPr>
              <a:t>α</a:t>
            </a:r>
            <a:r>
              <a:rPr lang="en-US" sz="3600" dirty="0" smtClean="0">
                <a:latin typeface="Andalus" pitchFamily="18" charset="-78"/>
                <a:cs typeface="Andalus" pitchFamily="18" charset="-78"/>
              </a:rPr>
              <a:t> carboxyl group of one amino acid and the </a:t>
            </a:r>
            <a:r>
              <a:rPr lang="en-US" sz="3600" dirty="0">
                <a:solidFill>
                  <a:prstClr val="black"/>
                </a:solidFill>
                <a:latin typeface="Andalus" pitchFamily="18" charset="-78"/>
                <a:cs typeface="Andalus" pitchFamily="18" charset="-78"/>
              </a:rPr>
              <a:t>α</a:t>
            </a:r>
            <a:r>
              <a:rPr lang="en-US" sz="3600" dirty="0" smtClean="0">
                <a:latin typeface="Andalus" pitchFamily="18" charset="-78"/>
                <a:cs typeface="Andalus" pitchFamily="18" charset="-78"/>
              </a:rPr>
              <a:t> amino group of another amino acid.</a:t>
            </a:r>
          </a:p>
          <a:p>
            <a:r>
              <a:rPr lang="en-US" sz="3600" dirty="0" smtClean="0">
                <a:latin typeface="Andalus" pitchFamily="18" charset="-78"/>
                <a:cs typeface="Andalus" pitchFamily="18" charset="-78"/>
              </a:rPr>
              <a:t>Peptide bonds are formed by the elimination of water.</a:t>
            </a:r>
            <a:endParaRPr lang="en-US" sz="3600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353369" y="304800"/>
            <a:ext cx="339868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Andalus" pitchFamily="18" charset="-78"/>
                <a:ea typeface="+mj-ea"/>
                <a:cs typeface="Andalus" pitchFamily="18" charset="-78"/>
              </a:rPr>
              <a:t>Peptide </a:t>
            </a:r>
            <a:r>
              <a:rPr lang="en-US" sz="4400" b="1" dirty="0" smtClean="0">
                <a:solidFill>
                  <a:srgbClr val="FF0000"/>
                </a:solidFill>
                <a:latin typeface="Andalus" pitchFamily="18" charset="-78"/>
                <a:ea typeface="+mj-ea"/>
                <a:cs typeface="Andalus" pitchFamily="18" charset="-78"/>
              </a:rPr>
              <a:t>Bonds</a:t>
            </a:r>
            <a:endParaRPr lang="en-US" dirty="0"/>
          </a:p>
        </p:txBody>
      </p:sp>
      <p:pic>
        <p:nvPicPr>
          <p:cNvPr id="5" name="Picture 2" descr="http://www.web-books.com/MoBio/Free/images/Ch2B2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4191000"/>
            <a:ext cx="6400800" cy="2514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28988886"/>
      </p:ext>
    </p:extLst>
  </p:cSld>
  <p:clrMapOvr>
    <a:masterClrMapping/>
  </p:clrMapOvr>
  <p:transition>
    <p:zo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Proteins</a:t>
            </a:r>
            <a:endParaRPr lang="en-US" b="1" dirty="0">
              <a:solidFill>
                <a:srgbClr val="FF0000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983179"/>
          </a:xfrm>
        </p:spPr>
        <p:txBody>
          <a:bodyPr/>
          <a:lstStyle/>
          <a:p>
            <a:pPr lvl="0"/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Proteins are the most important compound in the body.</a:t>
            </a:r>
          </a:p>
          <a:p>
            <a:pPr lvl="0"/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Proteins are build up from 20 different amino acids connected together by </a:t>
            </a:r>
            <a:r>
              <a:rPr lang="en-US" sz="2400" b="1" dirty="0" smtClean="0">
                <a:solidFill>
                  <a:srgbClr val="00B050"/>
                </a:solidFill>
                <a:latin typeface="Andalus" pitchFamily="18" charset="-78"/>
                <a:cs typeface="Andalus" pitchFamily="18" charset="-78"/>
              </a:rPr>
              <a:t>peptide linkages</a:t>
            </a:r>
            <a:r>
              <a:rPr lang="en-US" sz="2400" b="1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or</a:t>
            </a:r>
            <a:r>
              <a:rPr lang="en-US" sz="2400" b="1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b="1" dirty="0" smtClean="0">
                <a:solidFill>
                  <a:srgbClr val="00B050"/>
                </a:solidFill>
                <a:latin typeface="Andalus" pitchFamily="18" charset="-78"/>
                <a:cs typeface="Andalus" pitchFamily="18" charset="-78"/>
              </a:rPr>
              <a:t>peptide bonds.</a:t>
            </a: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 </a:t>
            </a:r>
          </a:p>
        </p:txBody>
      </p:sp>
      <p:pic>
        <p:nvPicPr>
          <p:cNvPr id="4" name="Content Placeholder 3" descr="Peptidformati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47800" y="3200400"/>
            <a:ext cx="63246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3922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796908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Peptide Chains</a:t>
            </a:r>
            <a:endParaRPr lang="en-US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914400"/>
            <a:ext cx="8715436" cy="4929222"/>
          </a:xfrm>
        </p:spPr>
        <p:txBody>
          <a:bodyPr>
            <a:noAutofit/>
          </a:bodyPr>
          <a:lstStyle/>
          <a:p>
            <a:pPr lvl="0"/>
            <a:r>
              <a:rPr lang="en-US" b="1" dirty="0" smtClean="0">
                <a:solidFill>
                  <a:srgbClr val="00B0F0"/>
                </a:solidFill>
                <a:latin typeface="Andalus" pitchFamily="18" charset="-78"/>
                <a:cs typeface="Andalus" pitchFamily="18" charset="-78"/>
              </a:rPr>
              <a:t>2 amino acids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 joined by a peptide bond are called: </a:t>
            </a:r>
            <a:r>
              <a:rPr lang="en-US" b="1" dirty="0" err="1" smtClean="0">
                <a:solidFill>
                  <a:srgbClr val="00B0F0"/>
                </a:solidFill>
                <a:latin typeface="Andalus" pitchFamily="18" charset="-78"/>
                <a:cs typeface="Andalus" pitchFamily="18" charset="-78"/>
              </a:rPr>
              <a:t>Dipeptide</a:t>
            </a:r>
            <a:r>
              <a:rPr lang="en-US" dirty="0" smtClean="0">
                <a:solidFill>
                  <a:srgbClr val="00B0F0"/>
                </a:solidFill>
                <a:latin typeface="Andalus" pitchFamily="18" charset="-78"/>
                <a:cs typeface="Andalus" pitchFamily="18" charset="-78"/>
              </a:rPr>
              <a:t>.</a:t>
            </a:r>
          </a:p>
          <a:p>
            <a:pPr lvl="0"/>
            <a:endParaRPr lang="en-US" b="1" dirty="0" smtClean="0">
              <a:solidFill>
                <a:srgbClr val="00B050"/>
              </a:solidFill>
              <a:latin typeface="Andalus" pitchFamily="18" charset="-78"/>
              <a:cs typeface="Andalus" pitchFamily="18" charset="-78"/>
            </a:endParaRPr>
          </a:p>
          <a:p>
            <a:pPr lvl="0"/>
            <a:r>
              <a:rPr lang="en-US" b="1" dirty="0" smtClean="0">
                <a:solidFill>
                  <a:srgbClr val="00B050"/>
                </a:solidFill>
                <a:latin typeface="Andalus" pitchFamily="18" charset="-78"/>
                <a:cs typeface="Andalus" pitchFamily="18" charset="-78"/>
              </a:rPr>
              <a:t>3 amino acids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 joined by 2 peptide bonds are called:</a:t>
            </a:r>
            <a:r>
              <a:rPr lang="en-US" dirty="0" smtClean="0">
                <a:solidFill>
                  <a:srgbClr val="00B050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latin typeface="Andalus" pitchFamily="18" charset="-78"/>
                <a:cs typeface="Andalus" pitchFamily="18" charset="-78"/>
              </a:rPr>
              <a:t>Tripeptide</a:t>
            </a:r>
            <a:r>
              <a:rPr lang="en-US" dirty="0" smtClean="0">
                <a:solidFill>
                  <a:srgbClr val="00B050"/>
                </a:solidFill>
                <a:latin typeface="Andalus" pitchFamily="18" charset="-78"/>
                <a:cs typeface="Andalus" pitchFamily="18" charset="-78"/>
              </a:rPr>
              <a:t>.</a:t>
            </a:r>
          </a:p>
          <a:p>
            <a:pPr lvl="0"/>
            <a:endParaRPr lang="en-US" b="1" dirty="0" smtClean="0">
              <a:solidFill>
                <a:srgbClr val="7030A0"/>
              </a:solidFill>
              <a:latin typeface="Andalus" pitchFamily="18" charset="-78"/>
              <a:cs typeface="Andalus" pitchFamily="18" charset="-78"/>
            </a:endParaRPr>
          </a:p>
          <a:p>
            <a:pPr lvl="0"/>
            <a:r>
              <a:rPr lang="en-US" b="1" dirty="0" smtClean="0">
                <a:solidFill>
                  <a:srgbClr val="7030A0"/>
                </a:solidFill>
                <a:latin typeface="Andalus" pitchFamily="18" charset="-78"/>
                <a:cs typeface="Andalus" pitchFamily="18" charset="-78"/>
              </a:rPr>
              <a:t>Few amino acids (4-20)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 joined by peptide bonds are called: </a:t>
            </a:r>
            <a:r>
              <a:rPr lang="en-US" b="1" dirty="0" err="1" smtClean="0">
                <a:solidFill>
                  <a:srgbClr val="7030A0"/>
                </a:solidFill>
                <a:latin typeface="Andalus" pitchFamily="18" charset="-78"/>
                <a:cs typeface="Andalus" pitchFamily="18" charset="-78"/>
              </a:rPr>
              <a:t>Oligopeptide</a:t>
            </a:r>
            <a:r>
              <a:rPr lang="en-US" dirty="0" smtClean="0">
                <a:solidFill>
                  <a:srgbClr val="7030A0"/>
                </a:solidFill>
                <a:latin typeface="Andalus" pitchFamily="18" charset="-78"/>
                <a:cs typeface="Andalus" pitchFamily="18" charset="-78"/>
              </a:rPr>
              <a:t>.</a:t>
            </a:r>
          </a:p>
          <a:p>
            <a:pPr lvl="0"/>
            <a:endParaRPr lang="en-US" b="1" dirty="0" smtClean="0">
              <a:solidFill>
                <a:srgbClr val="00FF00"/>
              </a:solidFill>
              <a:latin typeface="Andalus" pitchFamily="18" charset="-78"/>
              <a:cs typeface="Andalus" pitchFamily="18" charset="-78"/>
            </a:endParaRPr>
          </a:p>
          <a:p>
            <a:pPr lvl="0"/>
            <a:r>
              <a:rPr lang="en-US" b="1" dirty="0" smtClean="0">
                <a:solidFill>
                  <a:srgbClr val="00FF00"/>
                </a:solidFill>
                <a:latin typeface="Andalus" pitchFamily="18" charset="-78"/>
                <a:cs typeface="Andalus" pitchFamily="18" charset="-78"/>
              </a:rPr>
              <a:t>Many amino acids (&gt; 20)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 joined by peptide bonds are called: </a:t>
            </a:r>
            <a:r>
              <a:rPr lang="en-US" b="1" dirty="0" smtClean="0">
                <a:solidFill>
                  <a:srgbClr val="00FF00"/>
                </a:solidFill>
                <a:latin typeface="Andalus" pitchFamily="18" charset="-78"/>
                <a:cs typeface="Andalus" pitchFamily="18" charset="-78"/>
              </a:rPr>
              <a:t>Polypeptide</a:t>
            </a:r>
            <a:r>
              <a:rPr lang="en-US" dirty="0" smtClean="0">
                <a:solidFill>
                  <a:srgbClr val="00FF00"/>
                </a:solidFill>
                <a:latin typeface="Andalus" pitchFamily="18" charset="-78"/>
                <a:cs typeface="Andalus" pitchFamily="18" charset="-78"/>
              </a:rPr>
              <a:t>.</a:t>
            </a:r>
          </a:p>
          <a:p>
            <a:pPr>
              <a:buNone/>
            </a:pPr>
            <a:endParaRPr lang="en-US" dirty="0" smtClean="0">
              <a:latin typeface="Andalus" pitchFamily="18" charset="-78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380780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2735" y="1371600"/>
            <a:ext cx="8915400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latin typeface="Andalus" pitchFamily="18" charset="-78"/>
                <a:cs typeface="Andalus" pitchFamily="18" charset="-78"/>
              </a:rPr>
              <a:t>Amino acids are usually classified by the properties of their side </a:t>
            </a:r>
            <a:r>
              <a:rPr lang="en-US" sz="3600" dirty="0" smtClean="0">
                <a:latin typeface="Andalus" pitchFamily="18" charset="-78"/>
                <a:cs typeface="Andalus" pitchFamily="18" charset="-78"/>
              </a:rPr>
              <a:t>chain(charge and polarity).</a:t>
            </a:r>
          </a:p>
          <a:p>
            <a:endParaRPr lang="en-US" sz="3600" dirty="0" smtClean="0">
              <a:latin typeface="Andalus" pitchFamily="18" charset="-78"/>
              <a:cs typeface="Andalus" pitchFamily="18" charset="-78"/>
            </a:endParaRPr>
          </a:p>
          <a:p>
            <a:r>
              <a:rPr lang="en-US" sz="3600" dirty="0" smtClean="0">
                <a:solidFill>
                  <a:srgbClr val="00B050"/>
                </a:solidFill>
                <a:latin typeface="Andalus" pitchFamily="18" charset="-78"/>
                <a:cs typeface="Andalus" pitchFamily="18" charset="-78"/>
              </a:rPr>
              <a:t>A. Non-polar </a:t>
            </a:r>
            <a:r>
              <a:rPr lang="en-US" sz="3600" dirty="0">
                <a:solidFill>
                  <a:srgbClr val="00B050"/>
                </a:solidFill>
                <a:latin typeface="Andalus" pitchFamily="18" charset="-78"/>
                <a:cs typeface="Andalus" pitchFamily="18" charset="-78"/>
              </a:rPr>
              <a:t>amino </a:t>
            </a:r>
            <a:r>
              <a:rPr lang="en-US" sz="3600" dirty="0" smtClean="0">
                <a:solidFill>
                  <a:srgbClr val="00B050"/>
                </a:solidFill>
                <a:latin typeface="Andalus" pitchFamily="18" charset="-78"/>
                <a:cs typeface="Andalus" pitchFamily="18" charset="-78"/>
              </a:rPr>
              <a:t>acids</a:t>
            </a:r>
          </a:p>
          <a:p>
            <a:r>
              <a:rPr lang="en-US" sz="36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3600" dirty="0" smtClean="0">
                <a:solidFill>
                  <a:srgbClr val="00B050"/>
                </a:solidFill>
                <a:latin typeface="Andalus" pitchFamily="18" charset="-78"/>
                <a:cs typeface="Andalus" pitchFamily="18" charset="-78"/>
              </a:rPr>
              <a:t>B. polar </a:t>
            </a:r>
            <a:r>
              <a:rPr lang="en-US" sz="3600" dirty="0">
                <a:solidFill>
                  <a:srgbClr val="00B050"/>
                </a:solidFill>
                <a:latin typeface="Andalus" pitchFamily="18" charset="-78"/>
                <a:cs typeface="Andalus" pitchFamily="18" charset="-78"/>
              </a:rPr>
              <a:t>amino </a:t>
            </a:r>
            <a:r>
              <a:rPr lang="en-US" sz="3600" dirty="0" smtClean="0">
                <a:solidFill>
                  <a:srgbClr val="00B050"/>
                </a:solidFill>
                <a:latin typeface="Andalus" pitchFamily="18" charset="-78"/>
                <a:cs typeface="Andalus" pitchFamily="18" charset="-78"/>
              </a:rPr>
              <a:t>acids</a:t>
            </a:r>
            <a:endParaRPr lang="en-US" sz="3600" dirty="0">
              <a:latin typeface="Andalus" pitchFamily="18" charset="-78"/>
              <a:cs typeface="Andalus" pitchFamily="18" charset="-78"/>
            </a:endParaRPr>
          </a:p>
          <a:p>
            <a:r>
              <a:rPr lang="en-US" sz="3600" dirty="0" smtClean="0">
                <a:solidFill>
                  <a:srgbClr val="00B050"/>
                </a:solidFill>
                <a:latin typeface="Andalus" pitchFamily="18" charset="-78"/>
                <a:cs typeface="Andalus" pitchFamily="18" charset="-78"/>
              </a:rPr>
              <a:t>C. Acidic </a:t>
            </a:r>
            <a:r>
              <a:rPr lang="en-US" sz="3600" dirty="0">
                <a:solidFill>
                  <a:srgbClr val="00B050"/>
                </a:solidFill>
                <a:latin typeface="Andalus" pitchFamily="18" charset="-78"/>
                <a:cs typeface="Andalus" pitchFamily="18" charset="-78"/>
              </a:rPr>
              <a:t>amino </a:t>
            </a:r>
            <a:r>
              <a:rPr lang="en-US" sz="3600" dirty="0" smtClean="0">
                <a:solidFill>
                  <a:srgbClr val="00B050"/>
                </a:solidFill>
                <a:latin typeface="Andalus" pitchFamily="18" charset="-78"/>
                <a:cs typeface="Andalus" pitchFamily="18" charset="-78"/>
              </a:rPr>
              <a:t>acids</a:t>
            </a:r>
            <a:endParaRPr lang="en-US" sz="3600" dirty="0">
              <a:solidFill>
                <a:srgbClr val="00B050"/>
              </a:solidFill>
              <a:latin typeface="Andalus" pitchFamily="18" charset="-78"/>
              <a:cs typeface="Andalus" pitchFamily="18" charset="-78"/>
            </a:endParaRPr>
          </a:p>
          <a:p>
            <a:pPr lvl="0"/>
            <a:r>
              <a:rPr lang="en-US" sz="3600" dirty="0">
                <a:solidFill>
                  <a:srgbClr val="00B050"/>
                </a:solidFill>
                <a:latin typeface="Andalus" pitchFamily="18" charset="-78"/>
                <a:cs typeface="Andalus" pitchFamily="18" charset="-78"/>
              </a:rPr>
              <a:t>D. </a:t>
            </a:r>
            <a:r>
              <a:rPr lang="en-US" sz="3600" dirty="0" smtClean="0">
                <a:solidFill>
                  <a:srgbClr val="00B050"/>
                </a:solidFill>
                <a:latin typeface="Andalus" pitchFamily="18" charset="-78"/>
                <a:cs typeface="Andalus" pitchFamily="18" charset="-78"/>
              </a:rPr>
              <a:t>basic </a:t>
            </a:r>
            <a:r>
              <a:rPr lang="en-US" sz="3600" dirty="0">
                <a:solidFill>
                  <a:srgbClr val="00B050"/>
                </a:solidFill>
                <a:latin typeface="Andalus" pitchFamily="18" charset="-78"/>
                <a:cs typeface="Andalus" pitchFamily="18" charset="-78"/>
              </a:rPr>
              <a:t>amino </a:t>
            </a:r>
            <a:r>
              <a:rPr lang="en-US" sz="3600" dirty="0" smtClean="0">
                <a:solidFill>
                  <a:srgbClr val="00B050"/>
                </a:solidFill>
                <a:latin typeface="Andalus" pitchFamily="18" charset="-78"/>
                <a:cs typeface="Andalus" pitchFamily="18" charset="-78"/>
              </a:rPr>
              <a:t>acids</a:t>
            </a:r>
            <a:endParaRPr lang="en-US" sz="3600" dirty="0">
              <a:solidFill>
                <a:srgbClr val="00B050"/>
              </a:solidFill>
              <a:latin typeface="Andalus" pitchFamily="18" charset="-78"/>
              <a:cs typeface="Andalus" pitchFamily="18" charset="-78"/>
            </a:endParaRPr>
          </a:p>
          <a:p>
            <a:endParaRPr lang="en-US" sz="3600" dirty="0">
              <a:solidFill>
                <a:srgbClr val="00B050"/>
              </a:solidFill>
              <a:latin typeface="Andalus" pitchFamily="18" charset="-78"/>
              <a:cs typeface="Andalus" pitchFamily="18" charset="-78"/>
            </a:endParaRPr>
          </a:p>
          <a:p>
            <a:endParaRPr lang="en-US" sz="3600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19200" y="457200"/>
            <a:ext cx="6352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Amino </a:t>
            </a:r>
            <a:r>
              <a:rPr lang="en-US" sz="4400" dirty="0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Acid Classification</a:t>
            </a:r>
            <a:endParaRPr lang="en-US" sz="4400" dirty="0">
              <a:solidFill>
                <a:srgbClr val="FF0000"/>
              </a:solidFill>
              <a:latin typeface="Andalus" pitchFamily="18" charset="-78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2572467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Hydrolysis of Peptide Bonds</a:t>
            </a:r>
            <a:endParaRPr lang="en-US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>
                <a:latin typeface="Andalus" pitchFamily="18" charset="-78"/>
                <a:cs typeface="Andalus" pitchFamily="18" charset="-78"/>
              </a:rPr>
              <a:t>Peptide bonds are stable under most intracellular conditions. They can be hydrolyzed by </a:t>
            </a:r>
            <a:r>
              <a:rPr lang="en-US" b="1" dirty="0" smtClean="0">
                <a:solidFill>
                  <a:srgbClr val="00B050"/>
                </a:solidFill>
                <a:latin typeface="Andalus" pitchFamily="18" charset="-78"/>
                <a:cs typeface="Andalus" pitchFamily="18" charset="-78"/>
              </a:rPr>
              <a:t>boiling with strong acid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 (6M 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HCl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) </a:t>
            </a:r>
            <a:r>
              <a:rPr lang="en-US" b="1" dirty="0" smtClean="0">
                <a:solidFill>
                  <a:srgbClr val="00B050"/>
                </a:solidFill>
                <a:latin typeface="Andalus" pitchFamily="18" charset="-78"/>
                <a:cs typeface="Andalus" pitchFamily="18" charset="-78"/>
              </a:rPr>
              <a:t>or base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 to give free amino acids.</a:t>
            </a:r>
          </a:p>
          <a:p>
            <a:pPr lvl="0"/>
            <a:endParaRPr lang="en-US" dirty="0" smtClean="0">
              <a:latin typeface="Andalus" pitchFamily="18" charset="-78"/>
              <a:cs typeface="Andalus" pitchFamily="18" charset="-78"/>
            </a:endParaRPr>
          </a:p>
          <a:p>
            <a:pPr lvl="0"/>
            <a:r>
              <a:rPr lang="en-US" dirty="0" smtClean="0">
                <a:latin typeface="Andalus" pitchFamily="18" charset="-78"/>
                <a:cs typeface="Andalus" pitchFamily="18" charset="-78"/>
              </a:rPr>
              <a:t>Peptide bonds can be also hydrolyzed by </a:t>
            </a:r>
            <a:r>
              <a:rPr lang="en-US" b="1" dirty="0" smtClean="0">
                <a:solidFill>
                  <a:srgbClr val="00B050"/>
                </a:solidFill>
                <a:latin typeface="Andalus" pitchFamily="18" charset="-78"/>
                <a:cs typeface="Andalus" pitchFamily="18" charset="-78"/>
              </a:rPr>
              <a:t>certain enzymes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 called </a:t>
            </a:r>
            <a:r>
              <a:rPr lang="en-US" b="1" dirty="0" smtClean="0">
                <a:solidFill>
                  <a:srgbClr val="00B0F0"/>
                </a:solidFill>
                <a:latin typeface="Andalus" pitchFamily="18" charset="-78"/>
                <a:cs typeface="Andalus" pitchFamily="18" charset="-78"/>
              </a:rPr>
              <a:t>Proteases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 e.g. 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trypsin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3180306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Sources of Proteins</a:t>
            </a:r>
            <a:endParaRPr lang="en-US" dirty="0">
              <a:solidFill>
                <a:srgbClr val="FF0000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dirty="0" smtClean="0">
              <a:latin typeface="Andalus" pitchFamily="18" charset="-78"/>
              <a:cs typeface="Andalus" pitchFamily="18" charset="-78"/>
            </a:endParaRPr>
          </a:p>
          <a:p>
            <a:pPr lvl="0"/>
            <a:r>
              <a:rPr lang="en-US" b="1" dirty="0" smtClean="0">
                <a:solidFill>
                  <a:srgbClr val="92D050"/>
                </a:solidFill>
                <a:latin typeface="Andalus" pitchFamily="18" charset="-78"/>
                <a:cs typeface="Andalus" pitchFamily="18" charset="-78"/>
              </a:rPr>
              <a:t>Proteins from plant sources</a:t>
            </a:r>
            <a:endParaRPr lang="en-US" dirty="0" smtClean="0">
              <a:solidFill>
                <a:srgbClr val="92D050"/>
              </a:solidFill>
              <a:latin typeface="Andalus" pitchFamily="18" charset="-78"/>
              <a:cs typeface="Andalus" pitchFamily="18" charset="-78"/>
            </a:endParaRPr>
          </a:p>
          <a:p>
            <a:pPr>
              <a:buNone/>
            </a:pPr>
            <a:r>
              <a:rPr lang="en-US" dirty="0" smtClean="0">
                <a:latin typeface="Andalus" pitchFamily="18" charset="-78"/>
                <a:cs typeface="Andalus" pitchFamily="18" charset="-78"/>
              </a:rPr>
              <a:t>    Like rice, wheat, corn, beans, …</a:t>
            </a:r>
          </a:p>
          <a:p>
            <a:pPr>
              <a:buNone/>
            </a:pPr>
            <a:endParaRPr lang="en-US" dirty="0" smtClean="0">
              <a:latin typeface="Andalus" pitchFamily="18" charset="-78"/>
              <a:cs typeface="Andalus" pitchFamily="18" charset="-78"/>
            </a:endParaRPr>
          </a:p>
          <a:p>
            <a:pPr lvl="0"/>
            <a:r>
              <a:rPr lang="en-US" b="1" dirty="0" smtClean="0">
                <a:solidFill>
                  <a:srgbClr val="00B0F0"/>
                </a:solidFill>
                <a:latin typeface="Andalus" pitchFamily="18" charset="-78"/>
                <a:cs typeface="Andalus" pitchFamily="18" charset="-78"/>
              </a:rPr>
              <a:t>Proteins from animal sources</a:t>
            </a:r>
            <a:endParaRPr lang="en-US" dirty="0" smtClean="0">
              <a:solidFill>
                <a:srgbClr val="00B0F0"/>
              </a:solidFill>
              <a:latin typeface="Andalus" pitchFamily="18" charset="-78"/>
              <a:cs typeface="Andalus" pitchFamily="18" charset="-78"/>
            </a:endParaRPr>
          </a:p>
          <a:p>
            <a:pPr>
              <a:buNone/>
            </a:pPr>
            <a:r>
              <a:rPr lang="en-US" dirty="0" smtClean="0">
                <a:latin typeface="Andalus" pitchFamily="18" charset="-78"/>
                <a:cs typeface="Andalus" pitchFamily="18" charset="-78"/>
              </a:rPr>
              <a:t>    Like meat, poultry, milk, fish, …</a:t>
            </a:r>
          </a:p>
          <a:p>
            <a:endParaRPr lang="en-US" dirty="0">
              <a:latin typeface="Andalus" pitchFamily="18" charset="-78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14469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Functions of Proteins</a:t>
            </a:r>
            <a:endParaRPr lang="en-US" dirty="0">
              <a:solidFill>
                <a:srgbClr val="FF0000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572560" cy="514353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800" dirty="0" smtClean="0">
                <a:latin typeface="Andalus" pitchFamily="18" charset="-78"/>
                <a:cs typeface="Andalus" pitchFamily="18" charset="-78"/>
              </a:rPr>
              <a:t>     Proteins have many different biological functions. They have been divided into different classes according to their biological functions.</a:t>
            </a:r>
          </a:p>
          <a:p>
            <a:pPr>
              <a:buNone/>
            </a:pP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 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2800" b="1" dirty="0" smtClean="0">
                <a:solidFill>
                  <a:srgbClr val="00B050"/>
                </a:solidFill>
                <a:latin typeface="Andalus" pitchFamily="18" charset="-78"/>
                <a:cs typeface="Andalus" pitchFamily="18" charset="-78"/>
              </a:rPr>
              <a:t>Enzymes</a:t>
            </a:r>
            <a:endParaRPr lang="en-US" sz="2800" dirty="0" smtClean="0">
              <a:solidFill>
                <a:srgbClr val="00B050"/>
              </a:solidFill>
              <a:latin typeface="Andalus" pitchFamily="18" charset="-78"/>
              <a:cs typeface="Andalus" pitchFamily="18" charset="-78"/>
            </a:endParaRPr>
          </a:p>
          <a:p>
            <a:pPr>
              <a:buNone/>
            </a:pPr>
            <a:r>
              <a:rPr lang="en-US" sz="2800" dirty="0" smtClean="0">
                <a:latin typeface="Andalus" pitchFamily="18" charset="-78"/>
                <a:cs typeface="Andalus" pitchFamily="18" charset="-78"/>
              </a:rPr>
              <a:t>        Have catalytic activity </a:t>
            </a:r>
            <a:r>
              <a:rPr lang="en-US" sz="2800" b="1" dirty="0" smtClean="0">
                <a:solidFill>
                  <a:srgbClr val="00B0F0"/>
                </a:solidFill>
                <a:latin typeface="Andalus" pitchFamily="18" charset="-78"/>
                <a:cs typeface="Andalus" pitchFamily="18" charset="-78"/>
              </a:rPr>
              <a:t>e.g.</a:t>
            </a:r>
            <a:r>
              <a:rPr lang="en-US" sz="28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800" dirty="0" err="1" smtClean="0">
                <a:latin typeface="Andalus" pitchFamily="18" charset="-78"/>
                <a:cs typeface="Andalus" pitchFamily="18" charset="-78"/>
              </a:rPr>
              <a:t>Trypsin</a:t>
            </a:r>
            <a:r>
              <a:rPr lang="en-US" sz="2800" dirty="0" smtClean="0">
                <a:latin typeface="Andalus" pitchFamily="18" charset="-78"/>
                <a:cs typeface="Andalus" pitchFamily="18" charset="-78"/>
              </a:rPr>
              <a:t> and </a:t>
            </a:r>
            <a:r>
              <a:rPr lang="en-US" sz="2800" dirty="0" err="1" smtClean="0">
                <a:latin typeface="Andalus" pitchFamily="18" charset="-78"/>
                <a:cs typeface="Andalus" pitchFamily="18" charset="-78"/>
              </a:rPr>
              <a:t>Hexokinase</a:t>
            </a:r>
            <a:r>
              <a:rPr lang="en-US" sz="2800" dirty="0" smtClean="0">
                <a:latin typeface="Andalus" pitchFamily="18" charset="-78"/>
                <a:cs typeface="Andalus" pitchFamily="18" charset="-78"/>
              </a:rPr>
              <a:t>.</a:t>
            </a:r>
          </a:p>
          <a:p>
            <a:pPr>
              <a:buNone/>
            </a:pPr>
            <a:r>
              <a:rPr lang="en-US" sz="2800" dirty="0" smtClean="0">
                <a:latin typeface="Andalus" pitchFamily="18" charset="-78"/>
                <a:cs typeface="Andalus" pitchFamily="18" charset="-78"/>
              </a:rPr>
              <a:t> </a:t>
            </a:r>
          </a:p>
          <a:p>
            <a:pPr marL="514350" lvl="0" indent="-514350">
              <a:buNone/>
            </a:pPr>
            <a:r>
              <a:rPr lang="en-US" sz="2800" b="1" dirty="0" smtClean="0">
                <a:solidFill>
                  <a:srgbClr val="00B050"/>
                </a:solidFill>
                <a:latin typeface="Andalus" pitchFamily="18" charset="-78"/>
                <a:cs typeface="Andalus" pitchFamily="18" charset="-78"/>
              </a:rPr>
              <a:t>2.    Transport proteins</a:t>
            </a:r>
            <a:endParaRPr lang="en-US" sz="2800" dirty="0" smtClean="0">
              <a:solidFill>
                <a:srgbClr val="00B050"/>
              </a:solidFill>
              <a:latin typeface="Andalus" pitchFamily="18" charset="-78"/>
              <a:cs typeface="Andalus" pitchFamily="18" charset="-78"/>
            </a:endParaRPr>
          </a:p>
          <a:p>
            <a:pPr>
              <a:buNone/>
            </a:pPr>
            <a:r>
              <a:rPr lang="en-US" sz="2800" dirty="0" smtClean="0">
                <a:latin typeface="Andalus" pitchFamily="18" charset="-78"/>
                <a:cs typeface="Andalus" pitchFamily="18" charset="-78"/>
              </a:rPr>
              <a:t>        </a:t>
            </a:r>
            <a:r>
              <a:rPr lang="en-US" sz="2800" b="1" dirty="0" smtClean="0">
                <a:solidFill>
                  <a:srgbClr val="00B0F0"/>
                </a:solidFill>
                <a:latin typeface="Andalus" pitchFamily="18" charset="-78"/>
                <a:cs typeface="Andalus" pitchFamily="18" charset="-78"/>
              </a:rPr>
              <a:t>e.g.</a:t>
            </a:r>
            <a:r>
              <a:rPr lang="en-US" sz="2800" dirty="0" smtClean="0">
                <a:latin typeface="Andalus" pitchFamily="18" charset="-78"/>
                <a:cs typeface="Andalus" pitchFamily="18" charset="-78"/>
              </a:rPr>
              <a:t> Hemoglobin: transport O2,</a:t>
            </a:r>
          </a:p>
          <a:p>
            <a:pPr>
              <a:buNone/>
            </a:pPr>
            <a:r>
              <a:rPr lang="en-US" sz="2800" dirty="0" smtClean="0">
                <a:latin typeface="Andalus" pitchFamily="18" charset="-78"/>
                <a:cs typeface="Andalus" pitchFamily="18" charset="-78"/>
              </a:rPr>
              <a:t>               Lipoproteins: transport lipids.</a:t>
            </a:r>
          </a:p>
          <a:p>
            <a:pPr>
              <a:buNone/>
            </a:pPr>
            <a:endParaRPr lang="en-US" sz="2800" dirty="0" smtClean="0">
              <a:latin typeface="Andalus" pitchFamily="18" charset="-78"/>
              <a:cs typeface="Andalus" pitchFamily="18" charset="-78"/>
            </a:endParaRPr>
          </a:p>
          <a:p>
            <a:pPr marL="514350" lvl="0" indent="-514350">
              <a:buNone/>
            </a:pPr>
            <a:r>
              <a:rPr lang="en-US" sz="2800" b="1" dirty="0" smtClean="0">
                <a:solidFill>
                  <a:srgbClr val="00B050"/>
                </a:solidFill>
                <a:latin typeface="Andalus" pitchFamily="18" charset="-78"/>
                <a:cs typeface="Andalus" pitchFamily="18" charset="-78"/>
              </a:rPr>
              <a:t>   </a:t>
            </a:r>
            <a:endParaRPr lang="en-US" sz="2400" dirty="0">
              <a:latin typeface="Andalus" pitchFamily="18" charset="-78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73790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1752600"/>
            <a:ext cx="8001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>
              <a:buNone/>
            </a:pPr>
            <a:r>
              <a:rPr lang="en-US" sz="2800" b="1" dirty="0" smtClean="0">
                <a:solidFill>
                  <a:srgbClr val="00B050"/>
                </a:solidFill>
                <a:latin typeface="Andalus" pitchFamily="18" charset="-78"/>
                <a:cs typeface="Andalus" pitchFamily="18" charset="-78"/>
              </a:rPr>
              <a:t>3. Nutrient </a:t>
            </a:r>
            <a:r>
              <a:rPr lang="en-US" sz="2800" b="1" dirty="0">
                <a:solidFill>
                  <a:srgbClr val="00B050"/>
                </a:solidFill>
                <a:latin typeface="Andalus" pitchFamily="18" charset="-78"/>
                <a:cs typeface="Andalus" pitchFamily="18" charset="-78"/>
              </a:rPr>
              <a:t>and storage proteins</a:t>
            </a:r>
            <a:endParaRPr lang="en-US" sz="2800" dirty="0">
              <a:solidFill>
                <a:srgbClr val="00B050"/>
              </a:solidFill>
              <a:latin typeface="Andalus" pitchFamily="18" charset="-78"/>
              <a:cs typeface="Andalus" pitchFamily="18" charset="-78"/>
            </a:endParaRPr>
          </a:p>
          <a:p>
            <a:pPr>
              <a:buNone/>
            </a:pPr>
            <a:r>
              <a:rPr lang="en-US" sz="2800" dirty="0">
                <a:latin typeface="Andalus" pitchFamily="18" charset="-78"/>
                <a:cs typeface="Andalus" pitchFamily="18" charset="-78"/>
              </a:rPr>
              <a:t>       </a:t>
            </a:r>
            <a:r>
              <a:rPr lang="en-US" sz="2800" b="1" dirty="0">
                <a:solidFill>
                  <a:srgbClr val="00B0F0"/>
                </a:solidFill>
                <a:latin typeface="Andalus" pitchFamily="18" charset="-78"/>
                <a:cs typeface="Andalus" pitchFamily="18" charset="-78"/>
              </a:rPr>
              <a:t>e.g.</a:t>
            </a:r>
            <a:r>
              <a:rPr lang="en-US" sz="2800" dirty="0">
                <a:latin typeface="Andalus" pitchFamily="18" charset="-78"/>
                <a:cs typeface="Andalus" pitchFamily="18" charset="-78"/>
              </a:rPr>
              <a:t> Ovalbumin of egg white, </a:t>
            </a:r>
            <a:r>
              <a:rPr lang="en-US" sz="2800" dirty="0" smtClean="0">
                <a:latin typeface="Andalus" pitchFamily="18" charset="-78"/>
                <a:cs typeface="Andalus" pitchFamily="18" charset="-78"/>
              </a:rPr>
              <a:t>Casein </a:t>
            </a:r>
            <a:r>
              <a:rPr lang="en-US" sz="2800" dirty="0">
                <a:latin typeface="Andalus" pitchFamily="18" charset="-78"/>
                <a:cs typeface="Andalus" pitchFamily="18" charset="-78"/>
              </a:rPr>
              <a:t>of milk, and Seed proteins.</a:t>
            </a:r>
            <a:r>
              <a:rPr lang="en-US" sz="2800" b="1" dirty="0">
                <a:latin typeface="Andalus" pitchFamily="18" charset="-78"/>
                <a:cs typeface="Andalus" pitchFamily="18" charset="-78"/>
              </a:rPr>
              <a:t> </a:t>
            </a:r>
            <a:endParaRPr lang="en-US" sz="2800" b="1" dirty="0" smtClean="0">
              <a:latin typeface="Andalus" pitchFamily="18" charset="-78"/>
              <a:cs typeface="Andalus" pitchFamily="18" charset="-78"/>
            </a:endParaRPr>
          </a:p>
          <a:p>
            <a:pPr>
              <a:buNone/>
            </a:pPr>
            <a:endParaRPr lang="en-US" sz="2800" b="1" dirty="0" smtClean="0">
              <a:latin typeface="Andalus" pitchFamily="18" charset="-78"/>
              <a:cs typeface="Andalus" pitchFamily="18" charset="-78"/>
            </a:endParaRPr>
          </a:p>
          <a:p>
            <a:pPr marL="514350" lvl="0" indent="-514350">
              <a:buNone/>
            </a:pPr>
            <a:r>
              <a:rPr lang="en-US" sz="2800" b="1" dirty="0" smtClean="0">
                <a:solidFill>
                  <a:srgbClr val="00B050"/>
                </a:solidFill>
                <a:latin typeface="Andalus" pitchFamily="18" charset="-78"/>
                <a:cs typeface="Andalus" pitchFamily="18" charset="-78"/>
              </a:rPr>
              <a:t>4. Contractile </a:t>
            </a:r>
            <a:r>
              <a:rPr lang="en-US" sz="2800" b="1" dirty="0">
                <a:solidFill>
                  <a:srgbClr val="00B050"/>
                </a:solidFill>
                <a:latin typeface="Andalus" pitchFamily="18" charset="-78"/>
                <a:cs typeface="Andalus" pitchFamily="18" charset="-78"/>
              </a:rPr>
              <a:t>and motile proteins</a:t>
            </a:r>
            <a:endParaRPr lang="en-US" sz="2800" dirty="0">
              <a:solidFill>
                <a:srgbClr val="00B050"/>
              </a:solidFill>
              <a:latin typeface="Andalus" pitchFamily="18" charset="-78"/>
              <a:cs typeface="Andalus" pitchFamily="18" charset="-78"/>
            </a:endParaRPr>
          </a:p>
          <a:p>
            <a:pPr>
              <a:buNone/>
            </a:pPr>
            <a:r>
              <a:rPr lang="en-US" sz="2800" dirty="0">
                <a:latin typeface="Andalus" pitchFamily="18" charset="-78"/>
                <a:cs typeface="Andalus" pitchFamily="18" charset="-78"/>
              </a:rPr>
              <a:t>        These proteins give ability to contract, change shape, or move </a:t>
            </a:r>
            <a:r>
              <a:rPr lang="en-US" sz="2800" b="1" dirty="0">
                <a:solidFill>
                  <a:srgbClr val="00B0F0"/>
                </a:solidFill>
                <a:latin typeface="Andalus" pitchFamily="18" charset="-78"/>
                <a:cs typeface="Andalus" pitchFamily="18" charset="-78"/>
              </a:rPr>
              <a:t>e.g.</a:t>
            </a:r>
            <a:r>
              <a:rPr lang="en-US" sz="2800" dirty="0">
                <a:latin typeface="Andalus" pitchFamily="18" charset="-78"/>
                <a:cs typeface="Andalus" pitchFamily="18" charset="-78"/>
              </a:rPr>
              <a:t>     </a:t>
            </a:r>
          </a:p>
          <a:p>
            <a:pPr>
              <a:buNone/>
            </a:pPr>
            <a:r>
              <a:rPr lang="en-US" sz="2800" dirty="0">
                <a:latin typeface="Andalus" pitchFamily="18" charset="-78"/>
                <a:cs typeface="Andalus" pitchFamily="18" charset="-78"/>
              </a:rPr>
              <a:t>        Actin and Myosin of skeletal muscle.</a:t>
            </a:r>
          </a:p>
          <a:p>
            <a:pPr>
              <a:buNone/>
            </a:pPr>
            <a:endParaRPr lang="en-US" sz="2800" b="1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29600" cy="93978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Functions of Proteins</a:t>
            </a:r>
            <a:endParaRPr lang="en-US" dirty="0">
              <a:latin typeface="Andalus" pitchFamily="18" charset="-78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551003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Functions of Proteins</a:t>
            </a:r>
            <a:endParaRPr lang="en-US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610600" cy="4840303"/>
          </a:xfrm>
        </p:spPr>
        <p:txBody>
          <a:bodyPr>
            <a:noAutofit/>
          </a:bodyPr>
          <a:lstStyle/>
          <a:p>
            <a:pPr lvl="0">
              <a:buNone/>
            </a:pPr>
            <a:r>
              <a:rPr lang="en-US" sz="2800" b="1" dirty="0" smtClean="0">
                <a:solidFill>
                  <a:srgbClr val="00B050"/>
                </a:solidFill>
                <a:latin typeface="Andalus" pitchFamily="18" charset="-78"/>
                <a:cs typeface="Andalus" pitchFamily="18" charset="-78"/>
              </a:rPr>
              <a:t>5.    Structural proteins</a:t>
            </a:r>
            <a:endParaRPr lang="en-US" sz="2800" dirty="0" smtClean="0">
              <a:solidFill>
                <a:srgbClr val="00B050"/>
              </a:solidFill>
              <a:latin typeface="Andalus" pitchFamily="18" charset="-78"/>
              <a:cs typeface="Andalus" pitchFamily="18" charset="-78"/>
            </a:endParaRPr>
          </a:p>
          <a:p>
            <a:pPr>
              <a:buNone/>
            </a:pPr>
            <a:r>
              <a:rPr lang="en-US" sz="2800" dirty="0" smtClean="0">
                <a:latin typeface="Andalus" pitchFamily="18" charset="-78"/>
                <a:cs typeface="Andalus" pitchFamily="18" charset="-78"/>
              </a:rPr>
              <a:t>       </a:t>
            </a:r>
            <a:r>
              <a:rPr lang="en-US" sz="2800" b="1" dirty="0" smtClean="0">
                <a:solidFill>
                  <a:srgbClr val="00B0F0"/>
                </a:solidFill>
                <a:latin typeface="Andalus" pitchFamily="18" charset="-78"/>
                <a:cs typeface="Andalus" pitchFamily="18" charset="-78"/>
              </a:rPr>
              <a:t>e.g.</a:t>
            </a:r>
            <a:r>
              <a:rPr lang="en-US" sz="2800" dirty="0" smtClean="0">
                <a:latin typeface="Andalus" pitchFamily="18" charset="-78"/>
                <a:cs typeface="Andalus" pitchFamily="18" charset="-78"/>
              </a:rPr>
              <a:t> Hair, finger nails, and feathers consist of insoluble protein   </a:t>
            </a:r>
            <a:r>
              <a:rPr lang="en-US" sz="2800" dirty="0">
                <a:latin typeface="Andalus" pitchFamily="18" charset="-78"/>
                <a:cs typeface="Andalus" pitchFamily="18" charset="-78"/>
              </a:rPr>
              <a:t> "</a:t>
            </a:r>
            <a:r>
              <a:rPr lang="en-US" sz="2800" b="1" dirty="0">
                <a:latin typeface="Andalus" pitchFamily="18" charset="-78"/>
                <a:cs typeface="Andalus" pitchFamily="18" charset="-78"/>
              </a:rPr>
              <a:t>Keratin</a:t>
            </a:r>
            <a:r>
              <a:rPr lang="en-US" sz="2800" dirty="0">
                <a:latin typeface="Andalus" pitchFamily="18" charset="-78"/>
                <a:cs typeface="Andalus" pitchFamily="18" charset="-78"/>
              </a:rPr>
              <a:t>".  </a:t>
            </a:r>
            <a:endParaRPr lang="en-US" sz="2800" dirty="0" smtClean="0">
              <a:latin typeface="Andalus" pitchFamily="18" charset="-78"/>
              <a:cs typeface="Andalus" pitchFamily="18" charset="-78"/>
            </a:endParaRPr>
          </a:p>
          <a:p>
            <a:pPr>
              <a:buNone/>
            </a:pPr>
            <a:r>
              <a:rPr lang="en-US" sz="2800" b="1" dirty="0" smtClean="0">
                <a:latin typeface="Andalus" pitchFamily="18" charset="-78"/>
                <a:cs typeface="Andalus" pitchFamily="18" charset="-78"/>
              </a:rPr>
              <a:t> </a:t>
            </a:r>
            <a:endParaRPr lang="en-US" sz="2800" dirty="0" smtClean="0">
              <a:latin typeface="Andalus" pitchFamily="18" charset="-78"/>
              <a:cs typeface="Andalus" pitchFamily="18" charset="-78"/>
            </a:endParaRPr>
          </a:p>
          <a:p>
            <a:pPr lvl="0">
              <a:buNone/>
            </a:pPr>
            <a:r>
              <a:rPr lang="en-US" sz="2800" b="1" dirty="0" smtClean="0">
                <a:solidFill>
                  <a:srgbClr val="00B050"/>
                </a:solidFill>
                <a:latin typeface="Andalus" pitchFamily="18" charset="-78"/>
                <a:cs typeface="Andalus" pitchFamily="18" charset="-78"/>
              </a:rPr>
              <a:t>6.    Defense proteins</a:t>
            </a:r>
            <a:endParaRPr lang="en-US" sz="2800" dirty="0" smtClean="0">
              <a:solidFill>
                <a:srgbClr val="00B050"/>
              </a:solidFill>
              <a:latin typeface="Andalus" pitchFamily="18" charset="-78"/>
              <a:cs typeface="Andalus" pitchFamily="18" charset="-78"/>
            </a:endParaRPr>
          </a:p>
          <a:p>
            <a:pPr>
              <a:buNone/>
            </a:pPr>
            <a:r>
              <a:rPr lang="en-US" sz="2800" dirty="0" smtClean="0">
                <a:latin typeface="Andalus" pitchFamily="18" charset="-78"/>
                <a:cs typeface="Andalus" pitchFamily="18" charset="-78"/>
              </a:rPr>
              <a:t>       </a:t>
            </a:r>
            <a:r>
              <a:rPr lang="en-US" sz="2800" b="1" dirty="0" smtClean="0">
                <a:solidFill>
                  <a:srgbClr val="00B0F0"/>
                </a:solidFill>
                <a:latin typeface="Andalus" pitchFamily="18" charset="-78"/>
                <a:cs typeface="Andalus" pitchFamily="18" charset="-78"/>
              </a:rPr>
              <a:t>e.g.</a:t>
            </a:r>
            <a:r>
              <a:rPr lang="en-US" sz="2800" dirty="0" smtClean="0">
                <a:latin typeface="Andalus" pitchFamily="18" charset="-78"/>
                <a:cs typeface="Andalus" pitchFamily="18" charset="-78"/>
              </a:rPr>
              <a:t> Antibodies and Blood clotting proteins.</a:t>
            </a:r>
          </a:p>
          <a:p>
            <a:pPr>
              <a:buNone/>
            </a:pPr>
            <a:r>
              <a:rPr lang="en-US" sz="2800" b="1" dirty="0" smtClean="0">
                <a:latin typeface="Andalus" pitchFamily="18" charset="-78"/>
                <a:cs typeface="Andalus" pitchFamily="18" charset="-78"/>
              </a:rPr>
              <a:t> </a:t>
            </a:r>
            <a:endParaRPr lang="en-US" sz="2800" dirty="0" smtClean="0">
              <a:latin typeface="Andalus" pitchFamily="18" charset="-78"/>
              <a:cs typeface="Andalus" pitchFamily="18" charset="-78"/>
            </a:endParaRPr>
          </a:p>
          <a:p>
            <a:pPr lvl="0">
              <a:buNone/>
            </a:pPr>
            <a:r>
              <a:rPr lang="en-US" sz="2800" b="1" dirty="0" smtClean="0">
                <a:solidFill>
                  <a:srgbClr val="00B050"/>
                </a:solidFill>
                <a:latin typeface="Andalus" pitchFamily="18" charset="-78"/>
                <a:cs typeface="Andalus" pitchFamily="18" charset="-78"/>
              </a:rPr>
              <a:t>7.    Regulatory Proteins</a:t>
            </a:r>
            <a:endParaRPr lang="en-US" sz="2800" dirty="0" smtClean="0">
              <a:solidFill>
                <a:srgbClr val="00B050"/>
              </a:solidFill>
              <a:latin typeface="Andalus" pitchFamily="18" charset="-78"/>
              <a:cs typeface="Andalus" pitchFamily="18" charset="-78"/>
            </a:endParaRPr>
          </a:p>
          <a:p>
            <a:pPr>
              <a:buNone/>
            </a:pPr>
            <a:r>
              <a:rPr lang="en-US" sz="2800" dirty="0" smtClean="0">
                <a:latin typeface="Andalus" pitchFamily="18" charset="-78"/>
                <a:cs typeface="Andalus" pitchFamily="18" charset="-78"/>
              </a:rPr>
              <a:t>       </a:t>
            </a:r>
            <a:r>
              <a:rPr lang="en-US" sz="2800" b="1" dirty="0" smtClean="0">
                <a:solidFill>
                  <a:srgbClr val="00B0F0"/>
                </a:solidFill>
                <a:latin typeface="Andalus" pitchFamily="18" charset="-78"/>
                <a:cs typeface="Andalus" pitchFamily="18" charset="-78"/>
              </a:rPr>
              <a:t>e.g.</a:t>
            </a:r>
            <a:r>
              <a:rPr lang="en-US" sz="2800" dirty="0" smtClean="0">
                <a:latin typeface="Andalus" pitchFamily="18" charset="-78"/>
                <a:cs typeface="Andalus" pitchFamily="18" charset="-78"/>
              </a:rPr>
              <a:t> Hormones: regulate cellular or physiological activity like  </a:t>
            </a:r>
            <a:r>
              <a:rPr lang="en-US" sz="2800" b="1" dirty="0">
                <a:latin typeface="Andalus" pitchFamily="18" charset="-78"/>
                <a:cs typeface="Andalus" pitchFamily="18" charset="-78"/>
              </a:rPr>
              <a:t> Insulin</a:t>
            </a:r>
            <a:r>
              <a:rPr lang="en-US" sz="2800" dirty="0">
                <a:latin typeface="Andalus" pitchFamily="18" charset="-78"/>
                <a:cs typeface="Andalus" pitchFamily="18" charset="-78"/>
              </a:rPr>
              <a:t>.  </a:t>
            </a:r>
            <a:endParaRPr lang="en-US" sz="2800" dirty="0" smtClean="0">
              <a:latin typeface="Andalus" pitchFamily="18" charset="-78"/>
              <a:cs typeface="Andalus" pitchFamily="18" charset="-78"/>
            </a:endParaRPr>
          </a:p>
          <a:p>
            <a:pPr>
              <a:buNone/>
            </a:pPr>
            <a:endParaRPr lang="en-US" sz="2800" dirty="0">
              <a:latin typeface="Andalus" pitchFamily="18" charset="-78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146841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Classification of Proteins</a:t>
            </a:r>
            <a:endParaRPr lang="en-US" dirty="0">
              <a:solidFill>
                <a:srgbClr val="FF0000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7758"/>
          </a:xfrm>
        </p:spPr>
        <p:txBody>
          <a:bodyPr>
            <a:normAutofit/>
          </a:bodyPr>
          <a:lstStyle/>
          <a:p>
            <a:pPr marL="514350" lvl="0" indent="-514350">
              <a:buFont typeface="+mj-lt"/>
              <a:buAutoNum type="alphaUcPeriod"/>
            </a:pPr>
            <a:r>
              <a:rPr lang="en-US" sz="3600" b="1" dirty="0" smtClean="0">
                <a:solidFill>
                  <a:srgbClr val="0070C0"/>
                </a:solidFill>
                <a:latin typeface="Andalus" pitchFamily="18" charset="-78"/>
                <a:cs typeface="Andalus" pitchFamily="18" charset="-78"/>
              </a:rPr>
              <a:t>Simple proteins</a:t>
            </a:r>
          </a:p>
          <a:p>
            <a:pPr marL="514350" lvl="0" indent="-514350">
              <a:buFont typeface="+mj-lt"/>
              <a:buAutoNum type="alphaUcPeriod"/>
            </a:pPr>
            <a:r>
              <a:rPr lang="en-US" sz="3600" b="1" dirty="0" smtClean="0">
                <a:solidFill>
                  <a:srgbClr val="0070C0"/>
                </a:solidFill>
                <a:latin typeface="Andalus" pitchFamily="18" charset="-78"/>
                <a:cs typeface="Andalus" pitchFamily="18" charset="-78"/>
              </a:rPr>
              <a:t>Conjugated proteins</a:t>
            </a:r>
          </a:p>
          <a:p>
            <a:pPr marL="514350" lvl="0" indent="-514350">
              <a:buFont typeface="+mj-lt"/>
              <a:buAutoNum type="alphaUcPeriod"/>
            </a:pPr>
            <a:r>
              <a:rPr lang="en-US" sz="3600" b="1" dirty="0" smtClean="0">
                <a:solidFill>
                  <a:srgbClr val="0070C0"/>
                </a:solidFill>
                <a:latin typeface="Andalus" pitchFamily="18" charset="-78"/>
                <a:cs typeface="Andalus" pitchFamily="18" charset="-78"/>
              </a:rPr>
              <a:t>Derived proteins</a:t>
            </a:r>
          </a:p>
          <a:p>
            <a:pPr>
              <a:buNone/>
            </a:pPr>
            <a:r>
              <a:rPr lang="en-US" sz="3600" dirty="0" smtClean="0">
                <a:latin typeface="Andalus" pitchFamily="18" charset="-78"/>
                <a:cs typeface="Andalus" pitchFamily="18" charset="-78"/>
              </a:rPr>
              <a:t> </a:t>
            </a:r>
          </a:p>
          <a:p>
            <a:pPr>
              <a:buNone/>
            </a:pPr>
            <a:endParaRPr lang="en-US" sz="3600" dirty="0" smtClean="0">
              <a:latin typeface="Andalus" pitchFamily="18" charset="-78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502572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" y="304800"/>
            <a:ext cx="8534400" cy="49428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 algn="ctr">
              <a:spcBef>
                <a:spcPct val="20000"/>
              </a:spcBef>
              <a:buFont typeface="+mj-lt"/>
              <a:buAutoNum type="alphaUcPeriod"/>
            </a:pPr>
            <a:r>
              <a:rPr lang="en-US" sz="4400" b="1" dirty="0">
                <a:solidFill>
                  <a:srgbClr val="0070C0"/>
                </a:solidFill>
                <a:latin typeface="Andalus" pitchFamily="18" charset="-78"/>
                <a:cs typeface="Andalus" pitchFamily="18" charset="-78"/>
              </a:rPr>
              <a:t>Simple proteins</a:t>
            </a:r>
          </a:p>
          <a:p>
            <a:pPr marL="342900" lvl="0" indent="-342900">
              <a:spcBef>
                <a:spcPct val="20000"/>
              </a:spcBef>
            </a:pPr>
            <a:endParaRPr lang="en-US" sz="3200" dirty="0">
              <a:solidFill>
                <a:prstClr val="black"/>
              </a:solidFill>
              <a:latin typeface="Andalus" pitchFamily="18" charset="-78"/>
              <a:cs typeface="Andalus" pitchFamily="18" charset="-78"/>
            </a:endParaRPr>
          </a:p>
          <a:p>
            <a:pPr marL="342900" lvl="0" indent="-342900">
              <a:spcBef>
                <a:spcPct val="20000"/>
              </a:spcBef>
            </a:pPr>
            <a:r>
              <a:rPr lang="en-US" sz="3200" dirty="0">
                <a:solidFill>
                  <a:prstClr val="black"/>
                </a:solidFill>
                <a:latin typeface="Andalus" pitchFamily="18" charset="-78"/>
                <a:cs typeface="Andalus" pitchFamily="18" charset="-78"/>
              </a:rPr>
              <a:t>    </a:t>
            </a:r>
            <a:r>
              <a:rPr lang="en-US" sz="3600" dirty="0">
                <a:solidFill>
                  <a:prstClr val="black"/>
                </a:solidFill>
                <a:latin typeface="Andalus" pitchFamily="18" charset="-78"/>
                <a:cs typeface="Andalus" pitchFamily="18" charset="-78"/>
              </a:rPr>
              <a:t>Are proteins made up of </a:t>
            </a:r>
            <a:r>
              <a:rPr lang="en-US" sz="3600" dirty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amino acids </a:t>
            </a:r>
            <a:r>
              <a:rPr lang="en-US" sz="3600" dirty="0">
                <a:solidFill>
                  <a:prstClr val="black"/>
                </a:solidFill>
                <a:latin typeface="Andalus" pitchFamily="18" charset="-78"/>
                <a:cs typeface="Andalus" pitchFamily="18" charset="-78"/>
              </a:rPr>
              <a:t>only and no other chemical group</a:t>
            </a:r>
            <a:r>
              <a:rPr lang="en-US" sz="3600" dirty="0" smtClean="0">
                <a:solidFill>
                  <a:prstClr val="black"/>
                </a:solidFill>
                <a:latin typeface="Andalus" pitchFamily="18" charset="-78"/>
                <a:cs typeface="Andalus" pitchFamily="18" charset="-78"/>
              </a:rPr>
              <a:t>.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sz="3600" dirty="0">
                <a:solidFill>
                  <a:srgbClr val="00B0F0"/>
                </a:solidFill>
                <a:latin typeface="Andalus" pitchFamily="18" charset="-78"/>
                <a:cs typeface="Andalus" pitchFamily="18" charset="-78"/>
              </a:rPr>
              <a:t>Examples:</a:t>
            </a:r>
            <a:r>
              <a:rPr lang="en-US" sz="3600" dirty="0">
                <a:solidFill>
                  <a:prstClr val="black"/>
                </a:solidFill>
                <a:latin typeface="Andalus" pitchFamily="18" charset="-78"/>
                <a:cs typeface="Andalus" pitchFamily="18" charset="-78"/>
              </a:rPr>
              <a:t/>
            </a:r>
            <a:br>
              <a:rPr lang="en-US" sz="3600" dirty="0">
                <a:solidFill>
                  <a:prstClr val="black"/>
                </a:solidFill>
                <a:latin typeface="Andalus" pitchFamily="18" charset="-78"/>
                <a:cs typeface="Andalus" pitchFamily="18" charset="-78"/>
              </a:rPr>
            </a:br>
            <a:r>
              <a:rPr lang="en-US" sz="3600" dirty="0">
                <a:solidFill>
                  <a:srgbClr val="00B050"/>
                </a:solidFill>
                <a:latin typeface="Andalus" pitchFamily="18" charset="-78"/>
                <a:cs typeface="Andalus" pitchFamily="18" charset="-78"/>
              </a:rPr>
              <a:t>ALBUMINS </a:t>
            </a:r>
            <a:br>
              <a:rPr lang="en-US" sz="3600" dirty="0">
                <a:solidFill>
                  <a:srgbClr val="00B050"/>
                </a:solidFill>
                <a:latin typeface="Andalus" pitchFamily="18" charset="-78"/>
                <a:cs typeface="Andalus" pitchFamily="18" charset="-78"/>
              </a:rPr>
            </a:br>
            <a:r>
              <a:rPr lang="en-US" sz="3600" dirty="0">
                <a:solidFill>
                  <a:srgbClr val="00B050"/>
                </a:solidFill>
                <a:latin typeface="Andalus" pitchFamily="18" charset="-78"/>
                <a:cs typeface="Andalus" pitchFamily="18" charset="-78"/>
              </a:rPr>
              <a:t>GLOBULIN </a:t>
            </a:r>
          </a:p>
          <a:p>
            <a:pPr marL="342900" lvl="0" indent="-342900">
              <a:spcBef>
                <a:spcPct val="20000"/>
              </a:spcBef>
            </a:pPr>
            <a:endParaRPr lang="en-US" sz="3200" dirty="0">
              <a:solidFill>
                <a:srgbClr val="00B050"/>
              </a:solidFill>
              <a:latin typeface="Andalus" pitchFamily="18" charset="-78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488207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/>
          </a:bodyPr>
          <a:lstStyle/>
          <a:p>
            <a:pPr lvl="0"/>
            <a:r>
              <a:rPr lang="en-US" b="1" dirty="0" smtClean="0">
                <a:solidFill>
                  <a:srgbClr val="0070C0"/>
                </a:solidFill>
                <a:latin typeface="Andalus" pitchFamily="18" charset="-78"/>
                <a:cs typeface="Andalus" pitchFamily="18" charset="-78"/>
              </a:rPr>
              <a:t>B. Conjugated proteins </a:t>
            </a:r>
            <a:endParaRPr lang="en-US" dirty="0">
              <a:solidFill>
                <a:srgbClr val="0070C0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8839200" cy="57150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b="1" dirty="0" smtClean="0">
                <a:latin typeface="Andalus" pitchFamily="18" charset="-78"/>
                <a:cs typeface="Andalus" pitchFamily="18" charset="-78"/>
              </a:rPr>
              <a:t> </a:t>
            </a:r>
            <a:endParaRPr lang="en-US" dirty="0" smtClean="0">
              <a:latin typeface="Andalus" pitchFamily="18" charset="-78"/>
              <a:cs typeface="Andalus" pitchFamily="18" charset="-78"/>
            </a:endParaRPr>
          </a:p>
          <a:p>
            <a:r>
              <a:rPr lang="en-US" dirty="0" smtClean="0">
                <a:latin typeface="Andalus" pitchFamily="18" charset="-78"/>
                <a:cs typeface="Andalus" pitchFamily="18" charset="-78"/>
              </a:rPr>
              <a:t>Are proteins that contain</a:t>
            </a:r>
            <a:r>
              <a:rPr lang="en-US" dirty="0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 chemical components in addition to amino acids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. They are of different types depending on the chemical component:</a:t>
            </a:r>
          </a:p>
          <a:p>
            <a:pPr>
              <a:buNone/>
            </a:pPr>
            <a:endParaRPr lang="en-US" dirty="0" smtClean="0">
              <a:latin typeface="Andalus" pitchFamily="18" charset="-78"/>
              <a:cs typeface="Andalus" pitchFamily="18" charset="-78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FF00"/>
                </a:solidFill>
                <a:latin typeface="Andalus" pitchFamily="18" charset="-78"/>
                <a:cs typeface="Andalus" pitchFamily="18" charset="-78"/>
              </a:rPr>
              <a:t>Lipoproteins:</a:t>
            </a:r>
            <a:r>
              <a:rPr lang="en-US" dirty="0" smtClean="0">
                <a:solidFill>
                  <a:srgbClr val="00FF00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Lipid + protein </a:t>
            </a:r>
            <a:r>
              <a:rPr lang="en-US" b="1" dirty="0" smtClean="0">
                <a:solidFill>
                  <a:srgbClr val="0070C0"/>
                </a:solidFill>
                <a:latin typeface="Andalus" pitchFamily="18" charset="-78"/>
                <a:cs typeface="Andalus" pitchFamily="18" charset="-78"/>
              </a:rPr>
              <a:t>e.g.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 plasma lipoproteins.</a:t>
            </a:r>
          </a:p>
          <a:p>
            <a:pPr marL="514350" lvl="0" indent="-514350">
              <a:buFont typeface="+mj-lt"/>
              <a:buAutoNum type="arabicPeriod"/>
            </a:pPr>
            <a:endParaRPr lang="en-US" dirty="0" smtClean="0">
              <a:latin typeface="Andalus" pitchFamily="18" charset="-78"/>
              <a:cs typeface="Andalus" pitchFamily="18" charset="-78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n-US" b="1" dirty="0" err="1" smtClean="0">
                <a:solidFill>
                  <a:srgbClr val="00FF00"/>
                </a:solidFill>
                <a:latin typeface="Andalus" pitchFamily="18" charset="-78"/>
                <a:cs typeface="Andalus" pitchFamily="18" charset="-78"/>
              </a:rPr>
              <a:t>Glycoproteins</a:t>
            </a:r>
            <a:r>
              <a:rPr lang="en-US" b="1" dirty="0" smtClean="0">
                <a:solidFill>
                  <a:srgbClr val="00FF00"/>
                </a:solidFill>
                <a:latin typeface="Andalus" pitchFamily="18" charset="-78"/>
                <a:cs typeface="Andalus" pitchFamily="18" charset="-78"/>
              </a:rPr>
              <a:t>: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 Carbohydrate + protein </a:t>
            </a:r>
            <a:r>
              <a:rPr lang="en-US" b="1" dirty="0" smtClean="0">
                <a:solidFill>
                  <a:srgbClr val="0070C0"/>
                </a:solidFill>
                <a:latin typeface="Andalus" pitchFamily="18" charset="-78"/>
                <a:cs typeface="Andalus" pitchFamily="18" charset="-78"/>
              </a:rPr>
              <a:t>e.g.</a:t>
            </a:r>
            <a:r>
              <a:rPr lang="en-US" b="1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some hormones (FSH, LH, TSH).</a:t>
            </a:r>
          </a:p>
          <a:p>
            <a:pPr marL="514350" lvl="0" indent="-514350">
              <a:buFont typeface="+mj-lt"/>
              <a:buAutoNum type="arabicPeriod"/>
            </a:pPr>
            <a:endParaRPr lang="en-US" dirty="0" smtClean="0">
              <a:latin typeface="Andalus" pitchFamily="18" charset="-78"/>
              <a:cs typeface="Andalus" pitchFamily="18" charset="-78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n-US" b="1" dirty="0" err="1" smtClean="0">
                <a:solidFill>
                  <a:srgbClr val="00FF00"/>
                </a:solidFill>
                <a:latin typeface="Andalus" pitchFamily="18" charset="-78"/>
                <a:cs typeface="Andalus" pitchFamily="18" charset="-78"/>
              </a:rPr>
              <a:t>Metalloproteins</a:t>
            </a:r>
            <a:r>
              <a:rPr lang="en-US" b="1" dirty="0" smtClean="0">
                <a:solidFill>
                  <a:srgbClr val="00FF00"/>
                </a:solidFill>
                <a:latin typeface="Andalus" pitchFamily="18" charset="-78"/>
                <a:cs typeface="Andalus" pitchFamily="18" charset="-78"/>
              </a:rPr>
              <a:t>: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 Metal + protein </a:t>
            </a:r>
            <a:r>
              <a:rPr lang="en-US" b="1" dirty="0" smtClean="0">
                <a:solidFill>
                  <a:srgbClr val="0070C0"/>
                </a:solidFill>
                <a:latin typeface="Andalus" pitchFamily="18" charset="-78"/>
                <a:cs typeface="Andalus" pitchFamily="18" charset="-78"/>
              </a:rPr>
              <a:t>e.g.</a:t>
            </a:r>
            <a:r>
              <a:rPr lang="en-US" b="1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Ferritin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 (iron storage) and 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Treansferrin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 (iron transport in blood).</a:t>
            </a:r>
          </a:p>
          <a:p>
            <a:endParaRPr lang="en-US" dirty="0">
              <a:latin typeface="Andalus" pitchFamily="18" charset="-78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636931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1153647"/>
            <a:ext cx="80772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Andalus" pitchFamily="18" charset="-78"/>
                <a:cs typeface="Andalus" pitchFamily="18" charset="-78"/>
              </a:rPr>
              <a:t>Amino acids are the building blocks of </a:t>
            </a:r>
            <a:r>
              <a:rPr lang="en-US" sz="3600" dirty="0" smtClean="0">
                <a:latin typeface="Andalus" pitchFamily="18" charset="-78"/>
                <a:cs typeface="Andalus" pitchFamily="18" charset="-78"/>
              </a:rPr>
              <a:t>proteins. </a:t>
            </a:r>
          </a:p>
          <a:p>
            <a:r>
              <a:rPr lang="en-US" sz="3600" dirty="0" smtClean="0">
                <a:latin typeface="Andalus" pitchFamily="18" charset="-78"/>
                <a:cs typeface="Andalus" pitchFamily="18" charset="-78"/>
              </a:rPr>
              <a:t>They </a:t>
            </a:r>
            <a:r>
              <a:rPr lang="en-US" sz="3600" dirty="0">
                <a:latin typeface="Andalus" pitchFamily="18" charset="-78"/>
                <a:cs typeface="Andalus" pitchFamily="18" charset="-78"/>
              </a:rPr>
              <a:t>join together to form short polymer chains called peptides or longer chains called either polypeptides or proteins.</a:t>
            </a:r>
          </a:p>
          <a:p>
            <a:endParaRPr lang="en-US" sz="3600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76599" y="377279"/>
            <a:ext cx="317266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Amino acids </a:t>
            </a:r>
          </a:p>
        </p:txBody>
      </p:sp>
      <p:sp>
        <p:nvSpPr>
          <p:cNvPr id="4" name="Rectangle 3"/>
          <p:cNvSpPr/>
          <p:nvPr/>
        </p:nvSpPr>
        <p:spPr>
          <a:xfrm>
            <a:off x="304800" y="4331164"/>
            <a:ext cx="8382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dirty="0">
                <a:solidFill>
                  <a:srgbClr val="0070C0"/>
                </a:solidFill>
                <a:latin typeface="Andalus" pitchFamily="18" charset="-78"/>
                <a:cs typeface="Andalus" pitchFamily="18" charset="-78"/>
              </a:rPr>
              <a:t>Although more than 300 different amino acids have been described in nature, only 20 are commonly found as </a:t>
            </a:r>
            <a:r>
              <a:rPr lang="en-US" sz="3200" dirty="0" smtClean="0">
                <a:solidFill>
                  <a:srgbClr val="0070C0"/>
                </a:solidFill>
                <a:latin typeface="Andalus" pitchFamily="18" charset="-78"/>
                <a:cs typeface="Andalus" pitchFamily="18" charset="-78"/>
              </a:rPr>
              <a:t>constituents </a:t>
            </a:r>
            <a:r>
              <a:rPr lang="en-US" sz="3200" dirty="0">
                <a:solidFill>
                  <a:srgbClr val="0070C0"/>
                </a:solidFill>
                <a:latin typeface="Andalus" pitchFamily="18" charset="-78"/>
                <a:cs typeface="Andalus" pitchFamily="18" charset="-78"/>
              </a:rPr>
              <a:t>of mammalian proteins.</a:t>
            </a:r>
          </a:p>
          <a:p>
            <a:pPr lvl="0"/>
            <a:endParaRPr lang="en-US" sz="3200" dirty="0">
              <a:solidFill>
                <a:srgbClr val="0070C0"/>
              </a:solidFill>
              <a:latin typeface="Andalus" pitchFamily="18" charset="-78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9708170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990600"/>
            <a:ext cx="84582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en-US" sz="3200" b="1" dirty="0" err="1">
                <a:solidFill>
                  <a:srgbClr val="00FF00"/>
                </a:solidFill>
                <a:latin typeface="Andalus" pitchFamily="18" charset="-78"/>
                <a:cs typeface="Andalus" pitchFamily="18" charset="-78"/>
              </a:rPr>
              <a:t>Phosphoproteins</a:t>
            </a:r>
            <a:r>
              <a:rPr lang="en-US" sz="3200" b="1" dirty="0">
                <a:solidFill>
                  <a:srgbClr val="00FF00"/>
                </a:solidFill>
                <a:latin typeface="Andalus" pitchFamily="18" charset="-78"/>
                <a:cs typeface="Andalus" pitchFamily="18" charset="-78"/>
              </a:rPr>
              <a:t>:</a:t>
            </a:r>
            <a:r>
              <a:rPr lang="en-US" sz="3200" dirty="0">
                <a:solidFill>
                  <a:srgbClr val="00FF00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3200" dirty="0">
                <a:latin typeface="Andalus" pitchFamily="18" charset="-78"/>
                <a:cs typeface="Andalus" pitchFamily="18" charset="-78"/>
              </a:rPr>
              <a:t>Phosphate + protein </a:t>
            </a:r>
            <a:r>
              <a:rPr lang="en-US" sz="3200" b="1" dirty="0">
                <a:solidFill>
                  <a:srgbClr val="0070C0"/>
                </a:solidFill>
                <a:latin typeface="Andalus" pitchFamily="18" charset="-78"/>
                <a:cs typeface="Andalus" pitchFamily="18" charset="-78"/>
              </a:rPr>
              <a:t>e.g.</a:t>
            </a:r>
            <a:r>
              <a:rPr lang="en-US" sz="3200" b="1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3200" dirty="0" err="1">
                <a:latin typeface="Andalus" pitchFamily="18" charset="-78"/>
                <a:cs typeface="Andalus" pitchFamily="18" charset="-78"/>
              </a:rPr>
              <a:t>phosphorylase</a:t>
            </a:r>
            <a:r>
              <a:rPr lang="en-US" sz="3200" dirty="0">
                <a:latin typeface="Andalus" pitchFamily="18" charset="-78"/>
                <a:cs typeface="Andalus" pitchFamily="18" charset="-78"/>
              </a:rPr>
              <a:t> enzyme</a:t>
            </a:r>
            <a:r>
              <a:rPr lang="en-US" sz="3200" dirty="0" smtClean="0">
                <a:latin typeface="Andalus" pitchFamily="18" charset="-78"/>
                <a:cs typeface="Andalus" pitchFamily="18" charset="-78"/>
              </a:rPr>
              <a:t>.</a:t>
            </a:r>
          </a:p>
          <a:p>
            <a:pPr marL="514350" lvl="0" indent="-514350">
              <a:buFont typeface="+mj-lt"/>
              <a:buAutoNum type="arabicPeriod"/>
            </a:pPr>
            <a:endParaRPr lang="en-US" sz="3200" dirty="0">
              <a:latin typeface="Andalus" pitchFamily="18" charset="-78"/>
              <a:cs typeface="Andalus" pitchFamily="18" charset="-78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n-US" sz="3200" b="1" dirty="0">
                <a:solidFill>
                  <a:srgbClr val="00FF00"/>
                </a:solidFill>
                <a:latin typeface="Andalus" pitchFamily="18" charset="-78"/>
                <a:cs typeface="Andalus" pitchFamily="18" charset="-78"/>
              </a:rPr>
              <a:t>Nucleoproteins:</a:t>
            </a:r>
            <a:r>
              <a:rPr lang="en-US" sz="3200" dirty="0">
                <a:latin typeface="Andalus" pitchFamily="18" charset="-78"/>
                <a:cs typeface="Andalus" pitchFamily="18" charset="-78"/>
              </a:rPr>
              <a:t> Nucleic Acid (DNA, RNA) + protein </a:t>
            </a:r>
            <a:r>
              <a:rPr lang="en-US" sz="3200" b="1" dirty="0">
                <a:solidFill>
                  <a:srgbClr val="0070C0"/>
                </a:solidFill>
                <a:latin typeface="Andalus" pitchFamily="18" charset="-78"/>
                <a:cs typeface="Andalus" pitchFamily="18" charset="-78"/>
              </a:rPr>
              <a:t>e.g.</a:t>
            </a:r>
            <a:r>
              <a:rPr lang="en-US" sz="3200" b="1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3200" dirty="0">
                <a:latin typeface="Andalus" pitchFamily="18" charset="-78"/>
                <a:cs typeface="Andalus" pitchFamily="18" charset="-78"/>
              </a:rPr>
              <a:t>chromosomes</a:t>
            </a:r>
            <a:r>
              <a:rPr lang="en-US" sz="3200" dirty="0" smtClean="0">
                <a:latin typeface="Andalus" pitchFamily="18" charset="-78"/>
                <a:cs typeface="Andalus" pitchFamily="18" charset="-78"/>
              </a:rPr>
              <a:t>.</a:t>
            </a:r>
          </a:p>
          <a:p>
            <a:pPr marL="514350" lvl="0" indent="-514350">
              <a:buFont typeface="+mj-lt"/>
              <a:buAutoNum type="arabicPeriod"/>
            </a:pPr>
            <a:endParaRPr lang="en-US" sz="3200" dirty="0">
              <a:latin typeface="Andalus" pitchFamily="18" charset="-78"/>
              <a:cs typeface="Andalus" pitchFamily="18" charset="-78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n-US" sz="3200" b="1" dirty="0" err="1">
                <a:solidFill>
                  <a:srgbClr val="00FF00"/>
                </a:solidFill>
                <a:latin typeface="Andalus" pitchFamily="18" charset="-78"/>
                <a:cs typeface="Andalus" pitchFamily="18" charset="-78"/>
              </a:rPr>
              <a:t>Chromoproteins</a:t>
            </a:r>
            <a:r>
              <a:rPr lang="en-US" sz="3200" b="1" dirty="0">
                <a:solidFill>
                  <a:srgbClr val="00FF00"/>
                </a:solidFill>
                <a:latin typeface="Andalus" pitchFamily="18" charset="-78"/>
                <a:cs typeface="Andalus" pitchFamily="18" charset="-78"/>
              </a:rPr>
              <a:t>:</a:t>
            </a:r>
            <a:r>
              <a:rPr lang="en-US" sz="3200" dirty="0">
                <a:latin typeface="Andalus" pitchFamily="18" charset="-78"/>
                <a:cs typeface="Andalus" pitchFamily="18" charset="-78"/>
              </a:rPr>
              <a:t> Pigment + protein </a:t>
            </a:r>
            <a:r>
              <a:rPr lang="en-US" sz="3200" b="1" dirty="0">
                <a:solidFill>
                  <a:srgbClr val="0070C0"/>
                </a:solidFill>
                <a:latin typeface="Andalus" pitchFamily="18" charset="-78"/>
                <a:cs typeface="Andalus" pitchFamily="18" charset="-78"/>
              </a:rPr>
              <a:t>e.g.</a:t>
            </a:r>
            <a:r>
              <a:rPr lang="en-US" sz="3200" b="1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3200" dirty="0">
                <a:latin typeface="Andalus" pitchFamily="18" charset="-78"/>
                <a:cs typeface="Andalus" pitchFamily="18" charset="-78"/>
              </a:rPr>
              <a:t>Hemoglobin.</a:t>
            </a:r>
          </a:p>
        </p:txBody>
      </p:sp>
    </p:spTree>
    <p:extLst>
      <p:ext uri="{BB962C8B-B14F-4D97-AF65-F5344CB8AC3E}">
        <p14:creationId xmlns:p14="http://schemas.microsoft.com/office/powerpoint/2010/main" val="121273354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b="1" dirty="0" smtClean="0">
                <a:solidFill>
                  <a:srgbClr val="0070C0"/>
                </a:solidFill>
                <a:latin typeface="Andalus" pitchFamily="18" charset="-78"/>
                <a:cs typeface="Andalus" pitchFamily="18" charset="-78"/>
              </a:rPr>
              <a:t>C. Derived proteins</a:t>
            </a:r>
            <a:endParaRPr lang="en-US" dirty="0">
              <a:solidFill>
                <a:srgbClr val="0070C0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572560" cy="4525963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3600" dirty="0" smtClean="0">
              <a:latin typeface="Andalus" pitchFamily="18" charset="-78"/>
              <a:cs typeface="Andalus" pitchFamily="18" charset="-78"/>
            </a:endParaRPr>
          </a:p>
          <a:p>
            <a:r>
              <a:rPr lang="en-US" sz="3600" dirty="0">
                <a:latin typeface="Andalus" pitchFamily="18" charset="-78"/>
                <a:cs typeface="Andalus" pitchFamily="18" charset="-78"/>
              </a:rPr>
              <a:t>These are not naturally occurring proteins and are obtained from simple proteins by </a:t>
            </a:r>
            <a:r>
              <a:rPr lang="en-US" sz="3600" dirty="0" smtClean="0">
                <a:latin typeface="Andalus" pitchFamily="18" charset="-78"/>
                <a:cs typeface="Andalus" pitchFamily="18" charset="-78"/>
              </a:rPr>
              <a:t>the action of chemical, enzymatic, and physical forces on simple and conjugated proteins </a:t>
            </a:r>
            <a:r>
              <a:rPr lang="en-US" sz="3600" b="1" dirty="0" smtClean="0">
                <a:solidFill>
                  <a:srgbClr val="0070C0"/>
                </a:solidFill>
                <a:latin typeface="Andalus" pitchFamily="18" charset="-78"/>
                <a:cs typeface="Andalus" pitchFamily="18" charset="-78"/>
              </a:rPr>
              <a:t>i.e.</a:t>
            </a:r>
            <a:r>
              <a:rPr lang="en-US" sz="36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3600" dirty="0" err="1" smtClean="0">
                <a:latin typeface="Andalus" pitchFamily="18" charset="-78"/>
                <a:cs typeface="Andalus" pitchFamily="18" charset="-78"/>
              </a:rPr>
              <a:t>denaturation</a:t>
            </a:r>
            <a:r>
              <a:rPr lang="en-US" sz="3600" dirty="0" smtClean="0">
                <a:latin typeface="Andalus" pitchFamily="18" charset="-78"/>
                <a:cs typeface="Andalus" pitchFamily="18" charset="-78"/>
              </a:rPr>
              <a:t> or hydrolysis.</a:t>
            </a:r>
          </a:p>
          <a:p>
            <a:endParaRPr lang="en-US" sz="3600" dirty="0">
              <a:latin typeface="Andalus" pitchFamily="18" charset="-78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5383262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Levels of Protein Structure</a:t>
            </a:r>
            <a:endParaRPr lang="en-US" dirty="0">
              <a:solidFill>
                <a:srgbClr val="FF0000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Andalus" pitchFamily="18" charset="-78"/>
                <a:cs typeface="Andalus" pitchFamily="18" charset="-78"/>
              </a:rPr>
              <a:t>There are </a:t>
            </a:r>
            <a:r>
              <a:rPr lang="en-US" b="1" dirty="0" smtClean="0">
                <a:solidFill>
                  <a:srgbClr val="00B050"/>
                </a:solidFill>
                <a:latin typeface="Andalus" pitchFamily="18" charset="-78"/>
                <a:cs typeface="Andalus" pitchFamily="18" charset="-78"/>
              </a:rPr>
              <a:t>four</a:t>
            </a:r>
            <a:r>
              <a:rPr lang="en-US" dirty="0" smtClean="0">
                <a:solidFill>
                  <a:srgbClr val="00B050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smtClean="0">
                <a:solidFill>
                  <a:srgbClr val="00B050"/>
                </a:solidFill>
                <a:latin typeface="Andalus" pitchFamily="18" charset="-78"/>
                <a:cs typeface="Andalus" pitchFamily="18" charset="-78"/>
              </a:rPr>
              <a:t>organizational levels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 in protein structure:</a:t>
            </a:r>
          </a:p>
          <a:p>
            <a:pPr>
              <a:buNone/>
            </a:pPr>
            <a:r>
              <a:rPr lang="en-US" dirty="0" smtClean="0">
                <a:latin typeface="Andalus" pitchFamily="18" charset="-78"/>
                <a:cs typeface="Andalus" pitchFamily="18" charset="-78"/>
              </a:rPr>
              <a:t> </a:t>
            </a:r>
            <a:endParaRPr lang="en-US" b="1" dirty="0" smtClean="0">
              <a:latin typeface="Andalus" pitchFamily="18" charset="-78"/>
              <a:cs typeface="Andalus" pitchFamily="18" charset="-78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  <a:latin typeface="Andalus" pitchFamily="18" charset="-78"/>
                <a:cs typeface="Andalus" pitchFamily="18" charset="-78"/>
              </a:rPr>
              <a:t>Primary structure (1°).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  <a:latin typeface="Andalus" pitchFamily="18" charset="-78"/>
                <a:cs typeface="Andalus" pitchFamily="18" charset="-78"/>
              </a:rPr>
              <a:t>Secondary structure (2°).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  <a:latin typeface="Andalus" pitchFamily="18" charset="-78"/>
                <a:cs typeface="Andalus" pitchFamily="18" charset="-78"/>
              </a:rPr>
              <a:t>Tertiary structure (3°).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  <a:latin typeface="Andalus" pitchFamily="18" charset="-78"/>
                <a:cs typeface="Andalus" pitchFamily="18" charset="-78"/>
              </a:rPr>
              <a:t>Quaternary structure (4°).</a:t>
            </a:r>
          </a:p>
          <a:p>
            <a:endParaRPr lang="en-US" dirty="0">
              <a:latin typeface="Andalus" pitchFamily="18" charset="-78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4899878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PRIMARY STRUCTURE (1°)</a:t>
            </a:r>
            <a:endParaRPr lang="en-US" dirty="0">
              <a:solidFill>
                <a:srgbClr val="FF0000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b="1" dirty="0" smtClean="0">
                <a:solidFill>
                  <a:srgbClr val="0070C0"/>
                </a:solidFill>
                <a:latin typeface="Andalus" pitchFamily="18" charset="-78"/>
                <a:cs typeface="Andalus" pitchFamily="18" charset="-78"/>
              </a:rPr>
              <a:t>    The primary structure is its linear sequence of amino acids in a polypeptide chain.</a:t>
            </a:r>
          </a:p>
          <a:p>
            <a:pPr lvl="0"/>
            <a:endParaRPr lang="en-US" dirty="0" smtClean="0">
              <a:latin typeface="Andalus" pitchFamily="18" charset="-78"/>
              <a:cs typeface="Andalus" pitchFamily="18" charset="-78"/>
            </a:endParaRPr>
          </a:p>
          <a:p>
            <a:pPr lvl="0"/>
            <a:r>
              <a:rPr lang="en-US" dirty="0" smtClean="0">
                <a:latin typeface="Andalus" pitchFamily="18" charset="-78"/>
                <a:cs typeface="Andalus" pitchFamily="18" charset="-78"/>
              </a:rPr>
              <a:t>The primary structure is held together by </a:t>
            </a:r>
            <a:r>
              <a:rPr lang="en-US" b="1" dirty="0" smtClean="0">
                <a:solidFill>
                  <a:srgbClr val="7030A0"/>
                </a:solidFill>
                <a:latin typeface="Andalus" pitchFamily="18" charset="-78"/>
                <a:cs typeface="Andalus" pitchFamily="18" charset="-78"/>
              </a:rPr>
              <a:t>peptide bonds.</a:t>
            </a:r>
          </a:p>
          <a:p>
            <a:pPr lvl="0"/>
            <a:r>
              <a:rPr lang="en-US" dirty="0" smtClean="0">
                <a:latin typeface="Andalus" pitchFamily="18" charset="-78"/>
                <a:cs typeface="Andalus" pitchFamily="18" charset="-78"/>
              </a:rPr>
              <a:t>A slight change in the amino acid sequence can change the protein.</a:t>
            </a:r>
          </a:p>
          <a:p>
            <a:pPr lvl="0"/>
            <a:r>
              <a:rPr lang="en-US" b="1" dirty="0" smtClean="0">
                <a:solidFill>
                  <a:srgbClr val="00B050"/>
                </a:solidFill>
                <a:latin typeface="Andalus" pitchFamily="18" charset="-78"/>
                <a:cs typeface="Andalus" pitchFamily="18" charset="-78"/>
              </a:rPr>
              <a:t>E.g.</a:t>
            </a:r>
            <a:r>
              <a:rPr lang="en-US" dirty="0" smtClean="0">
                <a:solidFill>
                  <a:srgbClr val="00B050"/>
                </a:solidFill>
                <a:latin typeface="Andalus" pitchFamily="18" charset="-78"/>
                <a:cs typeface="Andalus" pitchFamily="18" charset="-78"/>
              </a:rPr>
              <a:t>  Insulin.  </a:t>
            </a:r>
          </a:p>
          <a:p>
            <a:pPr lvl="0"/>
            <a:r>
              <a:rPr lang="en-US" dirty="0" smtClean="0">
                <a:latin typeface="Andalus" pitchFamily="18" charset="-78"/>
                <a:cs typeface="Andalus" pitchFamily="18" charset="-78"/>
              </a:rPr>
              <a:t>Amino terminal at one end and carboxyl terminal at the other.</a:t>
            </a:r>
          </a:p>
          <a:p>
            <a:endParaRPr lang="en-US" dirty="0">
              <a:latin typeface="Andalus" pitchFamily="18" charset="-78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9817054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485775" y="177800"/>
            <a:ext cx="8162925" cy="1431925"/>
          </a:xfrm>
        </p:spPr>
        <p:txBody>
          <a:bodyPr>
            <a:normAutofit fontScale="90000"/>
          </a:bodyPr>
          <a:lstStyle/>
          <a:p>
            <a:r>
              <a:rPr lang="en-US" altLang="ja-JP" dirty="0">
                <a:effectLst>
                  <a:outerShdw blurRad="38100" dist="38100" dir="2700000" algn="tl">
                    <a:srgbClr val="C0C0C0"/>
                  </a:outerShdw>
                </a:effectLst>
                <a:latin typeface="Andalus" pitchFamily="18" charset="-78"/>
                <a:ea typeface="HGP創英角ﾎﾟｯﾌﾟ体" pitchFamily="50" charset="-128"/>
                <a:cs typeface="Andalus" pitchFamily="18" charset="-78"/>
              </a:rPr>
              <a:t>Proteins are linear polymers of amino acids</a:t>
            </a:r>
          </a:p>
        </p:txBody>
      </p:sp>
      <p:sp>
        <p:nvSpPr>
          <p:cNvPr id="96262" name="Rectangle 6"/>
          <p:cNvSpPr>
            <a:spLocks noChangeArrowheads="1"/>
          </p:cNvSpPr>
          <p:nvPr/>
        </p:nvSpPr>
        <p:spPr bwMode="auto">
          <a:xfrm>
            <a:off x="58738" y="1257300"/>
            <a:ext cx="7169150" cy="376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ja-JP" altLang="en-US" sz="3600" b="1">
              <a:latin typeface="Tahoma" pitchFamily="34" charset="0"/>
            </a:endParaRPr>
          </a:p>
        </p:txBody>
      </p:sp>
      <p:sp>
        <p:nvSpPr>
          <p:cNvPr id="96266" name="Text Box 10"/>
          <p:cNvSpPr txBox="1">
            <a:spLocks noChangeArrowheads="1"/>
          </p:cNvSpPr>
          <p:nvPr/>
        </p:nvSpPr>
        <p:spPr bwMode="auto">
          <a:xfrm>
            <a:off x="1366838" y="3557588"/>
            <a:ext cx="606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b="1">
                <a:solidFill>
                  <a:schemeClr val="folHlink"/>
                </a:solidFill>
                <a:latin typeface="Tahoma" pitchFamily="34" charset="0"/>
                <a:ea typeface="HGP創英角ﾎﾟｯﾌﾟ体" pitchFamily="50" charset="-128"/>
              </a:rPr>
              <a:t>R</a:t>
            </a:r>
            <a:r>
              <a:rPr lang="en-US" altLang="ja-JP" b="1" baseline="-25000">
                <a:solidFill>
                  <a:schemeClr val="folHlink"/>
                </a:solidFill>
                <a:latin typeface="Tahoma" pitchFamily="34" charset="0"/>
                <a:ea typeface="HGP創英角ﾎﾟｯﾌﾟ体" pitchFamily="50" charset="-128"/>
              </a:rPr>
              <a:t>1</a:t>
            </a:r>
          </a:p>
        </p:txBody>
      </p:sp>
      <p:sp>
        <p:nvSpPr>
          <p:cNvPr id="96267" name="Text Box 11"/>
          <p:cNvSpPr txBox="1">
            <a:spLocks noChangeArrowheads="1"/>
          </p:cNvSpPr>
          <p:nvPr/>
        </p:nvSpPr>
        <p:spPr bwMode="auto">
          <a:xfrm>
            <a:off x="357188" y="4067175"/>
            <a:ext cx="1035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b="1">
                <a:solidFill>
                  <a:srgbClr val="3399FF"/>
                </a:solidFill>
                <a:latin typeface="Tahoma" pitchFamily="34" charset="0"/>
                <a:ea typeface="HGP創英角ﾎﾟｯﾌﾟ体" pitchFamily="50" charset="-128"/>
              </a:rPr>
              <a:t>NH</a:t>
            </a:r>
            <a:r>
              <a:rPr lang="en-US" altLang="ja-JP" b="1" baseline="-25000">
                <a:solidFill>
                  <a:srgbClr val="3399FF"/>
                </a:solidFill>
                <a:latin typeface="Tahoma" pitchFamily="34" charset="0"/>
                <a:ea typeface="HGP創英角ﾎﾟｯﾌﾟ体" pitchFamily="50" charset="-128"/>
              </a:rPr>
              <a:t>3</a:t>
            </a:r>
            <a:r>
              <a:rPr lang="en-US" altLang="ja-JP" b="1" baseline="30000">
                <a:solidFill>
                  <a:srgbClr val="3399FF"/>
                </a:solidFill>
                <a:latin typeface="Tahoma" pitchFamily="34" charset="0"/>
                <a:ea typeface="HGP創英角ﾎﾟｯﾌﾟ体" pitchFamily="50" charset="-128"/>
              </a:rPr>
              <a:t>＋</a:t>
            </a:r>
          </a:p>
        </p:txBody>
      </p:sp>
      <p:sp>
        <p:nvSpPr>
          <p:cNvPr id="96268" name="Text Box 12"/>
          <p:cNvSpPr txBox="1">
            <a:spLocks noChangeArrowheads="1"/>
          </p:cNvSpPr>
          <p:nvPr/>
        </p:nvSpPr>
        <p:spPr bwMode="auto">
          <a:xfrm>
            <a:off x="1303338" y="4059238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b="1">
                <a:latin typeface="Tahoma" pitchFamily="34" charset="0"/>
                <a:ea typeface="HGP創英角ﾎﾟｯﾌﾟ体" pitchFamily="50" charset="-128"/>
              </a:rPr>
              <a:t>C</a:t>
            </a:r>
          </a:p>
        </p:txBody>
      </p:sp>
      <p:sp>
        <p:nvSpPr>
          <p:cNvPr id="96269" name="Text Box 13"/>
          <p:cNvSpPr txBox="1">
            <a:spLocks noChangeArrowheads="1"/>
          </p:cNvSpPr>
          <p:nvPr/>
        </p:nvSpPr>
        <p:spPr bwMode="auto">
          <a:xfrm>
            <a:off x="1733550" y="4062413"/>
            <a:ext cx="803275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b="1">
                <a:solidFill>
                  <a:srgbClr val="FF0000"/>
                </a:solidFill>
                <a:latin typeface="Tahoma" pitchFamily="34" charset="0"/>
                <a:ea typeface="HGP創英角ﾎﾟｯﾌﾟ体" pitchFamily="50" charset="-128"/>
              </a:rPr>
              <a:t>CO</a:t>
            </a:r>
            <a:endParaRPr lang="en-US" altLang="ja-JP" b="1" baseline="30000">
              <a:solidFill>
                <a:srgbClr val="FF0000"/>
              </a:solidFill>
              <a:latin typeface="Tahoma" pitchFamily="34" charset="0"/>
              <a:ea typeface="HGP創英角ﾎﾟｯﾌﾟ体" pitchFamily="50" charset="-128"/>
            </a:endParaRPr>
          </a:p>
        </p:txBody>
      </p:sp>
      <p:sp>
        <p:nvSpPr>
          <p:cNvPr id="96270" name="Text Box 14"/>
          <p:cNvSpPr txBox="1">
            <a:spLocks noChangeArrowheads="1"/>
          </p:cNvSpPr>
          <p:nvPr/>
        </p:nvSpPr>
        <p:spPr bwMode="auto">
          <a:xfrm>
            <a:off x="1308100" y="4532313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b="1">
                <a:latin typeface="Tahoma" pitchFamily="34" charset="0"/>
                <a:ea typeface="HGP創英角ﾎﾟｯﾌﾟ体" pitchFamily="50" charset="-128"/>
              </a:rPr>
              <a:t>H</a:t>
            </a:r>
          </a:p>
        </p:txBody>
      </p:sp>
      <p:sp>
        <p:nvSpPr>
          <p:cNvPr id="96271" name="Line 15"/>
          <p:cNvSpPr>
            <a:spLocks noChangeShapeType="1"/>
          </p:cNvSpPr>
          <p:nvPr/>
        </p:nvSpPr>
        <p:spPr bwMode="auto">
          <a:xfrm>
            <a:off x="1612900" y="4424363"/>
            <a:ext cx="0" cy="15875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96272" name="Line 16"/>
          <p:cNvSpPr>
            <a:spLocks noChangeShapeType="1"/>
          </p:cNvSpPr>
          <p:nvPr/>
        </p:nvSpPr>
        <p:spPr bwMode="auto">
          <a:xfrm>
            <a:off x="1614488" y="3929063"/>
            <a:ext cx="0" cy="157162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96273" name="Line 17"/>
          <p:cNvSpPr>
            <a:spLocks noChangeShapeType="1"/>
          </p:cNvSpPr>
          <p:nvPr/>
        </p:nvSpPr>
        <p:spPr bwMode="auto">
          <a:xfrm rot="5400000">
            <a:off x="1830388" y="4178300"/>
            <a:ext cx="0" cy="15875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96274" name="Line 18"/>
          <p:cNvSpPr>
            <a:spLocks noChangeShapeType="1"/>
          </p:cNvSpPr>
          <p:nvPr/>
        </p:nvSpPr>
        <p:spPr bwMode="auto">
          <a:xfrm rot="5400000">
            <a:off x="1370013" y="4176713"/>
            <a:ext cx="0" cy="15875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96276" name="Text Box 20"/>
          <p:cNvSpPr txBox="1">
            <a:spLocks noChangeArrowheads="1"/>
          </p:cNvSpPr>
          <p:nvPr/>
        </p:nvSpPr>
        <p:spPr bwMode="auto">
          <a:xfrm>
            <a:off x="3059113" y="3557588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b="1">
                <a:solidFill>
                  <a:schemeClr val="accent1"/>
                </a:solidFill>
                <a:latin typeface="Tahoma" pitchFamily="34" charset="0"/>
                <a:ea typeface="HGP創英角ﾎﾟｯﾌﾟ体" pitchFamily="50" charset="-128"/>
              </a:rPr>
              <a:t>R</a:t>
            </a:r>
            <a:r>
              <a:rPr lang="en-US" altLang="ja-JP" b="1" baseline="-25000">
                <a:solidFill>
                  <a:schemeClr val="accent1"/>
                </a:solidFill>
                <a:latin typeface="Tahoma" pitchFamily="34" charset="0"/>
                <a:ea typeface="HGP創英角ﾎﾟｯﾌﾟ体" pitchFamily="50" charset="-128"/>
              </a:rPr>
              <a:t>2</a:t>
            </a:r>
          </a:p>
        </p:txBody>
      </p:sp>
      <p:sp>
        <p:nvSpPr>
          <p:cNvPr id="96277" name="Text Box 21"/>
          <p:cNvSpPr txBox="1">
            <a:spLocks noChangeArrowheads="1"/>
          </p:cNvSpPr>
          <p:nvPr/>
        </p:nvSpPr>
        <p:spPr bwMode="auto">
          <a:xfrm>
            <a:off x="2355850" y="4067175"/>
            <a:ext cx="7905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b="1">
                <a:solidFill>
                  <a:srgbClr val="3399FF"/>
                </a:solidFill>
                <a:latin typeface="Tahoma" pitchFamily="34" charset="0"/>
                <a:ea typeface="HGP創英角ﾎﾟｯﾌﾟ体" pitchFamily="50" charset="-128"/>
              </a:rPr>
              <a:t>NH</a:t>
            </a:r>
            <a:endParaRPr lang="en-US" altLang="ja-JP" b="1" baseline="30000">
              <a:solidFill>
                <a:srgbClr val="3399FF"/>
              </a:solidFill>
              <a:latin typeface="Tahoma" pitchFamily="34" charset="0"/>
              <a:ea typeface="HGP創英角ﾎﾟｯﾌﾟ体" pitchFamily="50" charset="-128"/>
            </a:endParaRPr>
          </a:p>
        </p:txBody>
      </p:sp>
      <p:sp>
        <p:nvSpPr>
          <p:cNvPr id="96278" name="Text Box 22"/>
          <p:cNvSpPr txBox="1">
            <a:spLocks noChangeArrowheads="1"/>
          </p:cNvSpPr>
          <p:nvPr/>
        </p:nvSpPr>
        <p:spPr bwMode="auto">
          <a:xfrm>
            <a:off x="2997200" y="4059238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b="1">
                <a:latin typeface="Tahoma" pitchFamily="34" charset="0"/>
                <a:ea typeface="HGP創英角ﾎﾟｯﾌﾟ体" pitchFamily="50" charset="-128"/>
              </a:rPr>
              <a:t>C</a:t>
            </a:r>
          </a:p>
        </p:txBody>
      </p:sp>
      <p:sp>
        <p:nvSpPr>
          <p:cNvPr id="96279" name="Text Box 23"/>
          <p:cNvSpPr txBox="1">
            <a:spLocks noChangeArrowheads="1"/>
          </p:cNvSpPr>
          <p:nvPr/>
        </p:nvSpPr>
        <p:spPr bwMode="auto">
          <a:xfrm>
            <a:off x="3416300" y="4062413"/>
            <a:ext cx="801688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b="1">
                <a:solidFill>
                  <a:srgbClr val="FF0000"/>
                </a:solidFill>
                <a:latin typeface="Tahoma" pitchFamily="34" charset="0"/>
                <a:ea typeface="HGP創英角ﾎﾟｯﾌﾟ体" pitchFamily="50" charset="-128"/>
              </a:rPr>
              <a:t>CO</a:t>
            </a:r>
            <a:endParaRPr lang="en-US" altLang="ja-JP" b="1" baseline="30000">
              <a:solidFill>
                <a:srgbClr val="FF0000"/>
              </a:solidFill>
              <a:latin typeface="Tahoma" pitchFamily="34" charset="0"/>
              <a:ea typeface="HGP創英角ﾎﾟｯﾌﾟ体" pitchFamily="50" charset="-128"/>
            </a:endParaRPr>
          </a:p>
        </p:txBody>
      </p:sp>
      <p:sp>
        <p:nvSpPr>
          <p:cNvPr id="96280" name="Text Box 24"/>
          <p:cNvSpPr txBox="1">
            <a:spLocks noChangeArrowheads="1"/>
          </p:cNvSpPr>
          <p:nvPr/>
        </p:nvSpPr>
        <p:spPr bwMode="auto">
          <a:xfrm>
            <a:off x="3003550" y="4532313"/>
            <a:ext cx="608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b="1">
                <a:latin typeface="Tahoma" pitchFamily="34" charset="0"/>
                <a:ea typeface="HGP創英角ﾎﾟｯﾌﾟ体" pitchFamily="50" charset="-128"/>
              </a:rPr>
              <a:t>H</a:t>
            </a:r>
          </a:p>
        </p:txBody>
      </p:sp>
      <p:sp>
        <p:nvSpPr>
          <p:cNvPr id="96281" name="Line 25"/>
          <p:cNvSpPr>
            <a:spLocks noChangeShapeType="1"/>
          </p:cNvSpPr>
          <p:nvPr/>
        </p:nvSpPr>
        <p:spPr bwMode="auto">
          <a:xfrm>
            <a:off x="3306763" y="4424363"/>
            <a:ext cx="0" cy="15875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96282" name="Line 26"/>
          <p:cNvSpPr>
            <a:spLocks noChangeShapeType="1"/>
          </p:cNvSpPr>
          <p:nvPr/>
        </p:nvSpPr>
        <p:spPr bwMode="auto">
          <a:xfrm>
            <a:off x="3308350" y="3929063"/>
            <a:ext cx="0" cy="157162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96283" name="Line 27"/>
          <p:cNvSpPr>
            <a:spLocks noChangeShapeType="1"/>
          </p:cNvSpPr>
          <p:nvPr/>
        </p:nvSpPr>
        <p:spPr bwMode="auto">
          <a:xfrm rot="5400000">
            <a:off x="3524250" y="4178300"/>
            <a:ext cx="0" cy="15875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96284" name="Line 28"/>
          <p:cNvSpPr>
            <a:spLocks noChangeShapeType="1"/>
          </p:cNvSpPr>
          <p:nvPr/>
        </p:nvSpPr>
        <p:spPr bwMode="auto">
          <a:xfrm rot="5400000">
            <a:off x="3063875" y="4176713"/>
            <a:ext cx="0" cy="15875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96285" name="Line 29"/>
          <p:cNvSpPr>
            <a:spLocks noChangeShapeType="1"/>
          </p:cNvSpPr>
          <p:nvPr/>
        </p:nvSpPr>
        <p:spPr bwMode="auto">
          <a:xfrm rot="5400000">
            <a:off x="2427288" y="4179888"/>
            <a:ext cx="0" cy="15875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96287" name="Text Box 31"/>
          <p:cNvSpPr txBox="1">
            <a:spLocks noChangeArrowheads="1"/>
          </p:cNvSpPr>
          <p:nvPr/>
        </p:nvSpPr>
        <p:spPr bwMode="auto">
          <a:xfrm>
            <a:off x="4708525" y="3560763"/>
            <a:ext cx="608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b="1">
                <a:solidFill>
                  <a:schemeClr val="tx2"/>
                </a:solidFill>
                <a:latin typeface="Tahoma" pitchFamily="34" charset="0"/>
                <a:ea typeface="HGP創英角ﾎﾟｯﾌﾟ体" pitchFamily="50" charset="-128"/>
              </a:rPr>
              <a:t>R</a:t>
            </a:r>
            <a:r>
              <a:rPr lang="en-US" altLang="ja-JP" b="1" baseline="-25000">
                <a:solidFill>
                  <a:schemeClr val="tx2"/>
                </a:solidFill>
                <a:latin typeface="Tahoma" pitchFamily="34" charset="0"/>
                <a:ea typeface="HGP創英角ﾎﾟｯﾌﾟ体" pitchFamily="50" charset="-128"/>
              </a:rPr>
              <a:t>3</a:t>
            </a:r>
          </a:p>
        </p:txBody>
      </p:sp>
      <p:sp>
        <p:nvSpPr>
          <p:cNvPr id="96288" name="Text Box 32"/>
          <p:cNvSpPr txBox="1">
            <a:spLocks noChangeArrowheads="1"/>
          </p:cNvSpPr>
          <p:nvPr/>
        </p:nvSpPr>
        <p:spPr bwMode="auto">
          <a:xfrm>
            <a:off x="4008438" y="4071938"/>
            <a:ext cx="788987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b="1">
                <a:solidFill>
                  <a:srgbClr val="3399FF"/>
                </a:solidFill>
                <a:latin typeface="Tahoma" pitchFamily="34" charset="0"/>
                <a:ea typeface="HGP創英角ﾎﾟｯﾌﾟ体" pitchFamily="50" charset="-128"/>
              </a:rPr>
              <a:t>NH</a:t>
            </a:r>
            <a:endParaRPr lang="en-US" altLang="ja-JP" b="1" baseline="30000">
              <a:solidFill>
                <a:srgbClr val="3399FF"/>
              </a:solidFill>
              <a:latin typeface="Tahoma" pitchFamily="34" charset="0"/>
              <a:ea typeface="HGP創英角ﾎﾟｯﾌﾟ体" pitchFamily="50" charset="-128"/>
            </a:endParaRPr>
          </a:p>
        </p:txBody>
      </p:sp>
      <p:sp>
        <p:nvSpPr>
          <p:cNvPr id="96289" name="Text Box 33"/>
          <p:cNvSpPr txBox="1">
            <a:spLocks noChangeArrowheads="1"/>
          </p:cNvSpPr>
          <p:nvPr/>
        </p:nvSpPr>
        <p:spPr bwMode="auto">
          <a:xfrm>
            <a:off x="4646613" y="4065588"/>
            <a:ext cx="609600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b="1">
                <a:latin typeface="Tahoma" pitchFamily="34" charset="0"/>
                <a:ea typeface="HGP創英角ﾎﾟｯﾌﾟ体" pitchFamily="50" charset="-128"/>
              </a:rPr>
              <a:t>C</a:t>
            </a:r>
          </a:p>
        </p:txBody>
      </p:sp>
      <p:sp>
        <p:nvSpPr>
          <p:cNvPr id="96290" name="Text Box 34"/>
          <p:cNvSpPr txBox="1">
            <a:spLocks noChangeArrowheads="1"/>
          </p:cNvSpPr>
          <p:nvPr/>
        </p:nvSpPr>
        <p:spPr bwMode="auto">
          <a:xfrm>
            <a:off x="5064125" y="4065588"/>
            <a:ext cx="8016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b="1">
                <a:solidFill>
                  <a:srgbClr val="FF0000"/>
                </a:solidFill>
                <a:latin typeface="Tahoma" pitchFamily="34" charset="0"/>
                <a:ea typeface="HGP創英角ﾎﾟｯﾌﾟ体" pitchFamily="50" charset="-128"/>
              </a:rPr>
              <a:t>CO</a:t>
            </a:r>
            <a:endParaRPr lang="en-US" altLang="ja-JP" b="1" baseline="30000">
              <a:solidFill>
                <a:srgbClr val="FF0000"/>
              </a:solidFill>
              <a:latin typeface="Tahoma" pitchFamily="34" charset="0"/>
              <a:ea typeface="HGP創英角ﾎﾟｯﾌﾟ体" pitchFamily="50" charset="-128"/>
            </a:endParaRPr>
          </a:p>
        </p:txBody>
      </p:sp>
      <p:sp>
        <p:nvSpPr>
          <p:cNvPr id="96291" name="Text Box 35"/>
          <p:cNvSpPr txBox="1">
            <a:spLocks noChangeArrowheads="1"/>
          </p:cNvSpPr>
          <p:nvPr/>
        </p:nvSpPr>
        <p:spPr bwMode="auto">
          <a:xfrm>
            <a:off x="4652963" y="4533900"/>
            <a:ext cx="6080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b="1">
                <a:latin typeface="Tahoma" pitchFamily="34" charset="0"/>
                <a:ea typeface="HGP創英角ﾎﾟｯﾌﾟ体" pitchFamily="50" charset="-128"/>
              </a:rPr>
              <a:t>H</a:t>
            </a:r>
          </a:p>
        </p:txBody>
      </p:sp>
      <p:sp>
        <p:nvSpPr>
          <p:cNvPr id="96292" name="Line 36"/>
          <p:cNvSpPr>
            <a:spLocks noChangeShapeType="1"/>
          </p:cNvSpPr>
          <p:nvPr/>
        </p:nvSpPr>
        <p:spPr bwMode="auto">
          <a:xfrm>
            <a:off x="4956175" y="4427538"/>
            <a:ext cx="0" cy="15875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96293" name="Line 37"/>
          <p:cNvSpPr>
            <a:spLocks noChangeShapeType="1"/>
          </p:cNvSpPr>
          <p:nvPr/>
        </p:nvSpPr>
        <p:spPr bwMode="auto">
          <a:xfrm>
            <a:off x="4957763" y="3932238"/>
            <a:ext cx="0" cy="157162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96294" name="Line 38"/>
          <p:cNvSpPr>
            <a:spLocks noChangeShapeType="1"/>
          </p:cNvSpPr>
          <p:nvPr/>
        </p:nvSpPr>
        <p:spPr bwMode="auto">
          <a:xfrm rot="5400000">
            <a:off x="5173663" y="4181475"/>
            <a:ext cx="0" cy="15875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96295" name="Line 39"/>
          <p:cNvSpPr>
            <a:spLocks noChangeShapeType="1"/>
          </p:cNvSpPr>
          <p:nvPr/>
        </p:nvSpPr>
        <p:spPr bwMode="auto">
          <a:xfrm rot="5400000">
            <a:off x="4713288" y="4179888"/>
            <a:ext cx="0" cy="15875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96296" name="Line 40"/>
          <p:cNvSpPr>
            <a:spLocks noChangeShapeType="1"/>
          </p:cNvSpPr>
          <p:nvPr/>
        </p:nvSpPr>
        <p:spPr bwMode="auto">
          <a:xfrm rot="5400000">
            <a:off x="4095750" y="4183063"/>
            <a:ext cx="0" cy="15875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96297" name="Line 41"/>
          <p:cNvSpPr>
            <a:spLocks noChangeShapeType="1"/>
          </p:cNvSpPr>
          <p:nvPr/>
        </p:nvSpPr>
        <p:spPr bwMode="auto">
          <a:xfrm rot="5400000">
            <a:off x="5923757" y="4028281"/>
            <a:ext cx="0" cy="449263"/>
          </a:xfrm>
          <a:prstGeom prst="line">
            <a:avLst/>
          </a:prstGeom>
          <a:noFill/>
          <a:ln w="7620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96300" name="Text Box 44"/>
          <p:cNvSpPr txBox="1">
            <a:spLocks noChangeArrowheads="1"/>
          </p:cNvSpPr>
          <p:nvPr/>
        </p:nvSpPr>
        <p:spPr bwMode="auto">
          <a:xfrm>
            <a:off x="4229100" y="1547813"/>
            <a:ext cx="609600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b="1">
                <a:solidFill>
                  <a:schemeClr val="accent1"/>
                </a:solidFill>
                <a:latin typeface="Tahoma" pitchFamily="34" charset="0"/>
                <a:ea typeface="HGP創英角ﾎﾟｯﾌﾟ体" pitchFamily="50" charset="-128"/>
              </a:rPr>
              <a:t>R</a:t>
            </a:r>
            <a:r>
              <a:rPr lang="en-US" altLang="ja-JP" b="1" baseline="-25000">
                <a:solidFill>
                  <a:schemeClr val="accent1"/>
                </a:solidFill>
                <a:latin typeface="Tahoma" pitchFamily="34" charset="0"/>
                <a:ea typeface="HGP創英角ﾎﾟｯﾌﾟ体" pitchFamily="50" charset="-128"/>
              </a:rPr>
              <a:t>2</a:t>
            </a:r>
          </a:p>
        </p:txBody>
      </p:sp>
      <p:sp>
        <p:nvSpPr>
          <p:cNvPr id="96301" name="Text Box 45"/>
          <p:cNvSpPr txBox="1">
            <a:spLocks noChangeArrowheads="1"/>
          </p:cNvSpPr>
          <p:nvPr/>
        </p:nvSpPr>
        <p:spPr bwMode="auto">
          <a:xfrm>
            <a:off x="3224213" y="2024063"/>
            <a:ext cx="1035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b="1">
                <a:solidFill>
                  <a:srgbClr val="3399FF"/>
                </a:solidFill>
                <a:latin typeface="Tahoma" pitchFamily="34" charset="0"/>
                <a:ea typeface="HGP創英角ﾎﾟｯﾌﾟ体" pitchFamily="50" charset="-128"/>
              </a:rPr>
              <a:t>NH</a:t>
            </a:r>
            <a:r>
              <a:rPr lang="en-US" altLang="ja-JP" b="1" baseline="-25000">
                <a:solidFill>
                  <a:srgbClr val="3399FF"/>
                </a:solidFill>
                <a:latin typeface="Tahoma" pitchFamily="34" charset="0"/>
                <a:ea typeface="HGP創英角ﾎﾟｯﾌﾟ体" pitchFamily="50" charset="-128"/>
              </a:rPr>
              <a:t>3</a:t>
            </a:r>
            <a:r>
              <a:rPr lang="en-US" altLang="ja-JP" b="1" baseline="30000">
                <a:solidFill>
                  <a:srgbClr val="3399FF"/>
                </a:solidFill>
                <a:latin typeface="Tahoma" pitchFamily="34" charset="0"/>
                <a:ea typeface="HGP創英角ﾎﾟｯﾌﾟ体" pitchFamily="50" charset="-128"/>
              </a:rPr>
              <a:t>＋</a:t>
            </a:r>
          </a:p>
        </p:txBody>
      </p:sp>
      <p:sp>
        <p:nvSpPr>
          <p:cNvPr id="96302" name="Text Box 46"/>
          <p:cNvSpPr txBox="1">
            <a:spLocks noChangeArrowheads="1"/>
          </p:cNvSpPr>
          <p:nvPr/>
        </p:nvSpPr>
        <p:spPr bwMode="auto">
          <a:xfrm>
            <a:off x="4170363" y="2047875"/>
            <a:ext cx="6080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b="1">
                <a:latin typeface="Tahoma" pitchFamily="34" charset="0"/>
                <a:ea typeface="HGP創英角ﾎﾟｯﾌﾟ体" pitchFamily="50" charset="-128"/>
              </a:rPr>
              <a:t>C</a:t>
            </a:r>
          </a:p>
        </p:txBody>
      </p:sp>
      <p:sp>
        <p:nvSpPr>
          <p:cNvPr id="96303" name="Text Box 47"/>
          <p:cNvSpPr txBox="1">
            <a:spLocks noChangeArrowheads="1"/>
          </p:cNvSpPr>
          <p:nvPr/>
        </p:nvSpPr>
        <p:spPr bwMode="auto">
          <a:xfrm>
            <a:off x="4738688" y="2017713"/>
            <a:ext cx="939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b="1">
                <a:solidFill>
                  <a:srgbClr val="FF0000"/>
                </a:solidFill>
                <a:latin typeface="Tahoma" pitchFamily="34" charset="0"/>
                <a:ea typeface="HGP創英角ﾎﾟｯﾌﾟ体" pitchFamily="50" charset="-128"/>
              </a:rPr>
              <a:t>COO</a:t>
            </a:r>
            <a:r>
              <a:rPr lang="en-US" altLang="ja-JP" b="1" baseline="30000">
                <a:solidFill>
                  <a:srgbClr val="FF0000"/>
                </a:solidFill>
                <a:latin typeface="Tahoma" pitchFamily="34" charset="0"/>
                <a:ea typeface="HGP創英角ﾎﾟｯﾌﾟ体" pitchFamily="50" charset="-128"/>
              </a:rPr>
              <a:t>ー</a:t>
            </a:r>
          </a:p>
        </p:txBody>
      </p:sp>
      <p:sp>
        <p:nvSpPr>
          <p:cNvPr id="96304" name="Text Box 48"/>
          <p:cNvSpPr txBox="1">
            <a:spLocks noChangeArrowheads="1"/>
          </p:cNvSpPr>
          <p:nvPr/>
        </p:nvSpPr>
        <p:spPr bwMode="auto">
          <a:xfrm>
            <a:off x="4173538" y="2520950"/>
            <a:ext cx="6096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b="1">
                <a:latin typeface="Tahoma" pitchFamily="34" charset="0"/>
                <a:ea typeface="HGP創英角ﾎﾟｯﾌﾟ体" pitchFamily="50" charset="-128"/>
              </a:rPr>
              <a:t>H</a:t>
            </a:r>
          </a:p>
        </p:txBody>
      </p:sp>
      <p:sp>
        <p:nvSpPr>
          <p:cNvPr id="96305" name="Line 49"/>
          <p:cNvSpPr>
            <a:spLocks noChangeShapeType="1"/>
          </p:cNvSpPr>
          <p:nvPr/>
        </p:nvSpPr>
        <p:spPr bwMode="auto">
          <a:xfrm>
            <a:off x="4479925" y="2413000"/>
            <a:ext cx="0" cy="15875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96306" name="Line 50"/>
          <p:cNvSpPr>
            <a:spLocks noChangeShapeType="1"/>
          </p:cNvSpPr>
          <p:nvPr/>
        </p:nvSpPr>
        <p:spPr bwMode="auto">
          <a:xfrm>
            <a:off x="4481513" y="1916113"/>
            <a:ext cx="0" cy="15875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96307" name="Line 51"/>
          <p:cNvSpPr>
            <a:spLocks noChangeShapeType="1"/>
          </p:cNvSpPr>
          <p:nvPr/>
        </p:nvSpPr>
        <p:spPr bwMode="auto">
          <a:xfrm rot="5400000">
            <a:off x="4697413" y="2166938"/>
            <a:ext cx="0" cy="15875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96308" name="Line 52"/>
          <p:cNvSpPr>
            <a:spLocks noChangeShapeType="1"/>
          </p:cNvSpPr>
          <p:nvPr/>
        </p:nvSpPr>
        <p:spPr bwMode="auto">
          <a:xfrm rot="5400000">
            <a:off x="4237038" y="2165350"/>
            <a:ext cx="0" cy="15875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96309" name="Text Box 53"/>
          <p:cNvSpPr txBox="1">
            <a:spLocks noChangeArrowheads="1"/>
          </p:cNvSpPr>
          <p:nvPr/>
        </p:nvSpPr>
        <p:spPr bwMode="auto">
          <a:xfrm>
            <a:off x="2819400" y="2027238"/>
            <a:ext cx="50006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ja-JP" altLang="en-US" sz="2800" b="1">
                <a:latin typeface="Tahoma" pitchFamily="34" charset="0"/>
                <a:ea typeface="HGP創英角ﾎﾟｯﾌﾟ体" pitchFamily="50" charset="-128"/>
              </a:rPr>
              <a:t>＋</a:t>
            </a:r>
          </a:p>
        </p:txBody>
      </p:sp>
      <p:sp>
        <p:nvSpPr>
          <p:cNvPr id="96311" name="Text Box 55"/>
          <p:cNvSpPr txBox="1">
            <a:spLocks noChangeArrowheads="1"/>
          </p:cNvSpPr>
          <p:nvPr/>
        </p:nvSpPr>
        <p:spPr bwMode="auto">
          <a:xfrm>
            <a:off x="1354138" y="1543050"/>
            <a:ext cx="608012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b="1">
                <a:solidFill>
                  <a:schemeClr val="folHlink"/>
                </a:solidFill>
                <a:latin typeface="Tahoma" pitchFamily="34" charset="0"/>
                <a:ea typeface="HGP創英角ﾎﾟｯﾌﾟ体" pitchFamily="50" charset="-128"/>
              </a:rPr>
              <a:t>R</a:t>
            </a:r>
            <a:r>
              <a:rPr lang="en-US" altLang="ja-JP" b="1" baseline="-25000">
                <a:solidFill>
                  <a:schemeClr val="folHlink"/>
                </a:solidFill>
                <a:latin typeface="Tahoma" pitchFamily="34" charset="0"/>
                <a:ea typeface="HGP創英角ﾎﾟｯﾌﾟ体" pitchFamily="50" charset="-128"/>
              </a:rPr>
              <a:t>1</a:t>
            </a:r>
          </a:p>
        </p:txBody>
      </p:sp>
      <p:sp>
        <p:nvSpPr>
          <p:cNvPr id="96312" name="Text Box 56"/>
          <p:cNvSpPr txBox="1">
            <a:spLocks noChangeArrowheads="1"/>
          </p:cNvSpPr>
          <p:nvPr/>
        </p:nvSpPr>
        <p:spPr bwMode="auto">
          <a:xfrm>
            <a:off x="342900" y="2020888"/>
            <a:ext cx="10366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b="1">
                <a:solidFill>
                  <a:srgbClr val="3399FF"/>
                </a:solidFill>
                <a:latin typeface="Tahoma" pitchFamily="34" charset="0"/>
                <a:ea typeface="HGP創英角ﾎﾟｯﾌﾟ体" pitchFamily="50" charset="-128"/>
              </a:rPr>
              <a:t>NH</a:t>
            </a:r>
            <a:r>
              <a:rPr lang="en-US" altLang="ja-JP" b="1" baseline="-25000">
                <a:solidFill>
                  <a:srgbClr val="3399FF"/>
                </a:solidFill>
                <a:latin typeface="Tahoma" pitchFamily="34" charset="0"/>
                <a:ea typeface="HGP創英角ﾎﾟｯﾌﾟ体" pitchFamily="50" charset="-128"/>
              </a:rPr>
              <a:t>3</a:t>
            </a:r>
            <a:r>
              <a:rPr lang="en-US" altLang="ja-JP" b="1" baseline="30000">
                <a:solidFill>
                  <a:srgbClr val="3399FF"/>
                </a:solidFill>
                <a:latin typeface="Tahoma" pitchFamily="34" charset="0"/>
                <a:ea typeface="HGP創英角ﾎﾟｯﾌﾟ体" pitchFamily="50" charset="-128"/>
              </a:rPr>
              <a:t>＋</a:t>
            </a:r>
          </a:p>
        </p:txBody>
      </p:sp>
      <p:sp>
        <p:nvSpPr>
          <p:cNvPr id="96313" name="Text Box 57"/>
          <p:cNvSpPr txBox="1">
            <a:spLocks noChangeArrowheads="1"/>
          </p:cNvSpPr>
          <p:nvPr/>
        </p:nvSpPr>
        <p:spPr bwMode="auto">
          <a:xfrm>
            <a:off x="1293813" y="2046288"/>
            <a:ext cx="6048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b="1">
                <a:latin typeface="Tahoma" pitchFamily="34" charset="0"/>
                <a:ea typeface="HGP創英角ﾎﾟｯﾌﾟ体" pitchFamily="50" charset="-128"/>
              </a:rPr>
              <a:t>C</a:t>
            </a:r>
          </a:p>
        </p:txBody>
      </p:sp>
      <p:sp>
        <p:nvSpPr>
          <p:cNvPr id="96314" name="Text Box 58"/>
          <p:cNvSpPr txBox="1">
            <a:spLocks noChangeArrowheads="1"/>
          </p:cNvSpPr>
          <p:nvPr/>
        </p:nvSpPr>
        <p:spPr bwMode="auto">
          <a:xfrm>
            <a:off x="1863725" y="2016125"/>
            <a:ext cx="936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b="1">
                <a:solidFill>
                  <a:srgbClr val="FF0000"/>
                </a:solidFill>
                <a:latin typeface="Tahoma" pitchFamily="34" charset="0"/>
                <a:ea typeface="HGP創英角ﾎﾟｯﾌﾟ体" pitchFamily="50" charset="-128"/>
              </a:rPr>
              <a:t>COO</a:t>
            </a:r>
            <a:r>
              <a:rPr lang="en-US" altLang="ja-JP" b="1" baseline="30000">
                <a:solidFill>
                  <a:srgbClr val="FF0000"/>
                </a:solidFill>
                <a:latin typeface="Tahoma" pitchFamily="34" charset="0"/>
                <a:ea typeface="HGP創英角ﾎﾟｯﾌﾟ体" pitchFamily="50" charset="-128"/>
              </a:rPr>
              <a:t>ー</a:t>
            </a:r>
          </a:p>
        </p:txBody>
      </p:sp>
      <p:sp>
        <p:nvSpPr>
          <p:cNvPr id="96315" name="Text Box 59"/>
          <p:cNvSpPr txBox="1">
            <a:spLocks noChangeArrowheads="1"/>
          </p:cNvSpPr>
          <p:nvPr/>
        </p:nvSpPr>
        <p:spPr bwMode="auto">
          <a:xfrm>
            <a:off x="1295400" y="2517775"/>
            <a:ext cx="6096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b="1">
                <a:latin typeface="Tahoma" pitchFamily="34" charset="0"/>
                <a:ea typeface="HGP創英角ﾎﾟｯﾌﾟ体" pitchFamily="50" charset="-128"/>
              </a:rPr>
              <a:t>H</a:t>
            </a:r>
          </a:p>
        </p:txBody>
      </p:sp>
      <p:sp>
        <p:nvSpPr>
          <p:cNvPr id="96316" name="Line 60"/>
          <p:cNvSpPr>
            <a:spLocks noChangeShapeType="1"/>
          </p:cNvSpPr>
          <p:nvPr/>
        </p:nvSpPr>
        <p:spPr bwMode="auto">
          <a:xfrm>
            <a:off x="1601788" y="2409825"/>
            <a:ext cx="0" cy="15875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96317" name="Line 61"/>
          <p:cNvSpPr>
            <a:spLocks noChangeShapeType="1"/>
          </p:cNvSpPr>
          <p:nvPr/>
        </p:nvSpPr>
        <p:spPr bwMode="auto">
          <a:xfrm>
            <a:off x="1603375" y="1914525"/>
            <a:ext cx="0" cy="157163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96318" name="Line 62"/>
          <p:cNvSpPr>
            <a:spLocks noChangeShapeType="1"/>
          </p:cNvSpPr>
          <p:nvPr/>
        </p:nvSpPr>
        <p:spPr bwMode="auto">
          <a:xfrm rot="5400000">
            <a:off x="1818482" y="2164556"/>
            <a:ext cx="0" cy="157163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96319" name="Line 63"/>
          <p:cNvSpPr>
            <a:spLocks noChangeShapeType="1"/>
          </p:cNvSpPr>
          <p:nvPr/>
        </p:nvSpPr>
        <p:spPr bwMode="auto">
          <a:xfrm rot="5400000">
            <a:off x="1358900" y="2163763"/>
            <a:ext cx="0" cy="15875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96320" name="Line 64"/>
          <p:cNvSpPr>
            <a:spLocks noChangeShapeType="1"/>
          </p:cNvSpPr>
          <p:nvPr/>
        </p:nvSpPr>
        <p:spPr bwMode="auto">
          <a:xfrm rot="5400000">
            <a:off x="6530182" y="2023268"/>
            <a:ext cx="0" cy="449263"/>
          </a:xfrm>
          <a:prstGeom prst="line">
            <a:avLst/>
          </a:prstGeom>
          <a:noFill/>
          <a:ln w="7620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96321" name="Text Box 65"/>
          <p:cNvSpPr txBox="1">
            <a:spLocks noChangeArrowheads="1"/>
          </p:cNvSpPr>
          <p:nvPr/>
        </p:nvSpPr>
        <p:spPr bwMode="auto">
          <a:xfrm>
            <a:off x="5711825" y="2030413"/>
            <a:ext cx="49847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ja-JP" altLang="en-US" sz="2800" b="1">
                <a:latin typeface="Tahoma" pitchFamily="34" charset="0"/>
                <a:ea typeface="HGP創英角ﾎﾟｯﾌﾟ体" pitchFamily="50" charset="-128"/>
              </a:rPr>
              <a:t>＋</a:t>
            </a:r>
          </a:p>
        </p:txBody>
      </p:sp>
      <p:sp>
        <p:nvSpPr>
          <p:cNvPr id="96323" name="Text Box 67"/>
          <p:cNvSpPr txBox="1">
            <a:spLocks noChangeArrowheads="1"/>
          </p:cNvSpPr>
          <p:nvPr/>
        </p:nvSpPr>
        <p:spPr bwMode="auto">
          <a:xfrm>
            <a:off x="3425825" y="3076575"/>
            <a:ext cx="763588" cy="396875"/>
          </a:xfrm>
          <a:prstGeom prst="rect">
            <a:avLst/>
          </a:prstGeom>
          <a:noFill/>
          <a:ln w="825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2000" b="1">
                <a:latin typeface="Tahoma" pitchFamily="34" charset="0"/>
                <a:ea typeface="HGP創英角ﾎﾟｯﾌﾟ体" pitchFamily="50" charset="-128"/>
              </a:rPr>
              <a:t>H</a:t>
            </a:r>
            <a:r>
              <a:rPr lang="en-US" altLang="ja-JP" sz="2000" b="1" baseline="-25000">
                <a:latin typeface="Tahoma" pitchFamily="34" charset="0"/>
                <a:ea typeface="HGP創英角ﾎﾟｯﾌﾟ体" pitchFamily="50" charset="-128"/>
              </a:rPr>
              <a:t>2</a:t>
            </a:r>
            <a:r>
              <a:rPr lang="en-US" altLang="ja-JP" sz="2000" b="1">
                <a:latin typeface="Tahoma" pitchFamily="34" charset="0"/>
                <a:ea typeface="HGP創英角ﾎﾟｯﾌﾟ体" pitchFamily="50" charset="-128"/>
              </a:rPr>
              <a:t>O</a:t>
            </a:r>
          </a:p>
        </p:txBody>
      </p:sp>
      <p:sp>
        <p:nvSpPr>
          <p:cNvPr id="96324" name="Freeform 68"/>
          <p:cNvSpPr>
            <a:spLocks/>
          </p:cNvSpPr>
          <p:nvPr/>
        </p:nvSpPr>
        <p:spPr bwMode="auto">
          <a:xfrm>
            <a:off x="4086225" y="2551113"/>
            <a:ext cx="1593850" cy="1355725"/>
          </a:xfrm>
          <a:custGeom>
            <a:avLst/>
            <a:gdLst/>
            <a:ahLst/>
            <a:cxnLst>
              <a:cxn ang="0">
                <a:pos x="1237" y="0"/>
              </a:cxn>
              <a:cxn ang="0">
                <a:pos x="1133" y="29"/>
              </a:cxn>
              <a:cxn ang="0">
                <a:pos x="982" y="67"/>
              </a:cxn>
              <a:cxn ang="0">
                <a:pos x="793" y="161"/>
              </a:cxn>
              <a:cxn ang="0">
                <a:pos x="727" y="199"/>
              </a:cxn>
              <a:cxn ang="0">
                <a:pos x="718" y="227"/>
              </a:cxn>
              <a:cxn ang="0">
                <a:pos x="614" y="284"/>
              </a:cxn>
              <a:cxn ang="0">
                <a:pos x="472" y="397"/>
              </a:cxn>
              <a:cxn ang="0">
                <a:pos x="434" y="435"/>
              </a:cxn>
              <a:cxn ang="0">
                <a:pos x="359" y="529"/>
              </a:cxn>
              <a:cxn ang="0">
                <a:pos x="321" y="595"/>
              </a:cxn>
              <a:cxn ang="0">
                <a:pos x="236" y="680"/>
              </a:cxn>
              <a:cxn ang="0">
                <a:pos x="161" y="765"/>
              </a:cxn>
              <a:cxn ang="0">
                <a:pos x="76" y="907"/>
              </a:cxn>
              <a:cxn ang="0">
                <a:pos x="47" y="964"/>
              </a:cxn>
              <a:cxn ang="0">
                <a:pos x="0" y="1058"/>
              </a:cxn>
            </a:cxnLst>
            <a:rect l="0" t="0" r="r" b="b"/>
            <a:pathLst>
              <a:path w="1237" h="1058">
                <a:moveTo>
                  <a:pt x="1237" y="0"/>
                </a:moveTo>
                <a:cubicBezTo>
                  <a:pt x="1202" y="12"/>
                  <a:pt x="1169" y="21"/>
                  <a:pt x="1133" y="29"/>
                </a:cubicBezTo>
                <a:cubicBezTo>
                  <a:pt x="1083" y="54"/>
                  <a:pt x="1038" y="59"/>
                  <a:pt x="982" y="67"/>
                </a:cubicBezTo>
                <a:cubicBezTo>
                  <a:pt x="915" y="93"/>
                  <a:pt x="862" y="145"/>
                  <a:pt x="793" y="161"/>
                </a:cubicBezTo>
                <a:cubicBezTo>
                  <a:pt x="772" y="175"/>
                  <a:pt x="745" y="181"/>
                  <a:pt x="727" y="199"/>
                </a:cubicBezTo>
                <a:cubicBezTo>
                  <a:pt x="720" y="206"/>
                  <a:pt x="725" y="220"/>
                  <a:pt x="718" y="227"/>
                </a:cubicBezTo>
                <a:cubicBezTo>
                  <a:pt x="705" y="240"/>
                  <a:pt x="633" y="275"/>
                  <a:pt x="614" y="284"/>
                </a:cubicBezTo>
                <a:cubicBezTo>
                  <a:pt x="575" y="334"/>
                  <a:pt x="518" y="352"/>
                  <a:pt x="472" y="397"/>
                </a:cubicBezTo>
                <a:cubicBezTo>
                  <a:pt x="448" y="472"/>
                  <a:pt x="485" y="383"/>
                  <a:pt x="434" y="435"/>
                </a:cubicBezTo>
                <a:cubicBezTo>
                  <a:pt x="400" y="470"/>
                  <a:pt x="421" y="509"/>
                  <a:pt x="359" y="529"/>
                </a:cubicBezTo>
                <a:cubicBezTo>
                  <a:pt x="349" y="550"/>
                  <a:pt x="337" y="577"/>
                  <a:pt x="321" y="595"/>
                </a:cubicBezTo>
                <a:cubicBezTo>
                  <a:pt x="294" y="625"/>
                  <a:pt x="258" y="646"/>
                  <a:pt x="236" y="680"/>
                </a:cubicBezTo>
                <a:cubicBezTo>
                  <a:pt x="215" y="712"/>
                  <a:pt x="161" y="765"/>
                  <a:pt x="161" y="765"/>
                </a:cubicBezTo>
                <a:cubicBezTo>
                  <a:pt x="143" y="818"/>
                  <a:pt x="94" y="855"/>
                  <a:pt x="76" y="907"/>
                </a:cubicBezTo>
                <a:cubicBezTo>
                  <a:pt x="62" y="946"/>
                  <a:pt x="71" y="927"/>
                  <a:pt x="47" y="964"/>
                </a:cubicBezTo>
                <a:cubicBezTo>
                  <a:pt x="38" y="1010"/>
                  <a:pt x="32" y="1026"/>
                  <a:pt x="0" y="1058"/>
                </a:cubicBezTo>
              </a:path>
            </a:pathLst>
          </a:custGeom>
          <a:noFill/>
          <a:ln w="82550" cap="flat" cmpd="sng">
            <a:solidFill>
              <a:schemeClr val="tx1"/>
            </a:solidFill>
            <a:prstDash val="solid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6325" name="Freeform 69"/>
          <p:cNvSpPr>
            <a:spLocks/>
          </p:cNvSpPr>
          <p:nvPr/>
        </p:nvSpPr>
        <p:spPr bwMode="auto">
          <a:xfrm>
            <a:off x="4098925" y="3035300"/>
            <a:ext cx="595313" cy="144463"/>
          </a:xfrm>
          <a:custGeom>
            <a:avLst/>
            <a:gdLst/>
            <a:ahLst/>
            <a:cxnLst>
              <a:cxn ang="0">
                <a:pos x="463" y="0"/>
              </a:cxn>
              <a:cxn ang="0">
                <a:pos x="142" y="113"/>
              </a:cxn>
              <a:cxn ang="0">
                <a:pos x="0" y="104"/>
              </a:cxn>
            </a:cxnLst>
            <a:rect l="0" t="0" r="r" b="b"/>
            <a:pathLst>
              <a:path w="463" h="113">
                <a:moveTo>
                  <a:pt x="463" y="0"/>
                </a:moveTo>
                <a:cubicBezTo>
                  <a:pt x="349" y="58"/>
                  <a:pt x="274" y="99"/>
                  <a:pt x="142" y="113"/>
                </a:cubicBezTo>
                <a:cubicBezTo>
                  <a:pt x="95" y="110"/>
                  <a:pt x="0" y="104"/>
                  <a:pt x="0" y="104"/>
                </a:cubicBezTo>
              </a:path>
            </a:pathLst>
          </a:custGeom>
          <a:noFill/>
          <a:ln w="82550" cap="flat" cmpd="sng">
            <a:solidFill>
              <a:schemeClr val="tx1"/>
            </a:solidFill>
            <a:prstDash val="solid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6327" name="Freeform 71"/>
          <p:cNvSpPr>
            <a:spLocks/>
          </p:cNvSpPr>
          <p:nvPr/>
        </p:nvSpPr>
        <p:spPr bwMode="auto">
          <a:xfrm>
            <a:off x="2425700" y="2611438"/>
            <a:ext cx="609600" cy="1284287"/>
          </a:xfrm>
          <a:custGeom>
            <a:avLst/>
            <a:gdLst/>
            <a:ahLst/>
            <a:cxnLst>
              <a:cxn ang="0">
                <a:pos x="473" y="0"/>
              </a:cxn>
              <a:cxn ang="0">
                <a:pos x="388" y="56"/>
              </a:cxn>
              <a:cxn ang="0">
                <a:pos x="321" y="141"/>
              </a:cxn>
              <a:cxn ang="0">
                <a:pos x="255" y="245"/>
              </a:cxn>
              <a:cxn ang="0">
                <a:pos x="227" y="311"/>
              </a:cxn>
              <a:cxn ang="0">
                <a:pos x="189" y="368"/>
              </a:cxn>
              <a:cxn ang="0">
                <a:pos x="95" y="585"/>
              </a:cxn>
              <a:cxn ang="0">
                <a:pos x="48" y="708"/>
              </a:cxn>
              <a:cxn ang="0">
                <a:pos x="0" y="897"/>
              </a:cxn>
              <a:cxn ang="0">
                <a:pos x="19" y="1001"/>
              </a:cxn>
            </a:cxnLst>
            <a:rect l="0" t="0" r="r" b="b"/>
            <a:pathLst>
              <a:path w="473" h="1001">
                <a:moveTo>
                  <a:pt x="473" y="0"/>
                </a:moveTo>
                <a:cubicBezTo>
                  <a:pt x="442" y="20"/>
                  <a:pt x="423" y="45"/>
                  <a:pt x="388" y="56"/>
                </a:cubicBezTo>
                <a:cubicBezTo>
                  <a:pt x="365" y="123"/>
                  <a:pt x="397" y="45"/>
                  <a:pt x="321" y="141"/>
                </a:cubicBezTo>
                <a:cubicBezTo>
                  <a:pt x="292" y="178"/>
                  <a:pt x="273" y="203"/>
                  <a:pt x="255" y="245"/>
                </a:cubicBezTo>
                <a:cubicBezTo>
                  <a:pt x="245" y="267"/>
                  <a:pt x="239" y="290"/>
                  <a:pt x="227" y="311"/>
                </a:cubicBezTo>
                <a:cubicBezTo>
                  <a:pt x="216" y="331"/>
                  <a:pt x="189" y="368"/>
                  <a:pt x="189" y="368"/>
                </a:cubicBezTo>
                <a:cubicBezTo>
                  <a:pt x="170" y="448"/>
                  <a:pt x="132" y="512"/>
                  <a:pt x="95" y="585"/>
                </a:cubicBezTo>
                <a:cubicBezTo>
                  <a:pt x="74" y="626"/>
                  <a:pt x="74" y="669"/>
                  <a:pt x="48" y="708"/>
                </a:cubicBezTo>
                <a:cubicBezTo>
                  <a:pt x="32" y="772"/>
                  <a:pt x="14" y="833"/>
                  <a:pt x="0" y="897"/>
                </a:cubicBezTo>
                <a:cubicBezTo>
                  <a:pt x="4" y="921"/>
                  <a:pt x="19" y="973"/>
                  <a:pt x="19" y="1001"/>
                </a:cubicBezTo>
              </a:path>
            </a:pathLst>
          </a:custGeom>
          <a:noFill/>
          <a:ln w="82550" cap="flat" cmpd="sng">
            <a:solidFill>
              <a:schemeClr val="tx1"/>
            </a:solidFill>
            <a:prstDash val="solid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6328" name="Text Box 72"/>
          <p:cNvSpPr txBox="1">
            <a:spLocks noChangeArrowheads="1"/>
          </p:cNvSpPr>
          <p:nvPr/>
        </p:nvSpPr>
        <p:spPr bwMode="auto">
          <a:xfrm>
            <a:off x="1504950" y="3049588"/>
            <a:ext cx="763588" cy="396875"/>
          </a:xfrm>
          <a:prstGeom prst="rect">
            <a:avLst/>
          </a:prstGeom>
          <a:noFill/>
          <a:ln w="825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2000" b="1">
                <a:latin typeface="Tahoma" pitchFamily="34" charset="0"/>
                <a:ea typeface="HGP創英角ﾎﾟｯﾌﾟ体" pitchFamily="50" charset="-128"/>
              </a:rPr>
              <a:t>H</a:t>
            </a:r>
            <a:r>
              <a:rPr lang="en-US" altLang="ja-JP" sz="2000" b="1" baseline="-25000">
                <a:latin typeface="Tahoma" pitchFamily="34" charset="0"/>
                <a:ea typeface="HGP創英角ﾎﾟｯﾌﾟ体" pitchFamily="50" charset="-128"/>
              </a:rPr>
              <a:t>2</a:t>
            </a:r>
            <a:r>
              <a:rPr lang="en-US" altLang="ja-JP" sz="2000" b="1">
                <a:latin typeface="Tahoma" pitchFamily="34" charset="0"/>
                <a:ea typeface="HGP創英角ﾎﾟｯﾌﾟ体" pitchFamily="50" charset="-128"/>
              </a:rPr>
              <a:t>O</a:t>
            </a:r>
          </a:p>
        </p:txBody>
      </p:sp>
      <p:sp>
        <p:nvSpPr>
          <p:cNvPr id="96329" name="Freeform 73"/>
          <p:cNvSpPr>
            <a:spLocks/>
          </p:cNvSpPr>
          <p:nvPr/>
        </p:nvSpPr>
        <p:spPr bwMode="auto">
          <a:xfrm>
            <a:off x="2176463" y="3095625"/>
            <a:ext cx="461962" cy="157163"/>
          </a:xfrm>
          <a:custGeom>
            <a:avLst/>
            <a:gdLst/>
            <a:ahLst/>
            <a:cxnLst>
              <a:cxn ang="0">
                <a:pos x="358" y="0"/>
              </a:cxn>
              <a:cxn ang="0">
                <a:pos x="0" y="123"/>
              </a:cxn>
            </a:cxnLst>
            <a:rect l="0" t="0" r="r" b="b"/>
            <a:pathLst>
              <a:path w="358" h="123">
                <a:moveTo>
                  <a:pt x="358" y="0"/>
                </a:moveTo>
                <a:cubicBezTo>
                  <a:pt x="249" y="111"/>
                  <a:pt x="156" y="123"/>
                  <a:pt x="0" y="123"/>
                </a:cubicBezTo>
              </a:path>
            </a:pathLst>
          </a:custGeom>
          <a:noFill/>
          <a:ln w="82550" cap="flat" cmpd="sng">
            <a:solidFill>
              <a:schemeClr val="tx1"/>
            </a:solidFill>
            <a:prstDash val="solid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6330" name="Text Box 74"/>
          <p:cNvSpPr txBox="1">
            <a:spLocks noChangeArrowheads="1"/>
          </p:cNvSpPr>
          <p:nvPr/>
        </p:nvSpPr>
        <p:spPr bwMode="auto">
          <a:xfrm>
            <a:off x="1711325" y="4511675"/>
            <a:ext cx="14716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1800" b="1">
                <a:latin typeface="Tahoma" pitchFamily="34" charset="0"/>
                <a:ea typeface="HGP創英角ﾎﾟｯﾌﾟ体" pitchFamily="50" charset="-128"/>
              </a:rPr>
              <a:t>Peptide bond</a:t>
            </a:r>
          </a:p>
        </p:txBody>
      </p:sp>
      <p:sp>
        <p:nvSpPr>
          <p:cNvPr id="96331" name="Text Box 75"/>
          <p:cNvSpPr txBox="1">
            <a:spLocks noChangeArrowheads="1"/>
          </p:cNvSpPr>
          <p:nvPr/>
        </p:nvSpPr>
        <p:spPr bwMode="auto">
          <a:xfrm>
            <a:off x="3370263" y="4510088"/>
            <a:ext cx="14716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1800" b="1">
                <a:latin typeface="Tahoma" pitchFamily="34" charset="0"/>
                <a:ea typeface="HGP創英角ﾎﾟｯﾌﾟ体" pitchFamily="50" charset="-128"/>
              </a:rPr>
              <a:t>Peptide bond</a:t>
            </a:r>
          </a:p>
        </p:txBody>
      </p:sp>
      <p:sp>
        <p:nvSpPr>
          <p:cNvPr id="96332" name="AutoShape 76"/>
          <p:cNvSpPr>
            <a:spLocks noChangeArrowheads="1"/>
          </p:cNvSpPr>
          <p:nvPr/>
        </p:nvSpPr>
        <p:spPr bwMode="auto">
          <a:xfrm>
            <a:off x="1836738" y="4029075"/>
            <a:ext cx="1217612" cy="447675"/>
          </a:xfrm>
          <a:prstGeom prst="roundRect">
            <a:avLst>
              <a:gd name="adj" fmla="val 16667"/>
            </a:avLst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6333" name="AutoShape 77"/>
          <p:cNvSpPr>
            <a:spLocks noChangeArrowheads="1"/>
          </p:cNvSpPr>
          <p:nvPr/>
        </p:nvSpPr>
        <p:spPr bwMode="auto">
          <a:xfrm>
            <a:off x="3513138" y="4029075"/>
            <a:ext cx="1181100" cy="449263"/>
          </a:xfrm>
          <a:prstGeom prst="roundRect">
            <a:avLst>
              <a:gd name="adj" fmla="val 16667"/>
            </a:avLst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6341" name="Text Box 85"/>
          <p:cNvSpPr txBox="1">
            <a:spLocks noChangeArrowheads="1"/>
          </p:cNvSpPr>
          <p:nvPr/>
        </p:nvSpPr>
        <p:spPr bwMode="auto">
          <a:xfrm>
            <a:off x="5553075" y="4929198"/>
            <a:ext cx="3590925" cy="13430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2600" dirty="0">
                <a:latin typeface="Tahoma" pitchFamily="34" charset="0"/>
                <a:ea typeface="HGP創英角ﾎﾟｯﾌﾟ体" pitchFamily="50" charset="-128"/>
              </a:rPr>
              <a:t>The amino acid sequence is called as </a:t>
            </a:r>
            <a:r>
              <a:rPr lang="en-US" altLang="ja-JP" sz="2600" dirty="0" smtClean="0">
                <a:solidFill>
                  <a:srgbClr val="FF0000"/>
                </a:solidFill>
                <a:latin typeface="Tahoma" pitchFamily="34" charset="0"/>
                <a:ea typeface="HGP創英角ﾎﾟｯﾌﾟ体" pitchFamily="50" charset="-128"/>
              </a:rPr>
              <a:t>Primary </a:t>
            </a:r>
            <a:r>
              <a:rPr lang="en-US" altLang="ja-JP" sz="2600" dirty="0">
                <a:solidFill>
                  <a:srgbClr val="FF0000"/>
                </a:solidFill>
                <a:latin typeface="Tahoma" pitchFamily="34" charset="0"/>
                <a:ea typeface="HGP創英角ﾎﾟｯﾌﾟ体" pitchFamily="50" charset="-128"/>
              </a:rPr>
              <a:t>S</a:t>
            </a:r>
            <a:r>
              <a:rPr lang="en-US" altLang="ja-JP" sz="2600" dirty="0" smtClean="0">
                <a:solidFill>
                  <a:srgbClr val="FF0000"/>
                </a:solidFill>
                <a:latin typeface="Tahoma" pitchFamily="34" charset="0"/>
                <a:ea typeface="HGP創英角ﾎﾟｯﾌﾟ体" pitchFamily="50" charset="-128"/>
              </a:rPr>
              <a:t>tructure</a:t>
            </a:r>
            <a:r>
              <a:rPr lang="en-US" altLang="ja-JP" sz="3000" dirty="0" smtClean="0">
                <a:latin typeface="Tahoma" pitchFamily="34" charset="0"/>
                <a:ea typeface="HGP創英角ﾎﾟｯﾌﾟ体" pitchFamily="50" charset="-128"/>
              </a:rPr>
              <a:t> </a:t>
            </a:r>
            <a:endParaRPr lang="en-US" altLang="ja-JP" dirty="0">
              <a:latin typeface="Tahoma" pitchFamily="34" charset="0"/>
              <a:ea typeface="HGP創英角ﾎﾟｯﾌﾟ体" pitchFamily="50" charset="-128"/>
            </a:endParaRPr>
          </a:p>
        </p:txBody>
      </p:sp>
      <p:sp>
        <p:nvSpPr>
          <p:cNvPr id="96343" name="Oval 87"/>
          <p:cNvSpPr>
            <a:spLocks noChangeArrowheads="1"/>
          </p:cNvSpPr>
          <p:nvPr/>
        </p:nvSpPr>
        <p:spPr bwMode="auto">
          <a:xfrm>
            <a:off x="1089025" y="5610225"/>
            <a:ext cx="377825" cy="377825"/>
          </a:xfrm>
          <a:prstGeom prst="ellipse">
            <a:avLst/>
          </a:prstGeom>
          <a:gradFill rotWithShape="0">
            <a:gsLst>
              <a:gs pos="0">
                <a:srgbClr val="CC99FF"/>
              </a:gs>
              <a:gs pos="100000">
                <a:srgbClr val="CC99FF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6344" name="Oval 88"/>
          <p:cNvSpPr>
            <a:spLocks noChangeArrowheads="1"/>
          </p:cNvSpPr>
          <p:nvPr/>
        </p:nvSpPr>
        <p:spPr bwMode="auto">
          <a:xfrm>
            <a:off x="1466850" y="5494338"/>
            <a:ext cx="377825" cy="377825"/>
          </a:xfrm>
          <a:prstGeom prst="ellipse">
            <a:avLst/>
          </a:prstGeom>
          <a:gradFill rotWithShape="0">
            <a:gsLst>
              <a:gs pos="0">
                <a:srgbClr val="99CCFF"/>
              </a:gs>
              <a:gs pos="100000">
                <a:srgbClr val="99CCFF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6345" name="Oval 89"/>
          <p:cNvSpPr>
            <a:spLocks noChangeArrowheads="1"/>
          </p:cNvSpPr>
          <p:nvPr/>
        </p:nvSpPr>
        <p:spPr bwMode="auto">
          <a:xfrm>
            <a:off x="1844675" y="5610225"/>
            <a:ext cx="377825" cy="377825"/>
          </a:xfrm>
          <a:prstGeom prst="ellipse">
            <a:avLst/>
          </a:prstGeom>
          <a:gradFill rotWithShape="0">
            <a:gsLst>
              <a:gs pos="0">
                <a:srgbClr val="0000FF"/>
              </a:gs>
              <a:gs pos="100000">
                <a:srgbClr val="0000FF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6346" name="Oval 90"/>
          <p:cNvSpPr>
            <a:spLocks noChangeArrowheads="1"/>
          </p:cNvSpPr>
          <p:nvPr/>
        </p:nvSpPr>
        <p:spPr bwMode="auto">
          <a:xfrm>
            <a:off x="2235200" y="5689600"/>
            <a:ext cx="377825" cy="377825"/>
          </a:xfrm>
          <a:prstGeom prst="ellipse">
            <a:avLst/>
          </a:prstGeom>
          <a:gradFill rotWithShape="0">
            <a:gsLst>
              <a:gs pos="0">
                <a:srgbClr val="FF0000"/>
              </a:gs>
              <a:gs pos="100000">
                <a:srgbClr val="FF00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6347" name="Oval 91"/>
          <p:cNvSpPr>
            <a:spLocks noChangeArrowheads="1"/>
          </p:cNvSpPr>
          <p:nvPr/>
        </p:nvSpPr>
        <p:spPr bwMode="auto">
          <a:xfrm>
            <a:off x="3729038" y="5610225"/>
            <a:ext cx="377825" cy="377825"/>
          </a:xfrm>
          <a:prstGeom prst="ellipse">
            <a:avLst/>
          </a:prstGeom>
          <a:gradFill rotWithShape="0">
            <a:gsLst>
              <a:gs pos="0">
                <a:srgbClr val="CCFFFF"/>
              </a:gs>
              <a:gs pos="100000">
                <a:srgbClr val="CCFFFF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6348" name="Oval 92"/>
          <p:cNvSpPr>
            <a:spLocks noChangeArrowheads="1"/>
          </p:cNvSpPr>
          <p:nvPr/>
        </p:nvSpPr>
        <p:spPr bwMode="auto">
          <a:xfrm>
            <a:off x="3351213" y="5500688"/>
            <a:ext cx="377825" cy="377825"/>
          </a:xfrm>
          <a:prstGeom prst="ellipse">
            <a:avLst/>
          </a:prstGeom>
          <a:gradFill rotWithShape="0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6349" name="Oval 93"/>
          <p:cNvSpPr>
            <a:spLocks noChangeArrowheads="1"/>
          </p:cNvSpPr>
          <p:nvPr/>
        </p:nvSpPr>
        <p:spPr bwMode="auto">
          <a:xfrm>
            <a:off x="2595563" y="5610225"/>
            <a:ext cx="377825" cy="377825"/>
          </a:xfrm>
          <a:prstGeom prst="ellipse">
            <a:avLst/>
          </a:prstGeom>
          <a:gradFill rotWithShape="0">
            <a:gsLst>
              <a:gs pos="0">
                <a:srgbClr val="00FF00"/>
              </a:gs>
              <a:gs pos="100000">
                <a:srgbClr val="00FF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6350" name="Oval 94"/>
          <p:cNvSpPr>
            <a:spLocks noChangeArrowheads="1"/>
          </p:cNvSpPr>
          <p:nvPr/>
        </p:nvSpPr>
        <p:spPr bwMode="auto">
          <a:xfrm>
            <a:off x="2973388" y="5500688"/>
            <a:ext cx="377825" cy="377825"/>
          </a:xfrm>
          <a:prstGeom prst="ellipse">
            <a:avLst/>
          </a:prstGeom>
          <a:gradFill rotWithShape="0">
            <a:gsLst>
              <a:gs pos="0">
                <a:srgbClr val="99CC00"/>
              </a:gs>
              <a:gs pos="100000">
                <a:srgbClr val="99CC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6351" name="Oval 95"/>
          <p:cNvSpPr>
            <a:spLocks noChangeArrowheads="1"/>
          </p:cNvSpPr>
          <p:nvPr/>
        </p:nvSpPr>
        <p:spPr bwMode="auto">
          <a:xfrm>
            <a:off x="4064000" y="5762625"/>
            <a:ext cx="377825" cy="377825"/>
          </a:xfrm>
          <a:prstGeom prst="ellipse">
            <a:avLst/>
          </a:prstGeom>
          <a:gradFill rotWithShape="0">
            <a:gsLst>
              <a:gs pos="0">
                <a:srgbClr val="0000FF"/>
              </a:gs>
              <a:gs pos="100000">
                <a:srgbClr val="0000FF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6352" name="Oval 96"/>
          <p:cNvSpPr>
            <a:spLocks noChangeArrowheads="1"/>
          </p:cNvSpPr>
          <p:nvPr/>
        </p:nvSpPr>
        <p:spPr bwMode="auto">
          <a:xfrm>
            <a:off x="4441825" y="5762625"/>
            <a:ext cx="377825" cy="377825"/>
          </a:xfrm>
          <a:prstGeom prst="ellipse">
            <a:avLst/>
          </a:prstGeom>
          <a:gradFill rotWithShape="0">
            <a:gsLst>
              <a:gs pos="0">
                <a:srgbClr val="00FF00"/>
              </a:gs>
              <a:gs pos="100000">
                <a:srgbClr val="00FF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6353" name="Oval 97"/>
          <p:cNvSpPr>
            <a:spLocks noChangeArrowheads="1"/>
          </p:cNvSpPr>
          <p:nvPr/>
        </p:nvSpPr>
        <p:spPr bwMode="auto">
          <a:xfrm>
            <a:off x="4797425" y="5627688"/>
            <a:ext cx="377825" cy="377825"/>
          </a:xfrm>
          <a:prstGeom prst="ellipse">
            <a:avLst/>
          </a:prstGeom>
          <a:gradFill rotWithShape="0">
            <a:gsLst>
              <a:gs pos="0">
                <a:srgbClr val="CC99FF"/>
              </a:gs>
              <a:gs pos="100000">
                <a:srgbClr val="CC99FF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6354" name="Text Box 98"/>
          <p:cNvSpPr txBox="1">
            <a:spLocks noChangeArrowheads="1"/>
          </p:cNvSpPr>
          <p:nvPr/>
        </p:nvSpPr>
        <p:spPr bwMode="auto">
          <a:xfrm>
            <a:off x="984250" y="5624513"/>
            <a:ext cx="609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1600" b="1">
                <a:solidFill>
                  <a:srgbClr val="000000"/>
                </a:solidFill>
                <a:latin typeface="Tahoma" pitchFamily="34" charset="0"/>
              </a:rPr>
              <a:t>A</a:t>
            </a:r>
          </a:p>
        </p:txBody>
      </p:sp>
      <p:sp>
        <p:nvSpPr>
          <p:cNvPr id="96355" name="Text Box 99"/>
          <p:cNvSpPr txBox="1">
            <a:spLocks noChangeArrowheads="1"/>
          </p:cNvSpPr>
          <p:nvPr/>
        </p:nvSpPr>
        <p:spPr bwMode="auto">
          <a:xfrm>
            <a:off x="4695825" y="5624513"/>
            <a:ext cx="609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1600" b="1">
                <a:solidFill>
                  <a:srgbClr val="000000"/>
                </a:solidFill>
                <a:latin typeface="Tahoma" pitchFamily="34" charset="0"/>
              </a:rPr>
              <a:t>A</a:t>
            </a:r>
          </a:p>
        </p:txBody>
      </p:sp>
      <p:sp>
        <p:nvSpPr>
          <p:cNvPr id="96356" name="Text Box 100"/>
          <p:cNvSpPr txBox="1">
            <a:spLocks noChangeArrowheads="1"/>
          </p:cNvSpPr>
          <p:nvPr/>
        </p:nvSpPr>
        <p:spPr bwMode="auto">
          <a:xfrm>
            <a:off x="1360488" y="5513388"/>
            <a:ext cx="609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1600" b="1">
                <a:solidFill>
                  <a:srgbClr val="000000"/>
                </a:solidFill>
                <a:latin typeface="Tahoma" pitchFamily="34" charset="0"/>
              </a:rPr>
              <a:t>F</a:t>
            </a:r>
          </a:p>
        </p:txBody>
      </p:sp>
      <p:sp>
        <p:nvSpPr>
          <p:cNvPr id="96357" name="Text Box 101"/>
          <p:cNvSpPr txBox="1">
            <a:spLocks noChangeArrowheads="1"/>
          </p:cNvSpPr>
          <p:nvPr/>
        </p:nvSpPr>
        <p:spPr bwMode="auto">
          <a:xfrm>
            <a:off x="2141538" y="5718175"/>
            <a:ext cx="609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1600" b="1">
                <a:solidFill>
                  <a:srgbClr val="000000"/>
                </a:solidFill>
                <a:latin typeface="Tahoma" pitchFamily="34" charset="0"/>
              </a:rPr>
              <a:t>N</a:t>
            </a:r>
          </a:p>
        </p:txBody>
      </p:sp>
      <p:sp>
        <p:nvSpPr>
          <p:cNvPr id="96358" name="Text Box 102"/>
          <p:cNvSpPr txBox="1">
            <a:spLocks noChangeArrowheads="1"/>
          </p:cNvSpPr>
          <p:nvPr/>
        </p:nvSpPr>
        <p:spPr bwMode="auto">
          <a:xfrm>
            <a:off x="1722438" y="5640388"/>
            <a:ext cx="609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1600" b="1">
                <a:solidFill>
                  <a:srgbClr val="000000"/>
                </a:solidFill>
                <a:latin typeface="Tahoma" pitchFamily="34" charset="0"/>
              </a:rPr>
              <a:t>G</a:t>
            </a:r>
          </a:p>
        </p:txBody>
      </p:sp>
      <p:sp>
        <p:nvSpPr>
          <p:cNvPr id="96359" name="Text Box 103"/>
          <p:cNvSpPr txBox="1">
            <a:spLocks noChangeArrowheads="1"/>
          </p:cNvSpPr>
          <p:nvPr/>
        </p:nvSpPr>
        <p:spPr bwMode="auto">
          <a:xfrm>
            <a:off x="3946525" y="5792788"/>
            <a:ext cx="609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1600" b="1">
                <a:solidFill>
                  <a:srgbClr val="000000"/>
                </a:solidFill>
                <a:latin typeface="Tahoma" pitchFamily="34" charset="0"/>
              </a:rPr>
              <a:t>G</a:t>
            </a:r>
          </a:p>
        </p:txBody>
      </p:sp>
      <p:sp>
        <p:nvSpPr>
          <p:cNvPr id="96360" name="Text Box 104"/>
          <p:cNvSpPr txBox="1">
            <a:spLocks noChangeArrowheads="1"/>
          </p:cNvSpPr>
          <p:nvPr/>
        </p:nvSpPr>
        <p:spPr bwMode="auto">
          <a:xfrm>
            <a:off x="2489200" y="5626100"/>
            <a:ext cx="609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1600" b="1">
                <a:solidFill>
                  <a:srgbClr val="000000"/>
                </a:solidFill>
                <a:latin typeface="Tahoma" pitchFamily="34" charset="0"/>
              </a:rPr>
              <a:t>S</a:t>
            </a:r>
          </a:p>
        </p:txBody>
      </p:sp>
      <p:sp>
        <p:nvSpPr>
          <p:cNvPr id="96361" name="Text Box 105"/>
          <p:cNvSpPr txBox="1">
            <a:spLocks noChangeArrowheads="1"/>
          </p:cNvSpPr>
          <p:nvPr/>
        </p:nvSpPr>
        <p:spPr bwMode="auto">
          <a:xfrm>
            <a:off x="2879725" y="5522913"/>
            <a:ext cx="609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1600" b="1">
                <a:solidFill>
                  <a:srgbClr val="000000"/>
                </a:solidFill>
                <a:latin typeface="Tahoma" pitchFamily="34" charset="0"/>
              </a:rPr>
              <a:t>T</a:t>
            </a:r>
          </a:p>
        </p:txBody>
      </p:sp>
      <p:sp>
        <p:nvSpPr>
          <p:cNvPr id="96362" name="Text Box 106"/>
          <p:cNvSpPr txBox="1">
            <a:spLocks noChangeArrowheads="1"/>
          </p:cNvSpPr>
          <p:nvPr/>
        </p:nvSpPr>
        <p:spPr bwMode="auto">
          <a:xfrm>
            <a:off x="4338638" y="5780088"/>
            <a:ext cx="609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1600" b="1">
                <a:solidFill>
                  <a:srgbClr val="000000"/>
                </a:solidFill>
                <a:latin typeface="Tahoma" pitchFamily="34" charset="0"/>
              </a:rPr>
              <a:t>S</a:t>
            </a:r>
          </a:p>
        </p:txBody>
      </p:sp>
      <p:sp>
        <p:nvSpPr>
          <p:cNvPr id="96363" name="Text Box 107"/>
          <p:cNvSpPr txBox="1">
            <a:spLocks noChangeArrowheads="1"/>
          </p:cNvSpPr>
          <p:nvPr/>
        </p:nvSpPr>
        <p:spPr bwMode="auto">
          <a:xfrm>
            <a:off x="3252788" y="5508625"/>
            <a:ext cx="609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1600" b="1">
                <a:solidFill>
                  <a:srgbClr val="000000"/>
                </a:solidFill>
                <a:latin typeface="Tahoma" pitchFamily="34" charset="0"/>
              </a:rPr>
              <a:t>D</a:t>
            </a:r>
          </a:p>
        </p:txBody>
      </p:sp>
      <p:sp>
        <p:nvSpPr>
          <p:cNvPr id="96364" name="Text Box 108"/>
          <p:cNvSpPr txBox="1">
            <a:spLocks noChangeArrowheads="1"/>
          </p:cNvSpPr>
          <p:nvPr/>
        </p:nvSpPr>
        <p:spPr bwMode="auto">
          <a:xfrm>
            <a:off x="3641725" y="5632450"/>
            <a:ext cx="609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1600" b="1">
                <a:solidFill>
                  <a:srgbClr val="000000"/>
                </a:solidFill>
                <a:latin typeface="Tahoma" pitchFamily="34" charset="0"/>
              </a:rPr>
              <a:t>K</a:t>
            </a:r>
          </a:p>
        </p:txBody>
      </p:sp>
      <p:sp>
        <p:nvSpPr>
          <p:cNvPr id="96365" name="Freeform 109"/>
          <p:cNvSpPr>
            <a:spLocks/>
          </p:cNvSpPr>
          <p:nvPr/>
        </p:nvSpPr>
        <p:spPr bwMode="auto">
          <a:xfrm>
            <a:off x="704850" y="5868988"/>
            <a:ext cx="388938" cy="90487"/>
          </a:xfrm>
          <a:custGeom>
            <a:avLst/>
            <a:gdLst/>
            <a:ahLst/>
            <a:cxnLst>
              <a:cxn ang="0">
                <a:pos x="245" y="0"/>
              </a:cxn>
              <a:cxn ang="0">
                <a:pos x="151" y="38"/>
              </a:cxn>
              <a:cxn ang="0">
                <a:pos x="0" y="57"/>
              </a:cxn>
            </a:cxnLst>
            <a:rect l="0" t="0" r="r" b="b"/>
            <a:pathLst>
              <a:path w="245" h="57">
                <a:moveTo>
                  <a:pt x="245" y="0"/>
                </a:moveTo>
                <a:cubicBezTo>
                  <a:pt x="218" y="14"/>
                  <a:pt x="192" y="29"/>
                  <a:pt x="151" y="38"/>
                </a:cubicBezTo>
                <a:cubicBezTo>
                  <a:pt x="110" y="47"/>
                  <a:pt x="55" y="52"/>
                  <a:pt x="0" y="57"/>
                </a:cubicBezTo>
              </a:path>
            </a:pathLst>
          </a:custGeom>
          <a:noFill/>
          <a:ln w="63500" cap="flat" cmpd="sng">
            <a:solidFill>
              <a:schemeClr val="tx1"/>
            </a:solidFill>
            <a:prstDash val="sysDot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96366" name="Freeform 110"/>
          <p:cNvSpPr>
            <a:spLocks/>
          </p:cNvSpPr>
          <p:nvPr/>
        </p:nvSpPr>
        <p:spPr bwMode="auto">
          <a:xfrm flipV="1">
            <a:off x="5205413" y="5737225"/>
            <a:ext cx="433387" cy="42863"/>
          </a:xfrm>
          <a:custGeom>
            <a:avLst/>
            <a:gdLst/>
            <a:ahLst/>
            <a:cxnLst>
              <a:cxn ang="0">
                <a:pos x="245" y="0"/>
              </a:cxn>
              <a:cxn ang="0">
                <a:pos x="151" y="38"/>
              </a:cxn>
              <a:cxn ang="0">
                <a:pos x="0" y="57"/>
              </a:cxn>
            </a:cxnLst>
            <a:rect l="0" t="0" r="r" b="b"/>
            <a:pathLst>
              <a:path w="245" h="57">
                <a:moveTo>
                  <a:pt x="245" y="0"/>
                </a:moveTo>
                <a:cubicBezTo>
                  <a:pt x="218" y="14"/>
                  <a:pt x="192" y="29"/>
                  <a:pt x="151" y="38"/>
                </a:cubicBezTo>
                <a:cubicBezTo>
                  <a:pt x="110" y="47"/>
                  <a:pt x="55" y="52"/>
                  <a:pt x="0" y="57"/>
                </a:cubicBezTo>
              </a:path>
            </a:pathLst>
          </a:custGeom>
          <a:noFill/>
          <a:ln w="63500" cap="flat" cmpd="sng">
            <a:solidFill>
              <a:schemeClr val="tx1"/>
            </a:solidFill>
            <a:prstDash val="sysDot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96368" name="Freeform 112"/>
          <p:cNvSpPr>
            <a:spLocks/>
          </p:cNvSpPr>
          <p:nvPr/>
        </p:nvSpPr>
        <p:spPr bwMode="auto">
          <a:xfrm>
            <a:off x="3298825" y="5037138"/>
            <a:ext cx="57150" cy="36036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" y="170"/>
              </a:cxn>
              <a:cxn ang="0">
                <a:pos x="0" y="226"/>
              </a:cxn>
            </a:cxnLst>
            <a:rect l="0" t="0" r="r" b="b"/>
            <a:pathLst>
              <a:path w="36" h="227">
                <a:moveTo>
                  <a:pt x="0" y="0"/>
                </a:moveTo>
                <a:cubicBezTo>
                  <a:pt x="3" y="57"/>
                  <a:pt x="4" y="113"/>
                  <a:pt x="9" y="170"/>
                </a:cubicBezTo>
                <a:cubicBezTo>
                  <a:pt x="14" y="227"/>
                  <a:pt x="36" y="209"/>
                  <a:pt x="0" y="226"/>
                </a:cubicBezTo>
              </a:path>
            </a:pathLst>
          </a:custGeom>
          <a:noFill/>
          <a:ln w="57150" cap="flat" cmpd="sng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96369" name="Text Box 113"/>
          <p:cNvSpPr txBox="1">
            <a:spLocks noChangeArrowheads="1"/>
          </p:cNvSpPr>
          <p:nvPr/>
        </p:nvSpPr>
        <p:spPr bwMode="auto">
          <a:xfrm>
            <a:off x="5724525" y="2643188"/>
            <a:ext cx="3217863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000" dirty="0">
                <a:latin typeface="Tahoma" pitchFamily="34" charset="0"/>
                <a:ea typeface="HGP創英角ﾎﾟｯﾌﾟ体" pitchFamily="50" charset="-128"/>
              </a:rPr>
              <a:t>A carboxylic acid condenses with an amino group with the release of a water</a:t>
            </a:r>
          </a:p>
        </p:txBody>
      </p:sp>
    </p:spTree>
    <p:extLst>
      <p:ext uri="{BB962C8B-B14F-4D97-AF65-F5344CB8AC3E}">
        <p14:creationId xmlns:p14="http://schemas.microsoft.com/office/powerpoint/2010/main" val="45226438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users.rcn.com/jkimball.ma.ultranet/BiologyPages/P/Peptide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1981200"/>
            <a:ext cx="5105400" cy="25908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1371600" y="609600"/>
            <a:ext cx="583204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PRIMARY STRUCTURE (1°)</a:t>
            </a:r>
            <a:endParaRPr lang="en-US" sz="4000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SECONDARY STRUCTURE (2°)</a:t>
            </a:r>
            <a:endParaRPr lang="en-US" dirty="0">
              <a:solidFill>
                <a:srgbClr val="FF0000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0634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b="1" dirty="0" smtClean="0">
                <a:solidFill>
                  <a:srgbClr val="0070C0"/>
                </a:solidFill>
                <a:latin typeface="Andalus" pitchFamily="18" charset="-78"/>
                <a:cs typeface="Andalus" pitchFamily="18" charset="-78"/>
              </a:rPr>
              <a:t>    Secondary structure refers to the regular arrangement in space of amino acids that are close to one another in the polypeptide chain.</a:t>
            </a:r>
          </a:p>
          <a:p>
            <a:pPr lvl="0"/>
            <a:endParaRPr lang="en-US" dirty="0" smtClean="0">
              <a:latin typeface="Andalus" pitchFamily="18" charset="-78"/>
              <a:cs typeface="Andalus" pitchFamily="18" charset="-78"/>
            </a:endParaRPr>
          </a:p>
          <a:p>
            <a:pPr lvl="0"/>
            <a:r>
              <a:rPr lang="en-US" dirty="0" smtClean="0">
                <a:latin typeface="Andalus" pitchFamily="18" charset="-78"/>
                <a:cs typeface="Andalus" pitchFamily="18" charset="-78"/>
              </a:rPr>
              <a:t>The secondary structure is held together by </a:t>
            </a:r>
            <a:r>
              <a:rPr lang="en-US" b="1" dirty="0" smtClean="0">
                <a:solidFill>
                  <a:srgbClr val="7030A0"/>
                </a:solidFill>
                <a:latin typeface="Andalus" pitchFamily="18" charset="-78"/>
                <a:cs typeface="Andalus" pitchFamily="18" charset="-78"/>
              </a:rPr>
              <a:t>hydrogen bonds.</a:t>
            </a:r>
          </a:p>
          <a:p>
            <a:pPr lvl="0"/>
            <a:r>
              <a:rPr lang="en-US" dirty="0" smtClean="0">
                <a:latin typeface="Andalus" pitchFamily="18" charset="-78"/>
                <a:cs typeface="Andalus" pitchFamily="18" charset="-78"/>
              </a:rPr>
              <a:t>Two types of secondary structure: α-helix, β-pleated sheet.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B050"/>
                </a:solidFill>
                <a:latin typeface="Andalus" pitchFamily="18" charset="-78"/>
                <a:cs typeface="Andalus" pitchFamily="18" charset="-78"/>
              </a:rPr>
              <a:t>α-helix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 is the most common peptide helix </a:t>
            </a:r>
            <a:r>
              <a:rPr lang="en-US" b="1" dirty="0" smtClean="0">
                <a:solidFill>
                  <a:srgbClr val="0070C0"/>
                </a:solidFill>
                <a:latin typeface="Andalus" pitchFamily="18" charset="-78"/>
                <a:cs typeface="Andalus" pitchFamily="18" charset="-78"/>
              </a:rPr>
              <a:t>e.g.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 hair or wool.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B050"/>
                </a:solidFill>
                <a:latin typeface="Andalus" pitchFamily="18" charset="-78"/>
                <a:cs typeface="Andalus" pitchFamily="18" charset="-78"/>
              </a:rPr>
              <a:t>β-pleated sheet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smtClean="0">
                <a:solidFill>
                  <a:srgbClr val="0070C0"/>
                </a:solidFill>
                <a:latin typeface="Andalus" pitchFamily="18" charset="-78"/>
                <a:cs typeface="Andalus" pitchFamily="18" charset="-78"/>
              </a:rPr>
              <a:t>e.g.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 silk.</a:t>
            </a:r>
          </a:p>
          <a:p>
            <a:endParaRPr lang="en-US" dirty="0">
              <a:latin typeface="Andalus" pitchFamily="18" charset="-78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9243464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389" name="Picture 5" descr="C:\My Documents\TE講義\1IGD_ribbon.jpg"/>
          <p:cNvPicPr>
            <a:picLocks noChangeAspect="1" noChangeArrowheads="1"/>
          </p:cNvPicPr>
          <p:nvPr/>
        </p:nvPicPr>
        <p:blipFill>
          <a:blip r:embed="rId3" cstate="print"/>
          <a:srcRect l="24808" r="24808"/>
          <a:stretch>
            <a:fillRect/>
          </a:stretch>
        </p:blipFill>
        <p:spPr bwMode="auto">
          <a:xfrm>
            <a:off x="3219450" y="1762125"/>
            <a:ext cx="2703513" cy="3490913"/>
          </a:xfrm>
          <a:prstGeom prst="rect">
            <a:avLst/>
          </a:prstGeom>
          <a:noFill/>
        </p:spPr>
      </p:pic>
      <p:pic>
        <p:nvPicPr>
          <p:cNvPr id="144391" name="Picture 7" descr="C:\My Documents\TE講義\BETA.jpg"/>
          <p:cNvPicPr>
            <a:picLocks noChangeAspect="1" noChangeArrowheads="1"/>
          </p:cNvPicPr>
          <p:nvPr/>
        </p:nvPicPr>
        <p:blipFill>
          <a:blip r:embed="rId4" cstate="print"/>
          <a:srcRect l="33664" t="6667" r="33664" b="6667"/>
          <a:stretch>
            <a:fillRect/>
          </a:stretch>
        </p:blipFill>
        <p:spPr bwMode="auto">
          <a:xfrm>
            <a:off x="6681788" y="2525713"/>
            <a:ext cx="1892300" cy="3265487"/>
          </a:xfrm>
          <a:prstGeom prst="rect">
            <a:avLst/>
          </a:prstGeom>
          <a:noFill/>
        </p:spPr>
      </p:pic>
      <p:sp>
        <p:nvSpPr>
          <p:cNvPr id="144392" name="Text Box 8"/>
          <p:cNvSpPr txBox="1">
            <a:spLocks noChangeArrowheads="1"/>
          </p:cNvSpPr>
          <p:nvPr/>
        </p:nvSpPr>
        <p:spPr bwMode="auto">
          <a:xfrm>
            <a:off x="500033" y="1903413"/>
            <a:ext cx="185738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b="1" dirty="0">
                <a:solidFill>
                  <a:srgbClr val="92D050"/>
                </a:solidFill>
                <a:cs typeface="Tahoma" pitchFamily="34" charset="0"/>
              </a:rPr>
              <a:t>α</a:t>
            </a:r>
            <a:r>
              <a:rPr lang="en-US" altLang="ja-JP" b="1" dirty="0">
                <a:solidFill>
                  <a:srgbClr val="92D050"/>
                </a:solidFill>
                <a:ea typeface="HGP創英角ﾎﾟｯﾌﾟ体" pitchFamily="50" charset="-128"/>
              </a:rPr>
              <a:t>-helix</a:t>
            </a:r>
          </a:p>
        </p:txBody>
      </p:sp>
      <p:sp>
        <p:nvSpPr>
          <p:cNvPr id="144393" name="Text Box 9"/>
          <p:cNvSpPr txBox="1">
            <a:spLocks noChangeArrowheads="1"/>
          </p:cNvSpPr>
          <p:nvPr/>
        </p:nvSpPr>
        <p:spPr bwMode="auto">
          <a:xfrm>
            <a:off x="6388100" y="1993900"/>
            <a:ext cx="25177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b="1" dirty="0">
                <a:solidFill>
                  <a:srgbClr val="F37207"/>
                </a:solidFill>
                <a:cs typeface="Tahoma" pitchFamily="34" charset="0"/>
              </a:rPr>
              <a:t>β</a:t>
            </a:r>
            <a:r>
              <a:rPr lang="en-US" altLang="ja-JP" b="1" dirty="0">
                <a:solidFill>
                  <a:srgbClr val="F37207"/>
                </a:solidFill>
                <a:ea typeface="HGP創英角ﾎﾟｯﾌﾟ体" pitchFamily="50" charset="-128"/>
              </a:rPr>
              <a:t>-sheet</a:t>
            </a:r>
          </a:p>
        </p:txBody>
      </p:sp>
      <p:sp>
        <p:nvSpPr>
          <p:cNvPr id="144394" name="Rectangle 10"/>
          <p:cNvSpPr>
            <a:spLocks noChangeArrowheads="1"/>
          </p:cNvSpPr>
          <p:nvPr/>
        </p:nvSpPr>
        <p:spPr bwMode="auto">
          <a:xfrm rot="1724684">
            <a:off x="3644900" y="2160588"/>
            <a:ext cx="914400" cy="2622550"/>
          </a:xfrm>
          <a:prstGeom prst="rect">
            <a:avLst/>
          </a:prstGeom>
          <a:noFill/>
          <a:ln w="76200">
            <a:solidFill>
              <a:srgbClr val="99CC00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4395" name="Rectangle 11"/>
          <p:cNvSpPr>
            <a:spLocks noChangeArrowheads="1"/>
          </p:cNvSpPr>
          <p:nvPr/>
        </p:nvSpPr>
        <p:spPr bwMode="auto">
          <a:xfrm rot="-10934">
            <a:off x="4570413" y="1862138"/>
            <a:ext cx="1243012" cy="2622550"/>
          </a:xfrm>
          <a:prstGeom prst="rect">
            <a:avLst/>
          </a:prstGeom>
          <a:noFill/>
          <a:ln w="76200">
            <a:solidFill>
              <a:srgbClr val="FF6600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4396" name="Line 12"/>
          <p:cNvSpPr>
            <a:spLocks noChangeShapeType="1"/>
          </p:cNvSpPr>
          <p:nvPr/>
        </p:nvSpPr>
        <p:spPr bwMode="auto">
          <a:xfrm flipV="1">
            <a:off x="2233613" y="2098675"/>
            <a:ext cx="2112962" cy="314325"/>
          </a:xfrm>
          <a:prstGeom prst="line">
            <a:avLst/>
          </a:prstGeom>
          <a:noFill/>
          <a:ln w="38100">
            <a:solidFill>
              <a:srgbClr val="99CC00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44397" name="Line 13"/>
          <p:cNvSpPr>
            <a:spLocks noChangeShapeType="1"/>
          </p:cNvSpPr>
          <p:nvPr/>
        </p:nvSpPr>
        <p:spPr bwMode="auto">
          <a:xfrm flipV="1">
            <a:off x="2206625" y="4349750"/>
            <a:ext cx="898525" cy="1947863"/>
          </a:xfrm>
          <a:prstGeom prst="line">
            <a:avLst/>
          </a:prstGeom>
          <a:noFill/>
          <a:ln w="38100">
            <a:solidFill>
              <a:srgbClr val="99CC00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44398" name="Line 14"/>
          <p:cNvSpPr>
            <a:spLocks noChangeShapeType="1"/>
          </p:cNvSpPr>
          <p:nvPr/>
        </p:nvSpPr>
        <p:spPr bwMode="auto">
          <a:xfrm>
            <a:off x="5864225" y="1844675"/>
            <a:ext cx="808038" cy="644525"/>
          </a:xfrm>
          <a:prstGeom prst="line">
            <a:avLst/>
          </a:prstGeom>
          <a:noFill/>
          <a:ln w="38100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44399" name="Line 15"/>
          <p:cNvSpPr>
            <a:spLocks noChangeShapeType="1"/>
          </p:cNvSpPr>
          <p:nvPr/>
        </p:nvSpPr>
        <p:spPr bwMode="auto">
          <a:xfrm>
            <a:off x="5822950" y="4498975"/>
            <a:ext cx="852488" cy="1273175"/>
          </a:xfrm>
          <a:prstGeom prst="line">
            <a:avLst/>
          </a:prstGeom>
          <a:noFill/>
          <a:ln w="38100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pic>
        <p:nvPicPr>
          <p:cNvPr id="144400" name="Picture 16" descr="C:\My Documents\TE講義\HELIX.jpg"/>
          <p:cNvPicPr>
            <a:picLocks noChangeAspect="1" noChangeArrowheads="1"/>
          </p:cNvPicPr>
          <p:nvPr/>
        </p:nvPicPr>
        <p:blipFill>
          <a:blip r:embed="rId5" cstate="print"/>
          <a:srcRect l="39563" t="5339" r="39563" b="5339"/>
          <a:stretch>
            <a:fillRect/>
          </a:stretch>
        </p:blipFill>
        <p:spPr bwMode="auto">
          <a:xfrm>
            <a:off x="811213" y="2408238"/>
            <a:ext cx="1409700" cy="3924300"/>
          </a:xfrm>
          <a:prstGeom prst="rect">
            <a:avLst/>
          </a:prstGeom>
          <a:noFill/>
        </p:spPr>
      </p:pic>
      <p:sp>
        <p:nvSpPr>
          <p:cNvPr id="144401" name="Text Box 17"/>
          <p:cNvSpPr txBox="1">
            <a:spLocks noChangeArrowheads="1"/>
          </p:cNvSpPr>
          <p:nvPr/>
        </p:nvSpPr>
        <p:spPr bwMode="auto">
          <a:xfrm>
            <a:off x="2500298" y="214290"/>
            <a:ext cx="4500594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000" b="1" dirty="0" smtClean="0">
                <a:solidFill>
                  <a:srgbClr val="FF0000"/>
                </a:solidFill>
                <a:cs typeface="Tahoma" pitchFamily="34" charset="0"/>
              </a:rPr>
              <a:t>          </a:t>
            </a:r>
            <a:r>
              <a:rPr lang="en-US" altLang="ja-JP" sz="2800" b="1" dirty="0" smtClean="0">
                <a:solidFill>
                  <a:srgbClr val="FF0000"/>
                </a:solidFill>
                <a:cs typeface="Tahoma" pitchFamily="34" charset="0"/>
              </a:rPr>
              <a:t>Secondary structures</a:t>
            </a:r>
          </a:p>
          <a:p>
            <a:pPr>
              <a:spcBef>
                <a:spcPct val="50000"/>
              </a:spcBef>
            </a:pPr>
            <a:r>
              <a:rPr lang="en-US" altLang="ja-JP" sz="2400" b="1" dirty="0" smtClean="0">
                <a:cs typeface="Tahoma" pitchFamily="34" charset="0"/>
              </a:rPr>
              <a:t>α</a:t>
            </a:r>
            <a:r>
              <a:rPr lang="en-US" altLang="ja-JP" sz="2400" b="1" dirty="0" smtClean="0">
                <a:ea typeface="HGP創英角ﾎﾟｯﾌﾟ体" pitchFamily="50" charset="-128"/>
              </a:rPr>
              <a:t>-helix </a:t>
            </a:r>
            <a:r>
              <a:rPr lang="en-US" altLang="ja-JP" sz="2400" b="1" dirty="0">
                <a:ea typeface="HGP創英角ﾎﾟｯﾌﾟ体" pitchFamily="50" charset="-128"/>
              </a:rPr>
              <a:t>and </a:t>
            </a:r>
            <a:r>
              <a:rPr lang="en-US" altLang="ja-JP" sz="2400" b="1" dirty="0">
                <a:cs typeface="Tahoma" pitchFamily="34" charset="0"/>
              </a:rPr>
              <a:t>β</a:t>
            </a:r>
            <a:r>
              <a:rPr lang="en-US" altLang="ja-JP" sz="2400" b="1" dirty="0">
                <a:ea typeface="HGP創英角ﾎﾟｯﾌﾟ体" pitchFamily="50" charset="-128"/>
              </a:rPr>
              <a:t>-sheet, have regular hydrogen-bonding patterns.</a:t>
            </a:r>
            <a:endParaRPr lang="ja-JP" altLang="en-US" sz="2400" b="1">
              <a:ea typeface="HGP創英角ﾎﾟｯﾌﾟ体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50046796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The Alpha Helix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4" name="Content Placeholder 3" descr="ch3f30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785926"/>
            <a:ext cx="8130071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0242591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The Beta Sheet</a:t>
            </a:r>
            <a:endParaRPr lang="en-US" dirty="0"/>
          </a:p>
        </p:txBody>
      </p:sp>
      <p:pic>
        <p:nvPicPr>
          <p:cNvPr id="4" name="Picture 2" descr="ch3f29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b="5090"/>
          <a:stretch>
            <a:fillRect/>
          </a:stretch>
        </p:blipFill>
        <p:spPr bwMode="auto">
          <a:xfrm>
            <a:off x="1643042" y="1500174"/>
            <a:ext cx="5677634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458496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838200"/>
            <a:ext cx="8763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Andalus" pitchFamily="18" charset="-78"/>
                <a:cs typeface="Andalus" pitchFamily="18" charset="-78"/>
              </a:rPr>
              <a:t>Amino acids are molecules containing an </a:t>
            </a:r>
            <a:r>
              <a:rPr lang="en-US" sz="3600" dirty="0" smtClean="0">
                <a:solidFill>
                  <a:srgbClr val="0070C0"/>
                </a:solidFill>
                <a:latin typeface="Andalus" pitchFamily="18" charset="-78"/>
                <a:cs typeface="Andalus" pitchFamily="18" charset="-78"/>
              </a:rPr>
              <a:t>amine group, a carboxyl group and a side chain (R-group</a:t>
            </a:r>
            <a:r>
              <a:rPr lang="en-US" sz="3600" dirty="0" smtClean="0">
                <a:latin typeface="Andalus" pitchFamily="18" charset="-78"/>
                <a:cs typeface="Andalus" pitchFamily="18" charset="-78"/>
              </a:rPr>
              <a:t>) that varies between different amino acids. </a:t>
            </a:r>
          </a:p>
          <a:p>
            <a:r>
              <a:rPr lang="en-US" sz="3600" dirty="0" smtClean="0">
                <a:latin typeface="Andalus" pitchFamily="18" charset="-78"/>
                <a:cs typeface="Andalus" pitchFamily="18" charset="-78"/>
              </a:rPr>
              <a:t>The </a:t>
            </a:r>
            <a:r>
              <a:rPr lang="en-US" sz="3600" dirty="0">
                <a:latin typeface="Andalus" pitchFamily="18" charset="-78"/>
                <a:cs typeface="Andalus" pitchFamily="18" charset="-78"/>
              </a:rPr>
              <a:t>key elements of an amino acid are </a:t>
            </a:r>
            <a:r>
              <a:rPr lang="en-US" sz="3600" dirty="0" smtClean="0">
                <a:latin typeface="Andalus" pitchFamily="18" charset="-78"/>
                <a:cs typeface="Andalus" pitchFamily="18" charset="-78"/>
              </a:rPr>
              <a:t>carbon, </a:t>
            </a:r>
            <a:r>
              <a:rPr lang="en-US" sz="3600" dirty="0">
                <a:latin typeface="Andalus" pitchFamily="18" charset="-78"/>
                <a:cs typeface="Andalus" pitchFamily="18" charset="-78"/>
              </a:rPr>
              <a:t>hydrogen, oxygen, and nitrogen. </a:t>
            </a:r>
            <a:endParaRPr lang="en-US" sz="3600" dirty="0" smtClean="0">
              <a:latin typeface="Andalus" pitchFamily="18" charset="-78"/>
              <a:cs typeface="Andalus" pitchFamily="18" charset="-78"/>
            </a:endParaRPr>
          </a:p>
          <a:p>
            <a:endParaRPr lang="en-US" sz="3600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52600" y="152400"/>
            <a:ext cx="579197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Structure of Amino Acid</a:t>
            </a:r>
            <a:endParaRPr lang="en-US" sz="4400" b="1" dirty="0">
              <a:solidFill>
                <a:srgbClr val="FF0000"/>
              </a:solidFill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4" name="Picture 2" descr="Amino aci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91000" y="4648200"/>
            <a:ext cx="4724400" cy="1981200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91000"/>
            <a:ext cx="5291137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320785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>
                <a:solidFill>
                  <a:srgbClr val="00B050"/>
                </a:solidFill>
                <a:latin typeface="Andalus" pitchFamily="18" charset="-78"/>
                <a:cs typeface="Andalus" pitchFamily="18" charset="-78"/>
              </a:rPr>
              <a:t> β-bend (Reverse Turn)</a:t>
            </a:r>
            <a:endParaRPr lang="en-US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768865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latin typeface="Andalus" pitchFamily="18" charset="-78"/>
                <a:cs typeface="Andalus" pitchFamily="18" charset="-78"/>
              </a:rPr>
              <a:t>    Polypeptide chain may fold back or reverse the direction of the chain to form a compact globular shape.</a:t>
            </a:r>
          </a:p>
          <a:p>
            <a:pPr>
              <a:buNone/>
            </a:pPr>
            <a:r>
              <a:rPr lang="en-US" b="1" dirty="0" smtClean="0">
                <a:solidFill>
                  <a:srgbClr val="0070C0"/>
                </a:solidFill>
                <a:latin typeface="Andalus" pitchFamily="18" charset="-78"/>
                <a:cs typeface="Andalus" pitchFamily="18" charset="-78"/>
              </a:rPr>
              <a:t>    </a:t>
            </a:r>
            <a:endParaRPr lang="en-US" dirty="0"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4" name="Picture 2052" descr="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48" y="2714620"/>
            <a:ext cx="3960814" cy="3960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996597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  <a:latin typeface="Andalus" pitchFamily="18" charset="-78"/>
                <a:cs typeface="Andalus" pitchFamily="18" charset="-78"/>
              </a:rPr>
              <a:t>Super Secondary Structure</a:t>
            </a:r>
            <a:endParaRPr lang="en-US" sz="3600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latin typeface="Andalus" pitchFamily="18" charset="-78"/>
                <a:cs typeface="Andalus" pitchFamily="18" charset="-78"/>
              </a:rPr>
              <a:t>    This refers to clusters of secondary structure </a:t>
            </a:r>
            <a:r>
              <a:rPr lang="en-US" b="1" dirty="0" smtClean="0">
                <a:solidFill>
                  <a:srgbClr val="0070C0"/>
                </a:solidFill>
                <a:latin typeface="Andalus" pitchFamily="18" charset="-78"/>
                <a:cs typeface="Andalus" pitchFamily="18" charset="-78"/>
              </a:rPr>
              <a:t>e.g.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βαβ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 unit.</a:t>
            </a:r>
          </a:p>
          <a:p>
            <a:endParaRPr lang="en-US" dirty="0"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4" name="Picture 2" descr="crossover-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092200" y="2895600"/>
            <a:ext cx="7054850" cy="2225675"/>
          </a:xfrm>
          <a:prstGeom prst="rect">
            <a:avLst/>
          </a:prstGeom>
          <a:noFill/>
        </p:spPr>
      </p:pic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990600" y="4343400"/>
            <a:ext cx="1828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/>
              <a:t>Left handed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5500694" y="5214950"/>
            <a:ext cx="19208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/>
              <a:t>Right handed</a:t>
            </a:r>
          </a:p>
        </p:txBody>
      </p:sp>
    </p:spTree>
    <p:extLst>
      <p:ext uri="{BB962C8B-B14F-4D97-AF65-F5344CB8AC3E}">
        <p14:creationId xmlns:p14="http://schemas.microsoft.com/office/powerpoint/2010/main" val="226788622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85918" y="368873"/>
            <a:ext cx="5072097" cy="6361431"/>
          </a:xfrm>
          <a:noFill/>
        </p:spPr>
      </p:pic>
    </p:spTree>
    <p:extLst>
      <p:ext uri="{BB962C8B-B14F-4D97-AF65-F5344CB8AC3E}">
        <p14:creationId xmlns:p14="http://schemas.microsoft.com/office/powerpoint/2010/main" val="248157374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TERTIARY STRUCTURE (3°)</a:t>
            </a:r>
            <a:endParaRPr lang="en-US" dirty="0">
              <a:solidFill>
                <a:srgbClr val="FF0000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0634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b="1" dirty="0" smtClean="0">
                <a:solidFill>
                  <a:srgbClr val="0070C0"/>
                </a:solidFill>
                <a:latin typeface="Andalus" pitchFamily="18" charset="-78"/>
                <a:cs typeface="Andalus" pitchFamily="18" charset="-78"/>
              </a:rPr>
              <a:t>    Tertiary structure refers to the specific bending and folding of the coils into specific layers (arrangement of amino acid residues that are far apart in the linear sequence).</a:t>
            </a:r>
          </a:p>
          <a:p>
            <a:pPr lvl="0"/>
            <a:endParaRPr lang="en-US" dirty="0" smtClean="0">
              <a:latin typeface="Andalus" pitchFamily="18" charset="-78"/>
              <a:cs typeface="Andalus" pitchFamily="18" charset="-78"/>
            </a:endParaRPr>
          </a:p>
          <a:p>
            <a:pPr lvl="0"/>
            <a:r>
              <a:rPr lang="en-US" dirty="0" smtClean="0">
                <a:latin typeface="Andalus" pitchFamily="18" charset="-78"/>
                <a:cs typeface="Andalus" pitchFamily="18" charset="-78"/>
              </a:rPr>
              <a:t>It is the complete </a:t>
            </a:r>
            <a:r>
              <a:rPr lang="en-US" b="1" dirty="0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3-D structure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 of the polypeptide.</a:t>
            </a:r>
          </a:p>
          <a:p>
            <a:pPr lvl="0"/>
            <a:endParaRPr lang="en-US" dirty="0" smtClean="0">
              <a:latin typeface="Andalus" pitchFamily="18" charset="-78"/>
              <a:cs typeface="Andalus" pitchFamily="18" charset="-78"/>
            </a:endParaRPr>
          </a:p>
          <a:p>
            <a:pPr lvl="0"/>
            <a:r>
              <a:rPr lang="en-US" dirty="0" smtClean="0">
                <a:latin typeface="Andalus" pitchFamily="18" charset="-78"/>
                <a:cs typeface="Andalus" pitchFamily="18" charset="-78"/>
              </a:rPr>
              <a:t>Bonds Stabilizing the Tertiary Structure are: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 smtClean="0">
                <a:solidFill>
                  <a:srgbClr val="00B050"/>
                </a:solidFill>
                <a:latin typeface="Andalus" pitchFamily="18" charset="-78"/>
                <a:cs typeface="Andalus" pitchFamily="18" charset="-78"/>
              </a:rPr>
              <a:t>Hydrogen bonds.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 smtClean="0">
                <a:solidFill>
                  <a:srgbClr val="00B050"/>
                </a:solidFill>
                <a:latin typeface="Andalus" pitchFamily="18" charset="-78"/>
                <a:cs typeface="Andalus" pitchFamily="18" charset="-78"/>
              </a:rPr>
              <a:t>Disulfide bonds.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 smtClean="0">
                <a:solidFill>
                  <a:srgbClr val="00B050"/>
                </a:solidFill>
                <a:latin typeface="Andalus" pitchFamily="18" charset="-78"/>
                <a:cs typeface="Andalus" pitchFamily="18" charset="-78"/>
              </a:rPr>
              <a:t>Hydrophobic bonds.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 smtClean="0">
                <a:solidFill>
                  <a:srgbClr val="00B050"/>
                </a:solidFill>
                <a:latin typeface="Andalus" pitchFamily="18" charset="-78"/>
                <a:cs typeface="Andalus" pitchFamily="18" charset="-78"/>
              </a:rPr>
              <a:t>Ionic interactions.</a:t>
            </a:r>
          </a:p>
          <a:p>
            <a:endParaRPr lang="en-US" dirty="0">
              <a:latin typeface="Andalus" pitchFamily="18" charset="-78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2254094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ChangeArrowheads="1"/>
          </p:cNvSpPr>
          <p:nvPr/>
        </p:nvSpPr>
        <p:spPr bwMode="auto">
          <a:xfrm>
            <a:off x="395288" y="381000"/>
            <a:ext cx="8064500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algn="ctr"/>
            <a:r>
              <a:rPr lang="da-DK" sz="3600" b="1" dirty="0">
                <a:solidFill>
                  <a:srgbClr val="FF0000"/>
                </a:solidFill>
              </a:rPr>
              <a:t>Tertiary </a:t>
            </a:r>
            <a:r>
              <a:rPr lang="da-DK" sz="3600" b="1" dirty="0" smtClean="0">
                <a:solidFill>
                  <a:srgbClr val="FF0000"/>
                </a:solidFill>
              </a:rPr>
              <a:t>Structure </a:t>
            </a:r>
            <a:r>
              <a:rPr lang="da-DK" sz="3600" b="1" dirty="0">
                <a:solidFill>
                  <a:srgbClr val="FF0000"/>
                </a:solidFill>
              </a:rPr>
              <a:t>E</a:t>
            </a:r>
            <a:r>
              <a:rPr lang="da-DK" sz="3600" b="1" dirty="0" smtClean="0">
                <a:solidFill>
                  <a:srgbClr val="FF0000"/>
                </a:solidFill>
              </a:rPr>
              <a:t>xamples</a:t>
            </a:r>
            <a:r>
              <a:rPr lang="da-DK" sz="3600" b="1" dirty="0">
                <a:solidFill>
                  <a:srgbClr val="FF0000"/>
                </a:solidFill>
              </a:rPr>
              <a:t>: </a:t>
            </a:r>
            <a:r>
              <a:rPr lang="da-DK" sz="3600" b="1" dirty="0" smtClean="0">
                <a:solidFill>
                  <a:srgbClr val="FF0000"/>
                </a:solidFill>
              </a:rPr>
              <a:t>All-</a:t>
            </a:r>
            <a:r>
              <a:rPr lang="el-GR" sz="3600" b="1" dirty="0" smtClean="0">
                <a:solidFill>
                  <a:srgbClr val="FF0000"/>
                </a:solidFill>
              </a:rPr>
              <a:t>α</a:t>
            </a:r>
            <a:endParaRPr lang="da-DK" sz="3600" b="1" dirty="0">
              <a:solidFill>
                <a:srgbClr val="FF0000"/>
              </a:solidFill>
            </a:endParaRPr>
          </a:p>
        </p:txBody>
      </p:sp>
      <p:pic>
        <p:nvPicPr>
          <p:cNvPr id="49155" name="Picture 3" descr="IMG00103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288" y="1196975"/>
            <a:ext cx="1990725" cy="239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6" name="Rectangle 4"/>
          <p:cNvSpPr>
            <a:spLocks noChangeArrowheads="1"/>
          </p:cNvSpPr>
          <p:nvPr/>
        </p:nvSpPr>
        <p:spPr bwMode="auto">
          <a:xfrm>
            <a:off x="395288" y="3846582"/>
            <a:ext cx="178927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2000" b="1" i="0" dirty="0" err="1">
                <a:solidFill>
                  <a:srgbClr val="0070C0"/>
                </a:solidFill>
              </a:rPr>
              <a:t>Alamethicin</a:t>
            </a:r>
            <a:r>
              <a:rPr lang="en-US" sz="2000" b="1" i="0" dirty="0">
                <a:solidFill>
                  <a:srgbClr val="0070C0"/>
                </a:solidFill>
              </a:rPr>
              <a:t/>
            </a:r>
            <a:br>
              <a:rPr lang="en-US" sz="2000" b="1" i="0" dirty="0">
                <a:solidFill>
                  <a:srgbClr val="0070C0"/>
                </a:solidFill>
              </a:rPr>
            </a:br>
            <a:r>
              <a:rPr lang="en-US" sz="2000" b="1" i="0" dirty="0">
                <a:solidFill>
                  <a:srgbClr val="0070C0"/>
                </a:solidFill>
              </a:rPr>
              <a:t>The lone helix  </a:t>
            </a:r>
          </a:p>
        </p:txBody>
      </p:sp>
      <p:pic>
        <p:nvPicPr>
          <p:cNvPr id="49157" name="Picture 5" descr="IMG0010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33675" y="2052638"/>
            <a:ext cx="2709863" cy="264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8" name="Rectangle 6"/>
          <p:cNvSpPr>
            <a:spLocks noChangeArrowheads="1"/>
          </p:cNvSpPr>
          <p:nvPr/>
        </p:nvSpPr>
        <p:spPr bwMode="auto">
          <a:xfrm>
            <a:off x="2843213" y="4854645"/>
            <a:ext cx="181972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2000" b="1" i="0" dirty="0" err="1">
                <a:solidFill>
                  <a:srgbClr val="0070C0"/>
                </a:solidFill>
              </a:rPr>
              <a:t>Rop</a:t>
            </a:r>
            <a:r>
              <a:rPr lang="en-US" sz="2000" b="1" i="0" dirty="0">
                <a:solidFill>
                  <a:srgbClr val="0070C0"/>
                </a:solidFill>
              </a:rPr>
              <a:t/>
            </a:r>
            <a:br>
              <a:rPr lang="en-US" sz="2000" b="1" i="0" dirty="0">
                <a:solidFill>
                  <a:srgbClr val="0070C0"/>
                </a:solidFill>
              </a:rPr>
            </a:br>
            <a:r>
              <a:rPr lang="en-US" sz="2000" b="1" i="0" dirty="0">
                <a:solidFill>
                  <a:srgbClr val="0070C0"/>
                </a:solidFill>
              </a:rPr>
              <a:t>helix-turn-helix</a:t>
            </a:r>
          </a:p>
        </p:txBody>
      </p:sp>
      <p:pic>
        <p:nvPicPr>
          <p:cNvPr id="49159" name="Picture 7" descr="S3D00281"/>
          <p:cNvPicPr>
            <a:picLocks noChangeAspect="1" noChangeArrowheads="1"/>
          </p:cNvPicPr>
          <p:nvPr/>
        </p:nvPicPr>
        <p:blipFill>
          <a:blip r:embed="rId6" cstate="print"/>
          <a:srcRect l="6000" r="6619"/>
          <a:stretch>
            <a:fillRect/>
          </a:stretch>
        </p:blipFill>
        <p:spPr bwMode="auto">
          <a:xfrm>
            <a:off x="5835650" y="1196975"/>
            <a:ext cx="2913063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60" name="Rectangle 8"/>
          <p:cNvSpPr>
            <a:spLocks noChangeArrowheads="1"/>
          </p:cNvSpPr>
          <p:nvPr/>
        </p:nvSpPr>
        <p:spPr bwMode="auto">
          <a:xfrm>
            <a:off x="5943600" y="3702120"/>
            <a:ext cx="202100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2000" b="1" i="0" dirty="0" err="1">
                <a:solidFill>
                  <a:srgbClr val="0070C0"/>
                </a:solidFill>
              </a:rPr>
              <a:t>Cytochrome</a:t>
            </a:r>
            <a:r>
              <a:rPr lang="en-US" sz="2000" b="1" i="0" dirty="0">
                <a:solidFill>
                  <a:srgbClr val="0070C0"/>
                </a:solidFill>
              </a:rPr>
              <a:t> C</a:t>
            </a:r>
            <a:br>
              <a:rPr lang="en-US" sz="2000" b="1" i="0" dirty="0">
                <a:solidFill>
                  <a:srgbClr val="0070C0"/>
                </a:solidFill>
              </a:rPr>
            </a:br>
            <a:r>
              <a:rPr lang="en-US" sz="2000" b="1" i="0" dirty="0">
                <a:solidFill>
                  <a:srgbClr val="0070C0"/>
                </a:solidFill>
              </a:rPr>
              <a:t>four-helix bundle</a:t>
            </a:r>
          </a:p>
        </p:txBody>
      </p:sp>
      <p:pic>
        <p:nvPicPr>
          <p:cNvPr id="49161" name="Picture 9" descr="IMG0010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67400" y="4486275"/>
            <a:ext cx="2876550" cy="206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52770143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395288" y="414338"/>
            <a:ext cx="8064500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algn="ctr"/>
            <a:r>
              <a:rPr lang="da-DK" sz="3600" b="1" dirty="0">
                <a:solidFill>
                  <a:srgbClr val="FF0000"/>
                </a:solidFill>
              </a:rPr>
              <a:t>Tertiary structure examples: </a:t>
            </a:r>
            <a:r>
              <a:rPr lang="da-DK" sz="3600" b="1" dirty="0" smtClean="0">
                <a:solidFill>
                  <a:srgbClr val="FF0000"/>
                </a:solidFill>
              </a:rPr>
              <a:t>All-</a:t>
            </a:r>
            <a:r>
              <a:rPr lang="el-GR" sz="3600" b="1" dirty="0" smtClean="0">
                <a:solidFill>
                  <a:srgbClr val="FF0000"/>
                </a:solidFill>
              </a:rPr>
              <a:t>β</a:t>
            </a:r>
            <a:endParaRPr lang="da-DK" sz="3600" b="1" dirty="0">
              <a:solidFill>
                <a:srgbClr val="FF0000"/>
              </a:solidFill>
            </a:endParaRPr>
          </a:p>
        </p:txBody>
      </p:sp>
      <p:sp>
        <p:nvSpPr>
          <p:cNvPr id="50179" name="Rectangle 3"/>
          <p:cNvSpPr>
            <a:spLocks noChangeArrowheads="1"/>
          </p:cNvSpPr>
          <p:nvPr/>
        </p:nvSpPr>
        <p:spPr bwMode="auto">
          <a:xfrm>
            <a:off x="1643042" y="5429264"/>
            <a:ext cx="12634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b="1" dirty="0" smtClean="0">
                <a:solidFill>
                  <a:srgbClr val="0070C0"/>
                </a:solidFill>
              </a:rPr>
              <a:t>β</a:t>
            </a:r>
            <a:r>
              <a:rPr lang="en-US" b="1" i="0" dirty="0" smtClean="0">
                <a:solidFill>
                  <a:srgbClr val="0070C0"/>
                </a:solidFill>
              </a:rPr>
              <a:t> </a:t>
            </a:r>
            <a:r>
              <a:rPr lang="en-US" b="1" i="0" dirty="0">
                <a:solidFill>
                  <a:srgbClr val="0070C0"/>
                </a:solidFill>
              </a:rPr>
              <a:t>sandwich</a:t>
            </a:r>
          </a:p>
        </p:txBody>
      </p:sp>
      <p:sp>
        <p:nvSpPr>
          <p:cNvPr id="50180" name="Rectangle 4"/>
          <p:cNvSpPr>
            <a:spLocks noChangeArrowheads="1"/>
          </p:cNvSpPr>
          <p:nvPr/>
        </p:nvSpPr>
        <p:spPr bwMode="auto">
          <a:xfrm>
            <a:off x="6215074" y="5429264"/>
            <a:ext cx="93391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b="1" dirty="0" smtClean="0">
                <a:solidFill>
                  <a:srgbClr val="F37207"/>
                </a:solidFill>
              </a:rPr>
              <a:t>β</a:t>
            </a:r>
            <a:r>
              <a:rPr lang="en-US" b="1" i="0" dirty="0" smtClean="0">
                <a:solidFill>
                  <a:srgbClr val="F37207"/>
                </a:solidFill>
              </a:rPr>
              <a:t> </a:t>
            </a:r>
            <a:r>
              <a:rPr lang="en-US" b="1" i="0" dirty="0">
                <a:solidFill>
                  <a:srgbClr val="F37207"/>
                </a:solidFill>
              </a:rPr>
              <a:t>barrel</a:t>
            </a:r>
          </a:p>
        </p:txBody>
      </p:sp>
      <p:pic>
        <p:nvPicPr>
          <p:cNvPr id="50181" name="Picture 5" descr="S3D00147"/>
          <p:cNvPicPr>
            <a:picLocks noChangeAspect="1" noChangeArrowheads="1"/>
          </p:cNvPicPr>
          <p:nvPr/>
        </p:nvPicPr>
        <p:blipFill>
          <a:blip r:embed="rId3" cstate="print"/>
          <a:srcRect l="9453" r="9619" b="1100"/>
          <a:stretch>
            <a:fillRect/>
          </a:stretch>
        </p:blipFill>
        <p:spPr bwMode="auto">
          <a:xfrm>
            <a:off x="250825" y="1582738"/>
            <a:ext cx="4176713" cy="364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2" name="Picture 6" descr="S3D00196"/>
          <p:cNvPicPr>
            <a:picLocks noChangeAspect="1" noChangeArrowheads="1"/>
          </p:cNvPicPr>
          <p:nvPr/>
        </p:nvPicPr>
        <p:blipFill>
          <a:blip r:embed="rId4" cstate="print"/>
          <a:srcRect l="8191" r="10547" b="3220"/>
          <a:stretch>
            <a:fillRect/>
          </a:stretch>
        </p:blipFill>
        <p:spPr bwMode="auto">
          <a:xfrm>
            <a:off x="4510088" y="1563688"/>
            <a:ext cx="4310062" cy="3665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04575324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395288" y="261938"/>
            <a:ext cx="8064500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algn="ctr"/>
            <a:r>
              <a:rPr lang="da-DK" sz="3600" b="1" dirty="0">
                <a:solidFill>
                  <a:srgbClr val="FF0000"/>
                </a:solidFill>
              </a:rPr>
              <a:t>Tertiary structure examples: </a:t>
            </a:r>
            <a:r>
              <a:rPr lang="el-GR" sz="3600" b="1" dirty="0" smtClean="0">
                <a:solidFill>
                  <a:srgbClr val="FF0000"/>
                </a:solidFill>
              </a:rPr>
              <a:t>α</a:t>
            </a:r>
            <a:r>
              <a:rPr lang="da-DK" sz="3600" b="1" dirty="0" smtClean="0">
                <a:solidFill>
                  <a:srgbClr val="FF0000"/>
                </a:solidFill>
              </a:rPr>
              <a:t>/</a:t>
            </a:r>
            <a:r>
              <a:rPr lang="el-GR" sz="3600" b="1" dirty="0" smtClean="0">
                <a:solidFill>
                  <a:srgbClr val="FF0000"/>
                </a:solidFill>
              </a:rPr>
              <a:t>β</a:t>
            </a:r>
            <a:endParaRPr lang="da-DK" sz="3600" b="1" dirty="0">
              <a:solidFill>
                <a:srgbClr val="FF0000"/>
              </a:solidFill>
            </a:endParaRPr>
          </a:p>
        </p:txBody>
      </p:sp>
      <p:sp>
        <p:nvSpPr>
          <p:cNvPr id="51203" name="Rectangle 3"/>
          <p:cNvSpPr>
            <a:spLocks noChangeArrowheads="1"/>
          </p:cNvSpPr>
          <p:nvPr/>
        </p:nvSpPr>
        <p:spPr bwMode="auto">
          <a:xfrm>
            <a:off x="214282" y="4781945"/>
            <a:ext cx="342902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P</a:t>
            </a:r>
            <a:r>
              <a:rPr lang="en-US" b="1" i="0" dirty="0" smtClean="0">
                <a:solidFill>
                  <a:srgbClr val="0070C0"/>
                </a:solidFill>
              </a:rPr>
              <a:t>lacental </a:t>
            </a:r>
            <a:r>
              <a:rPr lang="en-US" b="1" dirty="0" err="1" smtClean="0">
                <a:solidFill>
                  <a:srgbClr val="0070C0"/>
                </a:solidFill>
              </a:rPr>
              <a:t>R</a:t>
            </a:r>
            <a:r>
              <a:rPr lang="en-US" b="1" i="0" dirty="0" err="1" smtClean="0">
                <a:solidFill>
                  <a:srgbClr val="0070C0"/>
                </a:solidFill>
              </a:rPr>
              <a:t>ibonuclease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i="0" dirty="0" smtClean="0">
                <a:solidFill>
                  <a:srgbClr val="0070C0"/>
                </a:solidFill>
              </a:rPr>
              <a:t>Inhibitor </a:t>
            </a:r>
            <a:r>
              <a:rPr lang="en-US" b="1" i="0" dirty="0">
                <a:solidFill>
                  <a:srgbClr val="0070C0"/>
                </a:solidFill>
              </a:rPr>
              <a:t/>
            </a:r>
            <a:br>
              <a:rPr lang="en-US" b="1" i="0" dirty="0">
                <a:solidFill>
                  <a:srgbClr val="0070C0"/>
                </a:solidFill>
              </a:rPr>
            </a:br>
            <a:r>
              <a:rPr lang="el-GR" b="1" dirty="0" smtClean="0">
                <a:solidFill>
                  <a:srgbClr val="FF0000"/>
                </a:solidFill>
              </a:rPr>
              <a:t> </a:t>
            </a:r>
            <a:r>
              <a:rPr lang="el-GR" b="1" dirty="0" smtClean="0"/>
              <a:t>α</a:t>
            </a:r>
            <a:r>
              <a:rPr lang="da-DK" b="1" dirty="0" smtClean="0"/>
              <a:t>/</a:t>
            </a:r>
            <a:r>
              <a:rPr lang="el-GR" b="1" dirty="0" smtClean="0"/>
              <a:t>β</a:t>
            </a:r>
            <a:r>
              <a:rPr lang="en-US" b="1" i="0" dirty="0" smtClean="0"/>
              <a:t> </a:t>
            </a:r>
            <a:r>
              <a:rPr lang="en-US" b="1" i="0" dirty="0"/>
              <a:t>horseshoe</a:t>
            </a:r>
          </a:p>
        </p:txBody>
      </p:sp>
      <p:sp>
        <p:nvSpPr>
          <p:cNvPr id="51204" name="Rectangle 4"/>
          <p:cNvSpPr>
            <a:spLocks noChangeArrowheads="1"/>
          </p:cNvSpPr>
          <p:nvPr/>
        </p:nvSpPr>
        <p:spPr bwMode="auto">
          <a:xfrm>
            <a:off x="5143504" y="5286388"/>
            <a:ext cx="300039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b="1" dirty="0" err="1">
                <a:solidFill>
                  <a:srgbClr val="FFC000"/>
                </a:solidFill>
              </a:rPr>
              <a:t>T</a:t>
            </a:r>
            <a:r>
              <a:rPr lang="en-US" b="1" i="0" dirty="0" err="1" smtClean="0">
                <a:solidFill>
                  <a:srgbClr val="FFC000"/>
                </a:solidFill>
              </a:rPr>
              <a:t>riose</a:t>
            </a:r>
            <a:r>
              <a:rPr lang="en-US" b="1" i="0" dirty="0" smtClean="0">
                <a:solidFill>
                  <a:srgbClr val="FFC000"/>
                </a:solidFill>
              </a:rPr>
              <a:t> </a:t>
            </a:r>
            <a:r>
              <a:rPr lang="en-US" b="1" dirty="0" smtClean="0">
                <a:solidFill>
                  <a:srgbClr val="FFC000"/>
                </a:solidFill>
              </a:rPr>
              <a:t>P</a:t>
            </a:r>
            <a:r>
              <a:rPr lang="en-US" b="1" i="0" dirty="0" smtClean="0">
                <a:solidFill>
                  <a:srgbClr val="FFC000"/>
                </a:solidFill>
              </a:rPr>
              <a:t>hosphate</a:t>
            </a:r>
            <a:r>
              <a:rPr lang="en-US" b="1" dirty="0">
                <a:solidFill>
                  <a:srgbClr val="FFC000"/>
                </a:solidFill>
              </a:rPr>
              <a:t> </a:t>
            </a:r>
            <a:r>
              <a:rPr lang="en-US" b="1" dirty="0" err="1" smtClean="0">
                <a:solidFill>
                  <a:srgbClr val="FFC000"/>
                </a:solidFill>
              </a:rPr>
              <a:t>I</a:t>
            </a:r>
            <a:r>
              <a:rPr lang="en-US" b="1" i="0" dirty="0" err="1" smtClean="0">
                <a:solidFill>
                  <a:srgbClr val="FFC000"/>
                </a:solidFill>
              </a:rPr>
              <a:t>somerase</a:t>
            </a:r>
            <a:r>
              <a:rPr lang="en-US" b="1" i="0" dirty="0" smtClean="0"/>
              <a:t> </a:t>
            </a:r>
            <a:r>
              <a:rPr lang="en-US" b="1" i="0" dirty="0"/>
              <a:t/>
            </a:r>
            <a:br>
              <a:rPr lang="en-US" b="1" i="0" dirty="0"/>
            </a:br>
            <a:r>
              <a:rPr lang="el-GR" b="1" dirty="0" smtClean="0"/>
              <a:t> α</a:t>
            </a:r>
            <a:r>
              <a:rPr lang="da-DK" b="1" dirty="0" smtClean="0"/>
              <a:t>/</a:t>
            </a:r>
            <a:r>
              <a:rPr lang="el-GR" b="1" dirty="0" smtClean="0"/>
              <a:t>β</a:t>
            </a:r>
            <a:r>
              <a:rPr lang="en-US" b="1" i="0" dirty="0" smtClean="0"/>
              <a:t> </a:t>
            </a:r>
            <a:r>
              <a:rPr lang="en-US" b="1" i="0" dirty="0"/>
              <a:t>barrel</a:t>
            </a:r>
          </a:p>
        </p:txBody>
      </p:sp>
      <p:pic>
        <p:nvPicPr>
          <p:cNvPr id="51205" name="Picture 5" descr="1bn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1196975"/>
            <a:ext cx="3384550" cy="321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6" name="Picture 6" descr="S3D00236"/>
          <p:cNvPicPr>
            <a:picLocks noChangeAspect="1" noChangeArrowheads="1"/>
          </p:cNvPicPr>
          <p:nvPr/>
        </p:nvPicPr>
        <p:blipFill>
          <a:blip r:embed="rId4" cstate="print"/>
          <a:srcRect l="6285" r="6453"/>
          <a:stretch>
            <a:fillRect/>
          </a:stretch>
        </p:blipFill>
        <p:spPr bwMode="auto">
          <a:xfrm>
            <a:off x="3951288" y="1158875"/>
            <a:ext cx="4797425" cy="392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39646294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QUATERNARY STRUCTURE (4°)</a:t>
            </a:r>
            <a:endParaRPr lang="en-US" dirty="0">
              <a:solidFill>
                <a:srgbClr val="FF0000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b="1" dirty="0" smtClean="0">
                <a:solidFill>
                  <a:srgbClr val="0070C0"/>
                </a:solidFill>
                <a:latin typeface="Andalus" pitchFamily="18" charset="-78"/>
                <a:cs typeface="Andalus" pitchFamily="18" charset="-78"/>
              </a:rPr>
              <a:t>    The quaternary structure occurs when several protein units, each with its own primary, secondary, and tertiary structure, combine to form a more complex unit.</a:t>
            </a:r>
          </a:p>
          <a:p>
            <a:pPr lvl="0"/>
            <a:endParaRPr lang="en-US" b="1" dirty="0" smtClean="0">
              <a:latin typeface="Andalus" pitchFamily="18" charset="-78"/>
              <a:cs typeface="Andalus" pitchFamily="18" charset="-78"/>
            </a:endParaRPr>
          </a:p>
          <a:p>
            <a:pPr lvl="0">
              <a:buNone/>
            </a:pPr>
            <a:r>
              <a:rPr lang="en-US" b="1" dirty="0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    E.g.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 </a:t>
            </a:r>
          </a:p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    </a:t>
            </a:r>
            <a:r>
              <a:rPr lang="en-US" b="1" dirty="0" smtClean="0">
                <a:solidFill>
                  <a:srgbClr val="00B050"/>
                </a:solidFill>
                <a:latin typeface="Andalus" pitchFamily="18" charset="-78"/>
                <a:cs typeface="Andalus" pitchFamily="18" charset="-78"/>
              </a:rPr>
              <a:t>Hemoglobin: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 consists of 2 α chains and 2 β chains.</a:t>
            </a:r>
          </a:p>
          <a:p>
            <a:pPr lvl="0">
              <a:buNone/>
            </a:pPr>
            <a:r>
              <a:rPr lang="en-US" b="1" dirty="0" smtClean="0">
                <a:solidFill>
                  <a:srgbClr val="00B050"/>
                </a:solidFill>
                <a:latin typeface="Andalus" pitchFamily="18" charset="-78"/>
                <a:cs typeface="Andalus" pitchFamily="18" charset="-78"/>
              </a:rPr>
              <a:t>    </a:t>
            </a:r>
            <a:endParaRPr lang="en-US" dirty="0">
              <a:latin typeface="Andalus" pitchFamily="18" charset="-78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1517681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28" descr="C:\My Documents\Ross\Fig 21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55337" t="21149" b="17903"/>
          <a:stretch>
            <a:fillRect/>
          </a:stretch>
        </p:blipFill>
        <p:spPr bwMode="auto">
          <a:xfrm>
            <a:off x="2285984" y="1500174"/>
            <a:ext cx="5286412" cy="4717106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285720" y="642918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buNone/>
            </a:pPr>
            <a:r>
              <a:rPr lang="en-US" sz="3200" b="1" dirty="0" smtClean="0">
                <a:solidFill>
                  <a:srgbClr val="FF0000"/>
                </a:solidFill>
              </a:rPr>
              <a:t>Hemoglobin:</a:t>
            </a:r>
            <a:r>
              <a:rPr lang="en-US" sz="3200" dirty="0" smtClean="0">
                <a:solidFill>
                  <a:srgbClr val="0070C0"/>
                </a:solidFill>
              </a:rPr>
              <a:t> consists of 2 α chains and 2 β chains.</a:t>
            </a:r>
          </a:p>
        </p:txBody>
      </p:sp>
    </p:spTree>
    <p:extLst>
      <p:ext uri="{BB962C8B-B14F-4D97-AF65-F5344CB8AC3E}">
        <p14:creationId xmlns:p14="http://schemas.microsoft.com/office/powerpoint/2010/main" val="299721320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457200"/>
            <a:ext cx="8382000" cy="1042974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600" b="1" i="1" dirty="0" smtClean="0">
                <a:solidFill>
                  <a:srgbClr val="CC3399"/>
                </a:solidFill>
              </a:rPr>
              <a:t>Quaternary Structure of</a:t>
            </a:r>
            <a:br>
              <a:rPr lang="en-US" sz="3600" b="1" i="1" dirty="0" smtClean="0">
                <a:solidFill>
                  <a:srgbClr val="CC3399"/>
                </a:solidFill>
              </a:rPr>
            </a:br>
            <a:r>
              <a:rPr lang="en-US" sz="3600" b="1" i="1" dirty="0" err="1" smtClean="0">
                <a:solidFill>
                  <a:srgbClr val="CC3399"/>
                </a:solidFill>
              </a:rPr>
              <a:t>Multidomain</a:t>
            </a:r>
            <a:r>
              <a:rPr lang="en-US" sz="3600" b="1" i="1" dirty="0" smtClean="0">
                <a:solidFill>
                  <a:srgbClr val="CC3399"/>
                </a:solidFill>
              </a:rPr>
              <a:t> proteins </a:t>
            </a:r>
          </a:p>
        </p:txBody>
      </p:sp>
      <p:pic>
        <p:nvPicPr>
          <p:cNvPr id="61443" name="Picture 3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81000" y="2101850"/>
            <a:ext cx="4478338" cy="3200400"/>
          </a:xfrm>
          <a:noFill/>
        </p:spPr>
      </p:pic>
      <p:pic>
        <p:nvPicPr>
          <p:cNvPr id="6144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1928802"/>
            <a:ext cx="4114800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65816102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0" y="152400"/>
            <a:ext cx="8229600" cy="4525963"/>
          </a:xfrm>
        </p:spPr>
        <p:txBody>
          <a:bodyPr/>
          <a:lstStyle/>
          <a:p>
            <a:pPr lvl="0"/>
            <a:r>
              <a:rPr lang="en-US" dirty="0" smtClean="0">
                <a:latin typeface="Andalus" pitchFamily="18" charset="-78"/>
                <a:cs typeface="Andalus" pitchFamily="18" charset="-78"/>
              </a:rPr>
              <a:t>The amino acids present in a peptide chain are </a:t>
            </a:r>
            <a:r>
              <a:rPr lang="en-US" b="1" dirty="0" smtClean="0">
                <a:solidFill>
                  <a:srgbClr val="00B050"/>
                </a:solidFill>
                <a:latin typeface="Andalus" pitchFamily="18" charset="-78"/>
                <a:cs typeface="Andalus" pitchFamily="18" charset="-78"/>
              </a:rPr>
              <a:t>amino acid residues</a:t>
            </a:r>
            <a:r>
              <a:rPr lang="en-US" dirty="0" smtClean="0">
                <a:solidFill>
                  <a:srgbClr val="00B050"/>
                </a:solidFill>
                <a:latin typeface="Andalus" pitchFamily="18" charset="-78"/>
                <a:cs typeface="Andalus" pitchFamily="18" charset="-78"/>
              </a:rPr>
              <a:t>.</a:t>
            </a:r>
          </a:p>
          <a:p>
            <a:pPr lvl="0"/>
            <a:endParaRPr lang="en-US" dirty="0" smtClean="0">
              <a:latin typeface="Andalus" pitchFamily="18" charset="-78"/>
              <a:cs typeface="Andalus" pitchFamily="18" charset="-78"/>
            </a:endParaRPr>
          </a:p>
          <a:p>
            <a:pPr lvl="0"/>
            <a:r>
              <a:rPr lang="en-US" dirty="0" smtClean="0">
                <a:latin typeface="Andalus" pitchFamily="18" charset="-78"/>
                <a:cs typeface="Andalus" pitchFamily="18" charset="-78"/>
              </a:rPr>
              <a:t>The amino acid residue with free α-Amino group is the amino-terminal </a:t>
            </a:r>
            <a:r>
              <a:rPr lang="en-US" b="1" dirty="0" smtClean="0">
                <a:solidFill>
                  <a:srgbClr val="00B0F0"/>
                </a:solidFill>
                <a:latin typeface="Andalus" pitchFamily="18" charset="-78"/>
                <a:cs typeface="Andalus" pitchFamily="18" charset="-78"/>
              </a:rPr>
              <a:t>(N-terminal)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 residue, while the amino acid residue at the other end having free α-Carboxyl group is the carboxyl-terminal </a:t>
            </a:r>
            <a:r>
              <a:rPr lang="en-US" b="1" dirty="0" smtClean="0">
                <a:solidFill>
                  <a:srgbClr val="00B0F0"/>
                </a:solidFill>
                <a:latin typeface="Andalus" pitchFamily="18" charset="-78"/>
                <a:cs typeface="Andalus" pitchFamily="18" charset="-78"/>
              </a:rPr>
              <a:t>(C-terminal)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 residue.</a:t>
            </a:r>
          </a:p>
          <a:p>
            <a:endParaRPr lang="en-US" dirty="0"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3" name="Picture 2" descr="http://academic.brooklyn.cuny.edu/biology/bio4fv/page/polyp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267200"/>
            <a:ext cx="8077200" cy="281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765287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48" y="357166"/>
            <a:ext cx="7772400" cy="1071570"/>
          </a:xfrm>
        </p:spPr>
        <p:txBody>
          <a:bodyPr>
            <a:normAutofit fontScale="90000"/>
          </a:bodyPr>
          <a:lstStyle/>
          <a:p>
            <a:r>
              <a:rPr lang="en-US" altLang="ja-JP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GP創英角ﾎﾟｯﾌﾟ体" pitchFamily="50" charset="-128"/>
              </a:rPr>
              <a:t>Three-dimensional </a:t>
            </a:r>
            <a:r>
              <a:rPr lang="en-US" altLang="ja-JP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GP創英角ﾎﾟｯﾌﾟ体" pitchFamily="50" charset="-128"/>
              </a:rPr>
              <a:t>Structures </a:t>
            </a:r>
            <a:r>
              <a:rPr lang="en-US" altLang="ja-JP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GP創英角ﾎﾟｯﾌﾟ体" pitchFamily="50" charset="-128"/>
              </a:rPr>
              <a:t>of </a:t>
            </a:r>
            <a:r>
              <a:rPr lang="en-US" altLang="ja-JP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GP創英角ﾎﾟｯﾌﾟ体" pitchFamily="50" charset="-128"/>
              </a:rPr>
              <a:t>Proteins</a:t>
            </a:r>
            <a:endParaRPr lang="en-US" altLang="ja-JP" b="1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ea typeface="HGP創英角ﾎﾟｯﾌﾟ体" pitchFamily="50" charset="-128"/>
            </a:endParaRPr>
          </a:p>
        </p:txBody>
      </p:sp>
      <p:pic>
        <p:nvPicPr>
          <p:cNvPr id="146436" name="Picture 4" descr="C:\My Documents\TE講義\GroELES.jpg"/>
          <p:cNvPicPr>
            <a:picLocks noChangeAspect="1" noChangeArrowheads="1"/>
          </p:cNvPicPr>
          <p:nvPr/>
        </p:nvPicPr>
        <p:blipFill>
          <a:blip r:embed="rId3" cstate="print"/>
          <a:srcRect l="24623" r="24623"/>
          <a:stretch>
            <a:fillRect/>
          </a:stretch>
        </p:blipFill>
        <p:spPr bwMode="auto">
          <a:xfrm>
            <a:off x="6142038" y="3517900"/>
            <a:ext cx="2138362" cy="2741613"/>
          </a:xfrm>
          <a:prstGeom prst="rect">
            <a:avLst/>
          </a:prstGeom>
          <a:noFill/>
        </p:spPr>
      </p:pic>
      <p:pic>
        <p:nvPicPr>
          <p:cNvPr id="146438" name="Picture 6" descr="C:\My Documents\TE講義\1BMF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36" y="2094934"/>
            <a:ext cx="2143140" cy="1394392"/>
          </a:xfrm>
          <a:prstGeom prst="rect">
            <a:avLst/>
          </a:prstGeom>
          <a:noFill/>
        </p:spPr>
      </p:pic>
      <p:pic>
        <p:nvPicPr>
          <p:cNvPr id="146439" name="Picture 7" descr="C:\My Documents\TE講義\1EM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62300" y="3684588"/>
            <a:ext cx="2173288" cy="1412875"/>
          </a:xfrm>
          <a:prstGeom prst="rect">
            <a:avLst/>
          </a:prstGeom>
          <a:noFill/>
        </p:spPr>
      </p:pic>
      <p:pic>
        <p:nvPicPr>
          <p:cNvPr id="146440" name="Picture 8" descr="C:\My Documents\TE講義\2BNH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51188" y="2179638"/>
            <a:ext cx="2192337" cy="1425575"/>
          </a:xfrm>
          <a:prstGeom prst="rect">
            <a:avLst/>
          </a:prstGeom>
          <a:noFill/>
        </p:spPr>
      </p:pic>
      <p:pic>
        <p:nvPicPr>
          <p:cNvPr id="146442" name="Picture 10" descr="C:\My Documents\TE講義\7TIM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5963" y="2179638"/>
            <a:ext cx="2190750" cy="1423987"/>
          </a:xfrm>
          <a:prstGeom prst="rect">
            <a:avLst/>
          </a:prstGeom>
          <a:noFill/>
        </p:spPr>
      </p:pic>
      <p:pic>
        <p:nvPicPr>
          <p:cNvPr id="146443" name="Picture 11" descr="C:\My Documents\TE講義\7TIM1_CPK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12788" y="5162550"/>
            <a:ext cx="2190750" cy="1423988"/>
          </a:xfrm>
          <a:prstGeom prst="rect">
            <a:avLst/>
          </a:prstGeom>
          <a:noFill/>
        </p:spPr>
      </p:pic>
      <p:pic>
        <p:nvPicPr>
          <p:cNvPr id="146444" name="Picture 12" descr="C:\My Documents\TE講義\7TIM1_STICK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12788" y="3671888"/>
            <a:ext cx="2190750" cy="1423987"/>
          </a:xfrm>
          <a:prstGeom prst="rect">
            <a:avLst/>
          </a:prstGeom>
          <a:noFill/>
        </p:spPr>
      </p:pic>
      <p:sp>
        <p:nvSpPr>
          <p:cNvPr id="146447" name="AutoShape 15"/>
          <p:cNvSpPr>
            <a:spLocks noChangeArrowheads="1"/>
          </p:cNvSpPr>
          <p:nvPr/>
        </p:nvSpPr>
        <p:spPr bwMode="auto">
          <a:xfrm>
            <a:off x="423863" y="2006600"/>
            <a:ext cx="5126037" cy="4692650"/>
          </a:xfrm>
          <a:prstGeom prst="roundRect">
            <a:avLst>
              <a:gd name="adj" fmla="val 8694"/>
            </a:avLst>
          </a:prstGeom>
          <a:noFill/>
          <a:ln w="38100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6448" name="Text Box 16"/>
          <p:cNvSpPr txBox="1">
            <a:spLocks noChangeArrowheads="1"/>
          </p:cNvSpPr>
          <p:nvPr/>
        </p:nvSpPr>
        <p:spPr bwMode="auto">
          <a:xfrm>
            <a:off x="3241675" y="5545138"/>
            <a:ext cx="19939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>
                <a:solidFill>
                  <a:srgbClr val="FF3300"/>
                </a:solidFill>
                <a:latin typeface="Tahoma" pitchFamily="34" charset="0"/>
                <a:ea typeface="HGP創英角ﾎﾟｯﾌﾟ体" pitchFamily="50" charset="-128"/>
              </a:rPr>
              <a:t>Tertiary structure</a:t>
            </a:r>
          </a:p>
        </p:txBody>
      </p:sp>
      <p:sp>
        <p:nvSpPr>
          <p:cNvPr id="146450" name="AutoShape 18"/>
          <p:cNvSpPr>
            <a:spLocks noChangeArrowheads="1"/>
          </p:cNvSpPr>
          <p:nvPr/>
        </p:nvSpPr>
        <p:spPr bwMode="auto">
          <a:xfrm>
            <a:off x="5678488" y="1976438"/>
            <a:ext cx="3087687" cy="4735512"/>
          </a:xfrm>
          <a:prstGeom prst="roundRect">
            <a:avLst>
              <a:gd name="adj" fmla="val 8694"/>
            </a:avLst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6451" name="Text Box 19"/>
          <p:cNvSpPr txBox="1">
            <a:spLocks noChangeArrowheads="1"/>
          </p:cNvSpPr>
          <p:nvPr/>
        </p:nvSpPr>
        <p:spPr bwMode="auto">
          <a:xfrm>
            <a:off x="5572132" y="6215082"/>
            <a:ext cx="3336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dirty="0">
                <a:solidFill>
                  <a:srgbClr val="006600"/>
                </a:solidFill>
                <a:latin typeface="Tahoma" pitchFamily="34" charset="0"/>
                <a:ea typeface="HGP創英角ﾎﾟｯﾌﾟ体" pitchFamily="50" charset="-128"/>
              </a:rPr>
              <a:t>Quaternary structure</a:t>
            </a:r>
          </a:p>
        </p:txBody>
      </p:sp>
    </p:spTree>
    <p:extLst>
      <p:ext uri="{BB962C8B-B14F-4D97-AF65-F5344CB8AC3E}">
        <p14:creationId xmlns:p14="http://schemas.microsoft.com/office/powerpoint/2010/main" val="2915197940"/>
      </p:ext>
    </p:extLst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48" y="357166"/>
            <a:ext cx="7772400" cy="1071570"/>
          </a:xfrm>
        </p:spPr>
        <p:txBody>
          <a:bodyPr>
            <a:normAutofit/>
          </a:bodyPr>
          <a:lstStyle/>
          <a:p>
            <a:r>
              <a:rPr lang="en-US" altLang="ja-JP" sz="54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GP創英角ﾎﾟｯﾌﾟ体" pitchFamily="50" charset="-128"/>
              </a:rPr>
              <a:t>Summary</a:t>
            </a:r>
            <a:endParaRPr lang="en-US" altLang="ja-JP" sz="5400" b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ea typeface="HGP創英角ﾎﾟｯﾌﾟ体" pitchFamily="50" charset="-128"/>
            </a:endParaRPr>
          </a:p>
        </p:txBody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0538" y="1981200"/>
            <a:ext cx="8162925" cy="4114800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altLang="ja-JP" sz="2800" dirty="0">
                <a:solidFill>
                  <a:srgbClr val="FF0000"/>
                </a:solidFill>
                <a:ea typeface="HGP創英角ﾎﾟｯﾌﾟ体" pitchFamily="50" charset="-128"/>
              </a:rPr>
              <a:t>Primary structure</a:t>
            </a:r>
            <a:r>
              <a:rPr lang="en-US" altLang="ja-JP" sz="2800" dirty="0">
                <a:ea typeface="HGP創英角ﾎﾟｯﾌﾟ体" pitchFamily="50" charset="-128"/>
              </a:rPr>
              <a:t> (Amino acid sequence)</a:t>
            </a:r>
            <a:endParaRPr lang="ja-JP" altLang="en-US" sz="2800">
              <a:ea typeface="HGP創英角ﾎﾟｯﾌﾟ体" pitchFamily="50" charset="-128"/>
            </a:endParaRPr>
          </a:p>
          <a:p>
            <a:pPr algn="ctr">
              <a:lnSpc>
                <a:spcPct val="90000"/>
              </a:lnSpc>
              <a:buFontTx/>
              <a:buNone/>
            </a:pPr>
            <a:r>
              <a:rPr lang="ja-JP" altLang="en-US" sz="2800">
                <a:ea typeface="HGP創英角ﾎﾟｯﾌﾟ体" pitchFamily="50" charset="-128"/>
              </a:rPr>
              <a:t>↓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altLang="ja-JP" sz="2800" dirty="0">
                <a:solidFill>
                  <a:srgbClr val="FF0000"/>
                </a:solidFill>
                <a:ea typeface="HGP創英角ﾎﾟｯﾌﾟ体" pitchFamily="50" charset="-128"/>
              </a:rPr>
              <a:t>Secondary structure </a:t>
            </a:r>
            <a:r>
              <a:rPr lang="en-US" altLang="ja-JP" sz="2800" dirty="0">
                <a:ea typeface="HGP創英角ﾎﾟｯﾌﾟ体" pitchFamily="50" charset="-128"/>
              </a:rPr>
              <a:t>（</a:t>
            </a:r>
            <a:r>
              <a:rPr lang="en-US" altLang="ja-JP" sz="2400" dirty="0">
                <a:cs typeface="Tahoma" pitchFamily="34" charset="0"/>
              </a:rPr>
              <a:t>α</a:t>
            </a:r>
            <a:r>
              <a:rPr lang="en-US" altLang="ja-JP" sz="2800" dirty="0">
                <a:ea typeface="HGP創英角ﾎﾟｯﾌﾟ体" pitchFamily="50" charset="-128"/>
              </a:rPr>
              <a:t>-helix, </a:t>
            </a:r>
            <a:r>
              <a:rPr lang="en-US" altLang="ja-JP" sz="2400" dirty="0">
                <a:cs typeface="Tahoma" pitchFamily="34" charset="0"/>
              </a:rPr>
              <a:t>β</a:t>
            </a:r>
            <a:r>
              <a:rPr lang="en-US" altLang="ja-JP" sz="2800" dirty="0">
                <a:ea typeface="HGP創英角ﾎﾟｯﾌﾟ体" pitchFamily="50" charset="-128"/>
              </a:rPr>
              <a:t>-sheet）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ja-JP" altLang="en-US" sz="2800">
                <a:ea typeface="HGP創英角ﾎﾟｯﾌﾟ体" pitchFamily="50" charset="-128"/>
              </a:rPr>
              <a:t>↓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altLang="ja-JP" sz="2800" dirty="0">
                <a:solidFill>
                  <a:srgbClr val="FF0000"/>
                </a:solidFill>
                <a:ea typeface="HGP創英角ﾎﾟｯﾌﾟ体" pitchFamily="50" charset="-128"/>
              </a:rPr>
              <a:t>Tertiary structure </a:t>
            </a:r>
            <a:r>
              <a:rPr lang="en-US" altLang="ja-JP" sz="2800" dirty="0">
                <a:ea typeface="HGP創英角ﾎﾟｯﾌﾟ体" pitchFamily="50" charset="-128"/>
              </a:rPr>
              <a:t>（Three-dimensional structure formed by assembly of secondary structures</a:t>
            </a:r>
            <a:r>
              <a:rPr lang="ja-JP" altLang="en-US" sz="2800">
                <a:ea typeface="HGP創英角ﾎﾟｯﾌﾟ体" pitchFamily="50" charset="-128"/>
              </a:rPr>
              <a:t>）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ja-JP" altLang="en-US" sz="2800">
                <a:ea typeface="HGP創英角ﾎﾟｯﾌﾟ体" pitchFamily="50" charset="-128"/>
              </a:rPr>
              <a:t>↓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altLang="ja-JP" sz="2800" dirty="0">
                <a:solidFill>
                  <a:srgbClr val="FF0000"/>
                </a:solidFill>
                <a:ea typeface="HGP創英角ﾎﾟｯﾌﾟ体" pitchFamily="50" charset="-128"/>
              </a:rPr>
              <a:t>Quaternary structure </a:t>
            </a:r>
            <a:r>
              <a:rPr lang="en-US" altLang="ja-JP" sz="2800" dirty="0">
                <a:ea typeface="HGP創英角ﾎﾟｯﾌﾟ体" pitchFamily="50" charset="-128"/>
              </a:rPr>
              <a:t>（Structure formed by more than one polypeptide chains）</a:t>
            </a:r>
          </a:p>
        </p:txBody>
      </p:sp>
    </p:spTree>
    <p:extLst>
      <p:ext uri="{BB962C8B-B14F-4D97-AF65-F5344CB8AC3E}">
        <p14:creationId xmlns:p14="http://schemas.microsoft.com/office/powerpoint/2010/main" val="3490438388"/>
      </p:ext>
    </p:extLst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 noGrp="1"/>
          </p:cNvGrpSpPr>
          <p:nvPr/>
        </p:nvGrpSpPr>
        <p:grpSpPr bwMode="auto">
          <a:xfrm>
            <a:off x="214282" y="1214422"/>
            <a:ext cx="8686800" cy="4911741"/>
            <a:chOff x="1440" y="1248"/>
            <a:chExt cx="3792" cy="2462"/>
          </a:xfrm>
        </p:grpSpPr>
        <p:pic>
          <p:nvPicPr>
            <p:cNvPr id="5" name="Picture 3" descr="ch3f3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440" y="1776"/>
              <a:ext cx="3792" cy="19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Text Box 4"/>
            <p:cNvSpPr txBox="1">
              <a:spLocks noChangeArrowheads="1"/>
            </p:cNvSpPr>
            <p:nvPr/>
          </p:nvSpPr>
          <p:spPr bwMode="auto">
            <a:xfrm>
              <a:off x="2054" y="1440"/>
              <a:ext cx="285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b="1" i="0">
                  <a:solidFill>
                    <a:srgbClr val="99CC00"/>
                  </a:solidFill>
                </a:rPr>
                <a:t>ACD</a:t>
              </a:r>
              <a:r>
                <a:rPr lang="en-US" b="1" i="0">
                  <a:solidFill>
                    <a:srgbClr val="FF0000"/>
                  </a:solidFill>
                </a:rPr>
                <a:t>EFGH</a:t>
              </a:r>
              <a:r>
                <a:rPr lang="en-US" b="1" i="0">
                  <a:solidFill>
                    <a:srgbClr val="99CC00"/>
                  </a:solidFill>
                </a:rPr>
                <a:t>I</a:t>
              </a:r>
              <a:r>
                <a:rPr lang="en-US" b="1" i="0">
                  <a:solidFill>
                    <a:srgbClr val="FF0000"/>
                  </a:solidFill>
                </a:rPr>
                <a:t>K</a:t>
              </a:r>
              <a:r>
                <a:rPr lang="en-US" b="1" i="0">
                  <a:solidFill>
                    <a:srgbClr val="99CC00"/>
                  </a:solidFill>
                </a:rPr>
                <a:t>LM</a:t>
              </a:r>
              <a:r>
                <a:rPr lang="en-US" b="1" i="0">
                  <a:solidFill>
                    <a:srgbClr val="FF0000"/>
                  </a:solidFill>
                </a:rPr>
                <a:t>NPQ</a:t>
              </a:r>
              <a:r>
                <a:rPr lang="en-US" b="1" i="0">
                  <a:solidFill>
                    <a:srgbClr val="99CC00"/>
                  </a:solidFill>
                </a:rPr>
                <a:t>RST</a:t>
              </a:r>
              <a:r>
                <a:rPr lang="en-US" b="1" i="0">
                  <a:solidFill>
                    <a:srgbClr val="FF0000"/>
                  </a:solidFill>
                </a:rPr>
                <a:t>VW</a:t>
              </a:r>
              <a:r>
                <a:rPr lang="en-US" b="1" i="0">
                  <a:solidFill>
                    <a:srgbClr val="99CC00"/>
                  </a:solidFill>
                </a:rPr>
                <a:t>Y</a:t>
              </a:r>
              <a:endParaRPr lang="en-CA" b="1" i="0">
                <a:solidFill>
                  <a:srgbClr val="99CC00"/>
                </a:solidFill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2112" y="1248"/>
              <a:ext cx="2736" cy="14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000" i="0">
                  <a:solidFill>
                    <a:srgbClr val="5F5F5F"/>
                  </a:solidFill>
                </a:rPr>
                <a:t>primary structure</a:t>
              </a:r>
              <a:endParaRPr lang="en-CA" sz="1000" i="0">
                <a:solidFill>
                  <a:srgbClr val="5F5F5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1670742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Denaturation</a:t>
            </a:r>
            <a:r>
              <a:rPr lang="en-US" b="1" dirty="0" smtClean="0">
                <a:solidFill>
                  <a:srgbClr val="FF0000"/>
                </a:solidFill>
              </a:rPr>
              <a:t> of Proteins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dirty="0" smtClean="0"/>
              <a:t>    </a:t>
            </a:r>
            <a:r>
              <a:rPr lang="en-US" b="1" dirty="0" err="1" smtClean="0">
                <a:solidFill>
                  <a:srgbClr val="0070C0"/>
                </a:solidFill>
              </a:rPr>
              <a:t>Denaturation</a:t>
            </a:r>
            <a:r>
              <a:rPr lang="en-US" b="1" dirty="0" smtClean="0">
                <a:solidFill>
                  <a:srgbClr val="0070C0"/>
                </a:solidFill>
              </a:rPr>
              <a:t> of a protein is the unfolding and rearrangement of the secondary and tertiary structures of a protein without breaking the peptide bonds.</a:t>
            </a:r>
          </a:p>
          <a:p>
            <a:pPr>
              <a:buNone/>
            </a:pPr>
            <a:r>
              <a:rPr lang="en-US" b="1" dirty="0" smtClean="0"/>
              <a:t> </a:t>
            </a:r>
            <a:endParaRPr lang="en-US" dirty="0" smtClean="0"/>
          </a:p>
          <a:p>
            <a:pPr lvl="0"/>
            <a:r>
              <a:rPr lang="en-US" dirty="0" smtClean="0"/>
              <a:t>A protein that has lost its biological activity by </a:t>
            </a:r>
            <a:r>
              <a:rPr lang="en-US" dirty="0" err="1" smtClean="0"/>
              <a:t>denaturation</a:t>
            </a:r>
            <a:r>
              <a:rPr lang="en-US" dirty="0" smtClean="0"/>
              <a:t> is called </a:t>
            </a:r>
            <a:r>
              <a:rPr lang="en-US" b="1" dirty="0" smtClean="0">
                <a:solidFill>
                  <a:srgbClr val="00B050"/>
                </a:solidFill>
              </a:rPr>
              <a:t>denatured protein</a:t>
            </a:r>
            <a:r>
              <a:rPr lang="en-US" dirty="0" smtClean="0">
                <a:solidFill>
                  <a:srgbClr val="00B050"/>
                </a:solidFill>
              </a:rPr>
              <a:t>.</a:t>
            </a:r>
          </a:p>
          <a:p>
            <a:pPr lvl="0"/>
            <a:r>
              <a:rPr lang="en-US" dirty="0" smtClean="0"/>
              <a:t>Some proteins which were denatured, will regain their original structure and biological activity, by reversing the conditions that caused </a:t>
            </a:r>
            <a:r>
              <a:rPr lang="en-US" dirty="0" err="1" smtClean="0"/>
              <a:t>denaturation</a:t>
            </a:r>
            <a:r>
              <a:rPr lang="en-US" dirty="0" smtClean="0"/>
              <a:t>. This process is called </a:t>
            </a:r>
            <a:r>
              <a:rPr lang="en-US" b="1" dirty="0" smtClean="0">
                <a:solidFill>
                  <a:schemeClr val="accent6"/>
                </a:solidFill>
              </a:rPr>
              <a:t>Reversible </a:t>
            </a:r>
            <a:r>
              <a:rPr lang="en-US" b="1" dirty="0" err="1" smtClean="0">
                <a:solidFill>
                  <a:schemeClr val="accent6"/>
                </a:solidFill>
              </a:rPr>
              <a:t>denaturation</a:t>
            </a:r>
            <a:r>
              <a:rPr lang="en-US" dirty="0" smtClean="0">
                <a:solidFill>
                  <a:schemeClr val="accent6"/>
                </a:solidFill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44959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rgbClr val="FF0000"/>
                </a:solidFill>
              </a:rPr>
              <a:t>Denaturation</a:t>
            </a:r>
            <a:r>
              <a:rPr lang="en-US" b="1" dirty="0" smtClean="0">
                <a:solidFill>
                  <a:srgbClr val="FF0000"/>
                </a:solidFill>
              </a:rPr>
              <a:t> of Proteins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01080" cy="4525963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b="1" dirty="0" smtClean="0">
                <a:solidFill>
                  <a:srgbClr val="0070C0"/>
                </a:solidFill>
              </a:rPr>
              <a:t>    Denaturing Agents</a:t>
            </a:r>
            <a:endParaRPr lang="en-US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en-US" dirty="0" smtClean="0"/>
              <a:t>    Denaturing agents are reagents that cause </a:t>
            </a:r>
            <a:r>
              <a:rPr lang="en-US" dirty="0" err="1" smtClean="0"/>
              <a:t>denaturation</a:t>
            </a:r>
            <a:r>
              <a:rPr lang="en-US" dirty="0" smtClean="0"/>
              <a:t> of proteins. E.g.</a:t>
            </a:r>
          </a:p>
          <a:p>
            <a:pPr>
              <a:buNone/>
            </a:pPr>
            <a:endParaRPr lang="en-US" dirty="0" smtClean="0"/>
          </a:p>
          <a:p>
            <a:pPr marL="514350" lvl="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B050"/>
                </a:solidFill>
              </a:rPr>
              <a:t>Heat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B050"/>
                </a:solidFill>
              </a:rPr>
              <a:t>pH</a:t>
            </a:r>
            <a:r>
              <a:rPr lang="en-US" dirty="0" smtClean="0"/>
              <a:t> e.g. strong acids like concentrated </a:t>
            </a:r>
            <a:r>
              <a:rPr lang="en-US" dirty="0" err="1" smtClean="0"/>
              <a:t>HCl</a:t>
            </a:r>
            <a:r>
              <a:rPr lang="en-US" dirty="0" smtClean="0"/>
              <a:t>.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B050"/>
                </a:solidFill>
              </a:rPr>
              <a:t>Radiation:</a:t>
            </a:r>
            <a:r>
              <a:rPr lang="en-US" dirty="0" smtClean="0"/>
              <a:t> UV or X-rays.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B050"/>
                </a:solidFill>
              </a:rPr>
              <a:t>Alcohol </a:t>
            </a:r>
            <a:r>
              <a:rPr lang="en-US" dirty="0" smtClean="0"/>
              <a:t>(70%)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B050"/>
                </a:solidFill>
              </a:rPr>
              <a:t>Salts of heavy metals</a:t>
            </a:r>
            <a:r>
              <a:rPr lang="en-US" dirty="0" smtClean="0"/>
              <a:t> e.g. Silver nitrate (AgNO3), Mercuric chloride,..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B050"/>
                </a:solidFill>
              </a:rPr>
              <a:t>Oxidizing and reducing agents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0086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457200"/>
            <a:ext cx="81467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Amino acids combined in peptide linkages</a:t>
            </a:r>
            <a:endParaRPr lang="en-US" sz="3600" dirty="0">
              <a:solidFill>
                <a:srgbClr val="FF0000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71600" y="2032061"/>
            <a:ext cx="537999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Andalus" pitchFamily="18" charset="-78"/>
                <a:cs typeface="Andalus" pitchFamily="18" charset="-78"/>
              </a:rPr>
              <a:t>-</a:t>
            </a:r>
            <a:r>
              <a:rPr lang="en-US" sz="3600" dirty="0" smtClean="0">
                <a:solidFill>
                  <a:srgbClr val="C00000"/>
                </a:solidFill>
                <a:latin typeface="Andalus" pitchFamily="18" charset="-78"/>
                <a:cs typeface="Andalus" pitchFamily="18" charset="-78"/>
              </a:rPr>
              <a:t>NH-</a:t>
            </a:r>
            <a:r>
              <a:rPr lang="en-US" sz="3600" dirty="0" smtClean="0">
                <a:latin typeface="Andalus" pitchFamily="18" charset="-78"/>
                <a:cs typeface="Andalus" pitchFamily="18" charset="-78"/>
              </a:rPr>
              <a:t>CH</a:t>
            </a:r>
            <a:r>
              <a:rPr lang="en-US" sz="3600" dirty="0" smtClean="0">
                <a:solidFill>
                  <a:srgbClr val="C00000"/>
                </a:solidFill>
                <a:latin typeface="Andalus" pitchFamily="18" charset="-78"/>
                <a:cs typeface="Andalus" pitchFamily="18" charset="-78"/>
              </a:rPr>
              <a:t>-CO-NH-</a:t>
            </a:r>
            <a:r>
              <a:rPr lang="en-US" sz="3600" dirty="0" smtClean="0">
                <a:latin typeface="Andalus" pitchFamily="18" charset="-78"/>
                <a:cs typeface="Andalus" pitchFamily="18" charset="-78"/>
              </a:rPr>
              <a:t>CH</a:t>
            </a:r>
            <a:r>
              <a:rPr lang="en-US" sz="3600" dirty="0" smtClean="0">
                <a:solidFill>
                  <a:srgbClr val="C00000"/>
                </a:solidFill>
                <a:latin typeface="Andalus" pitchFamily="18" charset="-78"/>
                <a:cs typeface="Andalus" pitchFamily="18" charset="-78"/>
              </a:rPr>
              <a:t>-CO</a:t>
            </a:r>
            <a:r>
              <a:rPr lang="en-US" sz="3600" dirty="0" smtClean="0">
                <a:latin typeface="Andalus" pitchFamily="18" charset="-78"/>
                <a:cs typeface="Andalus" pitchFamily="18" charset="-78"/>
              </a:rPr>
              <a:t>-</a:t>
            </a:r>
          </a:p>
          <a:p>
            <a:r>
              <a:rPr lang="en-US" sz="36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3600" dirty="0" smtClean="0">
                <a:latin typeface="Andalus" pitchFamily="18" charset="-78"/>
                <a:cs typeface="Andalus" pitchFamily="18" charset="-78"/>
              </a:rPr>
              <a:t>         </a:t>
            </a:r>
          </a:p>
          <a:p>
            <a:r>
              <a:rPr lang="en-US" sz="36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3600" dirty="0" smtClean="0">
                <a:latin typeface="Andalus" pitchFamily="18" charset="-78"/>
                <a:cs typeface="Andalus" pitchFamily="18" charset="-78"/>
              </a:rPr>
              <a:t>         </a:t>
            </a:r>
            <a:r>
              <a:rPr lang="en-US" sz="3600" dirty="0" smtClean="0"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  <a:t>R                     </a:t>
            </a:r>
            <a:r>
              <a:rPr lang="en-US" sz="3600" dirty="0" err="1" smtClean="0"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  <a:t>R</a:t>
            </a:r>
            <a:endParaRPr lang="en-US" sz="3600" dirty="0">
              <a:solidFill>
                <a:srgbClr val="002060"/>
              </a:solidFill>
              <a:latin typeface="Andalus" pitchFamily="18" charset="-78"/>
              <a:cs typeface="Andalus" pitchFamily="18" charset="-78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2743200" y="2590800"/>
            <a:ext cx="0" cy="3184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5257800" y="2590800"/>
            <a:ext cx="0" cy="3184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357745" y="4419600"/>
            <a:ext cx="57198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Side chains determine properties of proteins</a:t>
            </a:r>
            <a:endParaRPr lang="en-US" sz="2400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9" name="Flowchart: Alternate Process 8"/>
          <p:cNvSpPr/>
          <p:nvPr/>
        </p:nvSpPr>
        <p:spPr>
          <a:xfrm>
            <a:off x="1219200" y="4267200"/>
            <a:ext cx="5943600" cy="762000"/>
          </a:xfrm>
          <a:prstGeom prst="flowChartAlternate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5486400" y="3786387"/>
            <a:ext cx="609600" cy="4808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2057400" y="3786387"/>
            <a:ext cx="457200" cy="4808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1775599" y="5715000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b="1" dirty="0">
                <a:solidFill>
                  <a:srgbClr val="0070C0"/>
                </a:solidFill>
                <a:latin typeface="Andalus" pitchFamily="18" charset="-78"/>
                <a:cs typeface="Andalus" pitchFamily="18" charset="-78"/>
              </a:rPr>
              <a:t>The basic formula  (NH</a:t>
            </a:r>
            <a:r>
              <a:rPr lang="en-US" sz="2400" b="1" baseline="-25000" dirty="0">
                <a:solidFill>
                  <a:srgbClr val="0070C0"/>
                </a:solidFill>
                <a:latin typeface="Andalus" pitchFamily="18" charset="-78"/>
                <a:cs typeface="Andalus" pitchFamily="18" charset="-78"/>
              </a:rPr>
              <a:t>2</a:t>
            </a:r>
            <a:r>
              <a:rPr lang="en-US" sz="2400" b="1" dirty="0">
                <a:solidFill>
                  <a:srgbClr val="0070C0"/>
                </a:solidFill>
                <a:latin typeface="Andalus" pitchFamily="18" charset="-78"/>
                <a:cs typeface="Andalus" pitchFamily="18" charset="-78"/>
              </a:rPr>
              <a:t>CHRCOOH,)</a:t>
            </a:r>
          </a:p>
        </p:txBody>
      </p:sp>
    </p:spTree>
    <p:extLst>
      <p:ext uri="{BB962C8B-B14F-4D97-AF65-F5344CB8AC3E}">
        <p14:creationId xmlns:p14="http://schemas.microsoft.com/office/powerpoint/2010/main" val="32110536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web-books.com/MoBio/Free/images/Ch2B2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828800"/>
            <a:ext cx="7924800" cy="41148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457200" y="685800"/>
            <a:ext cx="81467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Amino acids combined in peptide linkages</a:t>
            </a:r>
            <a:endParaRPr lang="en-US" sz="3600" dirty="0">
              <a:solidFill>
                <a:srgbClr val="FF0000"/>
              </a:solidFill>
              <a:latin typeface="Andalus" pitchFamily="18" charset="-78"/>
              <a:cs typeface="Andalus" pitchFamily="18" charset="-78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1034" y="2608927"/>
            <a:ext cx="538249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ndalus" pitchFamily="18" charset="-78"/>
                <a:cs typeface="Andalus" pitchFamily="18" charset="-78"/>
              </a:rPr>
              <a:t>                      H </a:t>
            </a:r>
            <a:endParaRPr lang="en-US" sz="3200" dirty="0">
              <a:latin typeface="Andalus" pitchFamily="18" charset="-78"/>
              <a:cs typeface="Andalus" pitchFamily="18" charset="-78"/>
            </a:endParaRPr>
          </a:p>
          <a:p>
            <a:endParaRPr lang="en-US" sz="3200" dirty="0" smtClean="0">
              <a:latin typeface="Andalus" pitchFamily="18" charset="-78"/>
              <a:cs typeface="Andalus" pitchFamily="18" charset="-78"/>
            </a:endParaRPr>
          </a:p>
          <a:p>
            <a:r>
              <a:rPr lang="en-US" sz="3200" baseline="30000" dirty="0" smtClean="0">
                <a:solidFill>
                  <a:srgbClr val="C00000"/>
                </a:solidFill>
                <a:latin typeface="Andalus" pitchFamily="18" charset="-78"/>
                <a:cs typeface="Andalus" pitchFamily="18" charset="-78"/>
              </a:rPr>
              <a:t>+</a:t>
            </a:r>
            <a:r>
              <a:rPr lang="en-US" sz="3200" dirty="0" smtClean="0">
                <a:solidFill>
                  <a:srgbClr val="C00000"/>
                </a:solidFill>
                <a:latin typeface="Andalus" pitchFamily="18" charset="-78"/>
                <a:cs typeface="Andalus" pitchFamily="18" charset="-78"/>
              </a:rPr>
              <a:t>H3N</a:t>
            </a:r>
            <a:r>
              <a:rPr lang="en-US" sz="3200" dirty="0" smtClean="0">
                <a:latin typeface="Andalus" pitchFamily="18" charset="-78"/>
                <a:cs typeface="Andalus" pitchFamily="18" charset="-78"/>
              </a:rPr>
              <a:t>           C</a:t>
            </a:r>
            <a:r>
              <a:rPr lang="el-GR" sz="3200" dirty="0" smtClean="0">
                <a:cs typeface="Andalus" pitchFamily="18" charset="-78"/>
              </a:rPr>
              <a:t>α</a:t>
            </a:r>
            <a:r>
              <a:rPr lang="en-US" sz="32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3200" dirty="0" smtClean="0">
                <a:latin typeface="Andalus" pitchFamily="18" charset="-78"/>
                <a:cs typeface="Andalus" pitchFamily="18" charset="-78"/>
              </a:rPr>
              <a:t>         </a:t>
            </a:r>
            <a:r>
              <a:rPr lang="en-US" sz="3200" dirty="0" smtClean="0">
                <a:solidFill>
                  <a:srgbClr val="C00000"/>
                </a:solidFill>
                <a:latin typeface="Andalus" pitchFamily="18" charset="-78"/>
                <a:cs typeface="Andalus" pitchFamily="18" charset="-78"/>
              </a:rPr>
              <a:t>COOH</a:t>
            </a:r>
          </a:p>
          <a:p>
            <a:endParaRPr lang="en-US" sz="3200" dirty="0" smtClean="0">
              <a:latin typeface="Andalus" pitchFamily="18" charset="-78"/>
              <a:cs typeface="Andalus" pitchFamily="18" charset="-78"/>
            </a:endParaRPr>
          </a:p>
          <a:p>
            <a:r>
              <a:rPr lang="en-US" sz="3200" dirty="0" smtClean="0">
                <a:latin typeface="Andalus" pitchFamily="18" charset="-78"/>
                <a:cs typeface="Andalus" pitchFamily="18" charset="-78"/>
              </a:rPr>
              <a:t>                       </a:t>
            </a:r>
            <a:r>
              <a:rPr lang="en-US" sz="3200" dirty="0" smtClean="0"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  <a:t>R</a:t>
            </a:r>
            <a:endParaRPr lang="en-US" sz="3200" dirty="0">
              <a:solidFill>
                <a:srgbClr val="002060"/>
              </a:solidFill>
              <a:latin typeface="Andalus" pitchFamily="18" charset="-78"/>
              <a:cs typeface="Andalus" pitchFamily="18" charset="-78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4362279" y="3886199"/>
            <a:ext cx="73775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2802082" y="3895779"/>
            <a:ext cx="838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045527" y="3130317"/>
            <a:ext cx="0" cy="533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100945" y="4114800"/>
            <a:ext cx="0" cy="457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961286" y="1706295"/>
            <a:ext cx="54409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Common to all </a:t>
            </a:r>
            <a:r>
              <a:rPr lang="el-GR" sz="2400" dirty="0" smtClean="0">
                <a:cs typeface="Andalus" pitchFamily="18" charset="-78"/>
              </a:rPr>
              <a:t>α</a:t>
            </a: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-amino acids of proteins </a:t>
            </a:r>
            <a:endParaRPr lang="en-US" sz="2400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9599" y="4794140"/>
            <a:ext cx="15744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ndalus" pitchFamily="18" charset="-78"/>
                <a:cs typeface="Andalus" pitchFamily="18" charset="-78"/>
              </a:rPr>
              <a:t>Amino group</a:t>
            </a:r>
            <a:endParaRPr lang="en-US" sz="2000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019800" y="4768334"/>
            <a:ext cx="179408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latin typeface="Andalus" pitchFamily="18" charset="-78"/>
                <a:cs typeface="Andalus" pitchFamily="18" charset="-78"/>
              </a:rPr>
              <a:t>carboxyl </a:t>
            </a:r>
            <a:r>
              <a:rPr lang="en-US" sz="2000" dirty="0" smtClean="0">
                <a:latin typeface="Andalus" pitchFamily="18" charset="-78"/>
                <a:cs typeface="Andalus" pitchFamily="18" charset="-78"/>
              </a:rPr>
              <a:t>group</a:t>
            </a:r>
            <a:endParaRPr lang="en-US" sz="2000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100034" y="5800870"/>
            <a:ext cx="419057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200" dirty="0" smtClean="0">
                <a:cs typeface="Andalus" pitchFamily="18" charset="-78"/>
              </a:rPr>
              <a:t>α</a:t>
            </a:r>
            <a:r>
              <a:rPr lang="en-US" sz="2200" dirty="0" smtClean="0">
                <a:latin typeface="Andalus" pitchFamily="18" charset="-78"/>
                <a:cs typeface="Andalus" pitchFamily="18" charset="-78"/>
              </a:rPr>
              <a:t>-Carbon is between the carboxyl </a:t>
            </a:r>
          </a:p>
          <a:p>
            <a:r>
              <a:rPr lang="en-US" sz="2200" dirty="0" smtClean="0">
                <a:latin typeface="Andalus" pitchFamily="18" charset="-78"/>
                <a:cs typeface="Andalus" pitchFamily="18" charset="-78"/>
              </a:rPr>
              <a:t>and the amino group</a:t>
            </a:r>
            <a:endParaRPr lang="en-US" sz="2200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65448" y="5770095"/>
            <a:ext cx="317426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Side distinctive for each</a:t>
            </a:r>
          </a:p>
          <a:p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amino acid.</a:t>
            </a:r>
            <a:endParaRPr lang="en-US" sz="2400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17" name="Flowchart: Alternate Process 16"/>
          <p:cNvSpPr/>
          <p:nvPr/>
        </p:nvSpPr>
        <p:spPr>
          <a:xfrm>
            <a:off x="1878948" y="1558637"/>
            <a:ext cx="5360052" cy="651163"/>
          </a:xfrm>
          <a:prstGeom prst="flowChartAlternate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2270595" y="2230582"/>
            <a:ext cx="153950" cy="101495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5555673" y="2189413"/>
            <a:ext cx="304800" cy="97218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4038600" y="2209800"/>
            <a:ext cx="0" cy="36258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 flipV="1">
            <a:off x="6019800" y="4267200"/>
            <a:ext cx="247125" cy="5011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1671034" y="4114800"/>
            <a:ext cx="341001" cy="6535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ounded Rectangle 29"/>
          <p:cNvSpPr/>
          <p:nvPr/>
        </p:nvSpPr>
        <p:spPr>
          <a:xfrm>
            <a:off x="5029200" y="5770094"/>
            <a:ext cx="3962400" cy="93550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ounded Rectangle 30"/>
          <p:cNvSpPr/>
          <p:nvPr/>
        </p:nvSpPr>
        <p:spPr>
          <a:xfrm>
            <a:off x="380999" y="5770093"/>
            <a:ext cx="3258715" cy="83099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73" name="Straight Arrow Connector 3072"/>
          <p:cNvCxnSpPr/>
          <p:nvPr/>
        </p:nvCxnSpPr>
        <p:spPr>
          <a:xfrm flipH="1" flipV="1">
            <a:off x="4237587" y="4114800"/>
            <a:ext cx="1782213" cy="16552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76" name="Straight Arrow Connector 3075"/>
          <p:cNvCxnSpPr/>
          <p:nvPr/>
        </p:nvCxnSpPr>
        <p:spPr>
          <a:xfrm flipV="1">
            <a:off x="2012035" y="4942447"/>
            <a:ext cx="1874165" cy="8276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7" name="TextBox 3076"/>
          <p:cNvSpPr txBox="1"/>
          <p:nvPr/>
        </p:nvSpPr>
        <p:spPr>
          <a:xfrm>
            <a:off x="2298254" y="214093"/>
            <a:ext cx="34945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Free amino acid</a:t>
            </a:r>
            <a:endParaRPr lang="en-US" sz="4000" dirty="0">
              <a:solidFill>
                <a:srgbClr val="FF0000"/>
              </a:solidFill>
              <a:latin typeface="Andalus" pitchFamily="18" charset="-78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189359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4886853"/>
              </p:ext>
            </p:extLst>
          </p:nvPr>
        </p:nvGraphicFramePr>
        <p:xfrm>
          <a:off x="1295400" y="1752600"/>
          <a:ext cx="6096000" cy="28041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32000"/>
                <a:gridCol w="2032000"/>
                <a:gridCol w="2032000"/>
              </a:tblGrid>
              <a:tr h="518160">
                <a:tc>
                  <a:txBody>
                    <a:bodyPr/>
                    <a:lstStyle/>
                    <a:p>
                      <a:endParaRPr lang="en-US" sz="2400" dirty="0">
                        <a:latin typeface="Andalus" pitchFamily="18" charset="-78"/>
                        <a:cs typeface="Andalus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>
                        <a:latin typeface="Andalus" pitchFamily="18" charset="-78"/>
                        <a:cs typeface="Andalus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>
                        <a:latin typeface="Andalus" pitchFamily="18" charset="-78"/>
                        <a:cs typeface="Andalus" pitchFamily="18" charset="-78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0070C0"/>
                          </a:solidFill>
                          <a:latin typeface="Andalus" pitchFamily="18" charset="-78"/>
                          <a:cs typeface="Andalus" pitchFamily="18" charset="-78"/>
                        </a:rPr>
                        <a:t>Ala</a:t>
                      </a:r>
                      <a:r>
                        <a:rPr lang="en-US" sz="2400" dirty="0" smtClean="0">
                          <a:latin typeface="Andalus" pitchFamily="18" charset="-78"/>
                          <a:cs typeface="Andalus" pitchFamily="18" charset="-78"/>
                        </a:rPr>
                        <a:t>nine</a:t>
                      </a:r>
                      <a:endParaRPr lang="en-US" sz="2400" dirty="0">
                        <a:latin typeface="Andalus" pitchFamily="18" charset="-78"/>
                        <a:cs typeface="Andalus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solidFill>
                            <a:srgbClr val="0070C0"/>
                          </a:solidFill>
                          <a:latin typeface="Andalus" pitchFamily="18" charset="-78"/>
                          <a:cs typeface="Andalus" pitchFamily="18" charset="-78"/>
                        </a:rPr>
                        <a:t>Ala</a:t>
                      </a:r>
                      <a:endParaRPr lang="en-US" sz="2400" dirty="0">
                        <a:solidFill>
                          <a:srgbClr val="0070C0"/>
                        </a:solidFill>
                        <a:latin typeface="Andalus" pitchFamily="18" charset="-78"/>
                        <a:cs typeface="Andalus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0070C0"/>
                          </a:solidFill>
                          <a:latin typeface="Andalus" pitchFamily="18" charset="-78"/>
                          <a:cs typeface="Andalus" pitchFamily="18" charset="-78"/>
                        </a:rPr>
                        <a:t>A</a:t>
                      </a:r>
                      <a:endParaRPr lang="en-US" sz="2400" dirty="0">
                        <a:solidFill>
                          <a:srgbClr val="0070C0"/>
                        </a:solidFill>
                        <a:latin typeface="Andalus" pitchFamily="18" charset="-78"/>
                        <a:cs typeface="Andalus" pitchFamily="18" charset="-78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0070C0"/>
                          </a:solidFill>
                          <a:latin typeface="Andalus" pitchFamily="18" charset="-78"/>
                          <a:cs typeface="Andalus" pitchFamily="18" charset="-78"/>
                        </a:rPr>
                        <a:t>Gly</a:t>
                      </a:r>
                      <a:r>
                        <a:rPr lang="en-US" sz="2400" dirty="0" smtClean="0">
                          <a:latin typeface="Andalus" pitchFamily="18" charset="-78"/>
                          <a:cs typeface="Andalus" pitchFamily="18" charset="-78"/>
                        </a:rPr>
                        <a:t>cine</a:t>
                      </a:r>
                      <a:endParaRPr lang="en-US" sz="2400" dirty="0">
                        <a:latin typeface="Andalus" pitchFamily="18" charset="-78"/>
                        <a:cs typeface="Andalus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solidFill>
                            <a:srgbClr val="0070C0"/>
                          </a:solidFill>
                          <a:latin typeface="Andalus" pitchFamily="18" charset="-78"/>
                          <a:cs typeface="Andalus" pitchFamily="18" charset="-78"/>
                        </a:rPr>
                        <a:t>Gly</a:t>
                      </a:r>
                      <a:endParaRPr lang="en-US" sz="2400" dirty="0">
                        <a:solidFill>
                          <a:srgbClr val="0070C0"/>
                        </a:solidFill>
                        <a:latin typeface="Andalus" pitchFamily="18" charset="-78"/>
                        <a:cs typeface="Andalus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0070C0"/>
                          </a:solidFill>
                          <a:latin typeface="Andalus" pitchFamily="18" charset="-78"/>
                          <a:cs typeface="Andalus" pitchFamily="18" charset="-78"/>
                        </a:rPr>
                        <a:t>G</a:t>
                      </a:r>
                      <a:endParaRPr lang="en-US" sz="2400" dirty="0">
                        <a:solidFill>
                          <a:srgbClr val="0070C0"/>
                        </a:solidFill>
                        <a:latin typeface="Andalus" pitchFamily="18" charset="-78"/>
                        <a:cs typeface="Andalus" pitchFamily="18" charset="-78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solidFill>
                            <a:srgbClr val="0070C0"/>
                          </a:solidFill>
                          <a:latin typeface="Andalus" pitchFamily="18" charset="-78"/>
                          <a:cs typeface="Andalus" pitchFamily="18" charset="-78"/>
                        </a:rPr>
                        <a:t>Leu</a:t>
                      </a:r>
                      <a:r>
                        <a:rPr lang="en-US" sz="2400" dirty="0" err="1" smtClean="0">
                          <a:latin typeface="Andalus" pitchFamily="18" charset="-78"/>
                          <a:cs typeface="Andalus" pitchFamily="18" charset="-78"/>
                        </a:rPr>
                        <a:t>cine</a:t>
                      </a:r>
                      <a:endParaRPr lang="en-US" sz="2400" dirty="0">
                        <a:latin typeface="Andalus" pitchFamily="18" charset="-78"/>
                        <a:cs typeface="Andalus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solidFill>
                            <a:srgbClr val="0070C0"/>
                          </a:solidFill>
                          <a:latin typeface="Andalus" pitchFamily="18" charset="-78"/>
                          <a:cs typeface="Andalus" pitchFamily="18" charset="-78"/>
                        </a:rPr>
                        <a:t>Leu</a:t>
                      </a:r>
                      <a:endParaRPr lang="en-US" sz="2400" dirty="0">
                        <a:solidFill>
                          <a:srgbClr val="0070C0"/>
                        </a:solidFill>
                        <a:latin typeface="Andalus" pitchFamily="18" charset="-78"/>
                        <a:cs typeface="Andalus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0070C0"/>
                          </a:solidFill>
                          <a:latin typeface="Andalus" pitchFamily="18" charset="-78"/>
                          <a:cs typeface="Andalus" pitchFamily="18" charset="-78"/>
                        </a:rPr>
                        <a:t>L</a:t>
                      </a:r>
                      <a:endParaRPr lang="en-US" sz="2400" dirty="0">
                        <a:solidFill>
                          <a:srgbClr val="0070C0"/>
                        </a:solidFill>
                        <a:latin typeface="Andalus" pitchFamily="18" charset="-78"/>
                        <a:cs typeface="Andalus" pitchFamily="18" charset="-78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solidFill>
                            <a:srgbClr val="0070C0"/>
                          </a:solidFill>
                          <a:latin typeface="Andalus" pitchFamily="18" charset="-78"/>
                          <a:cs typeface="Andalus" pitchFamily="18" charset="-78"/>
                        </a:rPr>
                        <a:t>Pro</a:t>
                      </a:r>
                      <a:r>
                        <a:rPr lang="en-US" sz="2400" dirty="0" err="1" smtClean="0">
                          <a:latin typeface="Andalus" pitchFamily="18" charset="-78"/>
                          <a:cs typeface="Andalus" pitchFamily="18" charset="-78"/>
                        </a:rPr>
                        <a:t>line</a:t>
                      </a:r>
                      <a:endParaRPr lang="en-US" sz="2400" dirty="0">
                        <a:latin typeface="Andalus" pitchFamily="18" charset="-78"/>
                        <a:cs typeface="Andalus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0070C0"/>
                          </a:solidFill>
                          <a:latin typeface="Andalus" pitchFamily="18" charset="-78"/>
                          <a:cs typeface="Andalus" pitchFamily="18" charset="-78"/>
                        </a:rPr>
                        <a:t>Pro</a:t>
                      </a:r>
                      <a:endParaRPr lang="en-US" sz="2400" dirty="0">
                        <a:solidFill>
                          <a:srgbClr val="0070C0"/>
                        </a:solidFill>
                        <a:latin typeface="Andalus" pitchFamily="18" charset="-78"/>
                        <a:cs typeface="Andalus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0070C0"/>
                          </a:solidFill>
                          <a:latin typeface="Andalus" pitchFamily="18" charset="-78"/>
                          <a:cs typeface="Andalus" pitchFamily="18" charset="-78"/>
                        </a:rPr>
                        <a:t>P</a:t>
                      </a:r>
                      <a:endParaRPr lang="en-US" sz="2400" dirty="0">
                        <a:solidFill>
                          <a:srgbClr val="0070C0"/>
                        </a:solidFill>
                        <a:latin typeface="Andalus" pitchFamily="18" charset="-78"/>
                        <a:cs typeface="Andalus" pitchFamily="18" charset="-78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0070C0"/>
                          </a:solidFill>
                          <a:latin typeface="Andalus" pitchFamily="18" charset="-78"/>
                          <a:cs typeface="Andalus" pitchFamily="18" charset="-78"/>
                        </a:rPr>
                        <a:t>Thr</a:t>
                      </a:r>
                      <a:r>
                        <a:rPr lang="en-US" sz="2400" dirty="0" smtClean="0">
                          <a:latin typeface="Andalus" pitchFamily="18" charset="-78"/>
                          <a:cs typeface="Andalus" pitchFamily="18" charset="-78"/>
                        </a:rPr>
                        <a:t>eonine</a:t>
                      </a:r>
                      <a:endParaRPr lang="en-US" sz="2400" dirty="0">
                        <a:latin typeface="Andalus" pitchFamily="18" charset="-78"/>
                        <a:cs typeface="Andalus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solidFill>
                            <a:srgbClr val="0070C0"/>
                          </a:solidFill>
                          <a:latin typeface="Andalus" pitchFamily="18" charset="-78"/>
                          <a:cs typeface="Andalus" pitchFamily="18" charset="-78"/>
                        </a:rPr>
                        <a:t>Thr</a:t>
                      </a:r>
                      <a:endParaRPr lang="en-US" sz="2400" dirty="0">
                        <a:solidFill>
                          <a:srgbClr val="0070C0"/>
                        </a:solidFill>
                        <a:latin typeface="Andalus" pitchFamily="18" charset="-78"/>
                        <a:cs typeface="Andalus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0070C0"/>
                          </a:solidFill>
                          <a:latin typeface="Andalus" pitchFamily="18" charset="-78"/>
                          <a:cs typeface="Andalus" pitchFamily="18" charset="-78"/>
                        </a:rPr>
                        <a:t>T</a:t>
                      </a:r>
                      <a:endParaRPr lang="en-US" sz="2400" dirty="0">
                        <a:solidFill>
                          <a:srgbClr val="0070C0"/>
                        </a:solidFill>
                        <a:latin typeface="Andalus" pitchFamily="18" charset="-78"/>
                        <a:cs typeface="Andalus" pitchFamily="18" charset="-78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1828800" y="595745"/>
            <a:ext cx="462665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List of Amino Acids</a:t>
            </a:r>
            <a:endParaRPr lang="en-US" sz="4400" dirty="0">
              <a:solidFill>
                <a:srgbClr val="FF0000"/>
              </a:solidFill>
              <a:latin typeface="Andalus" pitchFamily="18" charset="-78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216354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301</TotalTime>
  <Words>1773</Words>
  <Application>Microsoft Office PowerPoint</Application>
  <PresentationFormat>On-screen Show (4:3)</PresentationFormat>
  <Paragraphs>524</Paragraphs>
  <Slides>54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5" baseType="lpstr">
      <vt:lpstr>Office Theme</vt:lpstr>
      <vt:lpstr>Protein and Amino acid</vt:lpstr>
      <vt:lpstr>Proteins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Peptide Chains</vt:lpstr>
      <vt:lpstr>PowerPoint Presentation</vt:lpstr>
      <vt:lpstr>Hydrolysis of Peptide Bonds</vt:lpstr>
      <vt:lpstr>Sources of Proteins</vt:lpstr>
      <vt:lpstr>Functions of Proteins</vt:lpstr>
      <vt:lpstr>PowerPoint Presentation</vt:lpstr>
      <vt:lpstr>Functions of Proteins</vt:lpstr>
      <vt:lpstr>Classification of Proteins</vt:lpstr>
      <vt:lpstr>PowerPoint Presentation</vt:lpstr>
      <vt:lpstr>B. Conjugated proteins </vt:lpstr>
      <vt:lpstr>PowerPoint Presentation</vt:lpstr>
      <vt:lpstr>C. Derived proteins</vt:lpstr>
      <vt:lpstr>Levels of Protein Structure</vt:lpstr>
      <vt:lpstr>PRIMARY STRUCTURE (1°)</vt:lpstr>
      <vt:lpstr>Proteins are linear polymers of amino acids</vt:lpstr>
      <vt:lpstr>PowerPoint Presentation</vt:lpstr>
      <vt:lpstr>SECONDARY STRUCTURE (2°)</vt:lpstr>
      <vt:lpstr>PowerPoint Presentation</vt:lpstr>
      <vt:lpstr>The Alpha Helix</vt:lpstr>
      <vt:lpstr>The Beta Sheet</vt:lpstr>
      <vt:lpstr> β-bend (Reverse Turn)</vt:lpstr>
      <vt:lpstr>Super Secondary Structure</vt:lpstr>
      <vt:lpstr>PowerPoint Presentation</vt:lpstr>
      <vt:lpstr>TERTIARY STRUCTURE (3°)</vt:lpstr>
      <vt:lpstr>PowerPoint Presentation</vt:lpstr>
      <vt:lpstr>PowerPoint Presentation</vt:lpstr>
      <vt:lpstr>PowerPoint Presentation</vt:lpstr>
      <vt:lpstr>QUATERNARY STRUCTURE (4°)</vt:lpstr>
      <vt:lpstr>PowerPoint Presentation</vt:lpstr>
      <vt:lpstr>Quaternary Structure of Multidomain proteins </vt:lpstr>
      <vt:lpstr>Three-dimensional Structures of Proteins</vt:lpstr>
      <vt:lpstr>Summary</vt:lpstr>
      <vt:lpstr>PowerPoint Presentation</vt:lpstr>
      <vt:lpstr>Denaturation of Proteins</vt:lpstr>
      <vt:lpstr>Denaturation of Proteins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Iman</dc:creator>
  <cp:lastModifiedBy>Iman</cp:lastModifiedBy>
  <cp:revision>22</cp:revision>
  <dcterms:created xsi:type="dcterms:W3CDTF">2006-08-16T00:00:00Z</dcterms:created>
  <dcterms:modified xsi:type="dcterms:W3CDTF">2012-04-21T14:13:31Z</dcterms:modified>
</cp:coreProperties>
</file>