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58"/>
  </p:normalViewPr>
  <p:slideViewPr>
    <p:cSldViewPr snapToGrid="0">
      <p:cViewPr varScale="1">
        <p:scale>
          <a:sx n="96" d="100"/>
          <a:sy n="96" d="100"/>
        </p:scale>
        <p:origin x="20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767E-6E23-01AC-AD79-11307E2B6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9C541-3815-D4FC-8F5B-A8840A619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D6906-B85D-AB2D-E222-5A2EF750D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9DEB4-934E-E557-1440-DA90C87BC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37021-72B8-FF6D-BEF2-E4F45561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89832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56F4-3648-CFDC-5C97-0B5F7B4A6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3FDC88-2400-51F5-2AC3-96AC814C5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5CC7B-8742-7F93-56D0-706A700D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4F30C-F3FD-5BB4-D2B1-E72142A2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ED962-2AC7-CF2B-A28B-79DFBC00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05491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30CAF4-D445-1111-CC1B-956B1EE28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4427B-15D0-6C3B-6979-299F51C15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F4DF4-5CA4-CBAD-6D66-C0E8D296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7A949-51C6-335A-8BEE-19B3BEAB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402C6-8EAD-6EBE-587E-9DE4E523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51539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7478E-1B60-AC69-C1C8-E02E8D57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7C8D-2D02-B06E-D588-FE0D06447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2A425-E336-1FEE-BAF6-887B1054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6CBFC-4760-48D1-5474-A5A713A6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36C73-0609-A219-AFB8-56114079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57332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D0F2-E317-2702-66B9-D28AB159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36019-84A6-BD81-857B-221DCCE66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EF249-E256-402E-826F-F097E19E7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E1F67-7676-ECD1-DC50-553C3C13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C5730-7D26-5E12-537C-BFE34D73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27299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DB03-B652-2BC6-BB7F-B006807B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89C44-587F-3D91-8221-350AF1393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87BD2-4D80-CAE1-6905-117CFCEE5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FB8D9-3619-FA3E-DF0B-A619D84A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EA3AC-5021-4929-DD07-77CCECF2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7C3A4-5526-D149-85AF-3F48C3FE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25024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427F-E6A5-7576-D305-D165A8E9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3ED3B-8101-275A-F56C-D0DF57988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5557F-C32C-21E0-31BC-515D933A2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5FFD2-526A-2507-EB57-00B1602E0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2D3ED-518D-DA91-314E-5E0876E48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5AFE3-21E0-83B9-DFAE-0A998D6C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2B5958-603F-92AF-31EE-6CEB4FA8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18A96D-9436-8F7A-426C-F3A34D16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1151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5EE6-F4FF-3EF5-6792-0D7EA61F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DBBB0-315C-EC7E-A358-F92AB624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4DDD9-A8D5-FE5A-6B65-FF8EAFDC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FCB46E-BC74-8EDB-EDE3-BDDDD35C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35120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81E638-5C19-ACBC-EB4A-0EE0A30E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B9AB8-F55A-69E6-A2FE-B39B7B19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F73E2-EDE4-749F-637C-021F5281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00279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BA85F-A9D8-530D-390E-B6E13FC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DB666-89A7-39FF-06E0-0962D8024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49F6A-ECD0-4E4C-0DDB-63BE61D16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E98CD-4036-8020-D298-9E20A8D31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CB5D2-C590-DF20-8152-36578E2A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ACC18-10B8-EF67-248A-B09F1825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81916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A121B-6B15-5418-6EFD-60F582FE1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E935F-E091-20EF-19C3-60422C8AE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F17BD-871A-E5D7-E985-2C405289A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C8BA3-DD5D-A38D-F252-99699727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5E1C0-9FCC-C8C3-0059-B7DDF1B68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71886-281B-9E5B-AE76-4C7D447A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58039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AFAB0B-35D7-F9A1-DC08-7821FBC90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E90B8-050B-3BDA-32C5-F057C6B5A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82A13-76CA-EC29-994F-015BC2A6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D2FA84-2B06-1C4F-84C0-B39A6EF84EA2}" type="datetimeFigureOut">
              <a:rPr lang="en-SA" smtClean="0"/>
              <a:t>02/09/2024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8AE17-4982-10E8-DDF2-8176A636C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09F05-D2C6-A7BC-A464-52132B71D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233A3A-F15C-3744-B3EA-7CB20FEB7CE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89730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hamdan1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B80E8C-943E-B5EC-138D-75541D9E98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A" dirty="0"/>
              <a:t>Dr. Amal Alghamdi </a:t>
            </a:r>
          </a:p>
          <a:p>
            <a:r>
              <a:rPr lang="en-SA" dirty="0">
                <a:hlinkClick r:id="rId2"/>
              </a:rPr>
              <a:t>ahamdan1@ksu.edu.sa</a:t>
            </a:r>
            <a:endParaRPr lang="en-SA" dirty="0"/>
          </a:p>
          <a:p>
            <a:r>
              <a:rPr lang="en-SA" dirty="0"/>
              <a:t>Building 5, level 3, office 69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70F2F-7676-0326-0352-B93566B12A65}"/>
              </a:ext>
            </a:extLst>
          </p:cNvPr>
          <p:cNvSpPr txBox="1"/>
          <p:nvPr/>
        </p:nvSpPr>
        <p:spPr>
          <a:xfrm>
            <a:off x="3048000" y="-4914202"/>
            <a:ext cx="9144000" cy="204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978"/>
              </a:lnSpc>
              <a:spcBef>
                <a:spcPts val="1222"/>
              </a:spcBef>
            </a:pPr>
            <a:r>
              <a:rPr lang="en-US" sz="2000" b="1" dirty="0">
                <a:latin typeface="Arial"/>
                <a:cs typeface="Arial"/>
              </a:rPr>
              <a:t>LAB</a:t>
            </a:r>
            <a:r>
              <a:rPr lang="en-US" sz="2000" b="1" spc="-39" dirty="0">
                <a:latin typeface="Arial"/>
                <a:cs typeface="Arial"/>
              </a:rPr>
              <a:t> </a:t>
            </a:r>
            <a:r>
              <a:rPr lang="en-US" sz="2000" b="1" spc="-79" dirty="0">
                <a:latin typeface="Arial"/>
                <a:cs typeface="Arial"/>
              </a:rPr>
              <a:t>2</a:t>
            </a:r>
            <a:endParaRPr lang="en-US" sz="2000" dirty="0">
              <a:latin typeface="Arial"/>
              <a:cs typeface="Arial"/>
            </a:endParaRPr>
          </a:p>
          <a:p>
            <a:pPr marL="3424686" marR="3411672" algn="ctr">
              <a:lnSpc>
                <a:spcPts val="2538"/>
              </a:lnSpc>
              <a:spcBef>
                <a:spcPts val="126"/>
              </a:spcBef>
            </a:pPr>
            <a:r>
              <a:rPr lang="en-US" sz="1800" b="1" dirty="0">
                <a:latin typeface="Arial"/>
                <a:cs typeface="Arial"/>
              </a:rPr>
              <a:t>Sterilization</a:t>
            </a:r>
            <a:r>
              <a:rPr lang="en-US" sz="1800" b="1" spc="-63" dirty="0">
                <a:latin typeface="Arial"/>
                <a:cs typeface="Arial"/>
              </a:rPr>
              <a:t> </a:t>
            </a:r>
            <a:r>
              <a:rPr lang="en-US" sz="1800" b="1" spc="-16" dirty="0">
                <a:latin typeface="Arial"/>
                <a:cs typeface="Arial"/>
              </a:rPr>
              <a:t>techniques </a:t>
            </a:r>
            <a:r>
              <a:rPr lang="en-US" sz="1800" b="1" spc="-79" dirty="0">
                <a:latin typeface="Arial"/>
                <a:cs typeface="Arial"/>
              </a:rPr>
              <a:t>&amp;</a:t>
            </a:r>
            <a:endParaRPr lang="en-US" sz="1800" dirty="0">
              <a:latin typeface="Arial"/>
              <a:cs typeface="Arial"/>
            </a:endParaRPr>
          </a:p>
          <a:p>
            <a:pPr marL="1001" algn="ctr">
              <a:lnSpc>
                <a:spcPts val="2483"/>
              </a:lnSpc>
            </a:pPr>
            <a:r>
              <a:rPr lang="en-US" sz="1800" b="1" dirty="0">
                <a:latin typeface="Arial"/>
                <a:cs typeface="Arial"/>
              </a:rPr>
              <a:t>Microbiological</a:t>
            </a:r>
            <a:r>
              <a:rPr lang="en-US" sz="1800" b="1" spc="-71" dirty="0">
                <a:latin typeface="Arial"/>
                <a:cs typeface="Arial"/>
              </a:rPr>
              <a:t> </a:t>
            </a:r>
            <a:r>
              <a:rPr lang="en-US" sz="1800" b="1" dirty="0">
                <a:latin typeface="Arial"/>
                <a:cs typeface="Arial"/>
              </a:rPr>
              <a:t>culture</a:t>
            </a:r>
            <a:r>
              <a:rPr lang="en-US" sz="1800" b="1" spc="-63" dirty="0">
                <a:latin typeface="Arial"/>
                <a:cs typeface="Arial"/>
              </a:rPr>
              <a:t> </a:t>
            </a:r>
            <a:r>
              <a:rPr lang="en-US" sz="1800" b="1" dirty="0">
                <a:latin typeface="Arial"/>
                <a:cs typeface="Arial"/>
              </a:rPr>
              <a:t>media</a:t>
            </a:r>
            <a:r>
              <a:rPr lang="en-US" sz="1800" b="1" spc="-79" dirty="0">
                <a:latin typeface="Arial"/>
                <a:cs typeface="Arial"/>
              </a:rPr>
              <a:t> </a:t>
            </a:r>
            <a:r>
              <a:rPr lang="en-US" sz="1800" b="1" spc="-16" dirty="0">
                <a:latin typeface="Arial"/>
                <a:cs typeface="Arial"/>
              </a:rPr>
              <a:t>preparation</a:t>
            </a:r>
            <a:endParaRPr lang="en-US"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n-US" sz="1800" dirty="0">
              <a:latin typeface="Arial"/>
              <a:cs typeface="Arial"/>
            </a:endParaRPr>
          </a:p>
          <a:p>
            <a:pPr>
              <a:spcBef>
                <a:spcPts val="276"/>
              </a:spcBef>
            </a:pPr>
            <a:endParaRPr lang="en-US" sz="1800" dirty="0">
              <a:latin typeface="Arial"/>
              <a:cs typeface="Arial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B8417EB-3330-38F7-CE93-CCD5132CF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3896"/>
            <a:ext cx="9144000" cy="2958141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775"/>
              </a:spcBef>
            </a:pPr>
            <a:r>
              <a:rPr lang="en-US" sz="3600" b="1" dirty="0">
                <a:latin typeface="Arial"/>
                <a:cs typeface="Arial"/>
              </a:rPr>
              <a:t>LAB</a:t>
            </a:r>
            <a:r>
              <a:rPr lang="en-US" sz="3600" b="1" spc="-25" dirty="0">
                <a:latin typeface="Arial"/>
                <a:cs typeface="Arial"/>
              </a:rPr>
              <a:t> </a:t>
            </a:r>
            <a:r>
              <a:rPr lang="en-US" sz="3600" b="1" spc="-50" dirty="0">
                <a:latin typeface="Arial"/>
                <a:cs typeface="Arial"/>
              </a:rPr>
              <a:t>2</a:t>
            </a:r>
            <a:br>
              <a:rPr lang="en-US" sz="3600" b="1" spc="-50" dirty="0">
                <a:latin typeface="Arial"/>
                <a:cs typeface="Arial"/>
              </a:rPr>
            </a:br>
            <a:br>
              <a:rPr lang="en-US" sz="3600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Sterilization</a:t>
            </a:r>
            <a:r>
              <a:rPr lang="en-US" sz="3200" b="1" spc="-40" dirty="0">
                <a:latin typeface="Arial"/>
                <a:cs typeface="Arial"/>
              </a:rPr>
              <a:t> </a:t>
            </a:r>
            <a:r>
              <a:rPr lang="en-US" sz="3200" b="1" spc="-10" dirty="0">
                <a:latin typeface="Arial"/>
                <a:cs typeface="Arial"/>
              </a:rPr>
              <a:t>techniques </a:t>
            </a:r>
            <a:r>
              <a:rPr lang="en-US" sz="3200" b="1" spc="-50" dirty="0">
                <a:latin typeface="Arial"/>
                <a:cs typeface="Arial"/>
              </a:rPr>
              <a:t>&amp;</a:t>
            </a:r>
            <a:br>
              <a:rPr lang="en-US" sz="3200" dirty="0">
                <a:latin typeface="Arial"/>
                <a:cs typeface="Arial"/>
              </a:rPr>
            </a:br>
            <a:r>
              <a:rPr lang="en-US" sz="3200" b="1" dirty="0">
                <a:latin typeface="Arial"/>
                <a:cs typeface="Arial"/>
              </a:rPr>
              <a:t>Microbiological</a:t>
            </a:r>
            <a:r>
              <a:rPr lang="en-US" sz="3200" b="1" spc="-45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culture</a:t>
            </a:r>
            <a:r>
              <a:rPr lang="en-US" sz="3200" b="1" spc="-4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media</a:t>
            </a:r>
            <a:r>
              <a:rPr lang="en-US" sz="3200" b="1" spc="-50" dirty="0">
                <a:latin typeface="Arial"/>
                <a:cs typeface="Arial"/>
              </a:rPr>
              <a:t> </a:t>
            </a:r>
            <a:r>
              <a:rPr lang="en-US" sz="3200" b="1" spc="-10" dirty="0">
                <a:latin typeface="Arial"/>
                <a:cs typeface="Arial"/>
              </a:rPr>
              <a:t>preparation</a:t>
            </a:r>
            <a:endParaRPr lang="en-SA" sz="3200" dirty="0"/>
          </a:p>
        </p:txBody>
      </p:sp>
    </p:spTree>
    <p:extLst>
      <p:ext uri="{BB962C8B-B14F-4D97-AF65-F5344CB8AC3E}">
        <p14:creationId xmlns:p14="http://schemas.microsoft.com/office/powerpoint/2010/main" val="412672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E3746-06CA-BB36-8BE3-21CDF0A4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502" y="2041451"/>
            <a:ext cx="10471298" cy="4135512"/>
          </a:xfrm>
        </p:spPr>
        <p:txBody>
          <a:bodyPr>
            <a:normAutofit/>
          </a:bodyPr>
          <a:lstStyle/>
          <a:p>
            <a:pPr marL="698500" indent="-457200">
              <a:lnSpc>
                <a:spcPct val="100000"/>
              </a:lnSpc>
              <a:spcBef>
                <a:spcPts val="1330"/>
              </a:spcBef>
              <a:tabLst>
                <a:tab pos="469265" algn="l"/>
              </a:tabLst>
            </a:pPr>
            <a:r>
              <a:rPr lang="en-US" sz="2800" dirty="0">
                <a:latin typeface="Arial"/>
                <a:cs typeface="Arial"/>
              </a:rPr>
              <a:t>Take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liquid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agar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(in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water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spc="-20" dirty="0">
                <a:latin typeface="Arial"/>
                <a:cs typeface="Arial"/>
              </a:rPr>
              <a:t>bath)</a:t>
            </a:r>
            <a:endParaRPr lang="en-US" spc="-20" dirty="0">
              <a:latin typeface="Arial"/>
              <a:cs typeface="Arial"/>
            </a:endParaRPr>
          </a:p>
          <a:p>
            <a:pPr marL="698500" indent="-457200">
              <a:lnSpc>
                <a:spcPct val="100000"/>
              </a:lnSpc>
              <a:spcBef>
                <a:spcPts val="1330"/>
              </a:spcBef>
              <a:tabLst>
                <a:tab pos="469265" algn="l"/>
              </a:tabLst>
            </a:pPr>
            <a:r>
              <a:rPr lang="en-US" sz="2800" dirty="0">
                <a:latin typeface="Arial"/>
                <a:cs typeface="Arial"/>
              </a:rPr>
              <a:t>Pour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aseptically</a:t>
            </a:r>
            <a:r>
              <a:rPr lang="en-US" sz="2800" spc="-3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into</a:t>
            </a:r>
            <a:r>
              <a:rPr lang="en-US" sz="2800" spc="-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base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Petri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spc="-20" dirty="0">
                <a:latin typeface="Arial"/>
                <a:cs typeface="Arial"/>
              </a:rPr>
              <a:t>plate.</a:t>
            </a:r>
            <a:endParaRPr lang="en-US" spc="-20" dirty="0">
              <a:latin typeface="Arial"/>
              <a:cs typeface="Arial"/>
            </a:endParaRPr>
          </a:p>
          <a:p>
            <a:pPr marL="698500" indent="-457200">
              <a:lnSpc>
                <a:spcPct val="100000"/>
              </a:lnSpc>
              <a:spcBef>
                <a:spcPts val="1330"/>
              </a:spcBef>
              <a:tabLst>
                <a:tab pos="469265" algn="l"/>
              </a:tabLst>
            </a:pPr>
            <a:r>
              <a:rPr lang="en-US" dirty="0">
                <a:latin typeface="Arial"/>
                <a:cs typeface="Arial"/>
              </a:rPr>
              <a:t>Wait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until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solidify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(15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minutes)</a:t>
            </a:r>
            <a:r>
              <a:rPr lang="en-US" spc="-10" dirty="0">
                <a:latin typeface="Arial"/>
                <a:cs typeface="Arial"/>
              </a:rPr>
              <a:t>.</a:t>
            </a:r>
          </a:p>
          <a:p>
            <a:pPr marL="698500" indent="-457200">
              <a:lnSpc>
                <a:spcPct val="100000"/>
              </a:lnSpc>
              <a:spcBef>
                <a:spcPts val="1330"/>
              </a:spcBef>
              <a:tabLst>
                <a:tab pos="469265" algn="l"/>
              </a:tabLst>
            </a:pPr>
            <a:r>
              <a:rPr lang="en-US" dirty="0">
                <a:latin typeface="Arial"/>
                <a:cs typeface="Arial"/>
              </a:rPr>
              <a:t>***Plates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are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kept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inverted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so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condensation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does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not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drip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onto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the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spc="-20" dirty="0">
                <a:latin typeface="Arial"/>
                <a:cs typeface="Arial"/>
              </a:rPr>
              <a:t>agar.</a:t>
            </a:r>
          </a:p>
          <a:p>
            <a:pPr marL="698500" indent="-457200">
              <a:lnSpc>
                <a:spcPct val="100000"/>
              </a:lnSpc>
              <a:spcBef>
                <a:spcPts val="1330"/>
              </a:spcBef>
              <a:tabLst>
                <a:tab pos="469265" algn="l"/>
              </a:tabLst>
            </a:pPr>
            <a:r>
              <a:rPr lang="en-US" dirty="0">
                <a:latin typeface="Arial"/>
                <a:cs typeface="Arial"/>
              </a:rPr>
              <a:t>To</a:t>
            </a:r>
            <a:r>
              <a:rPr lang="en-US" spc="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increase</a:t>
            </a:r>
            <a:r>
              <a:rPr lang="en-US" spc="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the</a:t>
            </a:r>
            <a:r>
              <a:rPr lang="en-US" spc="3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shelf-</a:t>
            </a:r>
            <a:r>
              <a:rPr lang="en-US" dirty="0">
                <a:latin typeface="Arial"/>
                <a:cs typeface="Arial"/>
              </a:rPr>
              <a:t>life</a:t>
            </a:r>
            <a:r>
              <a:rPr lang="en-US" spc="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</a:t>
            </a:r>
            <a:r>
              <a:rPr lang="en-US" spc="4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the</a:t>
            </a:r>
            <a:r>
              <a:rPr lang="en-US" spc="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plates,</a:t>
            </a:r>
            <a:r>
              <a:rPr lang="en-US" spc="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store</a:t>
            </a:r>
            <a:r>
              <a:rPr lang="en-US" spc="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in</a:t>
            </a:r>
            <a:r>
              <a:rPr lang="en-US" spc="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</a:t>
            </a:r>
            <a:r>
              <a:rPr lang="en-US" spc="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cool,</a:t>
            </a:r>
            <a:r>
              <a:rPr lang="en-US" spc="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dry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environment</a:t>
            </a:r>
            <a:r>
              <a:rPr lang="en-US" spc="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until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they</a:t>
            </a:r>
            <a:r>
              <a:rPr lang="en-US" spc="15" dirty="0">
                <a:latin typeface="Arial"/>
                <a:cs typeface="Arial"/>
              </a:rPr>
              <a:t> </a:t>
            </a:r>
            <a:r>
              <a:rPr lang="en-US" spc="-25" dirty="0">
                <a:latin typeface="Arial"/>
                <a:cs typeface="Arial"/>
              </a:rPr>
              <a:t>are </a:t>
            </a:r>
            <a:r>
              <a:rPr lang="en-US" dirty="0">
                <a:latin typeface="Arial"/>
                <a:cs typeface="Arial"/>
              </a:rPr>
              <a:t>used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(refrigerator).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S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C07B41-2D4D-8259-B3FF-13BD90374960}"/>
              </a:ext>
            </a:extLst>
          </p:cNvPr>
          <p:cNvSpPr txBox="1"/>
          <p:nvPr/>
        </p:nvSpPr>
        <p:spPr>
          <a:xfrm>
            <a:off x="1081863" y="660325"/>
            <a:ext cx="60977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10"/>
              </a:spcBef>
            </a:pPr>
            <a:r>
              <a:rPr lang="en-US" sz="3200" b="1" dirty="0">
                <a:latin typeface="Arial"/>
                <a:cs typeface="Arial"/>
              </a:rPr>
              <a:t>How</a:t>
            </a:r>
            <a:r>
              <a:rPr lang="en-US" sz="3200" b="1" spc="5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to</a:t>
            </a:r>
            <a:r>
              <a:rPr lang="en-US" sz="3200" b="1" spc="-2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prepare</a:t>
            </a:r>
            <a:r>
              <a:rPr lang="en-US" sz="3200" b="1" spc="-2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a</a:t>
            </a:r>
            <a:r>
              <a:rPr lang="en-US" sz="3200" b="1" spc="-2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Petri</a:t>
            </a:r>
            <a:r>
              <a:rPr lang="en-US" sz="3200" b="1" spc="-15" dirty="0">
                <a:latin typeface="Arial"/>
                <a:cs typeface="Arial"/>
              </a:rPr>
              <a:t> </a:t>
            </a:r>
            <a:r>
              <a:rPr lang="en-US" sz="3200" b="1" spc="-20" dirty="0">
                <a:latin typeface="Arial"/>
                <a:cs typeface="Arial"/>
              </a:rPr>
              <a:t>plate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903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E0FFA-5FE7-FC80-7C9C-88433FE0D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/>
                <a:cs typeface="Arial"/>
              </a:rPr>
              <a:t>Labeling</a:t>
            </a:r>
            <a:r>
              <a:rPr lang="en-US" sz="3200" b="1" spc="-25" dirty="0">
                <a:latin typeface="Arial"/>
                <a:cs typeface="Arial"/>
              </a:rPr>
              <a:t> </a:t>
            </a:r>
            <a:r>
              <a:rPr lang="en-US" sz="3200" b="1" spc="-10" dirty="0">
                <a:latin typeface="Arial"/>
                <a:cs typeface="Arial"/>
              </a:rPr>
              <a:t>Plate</a:t>
            </a:r>
            <a:endParaRPr lang="en-S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895C4-BCAC-EF9D-F58C-8F2F9438E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55226" cy="4351338"/>
          </a:xfrm>
        </p:spPr>
        <p:txBody>
          <a:bodyPr/>
          <a:lstStyle/>
          <a:p>
            <a:pPr marL="469900" indent="-457200">
              <a:lnSpc>
                <a:spcPct val="100000"/>
              </a:lnSpc>
              <a:spcBef>
                <a:spcPts val="625"/>
              </a:spcBef>
              <a:tabLst>
                <a:tab pos="240665" algn="l"/>
              </a:tabLst>
            </a:pPr>
            <a:r>
              <a:rPr lang="en-US" sz="2800" dirty="0">
                <a:latin typeface="Arial"/>
                <a:cs typeface="Arial"/>
              </a:rPr>
              <a:t>Make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certain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that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all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plates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are</a:t>
            </a:r>
            <a:r>
              <a:rPr lang="en-US" sz="2800" spc="-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labeled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on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bottom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half.</a:t>
            </a:r>
            <a:endParaRPr lang="en-US" sz="2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35"/>
              </a:spcBef>
              <a:tabLst>
                <a:tab pos="240665" algn="l"/>
              </a:tabLst>
            </a:pPr>
            <a:r>
              <a:rPr lang="en-US" sz="2800" dirty="0">
                <a:latin typeface="Arial"/>
                <a:cs typeface="Arial"/>
              </a:rPr>
              <a:t>Include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-30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following:</a:t>
            </a:r>
            <a:endParaRPr lang="en-US" sz="2800" dirty="0">
              <a:latin typeface="Arial"/>
              <a:cs typeface="Arial"/>
            </a:endParaRPr>
          </a:p>
          <a:p>
            <a:pPr marL="698500" marR="5080" lvl="1" indent="-457200">
              <a:lnSpc>
                <a:spcPct val="1444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Your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initials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or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identifying</a:t>
            </a:r>
            <a:r>
              <a:rPr lang="en-US" spc="-25" dirty="0">
                <a:latin typeface="Arial"/>
                <a:cs typeface="Arial"/>
              </a:rPr>
              <a:t> </a:t>
            </a:r>
          </a:p>
          <a:p>
            <a:pPr marL="698500" marR="5080" lvl="1" indent="-457200">
              <a:lnSpc>
                <a:spcPct val="1444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n-US" spc="-20" dirty="0">
                <a:latin typeface="Arial"/>
                <a:cs typeface="Arial"/>
              </a:rPr>
              <a:t>mark Date</a:t>
            </a:r>
            <a:endParaRPr lang="en-US" dirty="0">
              <a:latin typeface="Arial"/>
              <a:cs typeface="Arial"/>
            </a:endParaRPr>
          </a:p>
          <a:p>
            <a:pPr marL="698500" lvl="1" indent="-457200">
              <a:lnSpc>
                <a:spcPct val="100000"/>
              </a:lnSpc>
              <a:spcBef>
                <a:spcPts val="620"/>
              </a:spcBef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Type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specimen</a:t>
            </a:r>
            <a:endParaRPr lang="en-US" dirty="0">
              <a:latin typeface="Arial"/>
              <a:cs typeface="Arial"/>
            </a:endParaRPr>
          </a:p>
          <a:p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87535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F86C5-A6D4-7E15-BA6C-BDC983931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55">
                <a:solidFill>
                  <a:srgbClr val="000099"/>
                </a:solidFill>
                <a:latin typeface="Arial"/>
                <a:cs typeface="Arial"/>
              </a:rPr>
              <a:t>Culture</a:t>
            </a:r>
            <a:r>
              <a:rPr lang="en-US" sz="4400" b="1" spc="2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US" sz="4400" b="1" spc="55">
                <a:solidFill>
                  <a:srgbClr val="000099"/>
                </a:solidFill>
                <a:latin typeface="Arial"/>
                <a:cs typeface="Arial"/>
              </a:rPr>
              <a:t>media</a:t>
            </a:r>
            <a:r>
              <a:rPr lang="en-US" b="1" spc="55">
                <a:solidFill>
                  <a:srgbClr val="000099"/>
                </a:solidFill>
                <a:latin typeface="Arial"/>
                <a:cs typeface="Arial"/>
              </a:rPr>
              <a:t> types:</a:t>
            </a:r>
            <a:endParaRPr lang="en-SA" dirty="0"/>
          </a:p>
        </p:txBody>
      </p:sp>
      <p:pic>
        <p:nvPicPr>
          <p:cNvPr id="5" name="object 7">
            <a:extLst>
              <a:ext uri="{FF2B5EF4-FFF2-40B4-BE49-F238E27FC236}">
                <a16:creationId xmlns:a16="http://schemas.microsoft.com/office/drawing/2014/main" id="{5FECF905-74D2-4BF2-4614-841E201BE2E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6841" y="1732149"/>
            <a:ext cx="2644318" cy="2355947"/>
          </a:xfrm>
          <a:prstGeom prst="rect">
            <a:avLst/>
          </a:prstGeom>
        </p:spPr>
      </p:pic>
      <p:pic>
        <p:nvPicPr>
          <p:cNvPr id="6" name="object 8">
            <a:extLst>
              <a:ext uri="{FF2B5EF4-FFF2-40B4-BE49-F238E27FC236}">
                <a16:creationId xmlns:a16="http://schemas.microsoft.com/office/drawing/2014/main" id="{5516F26B-7299-61E8-F92F-3FB9F1176DA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6841" y="4505933"/>
            <a:ext cx="2644318" cy="2019839"/>
          </a:xfrm>
          <a:prstGeom prst="rect">
            <a:avLst/>
          </a:prstGeom>
        </p:spPr>
      </p:pic>
      <p:pic>
        <p:nvPicPr>
          <p:cNvPr id="7" name="object 9">
            <a:extLst>
              <a:ext uri="{FF2B5EF4-FFF2-40B4-BE49-F238E27FC236}">
                <a16:creationId xmlns:a16="http://schemas.microsoft.com/office/drawing/2014/main" id="{F63EEE3E-0B1E-1638-E910-8843A9B8FEE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37575" y="4491292"/>
            <a:ext cx="2578172" cy="2034480"/>
          </a:xfrm>
          <a:prstGeom prst="rect">
            <a:avLst/>
          </a:prstGeom>
        </p:spPr>
      </p:pic>
      <p:pic>
        <p:nvPicPr>
          <p:cNvPr id="8" name="object 10">
            <a:extLst>
              <a:ext uri="{FF2B5EF4-FFF2-40B4-BE49-F238E27FC236}">
                <a16:creationId xmlns:a16="http://schemas.microsoft.com/office/drawing/2014/main" id="{5F87243E-2CF0-DB44-C57E-6D7750EF2DE7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19310" y="1782783"/>
            <a:ext cx="2596437" cy="2249193"/>
          </a:xfrm>
          <a:prstGeom prst="rect">
            <a:avLst/>
          </a:prstGeom>
        </p:spPr>
      </p:pic>
      <p:sp>
        <p:nvSpPr>
          <p:cNvPr id="9" name="object 11">
            <a:extLst>
              <a:ext uri="{FF2B5EF4-FFF2-40B4-BE49-F238E27FC236}">
                <a16:creationId xmlns:a16="http://schemas.microsoft.com/office/drawing/2014/main" id="{053A4FA5-5F30-0D22-30F2-9D6026AE004C}"/>
              </a:ext>
            </a:extLst>
          </p:cNvPr>
          <p:cNvSpPr txBox="1"/>
          <p:nvPr/>
        </p:nvSpPr>
        <p:spPr>
          <a:xfrm>
            <a:off x="2542386" y="1368293"/>
            <a:ext cx="782413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z="2400" b="1" spc="-10" dirty="0">
                <a:latin typeface="Arial Narrow"/>
                <a:cs typeface="Arial Narrow"/>
              </a:rPr>
              <a:t>Plate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6A5C71C6-5A5E-3C1C-F238-A5A12084B826}"/>
              </a:ext>
            </a:extLst>
          </p:cNvPr>
          <p:cNvSpPr txBox="1"/>
          <p:nvPr/>
        </p:nvSpPr>
        <p:spPr>
          <a:xfrm>
            <a:off x="7537416" y="4119417"/>
            <a:ext cx="796755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z="2400" b="1" spc="-10" dirty="0">
                <a:latin typeface="Arial Narrow"/>
                <a:cs typeface="Arial Narrow"/>
              </a:rPr>
              <a:t>Slant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C7936FF9-B4AA-69B0-847D-B4E97952E229}"/>
              </a:ext>
            </a:extLst>
          </p:cNvPr>
          <p:cNvSpPr txBox="1"/>
          <p:nvPr/>
        </p:nvSpPr>
        <p:spPr>
          <a:xfrm>
            <a:off x="2453149" y="4119289"/>
            <a:ext cx="871650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z="2400" b="1" spc="-10" dirty="0">
                <a:latin typeface="Arial Narrow"/>
                <a:cs typeface="Arial Narrow"/>
              </a:rPr>
              <a:t>Broth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7D9F5F2F-322C-7FE8-1C33-F3C1CFC0AF18}"/>
              </a:ext>
            </a:extLst>
          </p:cNvPr>
          <p:cNvSpPr txBox="1"/>
          <p:nvPr/>
        </p:nvSpPr>
        <p:spPr>
          <a:xfrm>
            <a:off x="7515167" y="1368293"/>
            <a:ext cx="804722" cy="3866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sz="2400" b="1" spc="30" dirty="0">
                <a:latin typeface="Arial Narrow"/>
                <a:cs typeface="Arial Narrow"/>
              </a:rPr>
              <a:t>Deep</a:t>
            </a:r>
            <a:endParaRPr sz="24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70638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50F0-E318-D175-364D-CEF555C7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/>
                <a:cs typeface="Arial"/>
              </a:rPr>
              <a:t>Sterilization</a:t>
            </a:r>
            <a:r>
              <a:rPr lang="en-US" sz="3200" b="1" spc="-39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of</a:t>
            </a:r>
            <a:r>
              <a:rPr lang="en-US" sz="3200" b="1" spc="-55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Media</a:t>
            </a:r>
            <a:r>
              <a:rPr lang="en-US" sz="3200" b="1" spc="-55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and</a:t>
            </a:r>
            <a:r>
              <a:rPr lang="en-US" sz="3200" b="1" spc="-32" dirty="0">
                <a:latin typeface="Arial"/>
                <a:cs typeface="Arial"/>
              </a:rPr>
              <a:t> </a:t>
            </a:r>
            <a:r>
              <a:rPr lang="en-US" sz="3200" b="1" spc="-16" dirty="0">
                <a:latin typeface="Arial"/>
                <a:cs typeface="Arial"/>
              </a:rPr>
              <a:t>glassware</a:t>
            </a:r>
            <a:endParaRPr lang="en-S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6E084-4E9E-085B-B407-766921B1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80517" marR="114123" algn="just">
              <a:lnSpc>
                <a:spcPct val="143900"/>
              </a:lnSpc>
              <a:spcBef>
                <a:spcPts val="8"/>
              </a:spcBef>
            </a:pPr>
            <a:r>
              <a:rPr lang="en-US" sz="2800" b="1" dirty="0">
                <a:latin typeface="Arial"/>
                <a:cs typeface="Arial"/>
              </a:rPr>
              <a:t>Sterilization</a:t>
            </a:r>
            <a:r>
              <a:rPr lang="en-US" sz="2800" b="1" spc="15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is</a:t>
            </a:r>
            <a:r>
              <a:rPr lang="en-US" sz="2800" spc="15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16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process</a:t>
            </a:r>
            <a:r>
              <a:rPr lang="en-US" sz="2800" spc="16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1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rendering</a:t>
            </a:r>
            <a:r>
              <a:rPr lang="en-US" sz="2800" spc="15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</a:t>
            </a:r>
            <a:r>
              <a:rPr lang="en-US" sz="2800" spc="16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medium</a:t>
            </a:r>
            <a:r>
              <a:rPr lang="en-US" sz="2800" spc="173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or</a:t>
            </a:r>
            <a:r>
              <a:rPr lang="en-US" sz="2800" spc="15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material</a:t>
            </a:r>
            <a:r>
              <a:rPr lang="en-US" sz="2800" spc="142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free</a:t>
            </a:r>
            <a:r>
              <a:rPr lang="en-US" sz="2800" spc="173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1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all</a:t>
            </a:r>
            <a:r>
              <a:rPr lang="en-US" sz="2800" spc="15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life forms</a:t>
            </a:r>
            <a:r>
              <a:rPr lang="en-US" sz="2800" spc="-16" dirty="0">
                <a:latin typeface="Arial"/>
                <a:cs typeface="Arial"/>
              </a:rPr>
              <a:t>. </a:t>
            </a:r>
            <a:r>
              <a:rPr lang="en-US" sz="2800" dirty="0">
                <a:latin typeface="Arial"/>
                <a:cs typeface="Arial"/>
              </a:rPr>
              <a:t>There</a:t>
            </a:r>
            <a:r>
              <a:rPr lang="en-US" sz="2800" spc="6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are</a:t>
            </a:r>
            <a:r>
              <a:rPr lang="en-US" sz="2800" spc="607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three</a:t>
            </a:r>
            <a:r>
              <a:rPr lang="en-US" sz="2800" b="1" spc="6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basic</a:t>
            </a:r>
            <a:r>
              <a:rPr lang="en-US" sz="2800" spc="6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ways</a:t>
            </a:r>
            <a:r>
              <a:rPr lang="en-US" sz="2800" spc="6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to sterilize media and supplies</a:t>
            </a:r>
            <a:r>
              <a:rPr lang="en-US" sz="2800" spc="-16" dirty="0">
                <a:latin typeface="Arial"/>
                <a:cs typeface="Arial"/>
              </a:rPr>
              <a:t>.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2073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120129">
              <a:spcBef>
                <a:spcPts val="8"/>
              </a:spcBef>
            </a:pPr>
            <a:r>
              <a:rPr lang="en-US" sz="2800" b="1" dirty="0">
                <a:latin typeface="Arial"/>
                <a:cs typeface="Arial"/>
              </a:rPr>
              <a:t>Three</a:t>
            </a:r>
            <a:r>
              <a:rPr lang="en-US" sz="2800" b="1" spc="-63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ways</a:t>
            </a:r>
            <a:r>
              <a:rPr lang="en-US" sz="2800" b="1" spc="-39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for</a:t>
            </a:r>
            <a:r>
              <a:rPr lang="en-US" sz="2800" b="1" spc="-39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sterilizing</a:t>
            </a:r>
            <a:r>
              <a:rPr lang="en-US" sz="2800" b="1" spc="-39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culture</a:t>
            </a:r>
            <a:r>
              <a:rPr lang="en-US" sz="2800" b="1" spc="-39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media</a:t>
            </a:r>
            <a:r>
              <a:rPr lang="en-US" sz="2800" b="1" spc="-5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and</a:t>
            </a:r>
            <a:r>
              <a:rPr lang="en-US" sz="2800" b="1" spc="-39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supplies</a:t>
            </a:r>
            <a:r>
              <a:rPr lang="en-US" sz="2800" b="1" spc="-55" dirty="0">
                <a:latin typeface="Arial"/>
                <a:cs typeface="Arial"/>
              </a:rPr>
              <a:t> </a:t>
            </a:r>
            <a:r>
              <a:rPr lang="en-US" sz="2800" b="1" spc="-16" dirty="0">
                <a:latin typeface="Arial"/>
                <a:cs typeface="Arial"/>
              </a:rPr>
              <a:t>(glassware):</a:t>
            </a:r>
            <a:endParaRPr lang="en-US" sz="2800" dirty="0">
              <a:latin typeface="Arial"/>
              <a:cs typeface="Arial"/>
            </a:endParaRPr>
          </a:p>
          <a:p>
            <a:pPr marL="1561681" marR="108116" indent="-360388">
              <a:lnSpc>
                <a:spcPts val="3279"/>
              </a:lnSpc>
              <a:spcBef>
                <a:spcPts val="252"/>
              </a:spcBef>
              <a:buAutoNum type="arabicParenR"/>
              <a:tabLst>
                <a:tab pos="1561681" algn="l"/>
              </a:tabLst>
            </a:pPr>
            <a:r>
              <a:rPr lang="en-US" sz="2800" dirty="0">
                <a:latin typeface="Arial"/>
                <a:cs typeface="Arial"/>
              </a:rPr>
              <a:t>Steam</a:t>
            </a:r>
            <a:r>
              <a:rPr lang="en-US" sz="2800" spc="13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under</a:t>
            </a:r>
            <a:r>
              <a:rPr lang="en-US" sz="2800" spc="11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pressure</a:t>
            </a:r>
            <a:r>
              <a:rPr lang="en-US" sz="2800" spc="126" dirty="0">
                <a:latin typeface="Arial"/>
                <a:cs typeface="Arial"/>
              </a:rPr>
              <a:t> </a:t>
            </a:r>
            <a:r>
              <a:rPr lang="en-US" sz="2800" spc="-16" dirty="0">
                <a:latin typeface="Arial"/>
                <a:cs typeface="Arial"/>
              </a:rPr>
              <a:t>(autoclaving)—</a:t>
            </a:r>
            <a:r>
              <a:rPr lang="en-US" sz="2800" dirty="0">
                <a:latin typeface="Arial"/>
                <a:cs typeface="Arial"/>
              </a:rPr>
              <a:t>121</a:t>
            </a:r>
            <a:r>
              <a:rPr lang="en-US" sz="2800" baseline="38194" dirty="0">
                <a:latin typeface="Arial"/>
                <a:cs typeface="Arial"/>
              </a:rPr>
              <a:t>o</a:t>
            </a:r>
            <a:r>
              <a:rPr lang="en-US" sz="2800" dirty="0">
                <a:latin typeface="Arial"/>
                <a:cs typeface="Arial"/>
              </a:rPr>
              <a:t>C</a:t>
            </a:r>
            <a:r>
              <a:rPr lang="en-US" sz="2800" spc="15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at</a:t>
            </a:r>
            <a:r>
              <a:rPr lang="en-US" sz="2800" spc="15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15</a:t>
            </a:r>
            <a:r>
              <a:rPr lang="en-US" sz="2800" spc="12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pounds</a:t>
            </a:r>
            <a:r>
              <a:rPr lang="en-US" sz="2800" spc="12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15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pressure</a:t>
            </a:r>
            <a:r>
              <a:rPr lang="en-US" sz="2800" spc="12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134" dirty="0">
                <a:latin typeface="Arial"/>
                <a:cs typeface="Arial"/>
              </a:rPr>
              <a:t> </a:t>
            </a:r>
            <a:r>
              <a:rPr lang="en-US" sz="2800" spc="-39" dirty="0">
                <a:latin typeface="Arial"/>
                <a:cs typeface="Arial"/>
              </a:rPr>
              <a:t>15 </a:t>
            </a:r>
            <a:r>
              <a:rPr lang="en-US" sz="2800" spc="-16" dirty="0">
                <a:latin typeface="Arial"/>
                <a:cs typeface="Arial"/>
              </a:rPr>
              <a:t>minutes</a:t>
            </a:r>
            <a:endParaRPr lang="en-US" sz="2800" dirty="0">
              <a:latin typeface="Arial"/>
              <a:cs typeface="Arial"/>
            </a:endParaRPr>
          </a:p>
          <a:p>
            <a:pPr marL="1561681" indent="-360388">
              <a:spcBef>
                <a:spcPts val="694"/>
              </a:spcBef>
              <a:buAutoNum type="arabicParenR"/>
              <a:tabLst>
                <a:tab pos="1561681" algn="l"/>
              </a:tabLst>
            </a:pPr>
            <a:r>
              <a:rPr lang="en-US" sz="2800" dirty="0">
                <a:latin typeface="Arial"/>
                <a:cs typeface="Arial"/>
              </a:rPr>
              <a:t>Dry</a:t>
            </a:r>
            <a:r>
              <a:rPr lang="en-US" sz="2800" spc="-32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heat—160</a:t>
            </a:r>
            <a:r>
              <a:rPr lang="en-US" sz="2800" spc="-2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to</a:t>
            </a:r>
            <a:r>
              <a:rPr lang="en-US" sz="2800" spc="-1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170</a:t>
            </a:r>
            <a:r>
              <a:rPr lang="en-US" sz="2800" baseline="38194" dirty="0">
                <a:latin typeface="Arial"/>
                <a:cs typeface="Arial"/>
              </a:rPr>
              <a:t>o</a:t>
            </a:r>
            <a:r>
              <a:rPr lang="en-US" sz="2800" dirty="0">
                <a:latin typeface="Arial"/>
                <a:cs typeface="Arial"/>
              </a:rPr>
              <a:t>C</a:t>
            </a:r>
            <a:r>
              <a:rPr lang="en-US" sz="2800" spc="-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-1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2 </a:t>
            </a:r>
            <a:r>
              <a:rPr lang="en-US" sz="2800" spc="-32" dirty="0">
                <a:latin typeface="Arial"/>
                <a:cs typeface="Arial"/>
              </a:rPr>
              <a:t>hours</a:t>
            </a:r>
            <a:endParaRPr lang="en-US" sz="2800" dirty="0">
              <a:latin typeface="Arial"/>
              <a:cs typeface="Arial"/>
            </a:endParaRPr>
          </a:p>
          <a:p>
            <a:pPr marL="1561681" indent="-360388">
              <a:spcBef>
                <a:spcPts val="1009"/>
              </a:spcBef>
              <a:buAutoNum type="arabicParenR"/>
              <a:tabLst>
                <a:tab pos="1561681" algn="l"/>
              </a:tabLst>
            </a:pPr>
            <a:r>
              <a:rPr lang="en-US" sz="2800" dirty="0">
                <a:latin typeface="Arial"/>
                <a:cs typeface="Arial"/>
              </a:rPr>
              <a:t>Millipore</a:t>
            </a:r>
            <a:r>
              <a:rPr lang="en-US" sz="2800" spc="400" dirty="0">
                <a:latin typeface="Arial"/>
                <a:cs typeface="Arial"/>
              </a:rPr>
              <a:t> </a:t>
            </a:r>
            <a:r>
              <a:rPr lang="en-US" sz="2800" spc="-16" dirty="0">
                <a:latin typeface="Arial"/>
                <a:cs typeface="Arial"/>
              </a:rPr>
              <a:t>filtration—</a:t>
            </a:r>
            <a:r>
              <a:rPr lang="en-US" sz="2800" dirty="0">
                <a:latin typeface="Arial"/>
                <a:cs typeface="Arial"/>
              </a:rPr>
              <a:t>passage</a:t>
            </a:r>
            <a:r>
              <a:rPr lang="en-US" sz="2800" spc="41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through</a:t>
            </a:r>
            <a:r>
              <a:rPr lang="en-US" sz="2800" spc="41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filters</a:t>
            </a:r>
            <a:r>
              <a:rPr lang="en-US" sz="2800" spc="38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with</a:t>
            </a:r>
            <a:r>
              <a:rPr lang="en-US" sz="2800" spc="41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pore</a:t>
            </a:r>
            <a:r>
              <a:rPr lang="en-US" sz="2800" spc="4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sizes</a:t>
            </a:r>
            <a:r>
              <a:rPr lang="en-US" sz="2800" spc="4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no</a:t>
            </a:r>
            <a:r>
              <a:rPr lang="en-US" sz="2800" spc="41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greater</a:t>
            </a:r>
            <a:r>
              <a:rPr lang="en-US" sz="2800" spc="400" dirty="0">
                <a:latin typeface="Arial"/>
                <a:cs typeface="Arial"/>
              </a:rPr>
              <a:t> </a:t>
            </a:r>
            <a:r>
              <a:rPr lang="en-US" sz="2800" spc="-32" dirty="0">
                <a:latin typeface="Arial"/>
                <a:cs typeface="Arial"/>
              </a:rPr>
              <a:t>than</a:t>
            </a:r>
            <a:endParaRPr lang="en-US" sz="2800" dirty="0">
              <a:latin typeface="Arial"/>
              <a:cs typeface="Arial"/>
            </a:endParaRPr>
          </a:p>
          <a:p>
            <a:pPr marL="1561681">
              <a:spcBef>
                <a:spcPts val="977"/>
              </a:spcBef>
            </a:pPr>
            <a:r>
              <a:rPr lang="en-US" sz="2800" dirty="0">
                <a:latin typeface="Arial"/>
                <a:cs typeface="Arial"/>
              </a:rPr>
              <a:t>0.22</a:t>
            </a:r>
            <a:r>
              <a:rPr lang="en-US" sz="2800" spc="-8" dirty="0">
                <a:latin typeface="Arial"/>
                <a:cs typeface="Arial"/>
              </a:rPr>
              <a:t> </a:t>
            </a:r>
            <a:r>
              <a:rPr lang="en-US" sz="2800" spc="-55" dirty="0" err="1">
                <a:latin typeface="Arial"/>
                <a:cs typeface="Arial"/>
              </a:rPr>
              <a:t>lm</a:t>
            </a:r>
            <a:endParaRPr lang="en-US" sz="2800" dirty="0">
              <a:latin typeface="Arial"/>
              <a:cs typeface="Arial"/>
            </a:endParaRPr>
          </a:p>
          <a:p>
            <a:pPr marL="480517" marR="103111" algn="just">
              <a:lnSpc>
                <a:spcPct val="143600"/>
              </a:lnSpc>
              <a:spcBef>
                <a:spcPts val="1592"/>
              </a:spcBef>
            </a:pPr>
            <a:r>
              <a:rPr lang="en-US" sz="2800" b="1" dirty="0">
                <a:latin typeface="Arial"/>
                <a:cs typeface="Arial"/>
              </a:rPr>
              <a:t>Autoclaving:</a:t>
            </a:r>
            <a:r>
              <a:rPr lang="en-US" sz="2800" b="1" spc="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-2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most useful</a:t>
            </a:r>
            <a:r>
              <a:rPr lang="en-US" sz="2800" spc="-1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approach is </a:t>
            </a:r>
            <a:r>
              <a:rPr lang="en-US" sz="2800" b="1" dirty="0">
                <a:latin typeface="Arial"/>
                <a:cs typeface="Arial"/>
              </a:rPr>
              <a:t>autoclaving,</a:t>
            </a:r>
            <a:r>
              <a:rPr lang="en-US" sz="2800" b="1" spc="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</a:t>
            </a:r>
            <a:r>
              <a:rPr lang="en-US" sz="2800" spc="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which</a:t>
            </a:r>
            <a:r>
              <a:rPr lang="en-US" sz="2800" spc="-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items are</a:t>
            </a:r>
            <a:r>
              <a:rPr lang="en-US" sz="2800" spc="-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sterilized </a:t>
            </a:r>
            <a:r>
              <a:rPr lang="en-US" sz="2800" spc="-39" dirty="0">
                <a:latin typeface="Arial"/>
                <a:cs typeface="Arial"/>
              </a:rPr>
              <a:t>by </a:t>
            </a:r>
            <a:r>
              <a:rPr lang="en-US" sz="2800" dirty="0">
                <a:latin typeface="Arial"/>
                <a:cs typeface="Arial"/>
              </a:rPr>
              <a:t>exposure</a:t>
            </a:r>
            <a:r>
              <a:rPr lang="en-US" sz="2800" spc="623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to</a:t>
            </a:r>
            <a:r>
              <a:rPr lang="en-US" sz="2800" spc="631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steam</a:t>
            </a:r>
            <a:r>
              <a:rPr lang="en-US" sz="2800" spc="631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at</a:t>
            </a:r>
            <a:r>
              <a:rPr lang="en-US" sz="2800" spc="64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121°C</a:t>
            </a:r>
            <a:r>
              <a:rPr lang="en-US" sz="2800" b="1" spc="61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and</a:t>
            </a:r>
            <a:r>
              <a:rPr lang="en-US" sz="2800" b="1" spc="623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15</a:t>
            </a:r>
            <a:r>
              <a:rPr lang="en-US" sz="2800" b="1" spc="623" dirty="0">
                <a:latin typeface="Arial"/>
                <a:cs typeface="Arial"/>
              </a:rPr>
              <a:t> </a:t>
            </a:r>
            <a:r>
              <a:rPr lang="en-US" sz="2800" b="1" dirty="0" err="1">
                <a:latin typeface="Arial"/>
                <a:cs typeface="Arial"/>
              </a:rPr>
              <a:t>lbs</a:t>
            </a:r>
            <a:r>
              <a:rPr lang="en-US" sz="2800" b="1" spc="631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623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pressure</a:t>
            </a:r>
            <a:r>
              <a:rPr lang="en-US" sz="2800" spc="607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64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15</a:t>
            </a:r>
            <a:r>
              <a:rPr lang="en-US" sz="2800" b="1" spc="61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minutes</a:t>
            </a:r>
            <a:r>
              <a:rPr lang="en-US" sz="2800" b="1" spc="638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or</a:t>
            </a:r>
            <a:r>
              <a:rPr lang="en-US" sz="2800" spc="615" dirty="0">
                <a:latin typeface="Arial"/>
                <a:cs typeface="Arial"/>
              </a:rPr>
              <a:t> </a:t>
            </a:r>
            <a:r>
              <a:rPr lang="en-US" sz="2800" spc="-16" dirty="0">
                <a:latin typeface="Arial"/>
                <a:cs typeface="Arial"/>
              </a:rPr>
              <a:t>longer, </a:t>
            </a:r>
            <a:r>
              <a:rPr lang="en-US" sz="2800" dirty="0">
                <a:latin typeface="Arial"/>
                <a:cs typeface="Arial"/>
              </a:rPr>
              <a:t>depending</a:t>
            </a:r>
            <a:r>
              <a:rPr lang="en-US" sz="2800" spc="331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on</a:t>
            </a:r>
            <a:r>
              <a:rPr lang="en-US" sz="2800" spc="347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331" dirty="0">
                <a:latin typeface="Arial"/>
                <a:cs typeface="Arial"/>
              </a:rPr>
              <a:t>ir nature</a:t>
            </a:r>
            <a:r>
              <a:rPr lang="en-US" sz="2800" dirty="0">
                <a:latin typeface="Arial"/>
                <a:cs typeface="Arial"/>
              </a:rPr>
              <a:t>.</a:t>
            </a:r>
            <a:r>
              <a:rPr lang="en-US" sz="2800" spc="347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Under</a:t>
            </a:r>
            <a:r>
              <a:rPr lang="en-US" sz="2800" spc="339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these</a:t>
            </a:r>
            <a:r>
              <a:rPr lang="en-US" sz="2800" spc="331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conditions,</a:t>
            </a:r>
            <a:r>
              <a:rPr lang="en-US" sz="2800" spc="331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microorganisms,</a:t>
            </a:r>
            <a:r>
              <a:rPr lang="en-US" sz="2800" spc="322" dirty="0">
                <a:latin typeface="Arial"/>
                <a:cs typeface="Arial"/>
              </a:rPr>
              <a:t> </a:t>
            </a:r>
            <a:r>
              <a:rPr lang="en-US" sz="2800" spc="-32" dirty="0">
                <a:latin typeface="Arial"/>
                <a:cs typeface="Arial"/>
              </a:rPr>
              <a:t>even </a:t>
            </a:r>
            <a:r>
              <a:rPr lang="en-US" sz="2800" dirty="0">
                <a:latin typeface="Arial"/>
                <a:cs typeface="Arial"/>
              </a:rPr>
              <a:t>endospores,</a:t>
            </a:r>
            <a:r>
              <a:rPr lang="en-US" sz="2800" spc="-32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will</a:t>
            </a:r>
            <a:r>
              <a:rPr lang="en-US" sz="2800" spc="-2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not</a:t>
            </a:r>
            <a:r>
              <a:rPr lang="en-US" sz="2800" spc="-32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survive</a:t>
            </a:r>
            <a:r>
              <a:rPr lang="en-US" sz="2800" spc="-2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-32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12</a:t>
            </a:r>
            <a:r>
              <a:rPr lang="en-US" sz="2800" spc="-2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to</a:t>
            </a:r>
            <a:r>
              <a:rPr lang="en-US" sz="2800" spc="-32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13</a:t>
            </a:r>
            <a:r>
              <a:rPr lang="en-US" sz="2800" spc="-39" dirty="0">
                <a:latin typeface="Arial"/>
                <a:cs typeface="Arial"/>
              </a:rPr>
              <a:t> </a:t>
            </a:r>
            <a:r>
              <a:rPr lang="en-US" sz="2800" spc="-16" dirty="0">
                <a:latin typeface="Arial"/>
                <a:cs typeface="Arial"/>
              </a:rPr>
              <a:t>minutes.</a:t>
            </a:r>
            <a:endParaRPr lang="en-US" sz="2800" dirty="0">
              <a:latin typeface="Arial"/>
              <a:cs typeface="Arial"/>
            </a:endParaRPr>
          </a:p>
          <a:p>
            <a:pPr marL="480517" algn="just">
              <a:spcBef>
                <a:spcPts val="1001"/>
              </a:spcBef>
            </a:pPr>
            <a:r>
              <a:rPr lang="en-US" sz="2800" dirty="0">
                <a:latin typeface="Arial"/>
                <a:cs typeface="Arial"/>
              </a:rPr>
              <a:t>This</a:t>
            </a:r>
            <a:r>
              <a:rPr lang="en-US" sz="2800" spc="-39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method</a:t>
            </a:r>
            <a:r>
              <a:rPr lang="en-US" sz="2800" spc="-1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is</a:t>
            </a:r>
            <a:r>
              <a:rPr lang="en-US" sz="2800" spc="-1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rapid</a:t>
            </a:r>
            <a:r>
              <a:rPr lang="en-US" sz="2800" spc="-16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and</a:t>
            </a:r>
            <a:r>
              <a:rPr lang="en-US" sz="2800" spc="-16" dirty="0">
                <a:latin typeface="Arial"/>
                <a:cs typeface="Arial"/>
              </a:rPr>
              <a:t> dependable.</a:t>
            </a:r>
            <a:endParaRPr lang="en-SA" dirty="0"/>
          </a:p>
          <a:p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140358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ABBF1-FC05-5509-F29B-7AFA117FD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/>
                <a:cs typeface="Arial"/>
              </a:rPr>
              <a:t>Procedure</a:t>
            </a:r>
            <a:r>
              <a:rPr lang="en-US" sz="3200" b="1" spc="-2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for </a:t>
            </a:r>
            <a:r>
              <a:rPr lang="en-US" sz="3200" b="1" spc="-10" dirty="0">
                <a:latin typeface="Arial"/>
                <a:cs typeface="Arial"/>
              </a:rPr>
              <a:t>Autoclaving</a:t>
            </a:r>
            <a:endParaRPr lang="en-S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EB60D-C254-47D8-3B6E-F7B2E5AB4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3400" indent="-22860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533400" algn="l"/>
              </a:tabLst>
            </a:pPr>
            <a:r>
              <a:rPr lang="en-US" sz="2400" dirty="0">
                <a:latin typeface="Arial"/>
                <a:cs typeface="Arial"/>
              </a:rPr>
              <a:t>Load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autoclave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with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freshly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prepared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culture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media.</a:t>
            </a:r>
            <a:endParaRPr lang="en-US" sz="2400" dirty="0">
              <a:latin typeface="Arial"/>
              <a:cs typeface="Arial"/>
            </a:endParaRPr>
          </a:p>
          <a:p>
            <a:pPr marL="533400" indent="-2286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33400" algn="l"/>
              </a:tabLst>
            </a:pPr>
            <a:r>
              <a:rPr lang="en-US" sz="2400" dirty="0">
                <a:latin typeface="Arial"/>
                <a:cs typeface="Arial"/>
              </a:rPr>
              <a:t>Close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lock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autoclave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spc="-20" dirty="0">
                <a:latin typeface="Arial"/>
                <a:cs typeface="Arial"/>
              </a:rPr>
              <a:t>door.</a:t>
            </a:r>
            <a:endParaRPr lang="en-US" sz="2400" dirty="0">
              <a:latin typeface="Arial"/>
              <a:cs typeface="Arial"/>
            </a:endParaRPr>
          </a:p>
          <a:p>
            <a:pPr marL="533400" indent="-22860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533400" algn="l"/>
              </a:tabLst>
            </a:pPr>
            <a:r>
              <a:rPr lang="en-US" sz="2400" dirty="0">
                <a:latin typeface="Arial"/>
                <a:cs typeface="Arial"/>
              </a:rPr>
              <a:t>Set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autoclave</a:t>
            </a:r>
            <a:r>
              <a:rPr lang="en-US" sz="2400" spc="-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time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for</a:t>
            </a:r>
            <a:r>
              <a:rPr lang="en-US" sz="2400" spc="-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15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minutes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or</a:t>
            </a:r>
            <a:r>
              <a:rPr lang="en-US" sz="2400" spc="1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longer.</a:t>
            </a:r>
            <a:endParaRPr lang="en-US" sz="2400" dirty="0">
              <a:latin typeface="Arial"/>
              <a:cs typeface="Arial"/>
            </a:endParaRPr>
          </a:p>
          <a:p>
            <a:pPr marL="533400" indent="-2286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33400" algn="l"/>
              </a:tabLst>
            </a:pPr>
            <a:r>
              <a:rPr lang="en-US" sz="2400" dirty="0">
                <a:latin typeface="Arial"/>
                <a:cs typeface="Arial"/>
              </a:rPr>
              <a:t>Make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certain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that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autoclave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temperature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set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121°C.</a:t>
            </a:r>
            <a:endParaRPr lang="en-US" sz="2400" dirty="0">
              <a:latin typeface="Arial"/>
              <a:cs typeface="Arial"/>
            </a:endParaRPr>
          </a:p>
          <a:p>
            <a:pPr marL="533400" marR="72390" indent="-228600">
              <a:lnSpc>
                <a:spcPct val="143300"/>
              </a:lnSpc>
              <a:spcBef>
                <a:spcPts val="15"/>
              </a:spcBef>
              <a:buAutoNum type="arabicPeriod"/>
              <a:tabLst>
                <a:tab pos="533400" algn="l"/>
              </a:tabLst>
            </a:pPr>
            <a:r>
              <a:rPr lang="en-US" sz="2400" dirty="0">
                <a:latin typeface="Arial"/>
                <a:cs typeface="Arial"/>
              </a:rPr>
              <a:t>Start</a:t>
            </a:r>
            <a:r>
              <a:rPr lang="en-US" sz="2400" spc="2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2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autoclave</a:t>
            </a:r>
            <a:r>
              <a:rPr lang="en-US" sz="2400" spc="2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by</a:t>
            </a:r>
            <a:r>
              <a:rPr lang="en-US" sz="2400" spc="254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pushing</a:t>
            </a:r>
            <a:r>
              <a:rPr lang="en-US" sz="2400" spc="2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2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start</a:t>
            </a:r>
            <a:r>
              <a:rPr lang="en-US" sz="2400" spc="26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button</a:t>
            </a:r>
            <a:r>
              <a:rPr lang="en-US" sz="2400" spc="2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or</a:t>
            </a:r>
            <a:r>
              <a:rPr lang="en-US" sz="2400" spc="26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twisting</a:t>
            </a:r>
            <a:r>
              <a:rPr lang="en-US" sz="2400" spc="2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28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knob</a:t>
            </a:r>
            <a:r>
              <a:rPr lang="en-US" sz="2400" spc="2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2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27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start position.</a:t>
            </a:r>
            <a:endParaRPr lang="en-US" sz="2400" dirty="0">
              <a:latin typeface="Arial"/>
              <a:cs typeface="Arial"/>
            </a:endParaRPr>
          </a:p>
          <a:p>
            <a:pPr marL="533400" marR="71755" indent="-228600">
              <a:lnSpc>
                <a:spcPct val="143300"/>
              </a:lnSpc>
              <a:spcBef>
                <a:spcPts val="10"/>
              </a:spcBef>
              <a:buAutoNum type="arabicPeriod"/>
              <a:tabLst>
                <a:tab pos="533400" algn="l"/>
              </a:tabLst>
            </a:pPr>
            <a:r>
              <a:rPr lang="en-US" sz="2400" dirty="0">
                <a:latin typeface="Arial"/>
                <a:cs typeface="Arial"/>
              </a:rPr>
              <a:t>When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period</a:t>
            </a:r>
            <a:r>
              <a:rPr lang="en-US" sz="2400" spc="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sterilization</a:t>
            </a:r>
            <a:r>
              <a:rPr lang="en-US" sz="2400" spc="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completed,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pressure</a:t>
            </a:r>
            <a:r>
              <a:rPr lang="en-US" sz="2400" spc="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chamber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reads </a:t>
            </a:r>
            <a:r>
              <a:rPr lang="en-US" sz="2400" spc="-25" dirty="0">
                <a:latin typeface="Arial"/>
                <a:cs typeface="Arial"/>
              </a:rPr>
              <a:t>0,</a:t>
            </a:r>
            <a:endParaRPr lang="en-US" sz="2400" dirty="0">
              <a:latin typeface="Arial"/>
              <a:cs typeface="Arial"/>
            </a:endParaRPr>
          </a:p>
          <a:p>
            <a:pPr marL="533400" indent="-22860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533400" algn="l"/>
              </a:tabLst>
            </a:pPr>
            <a:r>
              <a:rPr lang="en-US" sz="2400" dirty="0">
                <a:latin typeface="Arial"/>
                <a:cs typeface="Arial"/>
              </a:rPr>
              <a:t>Carefully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open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door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remove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containers,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using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heat-proof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gloves</a:t>
            </a:r>
            <a:r>
              <a:rPr lang="en-SA" sz="2400" spc="-10" dirty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65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4017-637E-DF98-8916-B09CF290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Microbiological</a:t>
            </a:r>
            <a:r>
              <a:rPr lang="en-US" sz="32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Culture</a:t>
            </a:r>
            <a:r>
              <a:rPr lang="en-US" sz="32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32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Media</a:t>
            </a:r>
            <a:endParaRPr lang="en-S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5ABA6-5BB3-06D9-937E-FB8E036BD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2700" marR="10160">
              <a:lnSpc>
                <a:spcPct val="120000"/>
              </a:lnSpc>
              <a:spcBef>
                <a:spcPts val="160"/>
              </a:spcBef>
            </a:pPr>
            <a:r>
              <a:rPr lang="en-US" sz="2800" dirty="0">
                <a:latin typeface="Arial"/>
                <a:cs typeface="Arial"/>
              </a:rPr>
              <a:t>Microorganisms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depend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on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number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factors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such</a:t>
            </a:r>
            <a:r>
              <a:rPr lang="en-US" sz="2800" spc="1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as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nutrients,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oxygen,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moisture</a:t>
            </a:r>
            <a:r>
              <a:rPr lang="en-US" sz="2800" spc="150" dirty="0">
                <a:latin typeface="Arial"/>
                <a:cs typeface="Arial"/>
              </a:rPr>
              <a:t> </a:t>
            </a:r>
            <a:r>
              <a:rPr lang="en-US" sz="2800" spc="-25" dirty="0">
                <a:latin typeface="Arial"/>
                <a:cs typeface="Arial"/>
              </a:rPr>
              <a:t>and </a:t>
            </a:r>
            <a:r>
              <a:rPr lang="en-US" sz="2800" dirty="0">
                <a:latin typeface="Arial"/>
                <a:cs typeface="Arial"/>
              </a:rPr>
              <a:t>temperature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to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grow</a:t>
            </a:r>
            <a:r>
              <a:rPr lang="en-US" sz="2800" spc="-3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and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divide.</a:t>
            </a:r>
            <a:endParaRPr lang="en-US" sz="2800" dirty="0">
              <a:latin typeface="Arial"/>
              <a:cs typeface="Arial"/>
            </a:endParaRPr>
          </a:p>
          <a:p>
            <a:pPr marL="12700">
              <a:lnSpc>
                <a:spcPct val="120000"/>
              </a:lnSpc>
              <a:spcBef>
                <a:spcPts val="445"/>
              </a:spcBef>
            </a:pPr>
            <a:r>
              <a:rPr lang="en-US" sz="2800" dirty="0">
                <a:latin typeface="Arial"/>
                <a:cs typeface="Arial"/>
              </a:rPr>
              <a:t>In</a:t>
            </a:r>
            <a:r>
              <a:rPr lang="en-US" sz="2800" spc="15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laboratory,</a:t>
            </a:r>
            <a:r>
              <a:rPr lang="en-US" sz="2800" spc="15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except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above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factors,</a:t>
            </a:r>
            <a:r>
              <a:rPr lang="en-US" sz="2800" spc="1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1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culture</a:t>
            </a:r>
            <a:r>
              <a:rPr lang="en-US" sz="2800" spc="1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medium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should</a:t>
            </a:r>
            <a:r>
              <a:rPr lang="en-US" sz="2800" spc="1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be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sterile</a:t>
            </a:r>
            <a:r>
              <a:rPr lang="en-US" sz="2800" spc="135" dirty="0">
                <a:latin typeface="Arial"/>
                <a:cs typeface="Arial"/>
              </a:rPr>
              <a:t> </a:t>
            </a:r>
            <a:r>
              <a:rPr lang="en-US" sz="2800" spc="-25" dirty="0">
                <a:latin typeface="Arial"/>
                <a:cs typeface="Arial"/>
              </a:rPr>
              <a:t>and</a:t>
            </a:r>
            <a:endParaRPr lang="en-US" sz="2800" dirty="0">
              <a:latin typeface="Arial"/>
              <a:cs typeface="Arial"/>
            </a:endParaRPr>
          </a:p>
          <a:p>
            <a:pPr marL="12700">
              <a:lnSpc>
                <a:spcPct val="120000"/>
              </a:lnSpc>
              <a:spcBef>
                <a:spcPts val="635"/>
              </a:spcBef>
            </a:pPr>
            <a:r>
              <a:rPr lang="en-US" sz="2800" dirty="0">
                <a:latin typeface="Arial"/>
                <a:cs typeface="Arial"/>
              </a:rPr>
              <a:t>contamination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culture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with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other</a:t>
            </a:r>
            <a:r>
              <a:rPr lang="en-US" sz="2800" spc="-3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organisms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should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be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prevented.</a:t>
            </a:r>
            <a:endParaRPr lang="en-US" sz="2800" dirty="0">
              <a:latin typeface="Arial"/>
              <a:cs typeface="Arial"/>
            </a:endParaRPr>
          </a:p>
          <a:p>
            <a:pPr marL="12700" marR="12700">
              <a:lnSpc>
                <a:spcPct val="120000"/>
              </a:lnSpc>
              <a:spcBef>
                <a:spcPts val="160"/>
              </a:spcBef>
            </a:pP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survival</a:t>
            </a:r>
            <a:r>
              <a:rPr lang="en-US" sz="2800" spc="7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and</a:t>
            </a:r>
            <a:r>
              <a:rPr lang="en-US" sz="2800" spc="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growth</a:t>
            </a:r>
            <a:r>
              <a:rPr lang="en-US" sz="2800" spc="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microorganisms</a:t>
            </a:r>
            <a:r>
              <a:rPr lang="en-US" sz="2800" spc="7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depend</a:t>
            </a:r>
            <a:r>
              <a:rPr lang="en-US" sz="2800" spc="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on</a:t>
            </a:r>
            <a:r>
              <a:rPr lang="en-US" sz="2800" spc="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available</a:t>
            </a:r>
            <a:r>
              <a:rPr lang="en-US" sz="2800" spc="7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nutrients</a:t>
            </a:r>
            <a:r>
              <a:rPr lang="en-US" sz="2800" spc="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and</a:t>
            </a:r>
            <a:r>
              <a:rPr lang="en-US" sz="2800" spc="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</a:t>
            </a:r>
            <a:r>
              <a:rPr lang="en-US" sz="2800" spc="65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favorable </a:t>
            </a:r>
            <a:r>
              <a:rPr lang="en-US" sz="2800" dirty="0">
                <a:latin typeface="Arial"/>
                <a:cs typeface="Arial"/>
              </a:rPr>
              <a:t>growth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environment.</a:t>
            </a:r>
            <a:endParaRPr lang="en-US" sz="2800" dirty="0">
              <a:latin typeface="Arial"/>
              <a:cs typeface="Arial"/>
            </a:endParaRPr>
          </a:p>
          <a:p>
            <a:pPr marL="12700" marR="10160" indent="42545">
              <a:lnSpc>
                <a:spcPct val="120000"/>
              </a:lnSpc>
              <a:spcBef>
                <a:spcPts val="550"/>
              </a:spcBef>
            </a:pPr>
            <a:r>
              <a:rPr lang="en-US" sz="2800" dirty="0">
                <a:latin typeface="Arial"/>
                <a:cs typeface="Arial"/>
              </a:rPr>
              <a:t>In</a:t>
            </a:r>
            <a:r>
              <a:rPr lang="en-US" sz="2800" spc="7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7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laboratory,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7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nutrient</a:t>
            </a:r>
            <a:r>
              <a:rPr lang="en-US" sz="2800" spc="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preparations</a:t>
            </a:r>
            <a:r>
              <a:rPr lang="en-US" sz="2800" spc="7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that</a:t>
            </a:r>
            <a:r>
              <a:rPr lang="en-US" sz="2800" spc="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are</a:t>
            </a:r>
            <a:r>
              <a:rPr lang="en-US" sz="2800" spc="7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used</a:t>
            </a:r>
            <a:r>
              <a:rPr lang="en-US" sz="2800" spc="6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6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culturing</a:t>
            </a:r>
            <a:r>
              <a:rPr lang="en-US" sz="2800" spc="7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microorganisms</a:t>
            </a:r>
            <a:r>
              <a:rPr lang="en-US" sz="2800" spc="70" dirty="0">
                <a:latin typeface="Arial"/>
                <a:cs typeface="Arial"/>
              </a:rPr>
              <a:t> </a:t>
            </a:r>
            <a:r>
              <a:rPr lang="en-US" sz="2800" spc="-25" dirty="0">
                <a:latin typeface="Arial"/>
                <a:cs typeface="Arial"/>
              </a:rPr>
              <a:t>are </a:t>
            </a:r>
            <a:r>
              <a:rPr lang="en-US" sz="2800" dirty="0">
                <a:latin typeface="Arial"/>
                <a:cs typeface="Arial"/>
              </a:rPr>
              <a:t>called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media</a:t>
            </a:r>
            <a:r>
              <a:rPr lang="en-US" sz="2800" b="1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(singular,</a:t>
            </a:r>
            <a:r>
              <a:rPr lang="en-US" sz="2800" spc="-40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medium).</a:t>
            </a:r>
            <a:endParaRPr lang="en-US" sz="2800" dirty="0">
              <a:latin typeface="Arial"/>
              <a:cs typeface="Arial"/>
            </a:endParaRPr>
          </a:p>
          <a:p>
            <a:pPr marL="12700" marR="10795">
              <a:lnSpc>
                <a:spcPct val="120000"/>
              </a:lnSpc>
              <a:spcBef>
                <a:spcPts val="745"/>
              </a:spcBef>
            </a:pPr>
            <a:r>
              <a:rPr lang="en-US" sz="2800" dirty="0">
                <a:latin typeface="Arial"/>
                <a:cs typeface="Arial"/>
              </a:rPr>
              <a:t>Depending</a:t>
            </a:r>
            <a:r>
              <a:rPr lang="en-US" sz="2800" spc="7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on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type</a:t>
            </a:r>
            <a:r>
              <a:rPr lang="en-US" sz="2800" spc="8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and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combination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nutrients,</a:t>
            </a:r>
            <a:r>
              <a:rPr lang="en-US" sz="2800" spc="8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different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categories</a:t>
            </a:r>
            <a:r>
              <a:rPr lang="en-US" sz="2800" spc="8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9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media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can</a:t>
            </a:r>
            <a:r>
              <a:rPr lang="en-US" sz="2800" spc="90" dirty="0">
                <a:latin typeface="Arial"/>
                <a:cs typeface="Arial"/>
              </a:rPr>
              <a:t> </a:t>
            </a:r>
            <a:r>
              <a:rPr lang="en-US" sz="2800" spc="-25" dirty="0">
                <a:latin typeface="Arial"/>
                <a:cs typeface="Arial"/>
              </a:rPr>
              <a:t>be </a:t>
            </a:r>
            <a:r>
              <a:rPr lang="en-US" sz="2800" spc="-10" dirty="0">
                <a:latin typeface="Arial"/>
                <a:cs typeface="Arial"/>
              </a:rPr>
              <a:t>made.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59568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C087-AFB6-DCB4-0130-DA7CFD601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72" y="18255"/>
            <a:ext cx="10515600" cy="1325563"/>
          </a:xfrm>
        </p:spPr>
        <p:txBody>
          <a:bodyPr/>
          <a:lstStyle/>
          <a:p>
            <a:r>
              <a:rPr lang="en-US" sz="4400" b="1" spc="-10" dirty="0">
                <a:latin typeface="Arial"/>
                <a:cs typeface="Arial"/>
              </a:rPr>
              <a:t>Media categories: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AC568-B7F0-ECE2-B5EE-DA89550B3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1116418"/>
            <a:ext cx="11426456" cy="5369441"/>
          </a:xfrm>
        </p:spPr>
        <p:txBody>
          <a:bodyPr>
            <a:normAutofit fontScale="92500" lnSpcReduction="10000"/>
          </a:bodyPr>
          <a:lstStyle/>
          <a:p>
            <a:pPr marL="469900" marR="6350" indent="-228600" algn="just">
              <a:lnSpc>
                <a:spcPct val="143900"/>
              </a:lnSpc>
              <a:spcBef>
                <a:spcPts val="750"/>
              </a:spcBef>
              <a:buFont typeface="Arial"/>
              <a:buAutoNum type="arabicPeriod"/>
              <a:tabLst>
                <a:tab pos="469900" algn="l"/>
              </a:tabLst>
            </a:pPr>
            <a:r>
              <a:rPr lang="en-US" sz="2400" b="1" dirty="0">
                <a:latin typeface="Arial"/>
                <a:cs typeface="Arial"/>
              </a:rPr>
              <a:t>Complex</a:t>
            </a:r>
            <a:r>
              <a:rPr lang="en-US" sz="2400" b="1" spc="6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media</a:t>
            </a:r>
            <a:r>
              <a:rPr lang="en-US" sz="2400" b="1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are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rich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nutrients,</a:t>
            </a:r>
            <a:r>
              <a:rPr lang="en-US" sz="2400" spc="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they</a:t>
            </a:r>
            <a:r>
              <a:rPr lang="en-US" sz="2400" spc="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contain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water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soluble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extracts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plant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or </a:t>
            </a:r>
            <a:r>
              <a:rPr lang="en-US" sz="2400" dirty="0">
                <a:latin typeface="Arial"/>
                <a:cs typeface="Arial"/>
              </a:rPr>
              <a:t>animal</a:t>
            </a:r>
            <a:r>
              <a:rPr lang="en-US" sz="2400" spc="2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tissue</a:t>
            </a:r>
            <a:r>
              <a:rPr lang="en-US" sz="2400" spc="2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(e.g.,</a:t>
            </a:r>
            <a:r>
              <a:rPr lang="en-US" sz="2400" spc="2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enzymatically</a:t>
            </a:r>
            <a:r>
              <a:rPr lang="en-US" sz="2400" spc="2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digested</a:t>
            </a:r>
            <a:r>
              <a:rPr lang="en-US" sz="2400" spc="2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animal</a:t>
            </a:r>
            <a:r>
              <a:rPr lang="en-US" sz="2400" spc="2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proteins</a:t>
            </a:r>
            <a:r>
              <a:rPr lang="en-US" sz="2400" spc="2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such</a:t>
            </a:r>
            <a:r>
              <a:rPr lang="en-US" sz="2400" spc="2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</a:t>
            </a:r>
            <a:r>
              <a:rPr lang="en-US" sz="2400" spc="2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peptone</a:t>
            </a:r>
            <a:r>
              <a:rPr lang="en-US" sz="2400" spc="254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and </a:t>
            </a:r>
            <a:r>
              <a:rPr lang="en-US" sz="2400" dirty="0">
                <a:latin typeface="Arial"/>
                <a:cs typeface="Arial"/>
              </a:rPr>
              <a:t>tryptone).</a:t>
            </a:r>
            <a:r>
              <a:rPr lang="en-US" sz="2400" spc="7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Usually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</a:t>
            </a:r>
            <a:r>
              <a:rPr lang="en-US" sz="2400" spc="8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sugar,</a:t>
            </a:r>
            <a:r>
              <a:rPr lang="en-US" sz="2400" spc="7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often</a:t>
            </a:r>
            <a:r>
              <a:rPr lang="en-US" sz="2400" spc="8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glucose</a:t>
            </a:r>
            <a:r>
              <a:rPr lang="en-US" sz="2400" spc="7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7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added</a:t>
            </a:r>
            <a:r>
              <a:rPr lang="en-US" sz="2400" spc="8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8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serve</a:t>
            </a:r>
            <a:r>
              <a:rPr lang="en-US" sz="2400" spc="8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</a:t>
            </a:r>
            <a:r>
              <a:rPr lang="en-US" sz="2400" spc="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main</a:t>
            </a:r>
            <a:r>
              <a:rPr lang="en-US" sz="2400" spc="7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carbon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and </a:t>
            </a:r>
            <a:r>
              <a:rPr lang="en-US" sz="2400" dirty="0">
                <a:latin typeface="Arial"/>
                <a:cs typeface="Arial"/>
              </a:rPr>
              <a:t>energy</a:t>
            </a:r>
            <a:r>
              <a:rPr lang="en-US" sz="2400" spc="1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source.</a:t>
            </a:r>
            <a:r>
              <a:rPr lang="en-US" sz="2400" spc="1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1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combination</a:t>
            </a:r>
            <a:r>
              <a:rPr lang="en-US" sz="2400" spc="1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1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extracts</a:t>
            </a:r>
            <a:r>
              <a:rPr lang="en-US" sz="2400" spc="1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1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sugar</a:t>
            </a:r>
            <a:r>
              <a:rPr lang="en-US" sz="2400" spc="1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creates</a:t>
            </a:r>
            <a:r>
              <a:rPr lang="en-US" sz="2400" spc="15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</a:t>
            </a:r>
            <a:r>
              <a:rPr lang="en-US" sz="2400" spc="1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medium</a:t>
            </a:r>
            <a:r>
              <a:rPr lang="en-US" sz="2400" spc="1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which</a:t>
            </a:r>
            <a:r>
              <a:rPr lang="en-US" sz="2400" spc="145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is </a:t>
            </a:r>
            <a:r>
              <a:rPr lang="en-US" sz="2400" dirty="0">
                <a:latin typeface="Arial"/>
                <a:cs typeface="Arial"/>
              </a:rPr>
              <a:t>rich</a:t>
            </a:r>
            <a:r>
              <a:rPr lang="en-US" sz="2400" spc="9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minerals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9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organic</a:t>
            </a:r>
            <a:r>
              <a:rPr lang="en-US" sz="2400" spc="9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nutrients,</a:t>
            </a:r>
            <a:r>
              <a:rPr lang="en-US" sz="2400" spc="9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but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since</a:t>
            </a:r>
            <a:r>
              <a:rPr lang="en-US" sz="2400" spc="9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9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exact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composition</a:t>
            </a:r>
            <a:r>
              <a:rPr lang="en-US" sz="2400" spc="10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9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unknown,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medium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called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complex.</a:t>
            </a:r>
            <a:endParaRPr lang="en-US" sz="2400" dirty="0">
              <a:latin typeface="Arial"/>
              <a:cs typeface="Arial"/>
            </a:endParaRPr>
          </a:p>
          <a:p>
            <a:pPr marL="469900" marR="8890" indent="-228600" algn="just">
              <a:lnSpc>
                <a:spcPct val="143800"/>
              </a:lnSpc>
              <a:spcBef>
                <a:spcPts val="750"/>
              </a:spcBef>
              <a:buFont typeface="Arial"/>
              <a:buAutoNum type="arabicPeriod"/>
              <a:tabLst>
                <a:tab pos="469900" algn="l"/>
              </a:tabLst>
            </a:pPr>
            <a:r>
              <a:rPr lang="en-US" sz="2400" b="1" dirty="0">
                <a:latin typeface="Arial"/>
                <a:cs typeface="Arial"/>
              </a:rPr>
              <a:t>Defined</a:t>
            </a:r>
            <a:r>
              <a:rPr lang="en-US" sz="2400" b="1" spc="34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media</a:t>
            </a:r>
            <a:r>
              <a:rPr lang="en-US" sz="2400" b="1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are</a:t>
            </a:r>
            <a:r>
              <a:rPr lang="en-US" sz="2400" spc="3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media</a:t>
            </a:r>
            <a:r>
              <a:rPr lang="en-US" sz="2400" spc="3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composed</a:t>
            </a:r>
            <a:r>
              <a:rPr lang="en-US" sz="2400" spc="3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34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pure</a:t>
            </a:r>
            <a:r>
              <a:rPr lang="en-US" sz="2400" spc="3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ingredients</a:t>
            </a:r>
            <a:r>
              <a:rPr lang="en-US" sz="2400" spc="3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35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carefully</a:t>
            </a:r>
            <a:r>
              <a:rPr lang="en-US" sz="2400" spc="34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measured </a:t>
            </a:r>
            <a:r>
              <a:rPr lang="en-US" sz="2400" dirty="0">
                <a:latin typeface="Arial"/>
                <a:cs typeface="Arial"/>
              </a:rPr>
              <a:t>concentrations</a:t>
            </a:r>
            <a:r>
              <a:rPr lang="en-US" sz="2400" spc="185" dirty="0">
                <a:latin typeface="Arial"/>
                <a:cs typeface="Arial"/>
              </a:rPr>
              <a:t>  </a:t>
            </a:r>
            <a:r>
              <a:rPr lang="en-US" sz="2400" dirty="0">
                <a:latin typeface="Arial"/>
                <a:cs typeface="Arial"/>
              </a:rPr>
              <a:t>dissolved</a:t>
            </a:r>
            <a:r>
              <a:rPr lang="en-US" sz="2400" spc="195" dirty="0">
                <a:latin typeface="Arial"/>
                <a:cs typeface="Arial"/>
              </a:rPr>
              <a:t> 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185" dirty="0">
                <a:latin typeface="Arial"/>
                <a:cs typeface="Arial"/>
              </a:rPr>
              <a:t>  </a:t>
            </a:r>
            <a:r>
              <a:rPr lang="en-US" sz="2400" dirty="0">
                <a:latin typeface="Arial"/>
                <a:cs typeface="Arial"/>
              </a:rPr>
              <a:t>double</a:t>
            </a:r>
            <a:r>
              <a:rPr lang="en-US" sz="2400" spc="190" dirty="0">
                <a:latin typeface="Arial"/>
                <a:cs typeface="Arial"/>
              </a:rPr>
              <a:t>  </a:t>
            </a:r>
            <a:r>
              <a:rPr lang="en-US" sz="2400" dirty="0">
                <a:latin typeface="Arial"/>
                <a:cs typeface="Arial"/>
              </a:rPr>
              <a:t>distilled</a:t>
            </a:r>
            <a:r>
              <a:rPr lang="en-US" sz="2400" spc="190" dirty="0">
                <a:latin typeface="Arial"/>
                <a:cs typeface="Arial"/>
              </a:rPr>
              <a:t>  </a:t>
            </a:r>
            <a:r>
              <a:rPr lang="en-US" sz="2400" dirty="0">
                <a:latin typeface="Arial"/>
                <a:cs typeface="Arial"/>
              </a:rPr>
              <a:t>water</a:t>
            </a:r>
            <a:r>
              <a:rPr lang="en-US" sz="2400" spc="190" dirty="0">
                <a:latin typeface="Arial"/>
                <a:cs typeface="Arial"/>
              </a:rPr>
              <a:t>  </a:t>
            </a:r>
            <a:r>
              <a:rPr lang="en-US" sz="2400" dirty="0">
                <a:latin typeface="Arial"/>
                <a:cs typeface="Arial"/>
              </a:rPr>
              <a:t>i.e.,</a:t>
            </a:r>
            <a:r>
              <a:rPr lang="en-US" sz="2400" spc="190" dirty="0">
                <a:latin typeface="Arial"/>
                <a:cs typeface="Arial"/>
              </a:rPr>
              <a:t> 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185" dirty="0">
                <a:latin typeface="Arial"/>
                <a:cs typeface="Arial"/>
              </a:rPr>
              <a:t>  </a:t>
            </a:r>
            <a:r>
              <a:rPr lang="en-US" sz="2400" dirty="0">
                <a:latin typeface="Arial"/>
                <a:cs typeface="Arial"/>
              </a:rPr>
              <a:t>exact</a:t>
            </a:r>
            <a:r>
              <a:rPr lang="en-US" sz="2400" spc="185" dirty="0">
                <a:latin typeface="Arial"/>
                <a:cs typeface="Arial"/>
              </a:rPr>
              <a:t>  </a:t>
            </a:r>
            <a:r>
              <a:rPr lang="en-US" sz="2400" spc="-10" dirty="0">
                <a:latin typeface="Arial"/>
                <a:cs typeface="Arial"/>
              </a:rPr>
              <a:t>chemical </a:t>
            </a:r>
            <a:r>
              <a:rPr lang="en-US" sz="2400" dirty="0">
                <a:latin typeface="Arial"/>
                <a:cs typeface="Arial"/>
              </a:rPr>
              <a:t>composition</a:t>
            </a:r>
            <a:r>
              <a:rPr lang="en-US" sz="2400" spc="9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1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9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medium</a:t>
            </a:r>
            <a:r>
              <a:rPr lang="en-US" sz="2400" spc="1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9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known.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Typically,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they</a:t>
            </a:r>
            <a:r>
              <a:rPr lang="en-US" sz="2400" spc="8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contain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simple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sugar</a:t>
            </a:r>
            <a:r>
              <a:rPr lang="en-US" sz="2400" spc="9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as</a:t>
            </a:r>
            <a:r>
              <a:rPr lang="en-US" sz="2400" spc="100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the </a:t>
            </a:r>
            <a:r>
              <a:rPr lang="en-US" sz="2400" dirty="0">
                <a:latin typeface="Arial"/>
                <a:cs typeface="Arial"/>
              </a:rPr>
              <a:t>carbon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energy</a:t>
            </a:r>
            <a:r>
              <a:rPr lang="en-US" sz="2400" spc="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source,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inorganic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nitrogen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source,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various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mineral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salts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25" dirty="0">
                <a:latin typeface="Arial"/>
                <a:cs typeface="Arial"/>
              </a:rPr>
              <a:t> </a:t>
            </a:r>
            <a:r>
              <a:rPr lang="en-US" sz="2400" spc="-25" dirty="0">
                <a:latin typeface="Arial"/>
                <a:cs typeface="Arial"/>
              </a:rPr>
              <a:t>if </a:t>
            </a:r>
            <a:r>
              <a:rPr lang="en-US" sz="2400" dirty="0">
                <a:latin typeface="Arial"/>
                <a:cs typeface="Arial"/>
              </a:rPr>
              <a:t>necessary</a:t>
            </a:r>
            <a:r>
              <a:rPr lang="en-US" sz="2400" spc="-4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growth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factors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(purified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amino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acids,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vitamins,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purines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pyrimidines).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555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00D5-FCD6-73AB-01CF-A7C409D5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-10" dirty="0">
                <a:latin typeface="Arial"/>
                <a:cs typeface="Arial"/>
              </a:rPr>
              <a:t>Media categories: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1BCEA-21DC-3975-34EA-523E852CB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35"/>
              </a:spcBef>
              <a:buNone/>
            </a:pPr>
            <a:r>
              <a:rPr lang="en-US" sz="2400" b="1" dirty="0">
                <a:latin typeface="Arial"/>
                <a:cs typeface="Arial"/>
              </a:rPr>
              <a:t>3- Selective/differential</a:t>
            </a:r>
            <a:r>
              <a:rPr lang="en-US" sz="2400" b="1" spc="1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media</a:t>
            </a:r>
            <a:r>
              <a:rPr lang="en-US" sz="2400" b="1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are</a:t>
            </a:r>
            <a:r>
              <a:rPr lang="en-US" sz="2400" spc="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media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based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on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either</a:t>
            </a:r>
            <a:r>
              <a:rPr lang="en-US" sz="2400" spc="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3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two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categories</a:t>
            </a:r>
            <a:r>
              <a:rPr lang="en-US" sz="2400" spc="1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above </a:t>
            </a:r>
            <a:r>
              <a:rPr lang="en-US" sz="2400" dirty="0">
                <a:latin typeface="Arial"/>
                <a:cs typeface="Arial"/>
              </a:rPr>
              <a:t>supplemented</a:t>
            </a:r>
            <a:r>
              <a:rPr lang="en-US" sz="2400" spc="29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with</a:t>
            </a:r>
            <a:r>
              <a:rPr lang="en-US" sz="2400" spc="30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growth-</a:t>
            </a:r>
            <a:r>
              <a:rPr lang="en-US" sz="2400" dirty="0">
                <a:latin typeface="Arial"/>
                <a:cs typeface="Arial"/>
              </a:rPr>
              <a:t>promoting</a:t>
            </a:r>
            <a:r>
              <a:rPr lang="en-US" sz="2400" spc="28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or</a:t>
            </a:r>
            <a:r>
              <a:rPr lang="en-US" sz="2400" spc="29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growth-</a:t>
            </a:r>
            <a:r>
              <a:rPr lang="en-US" sz="2400" dirty="0">
                <a:latin typeface="Arial"/>
                <a:cs typeface="Arial"/>
              </a:rPr>
              <a:t>inhibiting</a:t>
            </a:r>
            <a:r>
              <a:rPr lang="en-US" sz="2400" spc="29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additives.</a:t>
            </a:r>
            <a:r>
              <a:rPr lang="en-US" sz="2400" spc="28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The</a:t>
            </a:r>
            <a:r>
              <a:rPr lang="en-US" sz="2400" spc="29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additives </a:t>
            </a:r>
            <a:r>
              <a:rPr lang="en-US" sz="2400" dirty="0">
                <a:latin typeface="Arial"/>
                <a:cs typeface="Arial"/>
              </a:rPr>
              <a:t>may</a:t>
            </a:r>
            <a:r>
              <a:rPr lang="en-US" sz="2400" spc="-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be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species- or </a:t>
            </a:r>
            <a:r>
              <a:rPr lang="en-US" sz="2400" spc="-10" dirty="0">
                <a:latin typeface="Arial"/>
                <a:cs typeface="Arial"/>
              </a:rPr>
              <a:t>organism-</a:t>
            </a:r>
            <a:r>
              <a:rPr lang="en-US" sz="2400" dirty="0">
                <a:latin typeface="Arial"/>
                <a:cs typeface="Arial"/>
              </a:rPr>
              <a:t>selective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(e.g.,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specific substrate,</a:t>
            </a:r>
            <a:r>
              <a:rPr lang="en-US" sz="2400" spc="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or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inhibitor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lang="en-US" sz="2400" spc="-20" dirty="0">
                <a:latin typeface="Arial"/>
                <a:cs typeface="Arial"/>
              </a:rPr>
              <a:t>such </a:t>
            </a:r>
            <a:r>
              <a:rPr lang="en-US" sz="2400" dirty="0">
                <a:latin typeface="Arial"/>
                <a:cs typeface="Arial"/>
              </a:rPr>
              <a:t>as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cyclohexamide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</a:t>
            </a:r>
            <a:r>
              <a:rPr lang="en-US" sz="2400" dirty="0" err="1">
                <a:latin typeface="Arial"/>
                <a:cs typeface="Arial"/>
              </a:rPr>
              <a:t>artidione</a:t>
            </a:r>
            <a:r>
              <a:rPr lang="en-US" sz="2400" dirty="0">
                <a:latin typeface="Arial"/>
                <a:cs typeface="Arial"/>
              </a:rPr>
              <a:t>)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which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inhibits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all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eucaryotic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growth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and</a:t>
            </a:r>
            <a:r>
              <a:rPr lang="en-US" sz="2400" spc="-2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is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typically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spc="-20" dirty="0">
                <a:latin typeface="Arial"/>
                <a:cs typeface="Arial"/>
              </a:rPr>
              <a:t>used </a:t>
            </a:r>
            <a:r>
              <a:rPr lang="en-US" sz="2400" dirty="0">
                <a:latin typeface="Arial"/>
                <a:cs typeface="Arial"/>
              </a:rPr>
              <a:t>to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prevent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fungal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growth</a:t>
            </a:r>
            <a:r>
              <a:rPr lang="en-US" sz="2400" spc="-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spc="-2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mixed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cultures).</a:t>
            </a:r>
            <a:endParaRPr lang="en-US" sz="2400" b="1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35"/>
              </a:spcBef>
            </a:pPr>
            <a:endParaRPr lang="en-US" sz="2400" b="1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35"/>
              </a:spcBef>
            </a:pPr>
            <a:r>
              <a:rPr lang="en-US" sz="2400" b="1" dirty="0">
                <a:latin typeface="Arial"/>
                <a:cs typeface="Arial"/>
              </a:rPr>
              <a:t>Three</a:t>
            </a:r>
            <a:r>
              <a:rPr lang="en-US" sz="2400" b="1" spc="-2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physical</a:t>
            </a:r>
            <a:r>
              <a:rPr lang="en-US" sz="2400" b="1" spc="-1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forms</a:t>
            </a:r>
            <a:r>
              <a:rPr lang="en-US" sz="2400" b="1" spc="-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of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media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are</a:t>
            </a:r>
            <a:r>
              <a:rPr lang="en-US" sz="2400" spc="-30" dirty="0">
                <a:latin typeface="Arial"/>
                <a:cs typeface="Arial"/>
              </a:rPr>
              <a:t> </a:t>
            </a:r>
            <a:r>
              <a:rPr lang="en-US" sz="2400" spc="-20" dirty="0">
                <a:latin typeface="Arial"/>
                <a:cs typeface="Arial"/>
              </a:rPr>
              <a:t>used:</a:t>
            </a:r>
            <a:endParaRPr lang="en-US" sz="2400" dirty="0">
              <a:latin typeface="Arial"/>
              <a:cs typeface="Arial"/>
            </a:endParaRPr>
          </a:p>
          <a:p>
            <a:pPr marL="466725" lvl="1" indent="-225425">
              <a:lnSpc>
                <a:spcPct val="100000"/>
              </a:lnSpc>
              <a:spcBef>
                <a:spcPts val="630"/>
              </a:spcBef>
              <a:buAutoNum type="arabicPeriod"/>
              <a:tabLst>
                <a:tab pos="466725" algn="l"/>
              </a:tabLst>
            </a:pPr>
            <a:r>
              <a:rPr lang="en-US" dirty="0">
                <a:latin typeface="Arial"/>
                <a:cs typeface="Arial"/>
              </a:rPr>
              <a:t>liquid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or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broth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spc="-20" dirty="0">
                <a:latin typeface="Arial"/>
                <a:cs typeface="Arial"/>
              </a:rPr>
              <a:t>media</a:t>
            </a:r>
            <a:endParaRPr lang="en-US" dirty="0">
              <a:latin typeface="Arial"/>
              <a:cs typeface="Arial"/>
            </a:endParaRPr>
          </a:p>
          <a:p>
            <a:pPr marL="466725" lvl="1" indent="-22542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6725" algn="l"/>
              </a:tabLst>
            </a:pPr>
            <a:r>
              <a:rPr lang="en-US" dirty="0">
                <a:latin typeface="Arial"/>
                <a:cs typeface="Arial"/>
              </a:rPr>
              <a:t>semisolid</a:t>
            </a:r>
            <a:r>
              <a:rPr lang="en-US" spc="-65" dirty="0">
                <a:latin typeface="Arial"/>
                <a:cs typeface="Arial"/>
              </a:rPr>
              <a:t> </a:t>
            </a:r>
            <a:r>
              <a:rPr lang="en-US" spc="-20" dirty="0">
                <a:latin typeface="Arial"/>
                <a:cs typeface="Arial"/>
              </a:rPr>
              <a:t>media</a:t>
            </a:r>
            <a:endParaRPr lang="en-US" dirty="0">
              <a:latin typeface="Arial"/>
              <a:cs typeface="Arial"/>
            </a:endParaRPr>
          </a:p>
          <a:p>
            <a:pPr marL="466725" lvl="1" indent="-22542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6725" algn="l"/>
              </a:tabLst>
            </a:pPr>
            <a:r>
              <a:rPr lang="en-US" dirty="0">
                <a:latin typeface="Arial"/>
                <a:cs typeface="Arial"/>
              </a:rPr>
              <a:t>solid</a:t>
            </a:r>
            <a:r>
              <a:rPr lang="en-US" spc="-5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media</a:t>
            </a:r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69044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5DA-54C9-10B9-1A3D-004CA22D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>
                <a:latin typeface="Arial"/>
                <a:cs typeface="Arial"/>
              </a:rPr>
              <a:t>The</a:t>
            </a:r>
            <a:r>
              <a:rPr lang="en-US" sz="2400" b="1" spc="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major</a:t>
            </a:r>
            <a:r>
              <a:rPr lang="en-US" sz="2400" b="1" spc="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difference</a:t>
            </a:r>
            <a:r>
              <a:rPr lang="en-US" sz="2400" b="1" spc="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among</a:t>
            </a:r>
            <a:r>
              <a:rPr lang="en-US" sz="2400" b="1" spc="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these</a:t>
            </a:r>
            <a:r>
              <a:rPr lang="en-US" sz="2400" b="1" spc="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media</a:t>
            </a:r>
            <a:r>
              <a:rPr lang="en-US" sz="2400" b="1" spc="2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is</a:t>
            </a:r>
            <a:r>
              <a:rPr lang="en-US" sz="2400" b="1" spc="3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that</a:t>
            </a:r>
            <a:r>
              <a:rPr lang="en-US" sz="2400" b="1" spc="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solid</a:t>
            </a:r>
            <a:r>
              <a:rPr lang="en-US" sz="2400" b="1" spc="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and</a:t>
            </a:r>
            <a:r>
              <a:rPr lang="en-US" sz="2400" b="1" spc="1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semisolid</a:t>
            </a:r>
            <a:r>
              <a:rPr lang="en-US" sz="2400" b="1" spc="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media</a:t>
            </a:r>
            <a:r>
              <a:rPr lang="en-US" sz="2400" b="1" spc="3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contain</a:t>
            </a:r>
            <a:r>
              <a:rPr lang="en-US" sz="2400" b="1" spc="15" dirty="0">
                <a:latin typeface="Arial"/>
                <a:cs typeface="Arial"/>
              </a:rPr>
              <a:t> </a:t>
            </a:r>
            <a:r>
              <a:rPr lang="en-US" sz="2400" b="1" spc="-50" dirty="0">
                <a:latin typeface="Arial"/>
                <a:cs typeface="Arial"/>
              </a:rPr>
              <a:t>a </a:t>
            </a:r>
            <a:r>
              <a:rPr lang="en-US" sz="2400" b="1" dirty="0">
                <a:latin typeface="Arial"/>
                <a:cs typeface="Arial"/>
              </a:rPr>
              <a:t>solidifying</a:t>
            </a:r>
            <a:r>
              <a:rPr lang="en-US" sz="2400" b="1" spc="-3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agent</a:t>
            </a:r>
            <a:r>
              <a:rPr lang="en-US" sz="2400" b="1" spc="-3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(usually</a:t>
            </a:r>
            <a:r>
              <a:rPr lang="en-US" sz="2400" b="1" spc="-6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agar),</a:t>
            </a:r>
            <a:r>
              <a:rPr lang="en-US" sz="2400" b="1" spc="-4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whereas</a:t>
            </a:r>
            <a:r>
              <a:rPr lang="en-US" sz="2400" b="1" spc="-4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a</a:t>
            </a:r>
            <a:r>
              <a:rPr lang="en-US" sz="2400" b="1" spc="-3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liquid</a:t>
            </a:r>
            <a:r>
              <a:rPr lang="en-US" sz="2400" b="1" spc="-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medium</a:t>
            </a:r>
            <a:r>
              <a:rPr lang="en-US" sz="2400" b="1" spc="-30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does</a:t>
            </a:r>
            <a:r>
              <a:rPr lang="en-US" sz="2400" b="1" spc="-40" dirty="0">
                <a:latin typeface="Arial"/>
                <a:cs typeface="Arial"/>
              </a:rPr>
              <a:t> </a:t>
            </a:r>
            <a:r>
              <a:rPr lang="en-US" sz="2400" b="1" spc="-20" dirty="0">
                <a:latin typeface="Arial"/>
                <a:cs typeface="Arial"/>
              </a:rPr>
              <a:t>not.</a:t>
            </a:r>
            <a:endParaRPr lang="en-S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436B3-2068-2F23-7F0A-FDFF24127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41300" indent="-229235">
              <a:lnSpc>
                <a:spcPct val="100000"/>
              </a:lnSpc>
              <a:spcBef>
                <a:spcPts val="590"/>
              </a:spcBef>
              <a:buFont typeface="Symbol"/>
              <a:buChar char=""/>
              <a:tabLst>
                <a:tab pos="241300" algn="l"/>
              </a:tabLst>
            </a:pPr>
            <a:r>
              <a:rPr lang="en-US" sz="2800" b="1" dirty="0">
                <a:latin typeface="Arial"/>
                <a:cs typeface="Arial"/>
              </a:rPr>
              <a:t>Liquid</a:t>
            </a:r>
            <a:r>
              <a:rPr lang="en-US" sz="2800" b="1" spc="10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media</a:t>
            </a:r>
            <a:r>
              <a:rPr lang="en-US" sz="2800" b="1" spc="2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(broth)</a:t>
            </a:r>
            <a:r>
              <a:rPr lang="en-US" sz="2800" dirty="0">
                <a:latin typeface="Arial"/>
                <a:cs typeface="Arial"/>
              </a:rPr>
              <a:t>,</a:t>
            </a:r>
            <a:r>
              <a:rPr lang="en-US" sz="2800" spc="15" dirty="0">
                <a:latin typeface="Arial"/>
                <a:cs typeface="Arial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the</a:t>
            </a:r>
            <a:r>
              <a:rPr lang="en-US" sz="3200" spc="2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only</a:t>
            </a:r>
            <a:r>
              <a:rPr lang="en-US" sz="3200" spc="1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difference</a:t>
            </a:r>
            <a:r>
              <a:rPr lang="en-US" sz="3200" spc="5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between broth</a:t>
            </a:r>
            <a:r>
              <a:rPr lang="en-US" sz="3200" spc="15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and</a:t>
            </a:r>
            <a:r>
              <a:rPr lang="en-US" sz="3200" spc="15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agar</a:t>
            </a:r>
            <a:r>
              <a:rPr lang="en-US" sz="3200" spc="1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media</a:t>
            </a:r>
            <a:r>
              <a:rPr lang="en-US" sz="3200" spc="2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is</a:t>
            </a:r>
            <a:r>
              <a:rPr lang="en-US" sz="3200" spc="2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that</a:t>
            </a:r>
            <a:r>
              <a:rPr lang="en-US" sz="3200" spc="15" dirty="0">
                <a:latin typeface="Times New Roman"/>
                <a:cs typeface="Times New Roman"/>
              </a:rPr>
              <a:t> </a:t>
            </a:r>
            <a:r>
              <a:rPr lang="en-US" sz="3200" spc="-10" dirty="0">
                <a:latin typeface="Times New Roman"/>
                <a:cs typeface="Times New Roman"/>
              </a:rPr>
              <a:t>broths</a:t>
            </a:r>
            <a:endParaRPr lang="en-US" sz="32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710"/>
              </a:spcBef>
            </a:pPr>
            <a:r>
              <a:rPr lang="en-US" sz="3200" dirty="0">
                <a:latin typeface="Times New Roman"/>
                <a:cs typeface="Times New Roman"/>
              </a:rPr>
              <a:t>do</a:t>
            </a:r>
            <a:r>
              <a:rPr lang="en-US" sz="3200" spc="26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not</a:t>
            </a:r>
            <a:r>
              <a:rPr lang="en-US" sz="3200" spc="275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contain</a:t>
            </a:r>
            <a:r>
              <a:rPr lang="en-US" sz="3200" spc="27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an</a:t>
            </a:r>
            <a:r>
              <a:rPr lang="en-US" sz="3200" spc="275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agar</a:t>
            </a:r>
            <a:r>
              <a:rPr lang="en-US" sz="3200" spc="285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component.</a:t>
            </a:r>
            <a:r>
              <a:rPr lang="en-US" sz="3200" spc="26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N</a:t>
            </a:r>
            <a:r>
              <a:rPr lang="en-US" sz="2800" dirty="0">
                <a:latin typeface="Arial"/>
                <a:cs typeface="Arial"/>
              </a:rPr>
              <a:t>utrient</a:t>
            </a:r>
            <a:r>
              <a:rPr lang="en-US" sz="2800" spc="2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broth,</a:t>
            </a:r>
            <a:r>
              <a:rPr lang="en-US" sz="2800" spc="2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tryptic</a:t>
            </a:r>
            <a:r>
              <a:rPr lang="en-US" sz="2800" spc="28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soy</a:t>
            </a:r>
            <a:r>
              <a:rPr lang="en-US" sz="2800" spc="2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broth,</a:t>
            </a:r>
            <a:r>
              <a:rPr lang="en-US" sz="2800" spc="28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or</a:t>
            </a:r>
            <a:r>
              <a:rPr lang="en-US" sz="2800" spc="270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brain-heart</a:t>
            </a:r>
            <a:endParaRPr lang="en-US" sz="2800" dirty="0">
              <a:latin typeface="Arial"/>
              <a:cs typeface="Arial"/>
            </a:endParaRPr>
          </a:p>
          <a:p>
            <a:pPr marL="241300" marR="10160">
              <a:lnSpc>
                <a:spcPct val="144200"/>
              </a:lnSpc>
              <a:spcBef>
                <a:spcPts val="115"/>
              </a:spcBef>
            </a:pPr>
            <a:r>
              <a:rPr lang="en-US" sz="2800" dirty="0">
                <a:latin typeface="Arial"/>
                <a:cs typeface="Arial"/>
              </a:rPr>
              <a:t>infusion</a:t>
            </a:r>
            <a:r>
              <a:rPr lang="en-US" sz="2800" spc="95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broth,</a:t>
            </a:r>
            <a:r>
              <a:rPr lang="en-US" sz="2800" spc="100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can</a:t>
            </a:r>
            <a:r>
              <a:rPr lang="en-US" sz="2800" spc="90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be</a:t>
            </a:r>
            <a:r>
              <a:rPr lang="en-US" sz="2800" spc="100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used</a:t>
            </a:r>
            <a:r>
              <a:rPr lang="en-US" sz="2800" spc="95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to</a:t>
            </a:r>
            <a:r>
              <a:rPr lang="en-US" sz="2800" spc="95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propagate</a:t>
            </a:r>
            <a:r>
              <a:rPr lang="en-US" sz="2800" spc="105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large</a:t>
            </a:r>
            <a:r>
              <a:rPr lang="en-US" sz="2800" spc="105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numbers</a:t>
            </a:r>
            <a:r>
              <a:rPr lang="en-US" sz="2800" spc="90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100" dirty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microorganisms</a:t>
            </a:r>
            <a:r>
              <a:rPr lang="en-US" sz="2800" spc="100" dirty="0">
                <a:latin typeface="Arial"/>
                <a:cs typeface="Arial"/>
              </a:rPr>
              <a:t>  </a:t>
            </a:r>
            <a:r>
              <a:rPr lang="en-US" sz="2800" spc="-25" dirty="0">
                <a:latin typeface="Arial"/>
                <a:cs typeface="Arial"/>
              </a:rPr>
              <a:t>in </a:t>
            </a:r>
            <a:r>
              <a:rPr lang="en-US" sz="2800" dirty="0">
                <a:latin typeface="Arial"/>
                <a:cs typeface="Arial"/>
              </a:rPr>
              <a:t>fermentation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studies</a:t>
            </a:r>
            <a:r>
              <a:rPr lang="en-US" sz="2800" spc="-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and</a:t>
            </a:r>
            <a:r>
              <a:rPr lang="en-US" sz="2800" spc="-3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various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biochemical </a:t>
            </a:r>
            <a:r>
              <a:rPr lang="en-US" sz="2800" spc="-10" dirty="0">
                <a:latin typeface="Arial"/>
                <a:cs typeface="Arial"/>
              </a:rPr>
              <a:t>tests.</a:t>
            </a:r>
            <a:endParaRPr lang="en-US" sz="2800" dirty="0">
              <a:latin typeface="Arial"/>
              <a:cs typeface="Arial"/>
            </a:endParaRPr>
          </a:p>
          <a:p>
            <a:pPr marL="241300" marR="9525" indent="-229235">
              <a:lnSpc>
                <a:spcPct val="143300"/>
              </a:lnSpc>
              <a:spcBef>
                <a:spcPts val="85"/>
              </a:spcBef>
              <a:buFont typeface="Symbol"/>
              <a:buChar char=""/>
              <a:tabLst>
                <a:tab pos="241300" algn="l"/>
              </a:tabLst>
            </a:pPr>
            <a:r>
              <a:rPr lang="en-US" sz="2800" b="1" dirty="0">
                <a:latin typeface="Arial"/>
                <a:cs typeface="Arial"/>
              </a:rPr>
              <a:t>Semisolid</a:t>
            </a:r>
            <a:r>
              <a:rPr lang="en-US" sz="2800" b="1" spc="210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media</a:t>
            </a:r>
            <a:r>
              <a:rPr lang="en-US" sz="2800" b="1" spc="2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can</a:t>
            </a:r>
            <a:r>
              <a:rPr lang="en-US" sz="2800" spc="20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also</a:t>
            </a:r>
            <a:r>
              <a:rPr lang="en-US" sz="2800" spc="2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be</a:t>
            </a:r>
            <a:r>
              <a:rPr lang="en-US" sz="2800" spc="2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used</a:t>
            </a:r>
            <a:r>
              <a:rPr lang="en-US" sz="2800" spc="2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</a:t>
            </a:r>
            <a:r>
              <a:rPr lang="en-US" sz="2800" spc="2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fermentation</a:t>
            </a:r>
            <a:r>
              <a:rPr lang="en-US" sz="2800" spc="2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studies,</a:t>
            </a:r>
            <a:r>
              <a:rPr lang="en-US" sz="2800" spc="2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</a:t>
            </a:r>
            <a:r>
              <a:rPr lang="en-US" sz="2800" spc="2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determining</a:t>
            </a:r>
            <a:r>
              <a:rPr lang="en-US" sz="2800" spc="200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bacterial </a:t>
            </a:r>
            <a:r>
              <a:rPr lang="en-US" sz="2800" dirty="0">
                <a:latin typeface="Arial"/>
                <a:cs typeface="Arial"/>
              </a:rPr>
              <a:t>motility,</a:t>
            </a:r>
            <a:r>
              <a:rPr lang="en-US" sz="2800" spc="-3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and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promoting</a:t>
            </a:r>
            <a:r>
              <a:rPr lang="en-US" sz="2800" spc="-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anaerobic</a:t>
            </a:r>
            <a:r>
              <a:rPr lang="en-US" sz="2800" spc="-30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growth.</a:t>
            </a:r>
            <a:endParaRPr lang="en-US" sz="2800" dirty="0">
              <a:latin typeface="Arial"/>
              <a:cs typeface="Arial"/>
            </a:endParaRPr>
          </a:p>
          <a:p>
            <a:pPr marL="241300" marR="7620" indent="-229235">
              <a:lnSpc>
                <a:spcPct val="143300"/>
              </a:lnSpc>
              <a:spcBef>
                <a:spcPts val="95"/>
              </a:spcBef>
              <a:buFont typeface="Symbol"/>
              <a:buChar char=""/>
              <a:tabLst>
                <a:tab pos="241300" algn="l"/>
              </a:tabLst>
            </a:pPr>
            <a:r>
              <a:rPr lang="en-US" sz="2800" b="1" dirty="0">
                <a:latin typeface="Arial"/>
                <a:cs typeface="Arial"/>
              </a:rPr>
              <a:t>Solid</a:t>
            </a:r>
            <a:r>
              <a:rPr lang="en-US" sz="2800" b="1" spc="10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media</a:t>
            </a:r>
            <a:r>
              <a:rPr lang="en-US" sz="2800" dirty="0">
                <a:latin typeface="Arial"/>
                <a:cs typeface="Arial"/>
              </a:rPr>
              <a:t>,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such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as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nutrient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agar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or</a:t>
            </a:r>
            <a:r>
              <a:rPr lang="en-US" sz="2800" spc="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blood agar,</a:t>
            </a:r>
            <a:r>
              <a:rPr lang="en-US" sz="2800" spc="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are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used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(1)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surface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growth</a:t>
            </a:r>
            <a:r>
              <a:rPr lang="en-US" sz="2800" spc="15" dirty="0">
                <a:latin typeface="Arial"/>
                <a:cs typeface="Arial"/>
              </a:rPr>
              <a:t> </a:t>
            </a:r>
            <a:r>
              <a:rPr lang="en-US" sz="2800" spc="-25" dirty="0">
                <a:latin typeface="Arial"/>
                <a:cs typeface="Arial"/>
              </a:rPr>
              <a:t>of </a:t>
            </a:r>
            <a:r>
              <a:rPr lang="en-US" sz="2800" dirty="0">
                <a:latin typeface="Arial"/>
                <a:cs typeface="Arial"/>
              </a:rPr>
              <a:t>microorganisms</a:t>
            </a:r>
            <a:r>
              <a:rPr lang="en-US" sz="2800" spc="10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</a:t>
            </a:r>
            <a:r>
              <a:rPr lang="en-US" sz="2800" spc="11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order</a:t>
            </a:r>
            <a:r>
              <a:rPr lang="en-US" sz="2800" spc="10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to</a:t>
            </a:r>
            <a:r>
              <a:rPr lang="en-US" sz="2800" spc="10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observe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colony</a:t>
            </a:r>
            <a:r>
              <a:rPr lang="en-US" sz="2800" spc="10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appearance,</a:t>
            </a:r>
            <a:r>
              <a:rPr lang="en-US" sz="2800" spc="11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(2)</a:t>
            </a:r>
            <a:r>
              <a:rPr lang="en-US" sz="2800" spc="9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10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pure</a:t>
            </a:r>
            <a:r>
              <a:rPr lang="en-US" sz="2800" spc="1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culture</a:t>
            </a:r>
            <a:r>
              <a:rPr lang="en-US" sz="2800" spc="114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isolations,</a:t>
            </a:r>
            <a:endParaRPr lang="en-US" sz="280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625"/>
              </a:spcBef>
            </a:pPr>
            <a:r>
              <a:rPr lang="en-US" sz="2800" dirty="0">
                <a:latin typeface="Arial"/>
                <a:cs typeface="Arial"/>
              </a:rPr>
              <a:t>(3)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storage</a:t>
            </a:r>
            <a:r>
              <a:rPr lang="en-US" sz="2800" spc="-3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of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cultures,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and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(4)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to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observe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specific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biochemical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reactions.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607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DAE6-A27D-F74F-D922-8D47E2B8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/>
                <a:cs typeface="Arial"/>
              </a:rPr>
              <a:t>Uses</a:t>
            </a:r>
            <a:r>
              <a:rPr lang="en-US" sz="3200" b="1" spc="-1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of</a:t>
            </a:r>
            <a:r>
              <a:rPr lang="en-US" sz="3200" b="1" spc="-1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Culture</a:t>
            </a:r>
            <a:r>
              <a:rPr lang="en-US" sz="3200" b="1" spc="-10" dirty="0">
                <a:latin typeface="Arial"/>
                <a:cs typeface="Arial"/>
              </a:rPr>
              <a:t> </a:t>
            </a:r>
            <a:r>
              <a:rPr lang="en-US" sz="3200" b="1" spc="-20" dirty="0">
                <a:latin typeface="Arial"/>
                <a:cs typeface="Arial"/>
              </a:rPr>
              <a:t>Media</a:t>
            </a:r>
            <a:endParaRPr lang="en-S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7D691-0304-E2B0-9C6F-E8E9A7FE8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41400" lvl="1" indent="-342900">
              <a:lnSpc>
                <a:spcPct val="100000"/>
              </a:lnSpc>
              <a:spcBef>
                <a:spcPts val="1320"/>
              </a:spcBef>
              <a:buSzPct val="50000"/>
              <a:buFont typeface="Wingdings" pitchFamily="2" charset="2"/>
              <a:buChar char=""/>
              <a:tabLst>
                <a:tab pos="926465" algn="l"/>
              </a:tabLst>
            </a:pPr>
            <a:r>
              <a:rPr lang="en-US" b="1" dirty="0">
                <a:latin typeface="Arial"/>
                <a:cs typeface="Arial"/>
              </a:rPr>
              <a:t>Broth: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to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grow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high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concentration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bacteria</a:t>
            </a:r>
            <a:endParaRPr lang="en-US" dirty="0">
              <a:latin typeface="Arial"/>
              <a:cs typeface="Arial"/>
            </a:endParaRPr>
          </a:p>
          <a:p>
            <a:pPr marL="1041400" lvl="1" indent="-342900">
              <a:lnSpc>
                <a:spcPct val="100000"/>
              </a:lnSpc>
              <a:spcBef>
                <a:spcPts val="1320"/>
              </a:spcBef>
              <a:buSzPct val="50000"/>
              <a:buFont typeface="Wingdings" pitchFamily="2" charset="2"/>
              <a:buChar char=""/>
              <a:tabLst>
                <a:tab pos="926465" algn="l"/>
              </a:tabLst>
            </a:pPr>
            <a:r>
              <a:rPr lang="en-US" b="1" dirty="0">
                <a:latin typeface="Arial"/>
                <a:cs typeface="Arial"/>
              </a:rPr>
              <a:t>Slant: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Space</a:t>
            </a:r>
            <a:r>
              <a:rPr lang="en-US" spc="-15" dirty="0">
                <a:latin typeface="Arial"/>
                <a:cs typeface="Arial"/>
              </a:rPr>
              <a:t>-</a:t>
            </a:r>
            <a:r>
              <a:rPr lang="en-US" dirty="0">
                <a:latin typeface="Arial"/>
                <a:cs typeface="Arial"/>
              </a:rPr>
              <a:t>saving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solid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culture</a:t>
            </a:r>
            <a:endParaRPr lang="en-US" dirty="0">
              <a:latin typeface="Arial"/>
              <a:cs typeface="Arial"/>
            </a:endParaRPr>
          </a:p>
          <a:p>
            <a:pPr marL="1041400" lvl="1" indent="-342900">
              <a:lnSpc>
                <a:spcPct val="100000"/>
              </a:lnSpc>
              <a:spcBef>
                <a:spcPts val="1320"/>
              </a:spcBef>
              <a:buSzPct val="50000"/>
              <a:buFont typeface="Wingdings" pitchFamily="2" charset="2"/>
              <a:buChar char=""/>
              <a:tabLst>
                <a:tab pos="926465" algn="l"/>
              </a:tabLst>
            </a:pPr>
            <a:r>
              <a:rPr lang="en-US" b="1" dirty="0">
                <a:latin typeface="Arial"/>
                <a:cs typeface="Arial"/>
              </a:rPr>
              <a:t>Plate: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Isolating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individual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colonies,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can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be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used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to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count</a:t>
            </a:r>
            <a:r>
              <a:rPr lang="en-US" spc="-10" dirty="0">
                <a:latin typeface="Arial"/>
                <a:cs typeface="Arial"/>
              </a:rPr>
              <a:t> bacteria</a:t>
            </a:r>
            <a:endParaRPr lang="en-US" dirty="0">
              <a:latin typeface="Arial"/>
              <a:cs typeface="Arial"/>
            </a:endParaRPr>
          </a:p>
          <a:p>
            <a:pPr marL="1041400" lvl="1" indent="-342900">
              <a:lnSpc>
                <a:spcPct val="100000"/>
              </a:lnSpc>
              <a:spcBef>
                <a:spcPts val="1320"/>
              </a:spcBef>
              <a:buSzPct val="50000"/>
              <a:buFont typeface="Wingdings" pitchFamily="2" charset="2"/>
              <a:buChar char=""/>
              <a:tabLst>
                <a:tab pos="926465" algn="l"/>
              </a:tabLst>
            </a:pPr>
            <a:r>
              <a:rPr lang="en-US" b="1" dirty="0">
                <a:latin typeface="Arial"/>
                <a:cs typeface="Arial"/>
              </a:rPr>
              <a:t>Deep: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Look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at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motility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&amp; oxygen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requirement</a:t>
            </a:r>
            <a:endParaRPr lang="en-US" dirty="0">
              <a:latin typeface="Arial"/>
              <a:cs typeface="Arial"/>
            </a:endParaRPr>
          </a:p>
          <a:p>
            <a:pPr>
              <a:buSzPct val="50000"/>
              <a:buFont typeface="Wingdings" pitchFamily="2" charset="2"/>
              <a:buChar char=""/>
            </a:pPr>
            <a:endParaRPr lang="en-SA" sz="2400" dirty="0"/>
          </a:p>
        </p:txBody>
      </p:sp>
    </p:spTree>
    <p:extLst>
      <p:ext uri="{BB962C8B-B14F-4D97-AF65-F5344CB8AC3E}">
        <p14:creationId xmlns:p14="http://schemas.microsoft.com/office/powerpoint/2010/main" val="4226338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6796-C7E5-1D11-50AE-BE2D90C8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A" sz="3200" dirty="0"/>
              <a:t> </a:t>
            </a:r>
            <a:r>
              <a:rPr lang="en-US" sz="3200" b="1" dirty="0">
                <a:latin typeface="Arial"/>
                <a:cs typeface="Arial"/>
              </a:rPr>
              <a:t>Pouring</a:t>
            </a:r>
            <a:r>
              <a:rPr lang="en-US" sz="3200" b="1" spc="-4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of</a:t>
            </a:r>
            <a:r>
              <a:rPr lang="en-US" sz="3200" b="1" spc="-25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Culture</a:t>
            </a:r>
            <a:r>
              <a:rPr lang="en-US" sz="3200" b="1" spc="-45" dirty="0">
                <a:latin typeface="Arial"/>
                <a:cs typeface="Arial"/>
              </a:rPr>
              <a:t> </a:t>
            </a:r>
            <a:r>
              <a:rPr lang="en-US" sz="3200" b="1" spc="-20" dirty="0">
                <a:latin typeface="Arial"/>
                <a:cs typeface="Arial"/>
              </a:rPr>
              <a:t>Media</a:t>
            </a:r>
            <a:endParaRPr lang="en-S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14714-AA30-25A4-FEDB-A270A60CA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063" y="1690688"/>
            <a:ext cx="7283912" cy="4351338"/>
          </a:xfrm>
        </p:spPr>
        <p:txBody>
          <a:bodyPr>
            <a:normAutofit fontScale="77500" lnSpcReduction="20000"/>
          </a:bodyPr>
          <a:lstStyle/>
          <a:p>
            <a:pPr marL="12700" marR="12700" algn="just">
              <a:lnSpc>
                <a:spcPct val="120000"/>
              </a:lnSpc>
              <a:spcBef>
                <a:spcPts val="930"/>
              </a:spcBef>
            </a:pPr>
            <a:r>
              <a:rPr lang="en-US" sz="2800" dirty="0">
                <a:latin typeface="Arial"/>
                <a:cs typeface="Arial"/>
              </a:rPr>
              <a:t>Now</a:t>
            </a:r>
            <a:r>
              <a:rPr lang="en-US" sz="2800" spc="5" dirty="0">
                <a:latin typeface="Arial"/>
                <a:cs typeface="Arial"/>
              </a:rPr>
              <a:t>adays, we use clear plastic disposable P</a:t>
            </a:r>
            <a:r>
              <a:rPr lang="en-US" sz="2800" dirty="0">
                <a:latin typeface="Arial"/>
                <a:cs typeface="Arial"/>
              </a:rPr>
              <a:t>etri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dishes,</a:t>
            </a:r>
            <a:r>
              <a:rPr lang="en-US" sz="2800" spc="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typically</a:t>
            </a:r>
            <a:r>
              <a:rPr lang="en-US" sz="2800" spc="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95</a:t>
            </a:r>
            <a:r>
              <a:rPr lang="en-US" sz="2800" spc="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or</a:t>
            </a:r>
            <a:r>
              <a:rPr lang="en-US" sz="2800" spc="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100</a:t>
            </a:r>
            <a:r>
              <a:rPr lang="en-US" sz="2800" spc="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mm</a:t>
            </a:r>
            <a:r>
              <a:rPr lang="en-US" sz="2800" spc="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</a:t>
            </a:r>
            <a:r>
              <a:rPr lang="en-US" sz="2800" spc="10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diameter, </a:t>
            </a:r>
            <a:r>
              <a:rPr lang="en-US" sz="2800" dirty="0">
                <a:latin typeface="Arial"/>
                <a:cs typeface="Arial"/>
              </a:rPr>
              <a:t>20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per</a:t>
            </a:r>
            <a:r>
              <a:rPr lang="en-US" sz="2800" spc="-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sleeve</a:t>
            </a:r>
            <a:r>
              <a:rPr lang="en-US" sz="2800" spc="-10" dirty="0">
                <a:latin typeface="Arial"/>
                <a:cs typeface="Arial"/>
              </a:rPr>
              <a:t> (packet).</a:t>
            </a:r>
            <a:endParaRPr lang="en-US" sz="2800" dirty="0">
              <a:latin typeface="Arial"/>
              <a:cs typeface="Arial"/>
            </a:endParaRPr>
          </a:p>
          <a:p>
            <a:pPr marL="12700" marR="13335" algn="just">
              <a:lnSpc>
                <a:spcPct val="120000"/>
              </a:lnSpc>
              <a:spcBef>
                <a:spcPts val="10"/>
              </a:spcBef>
            </a:pPr>
            <a:r>
              <a:rPr lang="en-US" sz="2800" dirty="0">
                <a:latin typeface="Arial"/>
                <a:cs typeface="Arial"/>
              </a:rPr>
              <a:t>When</a:t>
            </a:r>
            <a:r>
              <a:rPr lang="en-US" sz="2800" spc="5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prepared</a:t>
            </a:r>
            <a:r>
              <a:rPr lang="en-US" sz="2800" spc="6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for</a:t>
            </a:r>
            <a:r>
              <a:rPr lang="en-US" sz="2800" spc="6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inoculation,</a:t>
            </a:r>
            <a:r>
              <a:rPr lang="en-US" spc="7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</a:t>
            </a:r>
            <a:r>
              <a:rPr lang="en-US" sz="2800" spc="6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plate</a:t>
            </a:r>
            <a:r>
              <a:rPr lang="en-US" sz="2800" spc="7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contains</a:t>
            </a:r>
            <a:r>
              <a:rPr lang="en-US" sz="2800" spc="6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solid</a:t>
            </a:r>
            <a:r>
              <a:rPr lang="en-US" sz="2800" spc="6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agar</a:t>
            </a:r>
            <a:r>
              <a:rPr lang="en-US" sz="2800" spc="6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mixed with nutrient materials to provide a surface for growth</a:t>
            </a:r>
            <a:r>
              <a:rPr lang="en-US" sz="2800" spc="-10" dirty="0">
                <a:latin typeface="Arial"/>
                <a:cs typeface="Arial"/>
              </a:rPr>
              <a:t>.</a:t>
            </a:r>
            <a:endParaRPr lang="en-US" sz="2800" dirty="0">
              <a:latin typeface="Arial"/>
              <a:cs typeface="Arial"/>
            </a:endParaRPr>
          </a:p>
          <a:p>
            <a:pPr marL="12700" marR="13335" algn="just">
              <a:lnSpc>
                <a:spcPct val="120000"/>
              </a:lnSpc>
              <a:spcBef>
                <a:spcPts val="10"/>
              </a:spcBef>
            </a:pPr>
            <a:r>
              <a:rPr lang="en-US" sz="2800" dirty="0">
                <a:latin typeface="Arial"/>
                <a:cs typeface="Arial"/>
              </a:rPr>
              <a:t>We</a:t>
            </a:r>
            <a:r>
              <a:rPr lang="en-US" sz="2800" spc="1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prepare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agar</a:t>
            </a:r>
            <a:r>
              <a:rPr lang="en-US" sz="2800" spc="15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media</a:t>
            </a:r>
            <a:r>
              <a:rPr lang="en-US" sz="2800" spc="15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by mixing 1 to 2% agar with individual components or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using</a:t>
            </a:r>
            <a:r>
              <a:rPr lang="en-US" sz="2800" spc="-1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 </a:t>
            </a:r>
            <a:r>
              <a:rPr lang="en-US" sz="2800" spc="-10" dirty="0">
                <a:latin typeface="Arial"/>
                <a:cs typeface="Arial"/>
              </a:rPr>
              <a:t>pre-</a:t>
            </a:r>
            <a:r>
              <a:rPr lang="en-US" sz="2800" dirty="0">
                <a:latin typeface="Arial"/>
                <a:cs typeface="Arial"/>
              </a:rPr>
              <a:t>mixed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powder.</a:t>
            </a:r>
            <a:endParaRPr lang="en-US" sz="2800" dirty="0">
              <a:latin typeface="Arial"/>
              <a:cs typeface="Arial"/>
            </a:endParaRPr>
          </a:p>
          <a:p>
            <a:pPr marL="12700" marR="8255" algn="just">
              <a:lnSpc>
                <a:spcPct val="120000"/>
              </a:lnSpc>
              <a:spcBef>
                <a:spcPts val="10"/>
              </a:spcBef>
            </a:pPr>
            <a:r>
              <a:rPr lang="en-US" sz="2800" dirty="0">
                <a:latin typeface="Arial"/>
                <a:cs typeface="Arial"/>
              </a:rPr>
              <a:t>Either</a:t>
            </a:r>
            <a:r>
              <a:rPr lang="en-US" sz="2800" spc="3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way,</a:t>
            </a:r>
            <a:r>
              <a:rPr lang="en-US" sz="2800" spc="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dry</a:t>
            </a:r>
            <a:r>
              <a:rPr lang="en-US" sz="2800" spc="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components</a:t>
            </a:r>
            <a:r>
              <a:rPr lang="en-US" sz="2800" spc="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must</a:t>
            </a:r>
            <a:r>
              <a:rPr lang="en-US" sz="2800" spc="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be</a:t>
            </a:r>
            <a:r>
              <a:rPr lang="en-US" sz="2800" spc="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heated</a:t>
            </a:r>
            <a:r>
              <a:rPr lang="en-US" sz="2800" spc="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to</a:t>
            </a:r>
            <a:r>
              <a:rPr lang="en-US" sz="2800" spc="1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melt</a:t>
            </a:r>
            <a:r>
              <a:rPr lang="en-US" sz="2800" spc="2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agar</a:t>
            </a:r>
            <a:r>
              <a:rPr lang="en-US" sz="2800" spc="30" dirty="0">
                <a:latin typeface="Arial"/>
                <a:cs typeface="Arial"/>
              </a:rPr>
              <a:t>,</a:t>
            </a:r>
            <a:r>
              <a:rPr lang="en-US" sz="2800" spc="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sterilized</a:t>
            </a:r>
            <a:r>
              <a:rPr lang="en-US" sz="2800" spc="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</a:t>
            </a:r>
            <a:r>
              <a:rPr lang="en-US" sz="2800" spc="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a</a:t>
            </a:r>
            <a:r>
              <a:rPr lang="en-US" sz="2800" spc="3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flask</a:t>
            </a:r>
            <a:r>
              <a:rPr lang="en-US" sz="2800" spc="20" dirty="0">
                <a:latin typeface="Arial"/>
                <a:cs typeface="Arial"/>
              </a:rPr>
              <a:t> </a:t>
            </a:r>
            <a:r>
              <a:rPr lang="en-US" sz="2800" spc="-25" dirty="0">
                <a:latin typeface="Arial"/>
                <a:cs typeface="Arial"/>
              </a:rPr>
              <a:t>or </a:t>
            </a:r>
            <a:r>
              <a:rPr lang="en-US" sz="2800" dirty="0">
                <a:latin typeface="Arial"/>
                <a:cs typeface="Arial"/>
              </a:rPr>
              <a:t>bottle,</a:t>
            </a:r>
            <a:r>
              <a:rPr lang="en-US" sz="2800" spc="1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then</a:t>
            </a:r>
            <a:r>
              <a:rPr lang="en-US" sz="2800" spc="13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poured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into</a:t>
            </a:r>
            <a:r>
              <a:rPr lang="en-US" sz="2800" spc="14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plates</a:t>
            </a:r>
            <a:r>
              <a:rPr lang="en-US" sz="2800" spc="14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using</a:t>
            </a:r>
            <a:r>
              <a:rPr lang="en-US" sz="2800" spc="135" dirty="0">
                <a:latin typeface="Arial"/>
                <a:cs typeface="Arial"/>
              </a:rPr>
              <a:t> an </a:t>
            </a:r>
            <a:r>
              <a:rPr lang="en-US" sz="2800" b="1" dirty="0">
                <a:latin typeface="Arial"/>
                <a:cs typeface="Arial"/>
              </a:rPr>
              <a:t>aseptic</a:t>
            </a:r>
            <a:r>
              <a:rPr lang="en-US" sz="2800" b="1" spc="140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technique,</a:t>
            </a:r>
            <a:r>
              <a:rPr lang="en-US" sz="2800" b="1" spc="130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preferably</a:t>
            </a:r>
            <a:r>
              <a:rPr lang="en-US" sz="2800" b="1" spc="12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in</a:t>
            </a:r>
            <a:r>
              <a:rPr lang="en-US" sz="2800" b="1" spc="13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a</a:t>
            </a:r>
            <a:r>
              <a:rPr lang="en-US" sz="2800" b="1" spc="14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sterile</a:t>
            </a:r>
            <a:r>
              <a:rPr lang="en-US" sz="2800" b="1" spc="140" dirty="0">
                <a:latin typeface="Arial"/>
                <a:cs typeface="Arial"/>
              </a:rPr>
              <a:t> </a:t>
            </a:r>
            <a:r>
              <a:rPr lang="en-US" sz="2800" b="1" spc="-10" dirty="0">
                <a:latin typeface="Arial"/>
                <a:cs typeface="Arial"/>
              </a:rPr>
              <a:t>cabinet </a:t>
            </a:r>
            <a:r>
              <a:rPr lang="en-US" sz="2800" b="1" dirty="0">
                <a:latin typeface="Arial"/>
                <a:cs typeface="Arial"/>
              </a:rPr>
              <a:t>(laminar</a:t>
            </a:r>
            <a:r>
              <a:rPr lang="en-US" sz="2800" b="1" spc="-35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flow</a:t>
            </a:r>
            <a:r>
              <a:rPr lang="en-US" sz="2800" b="1" spc="-35" dirty="0">
                <a:latin typeface="Arial"/>
                <a:cs typeface="Arial"/>
              </a:rPr>
              <a:t> </a:t>
            </a:r>
            <a:r>
              <a:rPr lang="en-US" sz="2800" b="1" spc="-10" dirty="0">
                <a:latin typeface="Arial"/>
                <a:cs typeface="Arial"/>
              </a:rPr>
              <a:t>hood).</a:t>
            </a:r>
            <a:endParaRPr lang="en-SA" b="1" dirty="0"/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8D85B3CF-C301-3D41-BB7B-99F0D0F193A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80243" y="1823209"/>
            <a:ext cx="4434694" cy="357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0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1024</Words>
  <Application>Microsoft Macintosh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Arial Narrow</vt:lpstr>
      <vt:lpstr>Symbol</vt:lpstr>
      <vt:lpstr>Times New Roman</vt:lpstr>
      <vt:lpstr>Wingdings</vt:lpstr>
      <vt:lpstr>Office Theme</vt:lpstr>
      <vt:lpstr>LAB 2  Sterilization techniques &amp; Microbiological culture media preparation</vt:lpstr>
      <vt:lpstr>Sterilization of Media and glassware</vt:lpstr>
      <vt:lpstr>Procedure for Autoclaving</vt:lpstr>
      <vt:lpstr>Microbiological Culture Media</vt:lpstr>
      <vt:lpstr>Media categories:</vt:lpstr>
      <vt:lpstr>Media categories:</vt:lpstr>
      <vt:lpstr>The major difference among these media is that solid and semisolid media contain a solidifying agent (usually agar), whereas a liquid medium does not.</vt:lpstr>
      <vt:lpstr>Uses of Culture Media</vt:lpstr>
      <vt:lpstr> Pouring of Culture Media</vt:lpstr>
      <vt:lpstr>PowerPoint Presentation</vt:lpstr>
      <vt:lpstr>Labeling Plate</vt:lpstr>
      <vt:lpstr>Culture media types: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ِAmal Khalaf</dc:creator>
  <cp:lastModifiedBy>ِAmal Khalaf</cp:lastModifiedBy>
  <cp:revision>9</cp:revision>
  <dcterms:created xsi:type="dcterms:W3CDTF">2024-09-02T03:48:31Z</dcterms:created>
  <dcterms:modified xsi:type="dcterms:W3CDTF">2024-09-02T04:37:55Z</dcterms:modified>
</cp:coreProperties>
</file>