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6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7.xml" ContentType="application/vnd.openxmlformats-officedocument.presentationml.notesSlide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activeX/activeX1.xml" ContentType="application/vnd.ms-office.activeX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4.xml" ContentType="application/vnd.openxmlformats-officedocument.presentationml.notesSlide+xml"/>
  <Override PartName="/ppt/tags/tag40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5" r:id="rId2"/>
    <p:sldId id="257" r:id="rId3"/>
    <p:sldId id="291" r:id="rId4"/>
    <p:sldId id="259" r:id="rId5"/>
    <p:sldId id="260" r:id="rId6"/>
    <p:sldId id="262" r:id="rId7"/>
    <p:sldId id="263" r:id="rId8"/>
    <p:sldId id="264" r:id="rId9"/>
    <p:sldId id="301" r:id="rId10"/>
    <p:sldId id="265" r:id="rId11"/>
    <p:sldId id="266" r:id="rId12"/>
    <p:sldId id="267" r:id="rId13"/>
    <p:sldId id="292" r:id="rId14"/>
    <p:sldId id="268" r:id="rId15"/>
    <p:sldId id="269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60"/>
  </p:normalViewPr>
  <p:slideViewPr>
    <p:cSldViewPr>
      <p:cViewPr varScale="1">
        <p:scale>
          <a:sx n="127" d="100"/>
          <a:sy n="127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Arial" charset="0"/>
              </a:defRPr>
            </a:lvl1pPr>
          </a:lstStyle>
          <a:p>
            <a:pPr>
              <a:defRPr/>
            </a:pPr>
            <a:fld id="{700C65E8-2D84-4B1D-9E8F-26EA36BB9074}" type="datetimeFigureOut">
              <a:rPr lang="en-US"/>
              <a:pPr>
                <a:defRPr/>
              </a:pPr>
              <a:t>12/23/24</a:t>
            </a:fld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13679EE-3F68-4C47-BCAA-05725469D29B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613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833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65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8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5859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86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65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1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515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88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10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2451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210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999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679EE-3F68-4C47-BCAA-05725469D29B}" type="slidenum">
              <a:rPr lang="ar-SA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365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69776-333E-4D79-ABA7-A89DFA79FB89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59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4EC5B-A756-43FE-A71C-9C14E054560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290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9E8A73-0FFD-435C-8DB5-377CF74FF92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452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CF10CC-940E-4059-BE47-04EF0B2040BA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C38AC-07E6-4E7E-8F62-9EB4D90AA44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916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C20750-A385-4E29-8B70-4714E44AA427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3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D705EB-1391-4003-AC65-1743476D492B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3256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3DCDB-D25E-49C9-87E1-13DA7D52BF7D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988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76E9B7-F7C3-414A-8741-4EBD5A7DC8A4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3570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7B274-676B-4005-BE47-630CABECEAD8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001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B4D20-555F-48DC-99B8-C9EF264CA2DC}" type="slidenum">
              <a:rPr lang="ar-SA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215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239C80-5FA0-45A0-8708-9DADE6DA2FCF}" type="slidenum">
              <a:rPr lang="ar-SA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7.xml"/><Relationship Id="rId7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2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3.xml"/><Relationship Id="rId7" Type="http://schemas.openxmlformats.org/officeDocument/2006/relationships/image" Target="../media/image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6.xml"/><Relationship Id="rId7" Type="http://schemas.openxmlformats.org/officeDocument/2006/relationships/image" Target="../media/image2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39.xml"/><Relationship Id="rId7" Type="http://schemas.openxmlformats.org/officeDocument/2006/relationships/image" Target="../media/image1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8.xml"/><Relationship Id="rId7" Type="http://schemas.openxmlformats.org/officeDocument/2006/relationships/image" Target="../media/image3.jpe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notesSlide" Target="../notesSlides/notesSlide3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tags" Target="../tags/tag9.xml"/><Relationship Id="rId9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5.xml"/><Relationship Id="rId7" Type="http://schemas.openxmlformats.org/officeDocument/2006/relationships/image" Target="../media/image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18.xml"/><Relationship Id="rId7" Type="http://schemas.openxmlformats.org/officeDocument/2006/relationships/image" Target="../media/image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6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.xml"/><Relationship Id="rId7" Type="http://schemas.openxmlformats.org/officeDocument/2006/relationships/image" Target="../media/image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9.png"/><Relationship Id="rId2" Type="http://schemas.openxmlformats.org/officeDocument/2006/relationships/control" Target="../activeX/activeX1.xml"/><Relationship Id="rId1" Type="http://schemas.openxmlformats.org/officeDocument/2006/relationships/tags" Target="../tags/tag23.xml"/><Relationship Id="rId6" Type="http://schemas.openxmlformats.org/officeDocument/2006/relationships/hyperlink" Target="http://highered.mcgraw-hill.com/olc/dl/120067/bio01.swf" TargetMode="Externa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D99AAD-5DB2-DDC6-7C7E-FA0D1B29BEF7}"/>
              </a:ext>
            </a:extLst>
          </p:cNvPr>
          <p:cNvSpPr txBox="1"/>
          <p:nvPr/>
        </p:nvSpPr>
        <p:spPr>
          <a:xfrm>
            <a:off x="1790281" y="1981905"/>
            <a:ext cx="5563437" cy="28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SA" sz="3200" dirty="0"/>
              <a:t>Zoo 109</a:t>
            </a:r>
          </a:p>
          <a:p>
            <a:pPr algn="ctr">
              <a:lnSpc>
                <a:spcPct val="200000"/>
              </a:lnSpc>
            </a:pPr>
            <a:r>
              <a:rPr lang="en-SA" sz="3200" dirty="0"/>
              <a:t>Lec. </a:t>
            </a:r>
            <a:r>
              <a:rPr lang="en-SA" sz="3200"/>
              <a:t>7</a:t>
            </a:r>
            <a:endParaRPr lang="en-SA" sz="3200" dirty="0"/>
          </a:p>
          <a:p>
            <a:pPr algn="ctr">
              <a:lnSpc>
                <a:spcPct val="200000"/>
              </a:lnSpc>
            </a:pPr>
            <a:r>
              <a:rPr lang="en-SA" sz="3200" dirty="0"/>
              <a:t>Prof. Khalid Al-Ghanim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655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6" descr="FG06_0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1" r="53166" b="46806"/>
          <a:stretch>
            <a:fillRect/>
          </a:stretch>
        </p:blipFill>
        <p:spPr bwMode="auto">
          <a:xfrm>
            <a:off x="6477000" y="1219200"/>
            <a:ext cx="25257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771650"/>
            <a:ext cx="6705600" cy="4770537"/>
          </a:xfrm>
        </p:spPr>
        <p:txBody>
          <a:bodyPr>
            <a:spAutoFit/>
          </a:bodyPr>
          <a:lstStyle/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They are membrane-bound sacs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</a:rPr>
              <a:t>with varied functions such as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storage, digestion, and waste removal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.</a:t>
            </a:r>
          </a:p>
          <a:p>
            <a:pPr marL="322263" indent="-322263"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Contain water solution and help plants maintain shape.</a:t>
            </a:r>
          </a:p>
          <a:p>
            <a:pPr marL="609600" indent="-609600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 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There are different types of vacuoles including: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ea typeface="Arial" charset="0"/>
            </a:endParaRP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Food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from phagocytosis, fuse with lysosomes </a:t>
            </a:r>
            <a:r>
              <a:rPr lang="en-US" sz="2000" b="1" dirty="0">
                <a:ea typeface="Arial" charset="0"/>
              </a:rPr>
              <a:t>for digestion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Contractile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, found in freshwater protists </a:t>
            </a:r>
            <a:r>
              <a:rPr lang="en-US" sz="2000" b="1" dirty="0">
                <a:ea typeface="Arial" charset="0"/>
              </a:rPr>
              <a:t>maintains water balance by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pumping excess water out of the cell.</a:t>
            </a:r>
          </a:p>
          <a:p>
            <a:pPr marL="990600" lvl="1" indent="-533400" eaLnBrk="1" hangingPunct="1"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Central vacuoles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Arial" charset="0"/>
              </a:rPr>
              <a:t> </a:t>
            </a:r>
            <a:r>
              <a:rPr lang="en-US" sz="2000" b="1" dirty="0">
                <a:ea typeface="Arial" charset="0"/>
              </a:rPr>
              <a:t>(mature plants) stores waste, maintains turgidity.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09107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D)- Vacuoles: </a:t>
            </a:r>
            <a:br>
              <a:rPr lang="en-US" sz="2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have diverse functions</a:t>
            </a:r>
            <a:r>
              <a:rPr lang="ar-SA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 maintenance</a:t>
            </a:r>
            <a:endParaRPr lang="en-US" sz="1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/>
          <p:cNvGrpSpPr>
            <a:grpSpLocks/>
          </p:cNvGrpSpPr>
          <p:nvPr/>
        </p:nvGrpSpPr>
        <p:grpSpPr bwMode="auto">
          <a:xfrm>
            <a:off x="76200" y="187325"/>
            <a:ext cx="8991600" cy="6365875"/>
            <a:chOff x="96" y="106"/>
            <a:chExt cx="5664" cy="4010"/>
          </a:xfrm>
        </p:grpSpPr>
        <p:pic>
          <p:nvPicPr>
            <p:cNvPr id="11267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0"/>
            <a:stretch>
              <a:fillRect/>
            </a:stretch>
          </p:blipFill>
          <p:spPr bwMode="auto">
            <a:xfrm>
              <a:off x="96" y="818"/>
              <a:ext cx="3744" cy="3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8" name="Picture 6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2928" y="106"/>
              <a:ext cx="2832" cy="2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" b="4071"/>
          <a:stretch>
            <a:fillRect/>
          </a:stretch>
        </p:blipFill>
        <p:spPr bwMode="auto">
          <a:xfrm>
            <a:off x="6172200" y="1981200"/>
            <a:ext cx="29718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69844"/>
            <a:ext cx="6324600" cy="5130956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A)- </a:t>
            </a:r>
            <a:r>
              <a:rPr lang="en-US" sz="2400" b="1" u="sng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endParaRPr lang="en-US" sz="24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similar in appearance to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but the two have different origins. </a:t>
            </a:r>
            <a:r>
              <a:rPr lang="en-US" sz="2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Lysosomes are generally formed in the Golgi complex, </a:t>
            </a:r>
            <a:r>
              <a:rPr lang="en-US" sz="2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whereas peroxisomes self-replicate themselves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3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96875" lvl="1">
              <a:lnSpc>
                <a:spcPct val="130000"/>
              </a:lnSpc>
              <a:buClr>
                <a:schemeClr val="hlink"/>
              </a:buClr>
              <a:buSzPct val="120000"/>
              <a:buFont typeface="Arial" panose="020B0604020202020204" pitchFamily="34" charset="0"/>
              <a:buChar char="•"/>
              <a:tabLst>
                <a:tab pos="2743200" algn="l"/>
              </a:tabLs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ontain enzymes for </a:t>
            </a:r>
            <a:r>
              <a:rPr lang="ru-RU" sz="2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degrading amino acids and fatty acids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 These reactions produce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toxic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hydrogen peroxide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ru-R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2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byproduct of cellular metabolism.</a:t>
            </a:r>
            <a:endParaRPr lang="en-US" sz="2200" b="1" u="sng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99507" cy="533400"/>
          </a:xfr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en-US" altLang="en-US" sz="2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Other Membranous Organelles</a:t>
            </a:r>
            <a:r>
              <a:rPr lang="en-US" altLang="en-US" sz="40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  <a:ea typeface="+mj-ea"/>
              </a:rPr>
              <a:t> </a:t>
            </a:r>
            <a:endParaRPr lang="en-US" altLang="en-US" sz="20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  <a:ea typeface="+mj-ea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4953000"/>
          </a:xfrm>
        </p:spPr>
        <p:txBody>
          <a:bodyPr/>
          <a:lstStyle/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Hydrogen peroxide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is a poison, but the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peroxisome has enzyme that converts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(H</a:t>
            </a:r>
            <a:r>
              <a:rPr lang="en-US" sz="2000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O)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Some peroxisomes break fatty acids down to smaller molecules that are transported to mitochondria as fuel (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lvl="1" indent="-342900" algn="just" eaLnBrk="1" hangingPunct="1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339933"/>
              </a:buClr>
              <a:buFontTx/>
              <a:buNone/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They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alcohol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other harmful</a:t>
            </a:r>
            <a:r>
              <a:rPr lang="ar-EG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compounds. Thus, it exists extensively in the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 cells.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Initiate the production of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phospholipids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are typically used in the formation of membranes.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241300"/>
            <a:ext cx="5407025" cy="58420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 Functions of peroxisomes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8575"/>
            <a:ext cx="8686800" cy="504825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B)- Mitochondria</a:t>
            </a:r>
            <a:r>
              <a:rPr lang="en-GB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:</a:t>
            </a:r>
            <a:br>
              <a:rPr lang="en-US" sz="2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They are rod-shaped organelles that convert oxygen and nutrients into ATP (adenosine triphosphate) during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aerobic respiration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0"/>
            </a:endParaRP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u="sng" dirty="0">
                <a:solidFill>
                  <a:srgbClr val="FF0000"/>
                </a:solidFill>
                <a:latin typeface="Impact" charset="0"/>
                <a:ea typeface="ＭＳ Ｐゴシック" charset="0"/>
              </a:rPr>
              <a:t>Mitochondria are the sites of cellular respiration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,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Generating 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ATP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from the catabolism</a:t>
            </a:r>
            <a:r>
              <a:rPr lang="en-GB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of sugars,                  fats, and other fuels in the presence of oxygen.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Almost all eukaryotic cells have mitochondria</a:t>
            </a: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Mitochondria and chloroplasts are mobile                                               and move around the cell along tracks in                                          the cytoskeleton.</a:t>
            </a: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   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2954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Other Membranous Organelles</a:t>
            </a:r>
            <a:r>
              <a:rPr lang="en-US" altLang="en-US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  <a:endParaRPr lang="en-US" altLang="en-US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pic>
        <p:nvPicPr>
          <p:cNvPr id="14340" name="Picture 6" descr="mitochondriafigur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8696" r="4347" b="6995"/>
          <a:stretch>
            <a:fillRect/>
          </a:stretch>
        </p:blipFill>
        <p:spPr bwMode="auto">
          <a:xfrm>
            <a:off x="6907213" y="3581400"/>
            <a:ext cx="22367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763000" cy="1574800"/>
          </a:xfr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 have a smooth outer membrane and a highly folded inner membrane forming </a:t>
            </a:r>
            <a:r>
              <a:rPr lang="en-US" sz="1800" b="1" dirty="0">
                <a:solidFill>
                  <a:srgbClr val="0000FF"/>
                </a:solidFill>
                <a:ea typeface="ＭＳ Ｐゴシック" charset="0"/>
              </a:rPr>
              <a:t>cristae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</a:t>
            </a:r>
          </a:p>
          <a:p>
            <a:pPr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The inner membrane encloses the 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</a:rPr>
              <a:t>mitochondrial matrix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 fluid-filled space with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DNA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ribosomes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, and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0"/>
              </a:rPr>
              <a:t>enzymes</a:t>
            </a:r>
            <a:r>
              <a:rPr lang="en-US" sz="1800" b="1" dirty="0">
                <a:solidFill>
                  <a:srgbClr val="000000"/>
                </a:solidFill>
                <a:ea typeface="ＭＳ Ｐゴシック" charset="0"/>
              </a:rPr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2"/>
          <a:stretch>
            <a:fillRect/>
          </a:stretch>
        </p:blipFill>
        <p:spPr bwMode="auto">
          <a:xfrm>
            <a:off x="3581400" y="2438400"/>
            <a:ext cx="5410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52400" y="1600200"/>
            <a:ext cx="8686800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+mn-ea"/>
              </a:rPr>
              <a:t>The number of mitochondria present in a cell depends upon the metabolic requirements of that cell, and may range from a single large mitochondrion to thousands of the organelles. 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ea typeface="+mn-ea"/>
            </a:endParaRPr>
          </a:p>
        </p:txBody>
      </p:sp>
      <p:sp>
        <p:nvSpPr>
          <p:cNvPr id="15365" name="Rectangle 9"/>
          <p:cNvSpPr>
            <a:spLocks noChangeArrowheads="1"/>
          </p:cNvSpPr>
          <p:nvPr/>
        </p:nvSpPr>
        <p:spPr bwMode="auto">
          <a:xfrm>
            <a:off x="76200" y="3270250"/>
            <a:ext cx="3657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sz="1800" b="1" dirty="0"/>
              <a:t>The mitochondrion is different from most other organelles because it has its own circular </a:t>
            </a:r>
            <a:r>
              <a:rPr lang="en-US" altLang="en-US" sz="1800" b="1" dirty="0">
                <a:solidFill>
                  <a:srgbClr val="FF0000"/>
                </a:solidFill>
              </a:rPr>
              <a:t>DNA</a:t>
            </a:r>
            <a:r>
              <a:rPr lang="en-US" altLang="en-US" sz="1800" b="1" dirty="0"/>
              <a:t> (similar to the DNA of prokaryotes) and reproduces independently of the cell in which it is found.</a:t>
            </a:r>
          </a:p>
        </p:txBody>
      </p:sp>
    </p:spTree>
    <p:custDataLst>
      <p:tags r:id="rId1"/>
    </p:custData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371600" y="290513"/>
            <a:ext cx="6324600" cy="523220"/>
          </a:xfrm>
          <a:prstGeom prst="rect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3- The Endomembrane System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28600" y="1430338"/>
            <a:ext cx="87630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457200" indent="-4572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2900" algn="l"/>
              </a:tabLs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endoplasmic reticulum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a manufacturer membrane and performs many other biosynthetic functions.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 apparatus</a:t>
            </a:r>
            <a:r>
              <a:rPr lang="ar-EG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finishes, sorts, and ships cell products.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are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digestive compartments.</a:t>
            </a: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endParaRPr lang="en-US" altLang="en-US" sz="1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125000"/>
              </a:lnSpc>
              <a:buClr>
                <a:srgbClr val="0000FF"/>
              </a:buClr>
              <a:buFontTx/>
              <a:buAutoNum type="alphaLcParenR"/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Vacuoles</a:t>
            </a:r>
            <a:r>
              <a:rPr lang="ar-EG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have diverse functions in cell maintenance.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467600" cy="990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A)- The endoplasmic reticulum (ER) </a:t>
            </a:r>
            <a:br>
              <a:rPr lang="en-US" sz="28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</a:b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(intracellular highway)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666452"/>
            <a:ext cx="6019800" cy="4810548"/>
          </a:xfrm>
        </p:spPr>
        <p:txBody>
          <a:bodyPr>
            <a:spAutoFit/>
          </a:bodyPr>
          <a:lstStyle/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 internal membrane, Composed of Lipid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bilayer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Serves as a system of channels from the nucleus</a:t>
            </a:r>
          </a:p>
          <a:p>
            <a:pPr marL="609600" indent="-609600">
              <a:lnSpc>
                <a:spcPct val="110000"/>
              </a:lnSpc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in storage and secretion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There are two types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those are different  in structure and function.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Smooth ER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smooth because it </a:t>
            </a:r>
            <a:r>
              <a:rPr 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lacks ( does not have ) </a:t>
            </a:r>
            <a:r>
              <a:rPr lang="en-US" sz="20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990600" lvl="1" indent="-533400" eaLnBrk="1" hangingPunct="1">
              <a:lnSpc>
                <a:spcPct val="110000"/>
              </a:lnSpc>
              <a:buClr>
                <a:srgbClr val="339933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ER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looks rough because </a:t>
            </a:r>
            <a:r>
              <a:rPr lang="en-US" sz="2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bound </a:t>
            </a:r>
            <a:r>
              <a:rPr lang="en-US" sz="1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ribosomes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are attached to </a:t>
            </a:r>
            <a:r>
              <a:rPr lang="en-GB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outside. </a:t>
            </a:r>
          </a:p>
        </p:txBody>
      </p:sp>
      <p:grpSp>
        <p:nvGrpSpPr>
          <p:cNvPr id="4100" name="Group 13"/>
          <p:cNvGrpSpPr>
            <a:grpSpLocks/>
          </p:cNvGrpSpPr>
          <p:nvPr/>
        </p:nvGrpSpPr>
        <p:grpSpPr bwMode="auto">
          <a:xfrm>
            <a:off x="6096000" y="1143000"/>
            <a:ext cx="2895600" cy="5486400"/>
            <a:chOff x="3168" y="720"/>
            <a:chExt cx="2448" cy="3600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89" r="6824" b="33986"/>
            <a:stretch>
              <a:fillRect/>
            </a:stretch>
          </p:blipFill>
          <p:spPr bwMode="auto">
            <a:xfrm>
              <a:off x="3168" y="720"/>
              <a:ext cx="2400" cy="2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94" y="2398"/>
              <a:ext cx="1396" cy="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55" name="Text Box 11"/>
            <p:cNvSpPr txBox="1">
              <a:spLocks noChangeArrowheads="1"/>
            </p:cNvSpPr>
            <p:nvPr/>
          </p:nvSpPr>
          <p:spPr bwMode="auto">
            <a:xfrm>
              <a:off x="4585" y="3420"/>
              <a:ext cx="837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Smooth</a:t>
              </a:r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360" y="3420"/>
              <a:ext cx="768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Rough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88709"/>
            <a:ext cx="8915400" cy="5164491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smooth ER: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Smooth as it lacks the associated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rich in enzymes and plays a role in metabolic processes.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enzymes synthesize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dirty="0">
                <a:solidFill>
                  <a:srgbClr val="000000"/>
                </a:solidFill>
              </a:rPr>
              <a:t>oils, phospholipids and steroids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including the sex hormones.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Extensive i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the </a:t>
            </a:r>
            <a:r>
              <a: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liver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it helps in </a:t>
            </a:r>
            <a:r>
              <a:rPr 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detoxifying drugs and poisons.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sz="24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rough ER: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rough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because of the associated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ribosomes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(sites of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synthesis)</a:t>
            </a:r>
            <a:endParaRPr 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especially abundant in those cells that secrete proteins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such as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digestive glands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antibody-producing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</a:t>
            </a: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secretory proteins are packaged in transport vesicles that carry them to their next stage.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905000" y="228600"/>
            <a:ext cx="560281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ＭＳ Ｐゴシック" charset="0"/>
              </a:rPr>
              <a:t>The endoplasmic reticulum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543276"/>
            <a:ext cx="6096000" cy="2616101"/>
          </a:xfrm>
        </p:spPr>
        <p:txBody>
          <a:bodyPr wrap="square">
            <a:spAutoFit/>
          </a:bodyPr>
          <a:lstStyle/>
          <a:p>
            <a:pPr marL="344488" lvl="2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/>
              <a:t>Collect, package, and distribute molecules synthesized at one location in the cell and utilized at another location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Many transport vesicles from the ER travel to the Golgi apparatus for modification of their contents.</a:t>
            </a:r>
          </a:p>
          <a:p>
            <a:pPr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</a:rPr>
              <a:t>The Golgi body’s  function is manufacturing, warehousing, sorting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Packaging</a:t>
            </a:r>
            <a:r>
              <a:rPr lang="en-US" sz="1800" dirty="0"/>
              <a:t>)</a:t>
            </a:r>
            <a:r>
              <a:rPr lang="en-US" sz="1800" b="1" dirty="0">
                <a:solidFill>
                  <a:srgbClr val="000000"/>
                </a:solidFill>
              </a:rPr>
              <a:t>, and shipping </a:t>
            </a:r>
            <a:r>
              <a:rPr lang="en-US" sz="1800" b="1" dirty="0"/>
              <a:t>materials to outside the cell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B)- Golgi apparatus: </a:t>
            </a:r>
            <a:br>
              <a:rPr lang="en-US" sz="20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  <a:r>
              <a:rPr lang="en-US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finishes, sorts, packages and ships cell products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2400" y="4157008"/>
            <a:ext cx="8458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>
                <a:solidFill>
                  <a:srgbClr val="000000"/>
                </a:solidFill>
              </a:rPr>
              <a:t>The Golgi also manufactures polysaccharides.</a:t>
            </a:r>
            <a:endParaRPr lang="en-US" altLang="en-US" sz="1200" b="1" dirty="0">
              <a:solidFill>
                <a:srgbClr val="000000"/>
              </a:solidFill>
            </a:endParaRPr>
          </a:p>
          <a:p>
            <a:pPr marL="227013" indent="-227013" eaLnBrk="1" hangingPunct="1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It correctly send proteins to their respective address.</a:t>
            </a:r>
            <a:endParaRPr lang="en-US" altLang="en-US" sz="1200" b="1" dirty="0"/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altLang="en-US" sz="1800" b="1" dirty="0"/>
              <a:t>If the Golgi makes a mistake in shipping the proteins to the right address, certain functions in the cell may stop.</a:t>
            </a:r>
          </a:p>
          <a:p>
            <a:pPr marL="227013" indent="-227013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Golgi apparatus is more abundant in secretory cells</a:t>
            </a:r>
            <a:r>
              <a:rPr lang="en-US" sz="1800" b="1" dirty="0">
                <a:solidFill>
                  <a:srgbClr val="000000"/>
                </a:solidFill>
              </a:rPr>
              <a:t>.</a:t>
            </a:r>
            <a:r>
              <a:rPr lang="en-US" altLang="en-US" sz="1800" b="1" dirty="0"/>
              <a:t> </a:t>
            </a:r>
            <a:endParaRPr lang="en-GB" altLang="en-US" sz="1800" b="1" dirty="0"/>
          </a:p>
        </p:txBody>
      </p:sp>
      <p:pic>
        <p:nvPicPr>
          <p:cNvPr id="6155" name="Picture 11" descr="05_15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18333"/>
          <a:stretch>
            <a:fillRect/>
          </a:stretch>
        </p:blipFill>
        <p:spPr bwMode="auto">
          <a:xfrm>
            <a:off x="5943600" y="1371600"/>
            <a:ext cx="3094892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4495800" cy="3564053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</a:rPr>
              <a:t>The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</a:t>
            </a:r>
            <a:r>
              <a:rPr lang="en-US" sz="2000" b="1" dirty="0">
                <a:solidFill>
                  <a:srgbClr val="000000"/>
                </a:solidFill>
              </a:rPr>
              <a:t> is a membrane-bounded sac </a:t>
            </a:r>
            <a:r>
              <a:rPr lang="en-GB" sz="2000" b="1" dirty="0">
                <a:solidFill>
                  <a:srgbClr val="000000"/>
                </a:solidFill>
              </a:rPr>
              <a:t>of </a:t>
            </a:r>
            <a:r>
              <a:rPr lang="en-US" sz="2000" b="1" dirty="0">
                <a:solidFill>
                  <a:srgbClr val="000000"/>
                </a:solidFill>
              </a:rPr>
              <a:t>enzymes that digests macromolecules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sz="11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work best at </a:t>
            </a:r>
            <a:r>
              <a:rPr lang="en-US" sz="1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= 5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1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acidic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231775" indent="-223838" eaLnBrk="1" hangingPunct="1">
              <a:lnSpc>
                <a:spcPct val="13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sz="1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lysosomal</a:t>
            </a:r>
            <a:r>
              <a:rPr lang="en-US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enzymes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synthesized by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rough </a:t>
            </a:r>
            <a:r>
              <a:rPr lang="en-US" sz="1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ER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then transferred to the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Golgi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then to </a:t>
            </a:r>
            <a:r>
              <a:rPr lang="en-US" sz="1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lysosomes</a:t>
            </a:r>
            <a:r>
              <a:rPr lang="en-US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705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C)- Lysosomes:</a:t>
            </a:r>
            <a:r>
              <a:rPr lang="en-US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br>
              <a:rPr lang="en-US" sz="2400" b="1" dirty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1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are digestive components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7239000" y="4572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3" name="Picture 7" descr="000167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90900"/>
            <a:ext cx="475356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84287"/>
            <a:ext cx="472440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617107"/>
            <a:ext cx="8382000" cy="4555093"/>
          </a:xfrm>
        </p:spPr>
        <p:txBody>
          <a:bodyPr>
            <a:spAutoFit/>
          </a:bodyPr>
          <a:lstStyle/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They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hydrolyse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proteins, fats, polysaccharides, and nucleic acids.</a:t>
            </a:r>
            <a:endParaRPr lang="en-US" sz="2400" b="1" u="sng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destroy the cell by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autodigestion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fuse with food vacuoles to digest food, (when a food item is brought into the cell by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phagocytosis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FontTx/>
              <a:buAutoNum type="arabicParenR"/>
              <a:tabLst>
                <a:tab pos="2743200" algn="l"/>
              </a:tabLst>
              <a:defRPr/>
            </a:pP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also fuse with another organelle or part of the </a:t>
            </a:r>
            <a:r>
              <a:rPr lang="en-US" sz="2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cytosol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This process of </a:t>
            </a:r>
            <a:r>
              <a:rPr lang="en-US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autophagy</a:t>
            </a:r>
            <a:r>
              <a:rPr lang="en-US" sz="2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called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recycling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which renews the cell.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digest unwanted particles.</a:t>
            </a:r>
          </a:p>
          <a:p>
            <a:pPr marL="533400" indent="-533400" eaLnBrk="1" hangingPunct="1">
              <a:spcBef>
                <a:spcPts val="0"/>
              </a:spcBef>
              <a:spcAft>
                <a:spcPts val="1200"/>
              </a:spcAft>
              <a:buFontTx/>
              <a:buAutoNum type="arabicPeriod" startAt="5"/>
              <a:tabLst>
                <a:tab pos="2743200" algn="l"/>
              </a:tabLs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They help white blood cells to destroy bacteria.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242887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Function of </a:t>
            </a:r>
            <a:r>
              <a:rPr lang="en-GB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Lysosomal</a:t>
            </a: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enzymes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78"/>
          <a:stretch>
            <a:fillRect/>
          </a:stretch>
        </p:blipFill>
        <p:spPr bwMode="auto">
          <a:xfrm>
            <a:off x="825500" y="0"/>
            <a:ext cx="7404100" cy="639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6513379"/>
            <a:ext cx="685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hlinkClick r:id="rId6"/>
              </a:rPr>
              <a:t>Source: </a:t>
            </a:r>
            <a:r>
              <a:rPr lang="en-US" sz="1400" b="1" dirty="0">
                <a:solidFill>
                  <a:srgbClr val="0000FF"/>
                </a:solidFill>
                <a:hlinkClick r:id="rId6"/>
              </a:rPr>
              <a:t>http://highered.mcgraw-hill.com/olc/dl/120067/bio01.swf</a:t>
            </a:r>
            <a:r>
              <a:rPr lang="en-US" sz="1400" b="1" dirty="0">
                <a:solidFill>
                  <a:srgbClr val="0000FF"/>
                </a:solidFill>
              </a:rPr>
              <a:t> </a:t>
            </a:r>
          </a:p>
        </p:txBody>
      </p:sp>
    </p:spTree>
    <p:custDataLst>
      <p:tags r:id="rId1"/>
    </p:custDataLst>
    <p:controls>
      <mc:AlternateContent xmlns:mc="http://schemas.openxmlformats.org/markup-compatibility/2006">
        <mc:Choice xmlns:v="urn:schemas-microsoft-com:vml" Requires="v">
          <p:control r:id="rId2" imgW="6039348" imgH="6095238"/>
        </mc:Choice>
        <mc:Fallback>
          <p:control r:id="rId2" imgW="6039348" imgH="6095238">
            <p:pic>
              <p:nvPicPr>
                <p:cNvPr id="2" name="sb58b2187df74aa992110e3b2939bdf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950" y="76200"/>
                  <a:ext cx="6038850" cy="609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179470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1190"/>
  <p:tag name="TAG_BACKING_FORM_KEY" val="919892-c:\users\amahmedkeele\desktop\lectures\lecture-7 cell-organelles\lecture 7.pptx"/>
  <p:tag name="ARTICULATE_PRESENTER_VERSION" val="7"/>
  <p:tag name="ARTICULATE_USED_PAGE_ORIENTATION" val="1"/>
  <p:tag name="ARTICULATE_USED_PAGE_SIZE" val="1"/>
  <p:tag name="ARTICULATE_PROJECT_OPEN" val="0"/>
  <p:tag name="ARTICULATE_SLIDE_COUNT" val="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9"/>
  <p:tag name="ARTICULATE_AUDIO_RECORDED" val="1"/>
  <p:tag name="ELAPSEDTIME" val="319.6"/>
  <p:tag name="ANNOTATION_TYPE_1" val="0"/>
  <p:tag name="ANNOTATION_START_1" val="3.7"/>
  <p:tag name="ANNOTATION_END_1" val="9.8"/>
  <p:tag name="ANNOTATION_TOP_1" val="214"/>
  <p:tag name="ANNOTATION_LEFT_1" val="5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8"/>
  <p:tag name="ANNOTATION_END_2" val="12.7"/>
  <p:tag name="ANNOTATION_TOP_2" val="252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7"/>
  <p:tag name="ANNOTATION_END_3" val="15.1"/>
  <p:tag name="ANNOTATION_TOP_3" val="252"/>
  <p:tag name="ANNOTATION_LEFT_3" val="3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.1"/>
  <p:tag name="ANNOTATION_END_4" val="21.1"/>
  <p:tag name="ANNOTATION_TOP_4" val="256"/>
  <p:tag name="ANNOTATION_LEFT_4" val="56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.1"/>
  <p:tag name="ANNOTATION_END_5" val="25.0"/>
  <p:tag name="ANNOTATION_TOP_5" val="294"/>
  <p:tag name="ANNOTATION_LEFT_5" val="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5.0"/>
  <p:tag name="ANNOTATION_END_6" val="26.8"/>
  <p:tag name="ANNOTATION_TOP_6" val="289"/>
  <p:tag name="ANNOTATION_LEFT_6" val="3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6.8"/>
  <p:tag name="ANNOTATION_END_7" val="27.5"/>
  <p:tag name="ANNOTATION_TOP_7" val="287"/>
  <p:tag name="ANNOTATION_LEFT_7" val="45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7.5"/>
  <p:tag name="ANNOTATION_END_8" val="29.1"/>
  <p:tag name="ANNOTATION_TOP_8" val="295"/>
  <p:tag name="ANNOTATION_LEFT_8" val="5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1"/>
  <p:tag name="ANNOTATION_END_9" val="47.9"/>
  <p:tag name="ANNOTATION_TOP_9" val="301"/>
  <p:tag name="ANNOTATION_LEFT_9" val="75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7.9"/>
  <p:tag name="ANNOTATION_END_10" val="72.0"/>
  <p:tag name="ANNOTATION_TOP_10" val="360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2.0"/>
  <p:tag name="ANNOTATION_END_11" val="98.8"/>
  <p:tag name="ANNOTATION_TOP_11" val="363"/>
  <p:tag name="ANNOTATION_LEFT_11" val="2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98.8"/>
  <p:tag name="ANNOTATION_END_12" val="101.5"/>
  <p:tag name="ANNOTATION_TOP_12" val="359"/>
  <p:tag name="ANNOTATION_LEFT_12" val="47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5"/>
  <p:tag name="ANNOTATION_END_13" val="102.6"/>
  <p:tag name="ANNOTATION_TOP_13" val="367"/>
  <p:tag name="ANNOTATION_LEFT_13" val="63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2.6"/>
  <p:tag name="ANNOTATION_END_14" val="105.8"/>
  <p:tag name="ANNOTATION_TOP_14" val="359"/>
  <p:tag name="ANNOTATION_LEFT_14" val="77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45.2"/>
  <p:tag name="ANNOTATION_END_15" val="147.1"/>
  <p:tag name="ANNOTATION_TOP_15" val="456"/>
  <p:tag name="ANNOTATION_LEFT_15" val="2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7.1"/>
  <p:tag name="ANNOTATION_END_16" val="149.7"/>
  <p:tag name="ANNOTATION_TOP_16" val="458"/>
  <p:tag name="ANNOTATION_LEFT_16" val="4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9.7"/>
  <p:tag name="ANNOTATION_END_17" val="152.6"/>
  <p:tag name="ANNOTATION_TOP_17" val="491"/>
  <p:tag name="ANNOTATION_LEFT_17" val="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52.6"/>
  <p:tag name="ANNOTATION_END_18" val="154.0"/>
  <p:tag name="ANNOTATION_TOP_18" val="492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4.0"/>
  <p:tag name="ANNOTATION_END_19" val="158.1"/>
  <p:tag name="ANNOTATION_TOP_19" val="487"/>
  <p:tag name="ANNOTATION_LEFT_19" val="80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66.3"/>
  <p:tag name="ANNOTATION_END_20" val="170.4"/>
  <p:tag name="ANNOTATION_TOP_20" val="558"/>
  <p:tag name="ANNOTATION_LEFT_20" val="6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70.4"/>
  <p:tag name="ANNOTATION_END_21" val="197.9"/>
  <p:tag name="ANNOTATION_TOP_21" val="568"/>
  <p:tag name="ANNOTATION_LEFT_21" val="71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97.9"/>
  <p:tag name="ANNOTATION_END_22" val="202.2"/>
  <p:tag name="ANNOTATION_TOP_22" val="599"/>
  <p:tag name="ANNOTATION_LEFT_22" val="6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2"/>
  <p:tag name="ANNOTATION_END_23" val="232.0"/>
  <p:tag name="ANNOTATION_TOP_23" val="595"/>
  <p:tag name="ANNOTATION_LEFT_23" val="34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2.0"/>
  <p:tag name="ANNOTATION_TOP_24" val="629"/>
  <p:tag name="ANNOTATION_LEFT_24" val="4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586a4322c4ead963c889b21fa28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f55fb487a204c299e1406e75c801c1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0"/>
  <p:tag name="ARTICULATE_AUDIO_RECORDED" val="1"/>
  <p:tag name="ELAPSEDTIME" val="284.0"/>
  <p:tag name="ANNOTATION_TYPE_1" val="0"/>
  <p:tag name="ANNOTATION_START_1" val="13.3"/>
  <p:tag name="ANNOTATION_END_1" val="23.0"/>
  <p:tag name="ANNOTATION_TOP_1" val="81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0"/>
  <p:tag name="ANNOTATION_END_2" val="25.4"/>
  <p:tag name="ANNOTATION_TOP_2" val="85"/>
  <p:tag name="ANNOTATION_LEFT_2" val="39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4"/>
  <p:tag name="ANNOTATION_END_3" val="26.7"/>
  <p:tag name="ANNOTATION_TOP_3" val="83"/>
  <p:tag name="ANNOTATION_LEFT_3" val="5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7"/>
  <p:tag name="ANNOTATION_END_4" val="60.0"/>
  <p:tag name="ANNOTATION_TOP_4" val="84"/>
  <p:tag name="ANNOTATION_LEFT_4" val="64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0.0"/>
  <p:tag name="ANNOTATION_END_5" val="62.1"/>
  <p:tag name="ANNOTATION_TOP_5" val="179"/>
  <p:tag name="ANNOTATION_LEFT_5" val="3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2.1"/>
  <p:tag name="ANNOTATION_END_6" val="63.2"/>
  <p:tag name="ANNOTATION_TOP_6" val="183"/>
  <p:tag name="ANNOTATION_LEFT_6" val="1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3.2"/>
  <p:tag name="ANNOTATION_END_7" val="67.0"/>
  <p:tag name="ANNOTATION_TOP_7" val="180"/>
  <p:tag name="ANNOTATION_LEFT_7" val="3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7.0"/>
  <p:tag name="ANNOTATION_END_8" val="71.3"/>
  <p:tag name="ANNOTATION_TOP_8" val="214"/>
  <p:tag name="ANNOTATION_LEFT_8" val="4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1.3"/>
  <p:tag name="ANNOTATION_END_9" val="90.6"/>
  <p:tag name="ANNOTATION_TOP_9" val="210"/>
  <p:tag name="ANNOTATION_LEFT_9" val="5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6"/>
  <p:tag name="ANNOTATION_END_10" val="98.6"/>
  <p:tag name="ANNOTATION_TOP_10" val="284"/>
  <p:tag name="ANNOTATION_LEFT_10" val="3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6"/>
  <p:tag name="ANNOTATION_END_11" val="111.5"/>
  <p:tag name="ANNOTATION_TOP_11" val="317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5"/>
  <p:tag name="ANNOTATION_END_12" val="121.3"/>
  <p:tag name="ANNOTATION_TOP_12" val="317"/>
  <p:tag name="ANNOTATION_LEFT_12" val="2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3"/>
  <p:tag name="ANNOTATION_END_13" val="126.2"/>
  <p:tag name="ANNOTATION_TOP_13" val="352"/>
  <p:tag name="ANNOTATION_LEFT_13" val="5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6.2"/>
  <p:tag name="ANNOTATION_END_14" val="127.6"/>
  <p:tag name="ANNOTATION_TOP_14" val="384"/>
  <p:tag name="ANNOTATION_LEFT_14" val="5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7.6"/>
  <p:tag name="ANNOTATION_END_15" val="129.7"/>
  <p:tag name="ANNOTATION_TOP_15" val="390"/>
  <p:tag name="ANNOTATION_LEFT_15" val="2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9.7"/>
  <p:tag name="ANNOTATION_END_16" val="132.9"/>
  <p:tag name="ANNOTATION_TOP_16" val="385"/>
  <p:tag name="ANNOTATION_LEFT_16" val="2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2.9"/>
  <p:tag name="ANNOTATION_END_17" val="139.9"/>
  <p:tag name="ANNOTATION_TOP_17" val="379"/>
  <p:tag name="ANNOTATION_LEFT_17" val="50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9.9"/>
  <p:tag name="ANNOTATION_END_18" val="151.5"/>
  <p:tag name="ANNOTATION_TOP_18" val="360"/>
  <p:tag name="ANNOTATION_LEFT_18" val="2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5"/>
  <p:tag name="ANNOTATION_END_19" val="156.5"/>
  <p:tag name="ANNOTATION_TOP_19" val="386"/>
  <p:tag name="ANNOTATION_LEFT_19" val="3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6.5"/>
  <p:tag name="ANNOTATION_END_20" val="160.5"/>
  <p:tag name="ANNOTATION_TOP_20" val="456"/>
  <p:tag name="ANNOTATION_LEFT_20" val="5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60.5"/>
  <p:tag name="ANNOTATION_END_21" val="176.7"/>
  <p:tag name="ANNOTATION_TOP_21" val="462"/>
  <p:tag name="ANNOTATION_LEFT_21" val="39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76.7"/>
  <p:tag name="ANNOTATION_END_22" val="202.8"/>
  <p:tag name="ANNOTATION_TOP_22" val="502"/>
  <p:tag name="ANNOTATION_LEFT_22" val="5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2.8"/>
  <p:tag name="ANNOTATION_END_23" val="246.7"/>
  <p:tag name="ANNOTATION_TOP_23" val="547"/>
  <p:tag name="ANNOTATION_LEFT_23" val="4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6.7"/>
  <p:tag name="ANNOTATION_END_24" val="247.8"/>
  <p:tag name="ANNOTATION_TOP_24" val="624"/>
  <p:tag name="ANNOTATION_LEFT_24" val="35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7.8"/>
  <p:tag name="ANNOTATION_TOP_25" val="616"/>
  <p:tag name="ANNOTATION_LEFT_25" val="4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COUNT" val="25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dce3240969d4bd7be69b1a85d729f7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c0f3be41f40a4af2892e717665fa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2"/>
  <p:tag name="ARTICULATE_AUDIO_RECORDED" val="1"/>
  <p:tag name="ELAPSEDTIME" val="200.6"/>
  <p:tag name="ANNOTATION_TYPE_1" val="0"/>
  <p:tag name="ANNOTATION_START_1" val="12.5"/>
  <p:tag name="ANNOTATION_END_1" val="18.7"/>
  <p:tag name="ANNOTATION_TOP_1" val="66"/>
  <p:tag name="ANNOTATION_LEFT_1" val="5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7"/>
  <p:tag name="ANNOTATION_END_2" val="20.2"/>
  <p:tag name="ANNOTATION_TOP_2" val="226"/>
  <p:tag name="ANNOTATION_LEFT_2" val="4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2"/>
  <p:tag name="ANNOTATION_END_3" val="33.0"/>
  <p:tag name="ANNOTATION_TOP_3" val="300"/>
  <p:tag name="ANNOTATION_LEFT_3" val="8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3.0"/>
  <p:tag name="ANNOTATION_END_4" val="37.5"/>
  <p:tag name="ANNOTATION_TOP_4" val="171"/>
  <p:tag name="ANNOTATION_LEFT_4" val="3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7.5"/>
  <p:tag name="ANNOTATION_END_5" val="45.3"/>
  <p:tag name="ANNOTATION_TOP_5" val="209"/>
  <p:tag name="ANNOTATION_LEFT_5" val="3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5.3"/>
  <p:tag name="ANNOTATION_END_6" val="46.4"/>
  <p:tag name="ANNOTATION_TOP_6" val="254"/>
  <p:tag name="ANNOTATION_LEFT_6" val="11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73.1"/>
  <p:tag name="ANNOTATION_TOP_7" val="254"/>
  <p:tag name="ANNOTATION_LEFT_7" val="1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1"/>
  <p:tag name="ANNOTATION_END_8" val="75.7"/>
  <p:tag name="ANNOTATION_TOP_8" val="299"/>
  <p:tag name="ANNOTATION_LEFT_8" val="3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7"/>
  <p:tag name="ANNOTATION_END_9" val="77.5"/>
  <p:tag name="ANNOTATION_TOP_9" val="298"/>
  <p:tag name="ANNOTATION_LEFT_9" val="28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80.9"/>
  <p:tag name="ANNOTATION_TOP_10" val="339"/>
  <p:tag name="ANNOTATION_LEFT_10" val="5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4.4"/>
  <p:tag name="ANNOTATION_END_11" val="116.5"/>
  <p:tag name="ANNOTATION_TOP_11" val="333"/>
  <p:tag name="ANNOTATION_LEFT_11" val="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6.5"/>
  <p:tag name="ANNOTATION_END_12" val="121.8"/>
  <p:tag name="ANNOTATION_TOP_12" val="382"/>
  <p:tag name="ANNOTATION_LEFT_12" val="1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1.8"/>
  <p:tag name="ANNOTATION_END_13" val="137.1"/>
  <p:tag name="ANNOTATION_TOP_13" val="417"/>
  <p:tag name="ANNOTATION_LEFT_13" val="2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7.1"/>
  <p:tag name="ANNOTATION_END_14" val="139.0"/>
  <p:tag name="ANNOTATION_TOP_14" val="410"/>
  <p:tag name="ANNOTATION_LEFT_14" val="67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9.0"/>
  <p:tag name="ANNOTATION_END_15" val="141.9"/>
  <p:tag name="ANNOTATION_TOP_15" val="403"/>
  <p:tag name="ANNOTATION_LEFT_15" val="71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1.9"/>
  <p:tag name="ANNOTATION_END_16" val="145.9"/>
  <p:tag name="ANNOTATION_TOP_16" val="662"/>
  <p:tag name="ANNOTATION_LEFT_16" val="5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5.9"/>
  <p:tag name="ANNOTATION_END_17" val="147.9"/>
  <p:tag name="ANNOTATION_TOP_17" val="618"/>
  <p:tag name="ANNOTATION_LEFT_17" val="58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7.9"/>
  <p:tag name="ANNOTATION_END_18" val="148.3"/>
  <p:tag name="ANNOTATION_TOP_18" val="533"/>
  <p:tag name="ANNOTATION_LEFT_18" val="62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8.3"/>
  <p:tag name="ANNOTATION_END_19" val="158.3"/>
  <p:tag name="ANNOTATION_TOP_19" val="471"/>
  <p:tag name="ANNOTATION_LEFT_19" val="6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8.3"/>
  <p:tag name="ANNOTATION_END_20" val="159.1"/>
  <p:tag name="ANNOTATION_TOP_20" val="413"/>
  <p:tag name="ANNOTATION_LEFT_20" val="72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9.1"/>
  <p:tag name="ANNOTATION_END_21" val="161.8"/>
  <p:tag name="ANNOTATION_TOP_21" val="473"/>
  <p:tag name="ANNOTATION_LEFT_21" val="66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1.8"/>
  <p:tag name="ANNOTATION_TOP_22" val="336"/>
  <p:tag name="ANNOTATION_LEFT_22" val="4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COUNT" val="22"/>
  <p:tag name="ARTICULATE_USED_LAYOUT" val="2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746118845404bd78c6069742d6efdef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313e7e42fb41719b3b72ca3131d37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3"/>
  <p:tag name="ARTICULATE_AUDIO_RECORDED" val="1"/>
  <p:tag name="ELAPSEDTIME" val="274.7"/>
  <p:tag name="ANNOTATION_TYPE_1" val="0"/>
  <p:tag name="ANNOTATION_START_1" val="8.5"/>
  <p:tag name="ANNOTATION_END_1" val="12.2"/>
  <p:tag name="ANNOTATION_TOP_1" val="201"/>
  <p:tag name="ANNOTATION_LEFT_1" val="10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14.6"/>
  <p:tag name="ANNOTATION_TOP_2" val="194"/>
  <p:tag name="ANNOTATION_LEFT_2" val="50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9"/>
  <p:tag name="ANNOTATION_TOP_3" val="198"/>
  <p:tag name="ANNOTATION_LEFT_3" val="5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9"/>
  <p:tag name="ANNOTATION_END_4" val="46.8"/>
  <p:tag name="ANNOTATION_TOP_4" val="233"/>
  <p:tag name="ANNOTATION_LEFT_4" val="10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8"/>
  <p:tag name="ANNOTATION_END_5" val="48.8"/>
  <p:tag name="ANNOTATION_TOP_5" val="195"/>
  <p:tag name="ANNOTATION_LEFT_5" val="3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8.8"/>
  <p:tag name="ANNOTATION_END_6" val="50.6"/>
  <p:tag name="ANNOTATION_TOP_6" val="193"/>
  <p:tag name="ANNOTATION_LEFT_6" val="50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0.6"/>
  <p:tag name="ANNOTATION_END_7" val="53.5"/>
  <p:tag name="ANNOTATION_TOP_7" val="201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3.5"/>
  <p:tag name="ANNOTATION_END_8" val="59.9"/>
  <p:tag name="ANNOTATION_TOP_8" val="233"/>
  <p:tag name="ANNOTATION_LEFT_8" val="12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9.9"/>
  <p:tag name="ANNOTATION_END_9" val="73.4"/>
  <p:tag name="ANNOTATION_TOP_9" val="296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3.4"/>
  <p:tag name="ANNOTATION_END_10" val="79.1"/>
  <p:tag name="ANNOTATION_TOP_10" val="293"/>
  <p:tag name="ANNOTATION_LEFT_10" val="4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9.1"/>
  <p:tag name="ANNOTATION_END_11" val="101.1"/>
  <p:tag name="ANNOTATION_TOP_11" val="295"/>
  <p:tag name="ANNOTATION_LEFT_11" val="69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1.1"/>
  <p:tag name="ANNOTATION_END_12" val="146.6"/>
  <p:tag name="ANNOTATION_TOP_12" val="347"/>
  <p:tag name="ANNOTATION_LEFT_12" val="10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46.6"/>
  <p:tag name="ANNOTATION_END_13" val="151.7"/>
  <p:tag name="ANNOTATION_TOP_13" val="434"/>
  <p:tag name="ANNOTATION_LEFT_13" val="9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7"/>
  <p:tag name="ANNOTATION_END_14" val="159.3"/>
  <p:tag name="ANNOTATION_TOP_14" val="438"/>
  <p:tag name="ANNOTATION_LEFT_14" val="53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9.3"/>
  <p:tag name="ANNOTATION_END_15" val="161.1"/>
  <p:tag name="ANNOTATION_TOP_15" val="476"/>
  <p:tag name="ANNOTATION_LEFT_15" val="1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1.1"/>
  <p:tag name="ANNOTATION_END_16" val="194.7"/>
  <p:tag name="ANNOTATION_TOP_16" val="472"/>
  <p:tag name="ANNOTATION_LEFT_16" val="25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4.7"/>
  <p:tag name="ANNOTATION_END_17" val="217.8"/>
  <p:tag name="ANNOTATION_TOP_17" val="485"/>
  <p:tag name="ANNOTATION_LEFT_17" val="75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17.8"/>
  <p:tag name="ANNOTATION_END_18" val="229.2"/>
  <p:tag name="ANNOTATION_TOP_18" val="566"/>
  <p:tag name="ANNOTATION_LEFT_18" val="9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9.2"/>
  <p:tag name="ANNOTATION_TOP_19" val="629"/>
  <p:tag name="ANNOTATION_LEFT_19" val="1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5"/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f7a3a5fcaa24c7da46a5758336668f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4612cb6b530429386124be0eff21ad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4"/>
  <p:tag name="ARTICULATE_AUDIO_RECORDED" val="1"/>
  <p:tag name="ELAPSEDTIME" val="117.4"/>
  <p:tag name="ANNOTATION_TYPE_1" val="0"/>
  <p:tag name="ANNOTATION_START_1" val="4.0"/>
  <p:tag name="ANNOTATION_END_1" val="5.9"/>
  <p:tag name="ANNOTATION_TOP_1" val="125"/>
  <p:tag name="ANNOTATION_LEFT_1" val="2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9"/>
  <p:tag name="ANNOTATION_END_2" val="10.2"/>
  <p:tag name="ANNOTATION_TOP_2" val="226"/>
  <p:tag name="ANNOTATION_LEFT_2" val="52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2"/>
  <p:tag name="ANNOTATION_END_3" val="19.8"/>
  <p:tag name="ANNOTATION_TOP_3" val="290"/>
  <p:tag name="ANNOTATION_LEFT_3" val="5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9.8"/>
  <p:tag name="ANNOTATION_END_4" val="20.5"/>
  <p:tag name="ANNOTATION_TOP_4" val="425"/>
  <p:tag name="ANNOTATION_LEFT_4" val="59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5"/>
  <p:tag name="ANNOTATION_END_5" val="22.1"/>
  <p:tag name="ANNOTATION_TOP_5" val="438"/>
  <p:tag name="ANNOTATION_LEFT_5" val="48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2.1"/>
  <p:tag name="ANNOTATION_END_6" val="38.4"/>
  <p:tag name="ANNOTATION_TOP_6" val="426"/>
  <p:tag name="ANNOTATION_LEFT_6" val="57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4"/>
  <p:tag name="ANNOTATION_END_7" val="42.0"/>
  <p:tag name="ANNOTATION_TOP_7" val="465"/>
  <p:tag name="ANNOTATION_LEFT_7" val="47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0"/>
  <p:tag name="ANNOTATION_END_8" val="43.8"/>
  <p:tag name="ANNOTATION_TOP_8" val="553"/>
  <p:tag name="ANNOTATION_LEFT_8" val="55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3.8"/>
  <p:tag name="ANNOTATION_END_9" val="46.3"/>
  <p:tag name="ANNOTATION_TOP_9" val="548"/>
  <p:tag name="ANNOTATION_LEFT_9" val="57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3"/>
  <p:tag name="ANNOTATION_END_10" val="49.2"/>
  <p:tag name="ANNOTATION_TOP_10" val="643"/>
  <p:tag name="ANNOTATION_LEFT_10" val="53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9.2"/>
  <p:tag name="ANNOTATION_END_11" val="50.9"/>
  <p:tag name="ANNOTATION_TOP_11" val="565"/>
  <p:tag name="ANNOTATION_LEFT_11" val="57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0.9"/>
  <p:tag name="ANNOTATION_END_12" val="53.8"/>
  <p:tag name="ANNOTATION_TOP_12" val="414"/>
  <p:tag name="ANNOTATION_LEFT_12" val="15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8"/>
  <p:tag name="ANNOTATION_END_13" val="59.6"/>
  <p:tag name="ANNOTATION_TOP_13" val="451"/>
  <p:tag name="ANNOTATION_LEFT_13" val="2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9.6"/>
  <p:tag name="ANNOTATION_END_14" val="61.9"/>
  <p:tag name="ANNOTATION_TOP_14" val="544"/>
  <p:tag name="ANNOTATION_LEFT_14" val="42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1.9"/>
  <p:tag name="ANNOTATION_END_15" val="70.6"/>
  <p:tag name="ANNOTATION_TOP_15" val="532"/>
  <p:tag name="ANNOTATION_LEFT_15" val="43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0.6"/>
  <p:tag name="ANNOTATION_END_16" val="71.9"/>
  <p:tag name="ANNOTATION_TOP_16" val="531"/>
  <p:tag name="ANNOTATION_LEFT_16" val="55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1.9"/>
  <p:tag name="ANNOTATION_END_17" val="83.1"/>
  <p:tag name="ANNOTATION_TOP_17" val="639"/>
  <p:tag name="ANNOTATION_LEFT_17" val="5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3.1"/>
  <p:tag name="ANNOTATION_END_18" val="88.9"/>
  <p:tag name="ANNOTATION_TOP_18" val="421"/>
  <p:tag name="ANNOTATION_LEFT_18" val="58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8.9"/>
  <p:tag name="ANNOTATION_END_19" val="93.2"/>
  <p:tag name="ANNOTATION_TOP_19" val="510"/>
  <p:tag name="ANNOTATION_LEFT_19" val="65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3.2"/>
  <p:tag name="ANNOTATION_END_20" val="106.0"/>
  <p:tag name="ANNOTATION_TOP_20" val="616"/>
  <p:tag name="ANNOTATION_LEFT_20" val="71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6.0"/>
  <p:tag name="ANNOTATION_TOP_21" val="476"/>
  <p:tag name="ANNOTATION_LEFT_21" val="70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SLIDE_PAUSE" val="1"/>
  <p:tag name="ARTICULATE_USED_LAYOUT" val="2"/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d5d4df96-4a47-4d9d-80f6-67741f34c3ea"/>
  <p:tag name="VIDEO_SOURCE_TYPE" val="local"/>
  <p:tag name="VIDEO_TITLE" val="Lysosomes.swf"/>
  <p:tag name="OVERRIDE_SWF" val="YES"/>
  <p:tag name="THUMBNAIL_IS_PLACEHOLDER" val="False"/>
  <p:tag name="SWF_MOVIE_PATH" val="Lysosomes.swf"/>
  <p:tag name="SWF_MOVIE_PATH_ORIGINAL" val="Lysosomes.swf"/>
  <p:tag name="SWF_MOVIE_PATH_SOURCE" val="C:\Users\amahmedkeele\Desktop\Lectures\Lecture-7 Cell-Organelles\Lysosomes.swf"/>
  <p:tag name="CONTAINER" val="movieloader"/>
  <p:tag name="ART_PLAYER" val="YES"/>
  <p:tag name="VIDEO_SHOW_CONTROLS" val="True"/>
  <p:tag name="WINDOW_SIZE_WIDTH" val="525"/>
  <p:tag name="WINDOW_SIZE_HEIGHT" val="530"/>
  <p:tag name="ARTICULATE_LAYER_TIMING" val="0.00"/>
  <p:tag name="VIDEO_MODE" val="video"/>
  <p:tag name="SWF_MOVIE_DURATION" val="57200"/>
  <p:tag name="VIDEO_KEY" val="22c72a82-b2f4-4f3a-82b7-3b8fdd5d14c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5"/>
  <p:tag name="ARTICULATE_AUDIO_RECORDED" val="1"/>
  <p:tag name="ELAPSEDTIME" val="259.6"/>
  <p:tag name="ANNOTATION_TYPE_1" val="0"/>
  <p:tag name="ANNOTATION_START_1" val="8.4"/>
  <p:tag name="ANNOTATION_END_1" val="20.3"/>
  <p:tag name="ANNOTATION_TOP_1" val="86"/>
  <p:tag name="ANNOTATION_LEFT_1" val="20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3"/>
  <p:tag name="ANNOTATION_END_2" val="26.2"/>
  <p:tag name="ANNOTATION_TOP_2" val="209"/>
  <p:tag name="ANNOTATION_LEFT_2" val="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2"/>
  <p:tag name="ANNOTATION_END_3" val="35.6"/>
  <p:tag name="ANNOTATION_TOP_3" val="242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8.5"/>
  <p:tag name="ANNOTATION_TOP_4" val="243"/>
  <p:tag name="ANNOTATION_LEFT_4" val="32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8.5"/>
  <p:tag name="ANNOTATION_END_5" val="40.9"/>
  <p:tag name="ANNOTATION_TOP_5" val="243"/>
  <p:tag name="ANNOTATION_LEFT_5" val="44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9"/>
  <p:tag name="ANNOTATION_END_6" val="49.7"/>
  <p:tag name="ANNOTATION_TOP_6" val="243"/>
  <p:tag name="ANNOTATION_LEFT_6" val="62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7"/>
  <p:tag name="ANNOTATION_END_7" val="80.3"/>
  <p:tag name="ANNOTATION_TOP_7" val="312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0.3"/>
  <p:tag name="ANNOTATION_END_8" val="92.0"/>
  <p:tag name="ANNOTATION_TOP_8" val="389"/>
  <p:tag name="ANNOTATION_LEFT_8" val="3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9.4"/>
  <p:tag name="ANNOTATION_TOP_9" val="457"/>
  <p:tag name="ANNOTATION_LEFT_9" val="11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9.4"/>
  <p:tag name="ANNOTATION_END_10" val="113.9"/>
  <p:tag name="ANNOTATION_TOP_10" val="459"/>
  <p:tag name="ANNOTATION_LEFT_10" val="38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3.9"/>
  <p:tag name="ANNOTATION_END_11" val="117.3"/>
  <p:tag name="ANNOTATION_TOP_11" val="488"/>
  <p:tag name="ANNOTATION_LEFT_11" val="1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7.3"/>
  <p:tag name="ANNOTATION_END_12" val="130.6"/>
  <p:tag name="ANNOTATION_TOP_12" val="535"/>
  <p:tag name="ANNOTATION_LEFT_12" val="12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6"/>
  <p:tag name="ANNOTATION_END_13" val="151.4"/>
  <p:tag name="ANNOTATION_TOP_13" val="566"/>
  <p:tag name="ANNOTATION_LEFT_13" val="12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1.4"/>
  <p:tag name="ANNOTATION_END_14" val="153.5"/>
  <p:tag name="ANNOTATION_TOP_14" val="341"/>
  <p:tag name="ANNOTATION_LEFT_14" val="7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3.5"/>
  <p:tag name="ANNOTATION_END_15" val="180.6"/>
  <p:tag name="ANNOTATION_TOP_15" val="535"/>
  <p:tag name="ANNOTATION_LEFT_15" val="13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80.6"/>
  <p:tag name="ANNOTATION_END_16" val="183.6"/>
  <p:tag name="ANNOTATION_TOP_16" val="563"/>
  <p:tag name="ANNOTATION_LEFT_16" val="36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83.6"/>
  <p:tag name="ANNOTATION_END_17" val="205.7"/>
  <p:tag name="ANNOTATION_TOP_17" val="596"/>
  <p:tag name="ANNOTATION_LEFT_17" val="1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05.7"/>
  <p:tag name="ANNOTATION_END_18" val="207.9"/>
  <p:tag name="ANNOTATION_TOP_18" val="326"/>
  <p:tag name="ANNOTATION_LEFT_18" val="75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07.9"/>
  <p:tag name="ANNOTATION_END_19" val="209.0"/>
  <p:tag name="ANNOTATION_TOP_19" val="297"/>
  <p:tag name="ANNOTATION_LEFT_19" val="7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9.0"/>
  <p:tag name="ANNOTATION_END_20" val="210.3"/>
  <p:tag name="ANNOTATION_TOP_20" val="346"/>
  <p:tag name="ANNOTATION_LEFT_20" val="76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10.3"/>
  <p:tag name="ANNOTATION_END_21" val="223.9"/>
  <p:tag name="ANNOTATION_TOP_21" val="317"/>
  <p:tag name="ANNOTATION_LEFT_21" val="742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23.9"/>
  <p:tag name="ANNOTATION_END_22" val="236.3"/>
  <p:tag name="ANNOTATION_TOP_22" val="634"/>
  <p:tag name="ANNOTATION_LEFT_22" val="1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6.3"/>
  <p:tag name="ANNOTATION_END_23" val="237.8"/>
  <p:tag name="ANNOTATION_TOP_23" val="633"/>
  <p:tag name="ANNOTATION_LEFT_23" val="36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7.8"/>
  <p:tag name="ANNOTATION_END_24" val="239.3"/>
  <p:tag name="ANNOTATION_TOP_24" val="664"/>
  <p:tag name="ANNOTATION_LEFT_24" val="1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9.3"/>
  <p:tag name="ANNOTATION_END_25" val="243.1"/>
  <p:tag name="ANNOTATION_TOP_25" val="660"/>
  <p:tag name="ANNOTATION_LEFT_25" val="23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3.1"/>
  <p:tag name="ANNOTATION_TOP_26" val="628"/>
  <p:tag name="ANNOTATION_LEFT_26" val="12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1e70192c579471a80974234df75539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9156da82dd4846b2b4090387a2f9c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6"/>
  <p:tag name="ARTICULATE_AUDIO_RECORDED" val="1"/>
  <p:tag name="ELAPSEDTIME" val="48.8"/>
  <p:tag name="ANNOTATION_TYPE_1" val="0"/>
  <p:tag name="ANNOTATION_START_1" val="5.2"/>
  <p:tag name="ANNOTATION_END_1" val="15.1"/>
  <p:tag name="ANNOTATION_TOP_1" val="300"/>
  <p:tag name="ANNOTATION_LEFT_1" val="17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5.1"/>
  <p:tag name="ANNOTATION_END_2" val="19.4"/>
  <p:tag name="ANNOTATION_TOP_2" val="298"/>
  <p:tag name="ANNOTATION_LEFT_2" val="6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4"/>
  <p:tag name="ANNOTATION_END_3" val="20.6"/>
  <p:tag name="ANNOTATION_TOP_3" val="255"/>
  <p:tag name="ANNOTATION_LEFT_3" val="60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6"/>
  <p:tag name="ANNOTATION_END_4" val="29.6"/>
  <p:tag name="ANNOTATION_TOP_4" val="302"/>
  <p:tag name="ANNOTATION_LEFT_4" val="65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6"/>
  <p:tag name="ANNOTATION_END_5" val="30.2"/>
  <p:tag name="ANNOTATION_TOP_5" val="472"/>
  <p:tag name="ANNOTATION_LEFT_5" val="4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0.2"/>
  <p:tag name="ANNOTATION_END_6" val="30.9"/>
  <p:tag name="ANNOTATION_TOP_6" val="471"/>
  <p:tag name="ANNOTATION_LEFT_6" val="49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0.9"/>
  <p:tag name="ANNOTATION_END_7" val="31.5"/>
  <p:tag name="ANNOTATION_TOP_7" val="543"/>
  <p:tag name="ANNOTATION_LEFT_7" val="47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5"/>
  <p:tag name="ANNOTATION_TOP_8" val="505"/>
  <p:tag name="ANNOTATION_LEFT_8" val="43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USED_LAYOUT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44550680004fe89a5e94c1f8cc77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57"/>
  <p:tag name="ARTICULATE_AUDIO_RECORDED" val="1"/>
  <p:tag name="ELAPSEDTIME" val="157.1"/>
  <p:tag name="ANNOTATION_TYPE_1" val="0"/>
  <p:tag name="ANNOTATION_START_1" val="29.0"/>
  <p:tag name="ANNOTATION_END_1" val="32.7"/>
  <p:tag name="ANNOTATION_TOP_1" val="181"/>
  <p:tag name="ANNOTATION_LEFT_1" val="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7"/>
  <p:tag name="ANNOTATION_END_2" val="36.3"/>
  <p:tag name="ANNOTATION_TOP_2" val="354"/>
  <p:tag name="ANNOTATION_LEFT_2" val="3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3"/>
  <p:tag name="ANNOTATION_END_3" val="38.7"/>
  <p:tag name="ANNOTATION_TOP_3" val="487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7"/>
  <p:tag name="ANNOTATION_END_4" val="41.0"/>
  <p:tag name="ANNOTATION_TOP_4" val="561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0"/>
  <p:tag name="ANNOTATION_END_5" val="68.2"/>
  <p:tag name="ANNOTATION_TOP_5" val="180"/>
  <p:tag name="ANNOTATION_LEFT_5" val="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2"/>
  <p:tag name="ANNOTATION_END_6" val="73.2"/>
  <p:tag name="ANNOTATION_TOP_6" val="365"/>
  <p:tag name="ANNOTATION_LEFT_6" val="6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2"/>
  <p:tag name="ANNOTATION_END_7" val="74.0"/>
  <p:tag name="ANNOTATION_TOP_7" val="359"/>
  <p:tag name="ANNOTATION_LEFT_7" val="4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4.0"/>
  <p:tag name="ANNOTATION_END_8" val="75.2"/>
  <p:tag name="ANNOTATION_TOP_8" val="353"/>
  <p:tag name="ANNOTATION_LEFT_8" val="5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2"/>
  <p:tag name="ANNOTATION_END_9" val="77.5"/>
  <p:tag name="ANNOTATION_TOP_9" val="363"/>
  <p:tag name="ANNOTATION_LEFT_9" val="72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5"/>
  <p:tag name="ANNOTATION_END_10" val="91.1"/>
  <p:tag name="ANNOTATION_TOP_10" val="407"/>
  <p:tag name="ANNOTATION_LEFT_10" val="8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1.1"/>
  <p:tag name="ANNOTATION_END_11" val="104.9"/>
  <p:tag name="ANNOTATION_TOP_11" val="481"/>
  <p:tag name="ANNOTATION_LEFT_11" val="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9"/>
  <p:tag name="ANNOTATION_END_12" val="120.4"/>
  <p:tag name="ANNOTATION_TOP_12" val="488"/>
  <p:tag name="ANNOTATION_LEFT_12" val="3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0.4"/>
  <p:tag name="ANNOTATION_TOP_13" val="566"/>
  <p:tag name="ANNOTATION_LEFT_13" val="6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USED_LAYOUT" val="2"/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8f9c8e948b40179df63a85c599e72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7"/>
  <p:tag name="ARTICULATE_AUDIO_RECORDED" val="1"/>
  <p:tag name="ELAPSEDTIME" val="215.2"/>
  <p:tag name="ANNOTATION_TYPE_1" val="0"/>
  <p:tag name="ANNOTATION_START_1" val="38.7"/>
  <p:tag name="ANNOTATION_END_1" val="42.3"/>
  <p:tag name="ANNOTATION_TOP_1" val="222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3"/>
  <p:tag name="ANNOTATION_END_2" val="59.1"/>
  <p:tag name="ANNOTATION_TOP_2" val="264"/>
  <p:tag name="ANNOTATION_LEFT_2" val="4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9.1"/>
  <p:tag name="ANNOTATION_END_3" val="66.6"/>
  <p:tag name="ANNOTATION_TOP_3" val="315"/>
  <p:tag name="ANNOTATION_LEFT_3" val="1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6.6"/>
  <p:tag name="ANNOTATION_END_4" val="101.2"/>
  <p:tag name="ANNOTATION_TOP_4" val="357"/>
  <p:tag name="ANNOTATION_LEFT_4" val="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1.2"/>
  <p:tag name="ANNOTATION_END_5" val="131.3"/>
  <p:tag name="ANNOTATION_TOP_5" val="354"/>
  <p:tag name="ANNOTATION_LEFT_5" val="3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1.3"/>
  <p:tag name="ANNOTATION_END_6" val="140.8"/>
  <p:tag name="ANNOTATION_TOP_6" val="500"/>
  <p:tag name="ANNOTATION_LEFT_6" val="4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40.8"/>
  <p:tag name="ANNOTATION_END_7" val="142.6"/>
  <p:tag name="ANNOTATION_TOP_7" val="498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2.6"/>
  <p:tag name="ANNOTATION_END_8" val="169.6"/>
  <p:tag name="ANNOTATION_TOP_8" val="541"/>
  <p:tag name="ANNOTATION_LEFT_8" val="5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9.6"/>
  <p:tag name="ANNOTATION_END_9" val="175.1"/>
  <p:tag name="ANNOTATION_TOP_9" val="541"/>
  <p:tag name="ANNOTATION_LEFT_9" val="28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5.1"/>
  <p:tag name="ANNOTATION_END_10" val="176.4"/>
  <p:tag name="ANNOTATION_TOP_10" val="590"/>
  <p:tag name="ANNOTATION_LEFT_10" val="130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76.4"/>
  <p:tag name="ANNOTATION_END_11" val="197.1"/>
  <p:tag name="ANNOTATION_TOP_11" val="590"/>
  <p:tag name="ANNOTATION_LEFT_11" val="41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7.1"/>
  <p:tag name="ANNOTATION_TOP_12" val="635"/>
  <p:tag name="ANNOTATION_LEFT_12" val="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8836fd7b054baf808c128496510a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80be0e0b92e404f9dc880848c77b19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2"/>
  <p:tag name="ARTICULATE_AUDIO_RECORDED" val="1"/>
  <p:tag name="ELAPSEDTIME" val="246.3"/>
  <p:tag name="ANNOTATION_TYPE_1" val="0"/>
  <p:tag name="ANNOTATION_START_1" val="2.3"/>
  <p:tag name="ANNOTATION_END_1" val="4.8"/>
  <p:tag name="ANNOTATION_TOP_1" val="195"/>
  <p:tag name="ANNOTATION_LEFT_1" val="3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.8"/>
  <p:tag name="ANNOTATION_END_2" val="9.9"/>
  <p:tag name="ANNOTATION_TOP_2" val="194"/>
  <p:tag name="ANNOTATION_LEFT_2" val="5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9"/>
  <p:tag name="ANNOTATION_END_3" val="11.7"/>
  <p:tag name="ANNOTATION_TOP_3" val="192"/>
  <p:tag name="ANNOTATION_LEFT_3" val="70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7"/>
  <p:tag name="ANNOTATION_END_4" val="13.0"/>
  <p:tag name="ANNOTATION_TOP_4" val="246"/>
  <p:tag name="ANNOTATION_LEFT_4" val="7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3.0"/>
  <p:tag name="ANNOTATION_END_5" val="13.9"/>
  <p:tag name="ANNOTATION_TOP_5" val="247"/>
  <p:tag name="ANNOTATION_LEFT_5" val="26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9"/>
  <p:tag name="ANNOTATION_END_6" val="15.9"/>
  <p:tag name="ANNOTATION_TOP_6" val="242"/>
  <p:tag name="ANNOTATION_LEFT_6" val="35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.9"/>
  <p:tag name="ANNOTATION_END_7" val="16.5"/>
  <p:tag name="ANNOTATION_TOP_7" val="245"/>
  <p:tag name="ANNOTATION_LEFT_7" val="46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.5"/>
  <p:tag name="ANNOTATION_END_8" val="19.8"/>
  <p:tag name="ANNOTATION_TOP_8" val="241"/>
  <p:tag name="ANNOTATION_LEFT_8" val="5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.8"/>
  <p:tag name="ANNOTATION_END_9" val="33.8"/>
  <p:tag name="ANNOTATION_TOP_9" val="196"/>
  <p:tag name="ANNOTATION_LEFT_9" val="5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8"/>
  <p:tag name="ANNOTATION_END_10" val="36.3"/>
  <p:tag name="ANNOTATION_TOP_10" val="240"/>
  <p:tag name="ANNOTATION_LEFT_10" val="3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6.3"/>
  <p:tag name="ANNOTATION_END_11" val="39.5"/>
  <p:tag name="ANNOTATION_TOP_11" val="243"/>
  <p:tag name="ANNOTATION_LEFT_11" val="5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.5"/>
  <p:tag name="ANNOTATION_END_12" val="53.9"/>
  <p:tag name="ANNOTATION_TOP_12" val="245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3.9"/>
  <p:tag name="ANNOTATION_END_13" val="57.3"/>
  <p:tag name="ANNOTATION_TOP_13" val="314"/>
  <p:tag name="ANNOTATION_LEFT_13" val="5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7.3"/>
  <p:tag name="ANNOTATION_END_14" val="59.8"/>
  <p:tag name="ANNOTATION_TOP_14" val="315"/>
  <p:tag name="ANNOTATION_LEFT_14" val="48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9.8"/>
  <p:tag name="ANNOTATION_END_15" val="62.1"/>
  <p:tag name="ANNOTATION_TOP_15" val="313"/>
  <p:tag name="ANNOTATION_LEFT_15" val="6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1"/>
  <p:tag name="ANNOTATION_END_16" val="63.5"/>
  <p:tag name="ANNOTATION_TOP_16" val="364"/>
  <p:tag name="ANNOTATION_LEFT_16" val="18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3.5"/>
  <p:tag name="ANNOTATION_END_17" val="65.0"/>
  <p:tag name="ANNOTATION_TOP_17" val="357"/>
  <p:tag name="ANNOTATION_LEFT_17" val="37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65.0"/>
  <p:tag name="ANNOTATION_END_18" val="66.4"/>
  <p:tag name="ANNOTATION_TOP_18" val="359"/>
  <p:tag name="ANNOTATION_LEFT_18" val="5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66.4"/>
  <p:tag name="ANNOTATION_END_19" val="92.0"/>
  <p:tag name="ANNOTATION_TOP_19" val="363"/>
  <p:tag name="ANNOTATION_LEFT_19" val="66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2.0"/>
  <p:tag name="ANNOTATION_END_20" val="139.9"/>
  <p:tag name="ANNOTATION_TOP_20" val="432"/>
  <p:tag name="ANNOTATION_LEFT_20" val="8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39.9"/>
  <p:tag name="ANNOTATION_END_21" val="202.3"/>
  <p:tag name="ANNOTATION_TOP_21" val="501"/>
  <p:tag name="ANNOTATION_LEFT_21" val="39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02.3"/>
  <p:tag name="ANNOTATION_END_22" val="206.6"/>
  <p:tag name="ANNOTATION_TOP_22" val="569"/>
  <p:tag name="ANNOTATION_LEFT_22" val="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06.6"/>
  <p:tag name="ANNOTATION_TOP_23" val="570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6dd4b2465a4e06984ff5b8fbb8773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f29edb5f0f94a7e878f2373987d2ab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8"/>
  <p:tag name="ARTICULATE_AUDIO_RECORDED" val="1"/>
  <p:tag name="ELAPSEDTIME" val="211.6"/>
  <p:tag name="ANNOTATION_TYPE_1" val="0"/>
  <p:tag name="ANNOTATION_START_1" val="16.5"/>
  <p:tag name="ANNOTATION_END_1" val="20.5"/>
  <p:tag name="ANNOTATION_TOP_1" val="218"/>
  <p:tag name="ANNOTATION_LEFT_1" val="5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5"/>
  <p:tag name="ANNOTATION_END_2" val="22.1"/>
  <p:tag name="ANNOTATION_TOP_2" val="211"/>
  <p:tag name="ANNOTATION_LEFT_2" val="63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23.5"/>
  <p:tag name="ANNOTATION_TOP_3" val="217"/>
  <p:tag name="ANNOTATION_LEFT_3" val="78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5"/>
  <p:tag name="ANNOTATION_END_4" val="26.6"/>
  <p:tag name="ANNOTATION_TOP_4" val="260"/>
  <p:tag name="ANNOTATION_LEFT_4" val="11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6"/>
  <p:tag name="ANNOTATION_END_5" val="59.3"/>
  <p:tag name="ANNOTATION_TOP_5" val="467"/>
  <p:tag name="ANNOTATION_LEFT_5" val="73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3"/>
  <p:tag name="ANNOTATION_END_6" val="77.0"/>
  <p:tag name="ANNOTATION_TOP_6" val="334"/>
  <p:tag name="ANNOTATION_LEFT_6" val="5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7.0"/>
  <p:tag name="ANNOTATION_END_7" val="92.3"/>
  <p:tag name="ANNOTATION_TOP_7" val="393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2.3"/>
  <p:tag name="ANNOTATION_END_8" val="95.4"/>
  <p:tag name="ANNOTATION_TOP_8" val="435"/>
  <p:tag name="ANNOTATION_LEFT_8" val="5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5.4"/>
  <p:tag name="ANNOTATION_END_9" val="112.9"/>
  <p:tag name="ANNOTATION_TOP_9" val="446"/>
  <p:tag name="ANNOTATION_LEFT_9" val="43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2.9"/>
  <p:tag name="ANNOTATION_END_10" val="161.7"/>
  <p:tag name="ANNOTATION_TOP_10" val="497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61.7"/>
  <p:tag name="ANNOTATION_END_11" val="193.9"/>
  <p:tag name="ANNOTATION_TOP_11" val="554"/>
  <p:tag name="ANNOTATION_LEFT_11" val="5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3.9"/>
  <p:tag name="ANNOTATION_TOP_12" val="599"/>
  <p:tag name="ANNOTATION_LEFT_12" val="5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COUNT" val="12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4b880c9f2a54ddd91dec6e8b3e387a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ac61757d934467bbd124f27744df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cd7cd9643624046abdbfe5825ac626b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69"/>
  <p:tag name="ARTICULATE_AUDIO_RECORDED" val="1"/>
  <p:tag name="ELAPSEDTIME" val="450.6"/>
  <p:tag name="ANNOTATION_TYPE_1" val="0"/>
  <p:tag name="ANNOTATION_START_1" val="25.0"/>
  <p:tag name="ANNOTATION_END_1" val="34.1"/>
  <p:tag name="ANNOTATION_TOP_1" val="34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1"/>
  <p:tag name="ANNOTATION_END_2" val="36.1"/>
  <p:tag name="ANNOTATION_TOP_2" val="397"/>
  <p:tag name="ANNOTATION_LEFT_2" val="58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1"/>
  <p:tag name="ANNOTATION_END_3" val="37.0"/>
  <p:tag name="ANNOTATION_TOP_3" val="423"/>
  <p:tag name="ANNOTATION_LEFT_3" val="59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0"/>
  <p:tag name="ANNOTATION_END_4" val="42.4"/>
  <p:tag name="ANNOTATION_TOP_4" val="439"/>
  <p:tag name="ANNOTATION_LEFT_4" val="6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4"/>
  <p:tag name="ANNOTATION_END_5" val="43.4"/>
  <p:tag name="ANNOTATION_TOP_5" val="30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4"/>
  <p:tag name="ANNOTATION_END_6" val="44.6"/>
  <p:tag name="ANNOTATION_TOP_6" val="33"/>
  <p:tag name="ANNOTATION_LEFT_6" val="72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6"/>
  <p:tag name="ANNOTATION_END_7" val="47.0"/>
  <p:tag name="ANNOTATION_TOP_7" val="72"/>
  <p:tag name="ANNOTATION_LEFT_7" val="52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0"/>
  <p:tag name="ANNOTATION_END_8" val="57.8"/>
  <p:tag name="ANNOTATION_TOP_8" val="71"/>
  <p:tag name="ANNOTATION_LEFT_8" val="27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8"/>
  <p:tag name="ANNOTATION_END_9" val="60.1"/>
  <p:tag name="ANNOTATION_TOP_9" val="487"/>
  <p:tag name="ANNOTATION_LEFT_9" val="56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0.1"/>
  <p:tag name="ANNOTATION_END_10" val="61.1"/>
  <p:tag name="ANNOTATION_TOP_10" val="519"/>
  <p:tag name="ANNOTATION_LEFT_10" val="55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1.1"/>
  <p:tag name="ANNOTATION_END_11" val="62.2"/>
  <p:tag name="ANNOTATION_TOP_11" val="557"/>
  <p:tag name="ANNOTATION_LEFT_11" val="54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2.2"/>
  <p:tag name="ANNOTATION_END_12" val="63.1"/>
  <p:tag name="ANNOTATION_TOP_12" val="576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3.1"/>
  <p:tag name="ANNOTATION_END_13" val="64.0"/>
  <p:tag name="ANNOTATION_TOP_13" val="517"/>
  <p:tag name="ANNOTATION_LEFT_13" val="50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4.0"/>
  <p:tag name="ANNOTATION_END_14" val="64.9"/>
  <p:tag name="ANNOTATION_TOP_14" val="507"/>
  <p:tag name="ANNOTATION_LEFT_14" val="53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9"/>
  <p:tag name="ANNOTATION_END_15" val="65.5"/>
  <p:tag name="ANNOTATION_TOP_15" val="579"/>
  <p:tag name="ANNOTATION_LEFT_15" val="50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5.5"/>
  <p:tag name="ANNOTATION_END_16" val="67.5"/>
  <p:tag name="ANNOTATION_TOP_16" val="583"/>
  <p:tag name="ANNOTATION_LEFT_16" val="52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7.5"/>
  <p:tag name="ANNOTATION_END_17" val="70.1"/>
  <p:tag name="ANNOTATION_TOP_17" val="579"/>
  <p:tag name="ANNOTATION_LEFT_17" val="61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16711680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0.1"/>
  <p:tag name="ANNOTATION_END_18" val="84.3"/>
  <p:tag name="ANNOTATION_TOP_18" val="73"/>
  <p:tag name="ANNOTATION_LEFT_18" val="28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16711680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4.3"/>
  <p:tag name="ANNOTATION_END_19" val="89.0"/>
  <p:tag name="ANNOTATION_TOP_19" val="114"/>
  <p:tag name="ANNOTATION_LEFT_19" val="5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16711680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9.0"/>
  <p:tag name="ANNOTATION_END_20" val="97.9"/>
  <p:tag name="ANNOTATION_TOP_20" val="117"/>
  <p:tag name="ANNOTATION_LEFT_20" val="61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7.9"/>
  <p:tag name="ANNOTATION_END_21" val="98.7"/>
  <p:tag name="ANNOTATION_TOP_21" val="527"/>
  <p:tag name="ANNOTATION_LEFT_21" val="53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98.7"/>
  <p:tag name="ANNOTATION_END_22" val="100.1"/>
  <p:tag name="ANNOTATION_TOP_22" val="529"/>
  <p:tag name="ANNOTATION_LEFT_22" val="54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0.1"/>
  <p:tag name="ANNOTATION_END_23" val="101.6"/>
  <p:tag name="ANNOTATION_TOP_23" val="568"/>
  <p:tag name="ANNOTATION_LEFT_23" val="50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1.6"/>
  <p:tag name="ANNOTATION_END_24" val="102.8"/>
  <p:tag name="ANNOTATION_TOP_24" val="573"/>
  <p:tag name="ANNOTATION_LEFT_24" val="51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2.8"/>
  <p:tag name="ANNOTATION_END_25" val="103.5"/>
  <p:tag name="ANNOTATION_TOP_25" val="590"/>
  <p:tag name="ANNOTATION_LEFT_25" val="55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16711680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3.5"/>
  <p:tag name="ANNOTATION_END_26" val="116.7"/>
  <p:tag name="ANNOTATION_TOP_26" val="525"/>
  <p:tag name="ANNOTATION_LEFT_26" val="54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16711680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16.7"/>
  <p:tag name="ANNOTATION_END_27" val="128.2"/>
  <p:tag name="ANNOTATION_TOP_27" val="121"/>
  <p:tag name="ANNOTATION_LEFT_27" val="712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16711680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28.2"/>
  <p:tag name="ANNOTATION_END_28" val="130.3"/>
  <p:tag name="ANNOTATION_TOP_28" val="153"/>
  <p:tag name="ANNOTATION_LEFT_28" val="1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16711680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30.3"/>
  <p:tag name="ANNOTATION_END_29" val="131.9"/>
  <p:tag name="ANNOTATION_TOP_29" val="151"/>
  <p:tag name="ANNOTATION_LEFT_29" val="1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16711680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31.9"/>
  <p:tag name="ANNOTATION_END_30" val="133.9"/>
  <p:tag name="ANNOTATION_TOP_30" val="155"/>
  <p:tag name="ANNOTATION_LEFT_30" val="37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16711680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33.9"/>
  <p:tag name="ANNOTATION_END_31" val="275.4"/>
  <p:tag name="ANNOTATION_TOP_31" val="114"/>
  <p:tag name="ANNOTATION_LEFT_31" val="39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16711680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5.4"/>
  <p:tag name="ANNOTATION_END_32" val="285.0"/>
  <p:tag name="ANNOTATION_TOP_32" val="197"/>
  <p:tag name="ANNOTATION_LEFT_32" val="2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16711680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0"/>
  <p:tag name="ANNOTATION_END_33" val="315.3"/>
  <p:tag name="ANNOTATION_TOP_33" val="239"/>
  <p:tag name="ANNOTATION_LEFT_33" val="1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16711680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15.3"/>
  <p:tag name="ANNOTATION_END_34" val="322.5"/>
  <p:tag name="ANNOTATION_TOP_34" val="372"/>
  <p:tag name="ANNOTATION_LEFT_34" val="2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16711680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22.5"/>
  <p:tag name="ANNOTATION_END_35" val="325.0"/>
  <p:tag name="ANNOTATION_TOP_35" val="413"/>
  <p:tag name="ANNOTATION_LEFT_35" val="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16711680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25.0"/>
  <p:tag name="ANNOTATION_END_36" val="326.9"/>
  <p:tag name="ANNOTATION_TOP_36" val="455"/>
  <p:tag name="ANNOTATION_LEFT_36" val="48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16711680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26.9"/>
  <p:tag name="ANNOTATION_END_37" val="331.4"/>
  <p:tag name="ANNOTATION_TOP_37" val="503"/>
  <p:tag name="ANNOTATION_LEFT_37" val="3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16711680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31.4"/>
  <p:tag name="ANNOTATION_END_38" val="365.1"/>
  <p:tag name="ANNOTATION_TOP_38" val="548"/>
  <p:tag name="ANNOTATION_LEFT_38" val="21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16711680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5.1"/>
  <p:tag name="ANNOTATION_END_39" val="368.8"/>
  <p:tag name="ANNOTATION_TOP_39" val="419"/>
  <p:tag name="ANNOTATION_LEFT_39" val="58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16711680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368.8"/>
  <p:tag name="ANNOTATION_END_40" val="375.5"/>
  <p:tag name="ANNOTATION_TOP_40" val="487"/>
  <p:tag name="ANNOTATION_LEFT_40" val="553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16711680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375.5"/>
  <p:tag name="ANNOTATION_END_41" val="377.4"/>
  <p:tag name="ANNOTATION_TOP_41" val="408"/>
  <p:tag name="ANNOTATION_LEFT_41" val="59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16711680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377.4"/>
  <p:tag name="ANNOTATION_END_42" val="380.3"/>
  <p:tag name="ANNOTATION_TOP_42" val="474"/>
  <p:tag name="ANNOTATION_LEFT_42" val="56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16711680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80.3"/>
  <p:tag name="ANNOTATION_END_43" val="394.9"/>
  <p:tag name="ANNOTATION_TOP_43" val="415"/>
  <p:tag name="ANNOTATION_LEFT_43" val="56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16711680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94.9"/>
  <p:tag name="ANNOTATION_END_44" val="402.5"/>
  <p:tag name="ANNOTATION_TOP_44" val="519"/>
  <p:tag name="ANNOTATION_LEFT_44" val="53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16711680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402.5"/>
  <p:tag name="ANNOTATION_END_45" val="403.7"/>
  <p:tag name="ANNOTATION_TOP_45" val="150"/>
  <p:tag name="ANNOTATION_LEFT_45" val="1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16711680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403.7"/>
  <p:tag name="ANNOTATION_END_46" val="404.8"/>
  <p:tag name="ANNOTATION_TOP_46" val="164"/>
  <p:tag name="ANNOTATION_LEFT_46" val="20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16711680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404.8"/>
  <p:tag name="ANNOTATION_END_47" val="406.5"/>
  <p:tag name="ANNOTATION_TOP_47" val="159"/>
  <p:tag name="ANNOTATION_LEFT_47" val="39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16711680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406.5"/>
  <p:tag name="ANNOTATION_TOP_48" val="117"/>
  <p:tag name="ANNOTATION_LEFT_48" val="47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16711680"/>
  <p:tag name="ANNOTATION_FILL_ALPHA_48" val="100"/>
  <p:tag name="ANNOTATION_BORDER_WIDTH_48" val="2"/>
  <p:tag name="ANNOTATION_SLIDE_WIDTH_48" val="960"/>
  <p:tag name="ANNOTATION_SLIDE_HEIGHT_48" val="720"/>
  <p:tag name="ANNOTATION_COUNT" val="48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b302d854c84825bf1a45115acefaa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c5bdc51-1aff-498e-aa5f-48380caae0a8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291"/>
  <p:tag name="ARTICULATE_AUDIO_RECORDED" val="1"/>
  <p:tag name="ELAPSEDTIME" val="200.5"/>
  <p:tag name="ANNOTATION_TYPE_1" val="0"/>
  <p:tag name="ANNOTATION_START_1" val="4.9"/>
  <p:tag name="ANNOTATION_END_1" val="8.9"/>
  <p:tag name="ANNOTATION_TOP_1" val="49"/>
  <p:tag name="ANNOTATION_LEFT_1" val="72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16711680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21.9"/>
  <p:tag name="ANNOTATION_TOP_2" val="91"/>
  <p:tag name="ANNOTATION_LEFT_2" val="3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16711680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9"/>
  <p:tag name="ANNOTATION_END_3" val="26.4"/>
  <p:tag name="ANNOTATION_TOP_3" val="196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16711680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6.4"/>
  <p:tag name="ANNOTATION_END_4" val="35.4"/>
  <p:tag name="ANNOTATION_TOP_4" val="197"/>
  <p:tag name="ANNOTATION_LEFT_4" val="4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16711680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4"/>
  <p:tag name="ANNOTATION_END_5" val="39.8"/>
  <p:tag name="ANNOTATION_TOP_5" val="271"/>
  <p:tag name="ANNOTATION_LEFT_5" val="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16711680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9.8"/>
  <p:tag name="ANNOTATION_END_6" val="52.8"/>
  <p:tag name="ANNOTATION_TOP_6" val="309"/>
  <p:tag name="ANNOTATION_LEFT_6" val="8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16711680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2.8"/>
  <p:tag name="ANNOTATION_END_7" val="63.6"/>
  <p:tag name="ANNOTATION_TOP_7" val="351"/>
  <p:tag name="ANNOTATION_LEFT_7" val="8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16711680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3.6"/>
  <p:tag name="ANNOTATION_END_8" val="78.5"/>
  <p:tag name="ANNOTATION_TOP_8" val="400"/>
  <p:tag name="ANNOTATION_LEFT_8" val="8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16711680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5"/>
  <p:tag name="ANNOTATION_END_9" val="94.0"/>
  <p:tag name="ANNOTATION_TOP_9" val="509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16711680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0"/>
  <p:tag name="ANNOTATION_END_10" val="101.9"/>
  <p:tag name="ANNOTATION_TOP_10" val="589"/>
  <p:tag name="ANNOTATION_LEFT_10" val="12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16711680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9"/>
  <p:tag name="ANNOTATION_END_11" val="127.4"/>
  <p:tag name="ANNOTATION_TOP_11" val="620"/>
  <p:tag name="ANNOTATION_LEFT_11" val="12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16711680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7.4"/>
  <p:tag name="ANNOTATION_END_12" val="130.4"/>
  <p:tag name="ANNOTATION_TOP_12" val="363"/>
  <p:tag name="ANNOTATION_LEFT_12" val="6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16711680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0.4"/>
  <p:tag name="ANNOTATION_END_13" val="130.8"/>
  <p:tag name="ANNOTATION_TOP_13" val="325"/>
  <p:tag name="ANNOTATION_LEFT_13" val="7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16711680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0.8"/>
  <p:tag name="ANNOTATION_END_14" val="131.1"/>
  <p:tag name="ANNOTATION_TOP_14" val="369"/>
  <p:tag name="ANNOTATION_LEFT_14" val="69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16711680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1.1"/>
  <p:tag name="ANNOTATION_END_15" val="131.3"/>
  <p:tag name="ANNOTATION_TOP_15" val="437"/>
  <p:tag name="ANNOTATION_LEFT_15" val="74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16711680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1.3"/>
  <p:tag name="ANNOTATION_END_16" val="134.9"/>
  <p:tag name="ANNOTATION_TOP_16" val="439"/>
  <p:tag name="ANNOTATION_LEFT_16" val="77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16711680"/>
  <p:tag name="ANNOTATION_FILL_ALPHA_16" val="100"/>
  <p:tag name="ANNOTATION_BORDER_WIDTH_16" val="2"/>
  <p:tag name="ANNOTATION_SLIDE_WIDTH_16" val="960"/>
  <p:tag name="ANNOTATION_SLIDE_HEIGHT_16" val="720"/>
  <p:tag name="ANNOTATION_TYPE_17" val="2"/>
  <p:tag name="ANNOTATION_START_17" val="138.7"/>
  <p:tag name="ANNOTATION_END_17" val="138.7"/>
  <p:tag name="ANNOTATION_TOP_17" val="-40"/>
  <p:tag name="ANNOTATION_LEFT_17" val="-40"/>
  <p:tag name="ANNOTATION_WIDTH_17" val="1042"/>
  <p:tag name="ANNOTATION_HEIGHT_17" val="801"/>
  <p:tag name="ANNOTATION_ANIMATION_17" val="4"/>
  <p:tag name="ANNOTATION_ROTATION_17" val="0"/>
  <p:tag name="ANNOTATION_SUB_TYPE_17" val="11"/>
  <p:tag name="ANNOTATION_LOOP_COUNT_17" val="1"/>
  <p:tag name="ANNOTATION_BOX_RADIUS_17" val="0"/>
  <p:tag name="ANNOTATION_SCALE_17" val="0"/>
  <p:tag name="ANNOTATION_BORDER_ALPHA_17" val="100"/>
  <p:tag name="ANNOTATION_BORDER_COLOR_17" val="16777215"/>
  <p:tag name="ANNOTATION_FILL_COLOR_17" val="5296274"/>
  <p:tag name="ANNOTATION_FILL_ALPHA_17" val="50"/>
  <p:tag name="ANNOTATION_BORDER_WIDTH_17" val="2"/>
  <p:tag name="ANNOTATION_SLIDE_WIDTH_17" val="960"/>
  <p:tag name="ANNOTATION_SLIDE_HEIGHT_17" val="720"/>
  <p:tag name="ANNOTATION_TYPE_18" val="2"/>
  <p:tag name="ANNOTATION_START_18" val="138.7"/>
  <p:tag name="ANNOTATION_END_18" val="146.5"/>
  <p:tag name="ANNOTATION_TOP_18" val="345"/>
  <p:tag name="ANNOTATION_LEFT_18" val="704"/>
  <p:tag name="ANNOTATION_WIDTH_18" val="49"/>
  <p:tag name="ANNOTATION_HEIGHT_18" val="61"/>
  <p:tag name="ANNOTATION_ANIMATION_18" val="4"/>
  <p:tag name="ANNOTATION_ROTATION_18" val="0"/>
  <p:tag name="ANNOTATION_SUB_TYPE_18" val="11"/>
  <p:tag name="ANNOTATION_LOOP_COUNT_18" val="1"/>
  <p:tag name="ANNOTATION_BOX_RADIUS_18" val="5"/>
  <p:tag name="ANNOTATION_SCALE_18" val="0"/>
  <p:tag name="ANNOTATION_BORDER_ALPHA_18" val="100"/>
  <p:tag name="ANNOTATION_BORDER_COLOR_18" val="16777215"/>
  <p:tag name="ANNOTATION_FILL_COLOR_18" val="5296274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146.5"/>
  <p:tag name="ANNOTATION_END_19" val="156.1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5296274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156.1"/>
  <p:tag name="ANNOTATION_END_20" val="157.2"/>
  <p:tag name="ANNOTATION_TOP_20" val="353"/>
  <p:tag name="ANNOTATION_LEFT_20" val="67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16711680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7.2"/>
  <p:tag name="ANNOTATION_END_21" val="158.0"/>
  <p:tag name="ANNOTATION_TOP_21" val="337"/>
  <p:tag name="ANNOTATION_LEFT_21" val="69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16711680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8.0"/>
  <p:tag name="ANNOTATION_END_22" val="158.9"/>
  <p:tag name="ANNOTATION_TOP_22" val="324"/>
  <p:tag name="ANNOTATION_LEFT_22" val="71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16711680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8.9"/>
  <p:tag name="ANNOTATION_END_23" val="160.3"/>
  <p:tag name="ANNOTATION_TOP_23" val="318"/>
  <p:tag name="ANNOTATION_LEFT_23" val="7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16711680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0.3"/>
  <p:tag name="ANNOTATION_TOP_24" val="344"/>
  <p:tag name="ANNOTATION_LEFT_24" val="67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16711680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USED_LAYOUT" val="7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c0445c4a7541628973631e24e2395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eb0b98ef3fd4ecd91781d65fa5b23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5e7fdba1584f5d93abacf3da25a87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963</Words>
  <Application>Microsoft Macintosh PowerPoint</Application>
  <PresentationFormat>On-screen Show (4:3)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Arial Black</vt:lpstr>
      <vt:lpstr>Calibri</vt:lpstr>
      <vt:lpstr>Impact</vt:lpstr>
      <vt:lpstr>Default Design</vt:lpstr>
      <vt:lpstr>PowerPoint Presentation</vt:lpstr>
      <vt:lpstr>PowerPoint Presentation</vt:lpstr>
      <vt:lpstr>A)- The endoplasmic reticulum (ER)  (intracellular highway)</vt:lpstr>
      <vt:lpstr>PowerPoint Presentation</vt:lpstr>
      <vt:lpstr>B)- Golgi apparatus:         finishes, sorts, packages and ships cell products</vt:lpstr>
      <vt:lpstr>C)- Lysosomes:  are digestive components</vt:lpstr>
      <vt:lpstr>PowerPoint Presentation</vt:lpstr>
      <vt:lpstr>PowerPoint Presentation</vt:lpstr>
      <vt:lpstr>PowerPoint Presentation</vt:lpstr>
      <vt:lpstr>D)- Vacuoles:  have diverse functions in cell maintenance</vt:lpstr>
      <vt:lpstr>PowerPoint Presentation</vt:lpstr>
      <vt:lpstr>Other Membranous Organelles 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Meshal Khalid A Alghanem</cp:lastModifiedBy>
  <cp:revision>150</cp:revision>
  <dcterms:created xsi:type="dcterms:W3CDTF">2000-05-04T05:47:50Z</dcterms:created>
  <dcterms:modified xsi:type="dcterms:W3CDTF">2024-12-23T21:52:36Z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7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FEA9827B-E40F-4EFE-A160-6076363CE8FE</vt:lpwstr>
  </property>
  <property fmtid="{D5CDD505-2E9C-101B-9397-08002B2CF9AE}" pid="6" name="ArticulateProjectFull">
    <vt:lpwstr>C:\Users\amahmedkeele\Desktop\Lectures\Lecture-7 Cell-Organelles\Lecture 7.ppta</vt:lpwstr>
  </property>
</Properties>
</file>