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sldIdLst>
    <p:sldId id="256" r:id="rId2"/>
    <p:sldId id="257" r:id="rId3"/>
    <p:sldId id="284" r:id="rId4"/>
    <p:sldId id="302" r:id="rId5"/>
    <p:sldId id="303" r:id="rId6"/>
    <p:sldId id="310" r:id="rId7"/>
    <p:sldId id="311" r:id="rId8"/>
    <p:sldId id="312" r:id="rId9"/>
    <p:sldId id="292" r:id="rId10"/>
    <p:sldId id="304" r:id="rId11"/>
    <p:sldId id="293" r:id="rId12"/>
    <p:sldId id="259" r:id="rId13"/>
    <p:sldId id="286" r:id="rId14"/>
    <p:sldId id="305" r:id="rId15"/>
    <p:sldId id="306" r:id="rId16"/>
    <p:sldId id="288" r:id="rId17"/>
    <p:sldId id="289" r:id="rId18"/>
    <p:sldId id="307" r:id="rId19"/>
    <p:sldId id="309" r:id="rId20"/>
    <p:sldId id="285" r:id="rId21"/>
    <p:sldId id="260" r:id="rId22"/>
    <p:sldId id="264" r:id="rId23"/>
    <p:sldId id="263" r:id="rId24"/>
    <p:sldId id="308" r:id="rId25"/>
    <p:sldId id="268" r:id="rId26"/>
    <p:sldId id="273" r:id="rId27"/>
    <p:sldId id="290" r:id="rId28"/>
    <p:sldId id="294" r:id="rId29"/>
    <p:sldId id="295" r:id="rId30"/>
    <p:sldId id="299"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D0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0A4D0-C48F-476C-81F5-E62ED05CEA32}"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DC80F64D-DEFA-458B-A0FE-EFB6D9A95B9D}">
      <dgm:prSet phldrT="[Text]" custT="1"/>
      <dgm:spPr/>
      <dgm:t>
        <a:bodyPr/>
        <a:lstStyle/>
        <a:p>
          <a:r>
            <a:rPr lang="en-US" sz="2000" dirty="0"/>
            <a:t>Fish Sexuality</a:t>
          </a:r>
        </a:p>
      </dgm:t>
    </dgm:pt>
    <dgm:pt modelId="{11F73AC4-3C6A-4A2E-AEC5-7CDA884B57BF}" type="parTrans" cxnId="{96A7B241-D1D0-4057-82EE-2570D387426E}">
      <dgm:prSet/>
      <dgm:spPr/>
      <dgm:t>
        <a:bodyPr/>
        <a:lstStyle/>
        <a:p>
          <a:endParaRPr lang="en-US"/>
        </a:p>
      </dgm:t>
    </dgm:pt>
    <dgm:pt modelId="{6783E93C-F7D8-47D8-B83D-2E1F4064AEDC}" type="sibTrans" cxnId="{96A7B241-D1D0-4057-82EE-2570D387426E}">
      <dgm:prSet/>
      <dgm:spPr/>
      <dgm:t>
        <a:bodyPr/>
        <a:lstStyle/>
        <a:p>
          <a:endParaRPr lang="en-US"/>
        </a:p>
      </dgm:t>
    </dgm:pt>
    <dgm:pt modelId="{EA662637-D9E5-4FB8-AC2B-97B1B4DC89FE}" type="asst">
      <dgm:prSet phldrT="[Text]" custT="1"/>
      <dgm:spPr/>
      <dgm:t>
        <a:bodyPr/>
        <a:lstStyle/>
        <a:p>
          <a:r>
            <a:rPr lang="en-US" sz="1800" dirty="0"/>
            <a:t>Hermaphroditism</a:t>
          </a:r>
        </a:p>
      </dgm:t>
    </dgm:pt>
    <dgm:pt modelId="{595C9AC1-8EEF-457F-91BE-790A99691133}" type="parTrans" cxnId="{72DCBCBA-8822-4FAC-8259-E8109DCE1B2E}">
      <dgm:prSet/>
      <dgm:spPr/>
      <dgm:t>
        <a:bodyPr/>
        <a:lstStyle/>
        <a:p>
          <a:endParaRPr lang="en-US"/>
        </a:p>
      </dgm:t>
    </dgm:pt>
    <dgm:pt modelId="{D04381E0-64A0-4A4F-8919-9EA382AE568A}" type="sibTrans" cxnId="{72DCBCBA-8822-4FAC-8259-E8109DCE1B2E}">
      <dgm:prSet/>
      <dgm:spPr/>
      <dgm:t>
        <a:bodyPr/>
        <a:lstStyle/>
        <a:p>
          <a:endParaRPr lang="en-US"/>
        </a:p>
      </dgm:t>
    </dgm:pt>
    <dgm:pt modelId="{BAC3D075-A385-4F75-9BE1-05CF07290469}">
      <dgm:prSet phldrT="[Text]" custT="1"/>
      <dgm:spPr/>
      <dgm:t>
        <a:bodyPr/>
        <a:lstStyle/>
        <a:p>
          <a:r>
            <a:rPr lang="en-US" sz="2000" dirty="0"/>
            <a:t>Parthenogenesis:</a:t>
          </a:r>
        </a:p>
        <a:p>
          <a:r>
            <a:rPr lang="en-US" sz="2000" dirty="0" err="1"/>
            <a:t>Unisexuality</a:t>
          </a:r>
          <a:endParaRPr lang="en-US" sz="2000" dirty="0"/>
        </a:p>
      </dgm:t>
    </dgm:pt>
    <dgm:pt modelId="{29C5F2DB-A02A-45D9-9048-EC46FEE8589E}" type="parTrans" cxnId="{CEAF869C-E486-4A61-A580-0AE2F0149B87}">
      <dgm:prSet/>
      <dgm:spPr/>
      <dgm:t>
        <a:bodyPr/>
        <a:lstStyle/>
        <a:p>
          <a:endParaRPr lang="en-US"/>
        </a:p>
      </dgm:t>
    </dgm:pt>
    <dgm:pt modelId="{35FECC0B-DE7C-4479-BF0E-809CA1BFF974}" type="sibTrans" cxnId="{CEAF869C-E486-4A61-A580-0AE2F0149B87}">
      <dgm:prSet/>
      <dgm:spPr/>
      <dgm:t>
        <a:bodyPr/>
        <a:lstStyle/>
        <a:p>
          <a:endParaRPr lang="en-US"/>
        </a:p>
      </dgm:t>
    </dgm:pt>
    <dgm:pt modelId="{0EDB37E2-2AFB-4565-8E25-4C9A0D549346}">
      <dgm:prSet phldrT="[Text]" custT="1"/>
      <dgm:spPr/>
      <dgm:t>
        <a:bodyPr/>
        <a:lstStyle/>
        <a:p>
          <a:r>
            <a:rPr lang="en-US" sz="1800" dirty="0" err="1"/>
            <a:t>Gonochorism</a:t>
          </a:r>
          <a:r>
            <a:rPr lang="en-US" sz="1800" dirty="0"/>
            <a:t>: </a:t>
          </a:r>
        </a:p>
        <a:p>
          <a:r>
            <a:rPr lang="en-US" sz="1800" dirty="0"/>
            <a:t>Bisexuality </a:t>
          </a:r>
        </a:p>
      </dgm:t>
    </dgm:pt>
    <dgm:pt modelId="{91AE259E-FDF7-4EAC-AEE4-AE45E8236EA7}" type="parTrans" cxnId="{A22128A0-05E2-4BB5-8E78-15EDF17DCA42}">
      <dgm:prSet/>
      <dgm:spPr/>
      <dgm:t>
        <a:bodyPr/>
        <a:lstStyle/>
        <a:p>
          <a:endParaRPr lang="en-US"/>
        </a:p>
      </dgm:t>
    </dgm:pt>
    <dgm:pt modelId="{6D4E6E94-52DE-4043-9986-B6735074838E}" type="sibTrans" cxnId="{A22128A0-05E2-4BB5-8E78-15EDF17DCA42}">
      <dgm:prSet/>
      <dgm:spPr/>
      <dgm:t>
        <a:bodyPr/>
        <a:lstStyle/>
        <a:p>
          <a:endParaRPr lang="en-US"/>
        </a:p>
      </dgm:t>
    </dgm:pt>
    <dgm:pt modelId="{AF3BF22A-8FFA-4720-941B-94F3291EAF49}" type="pres">
      <dgm:prSet presAssocID="{5D70A4D0-C48F-476C-81F5-E62ED05CEA32}" presName="mainComposite" presStyleCnt="0">
        <dgm:presLayoutVars>
          <dgm:chPref val="1"/>
          <dgm:dir/>
          <dgm:animOne val="branch"/>
          <dgm:animLvl val="lvl"/>
          <dgm:resizeHandles val="exact"/>
        </dgm:presLayoutVars>
      </dgm:prSet>
      <dgm:spPr/>
    </dgm:pt>
    <dgm:pt modelId="{85E60962-3FE7-48F8-A8FD-28A05AA211BC}" type="pres">
      <dgm:prSet presAssocID="{5D70A4D0-C48F-476C-81F5-E62ED05CEA32}" presName="hierFlow" presStyleCnt="0"/>
      <dgm:spPr/>
    </dgm:pt>
    <dgm:pt modelId="{06F3E2DB-4647-4407-9E94-1CC56C2EDAF8}" type="pres">
      <dgm:prSet presAssocID="{5D70A4D0-C48F-476C-81F5-E62ED05CEA32}" presName="hierChild1" presStyleCnt="0">
        <dgm:presLayoutVars>
          <dgm:chPref val="1"/>
          <dgm:animOne val="branch"/>
          <dgm:animLvl val="lvl"/>
        </dgm:presLayoutVars>
      </dgm:prSet>
      <dgm:spPr/>
    </dgm:pt>
    <dgm:pt modelId="{08EB9245-3A23-4309-B3E7-A4EF3E7DE261}" type="pres">
      <dgm:prSet presAssocID="{DC80F64D-DEFA-458B-A0FE-EFB6D9A95B9D}" presName="Name14" presStyleCnt="0"/>
      <dgm:spPr/>
    </dgm:pt>
    <dgm:pt modelId="{42A890B8-50AE-4E24-92FC-37291C22DE01}" type="pres">
      <dgm:prSet presAssocID="{DC80F64D-DEFA-458B-A0FE-EFB6D9A95B9D}" presName="level1Shape" presStyleLbl="node0" presStyleIdx="0" presStyleCnt="1" custScaleX="279437" custScaleY="106181">
        <dgm:presLayoutVars>
          <dgm:chPref val="3"/>
        </dgm:presLayoutVars>
      </dgm:prSet>
      <dgm:spPr/>
    </dgm:pt>
    <dgm:pt modelId="{884C53FE-332C-4121-AE94-07059375D096}" type="pres">
      <dgm:prSet presAssocID="{DC80F64D-DEFA-458B-A0FE-EFB6D9A95B9D}" presName="hierChild2" presStyleCnt="0"/>
      <dgm:spPr/>
    </dgm:pt>
    <dgm:pt modelId="{2FF61310-DB5C-4865-A108-7D29EF166540}" type="pres">
      <dgm:prSet presAssocID="{595C9AC1-8EEF-457F-91BE-790A99691133}" presName="Name19" presStyleLbl="parChTrans1D2" presStyleIdx="0" presStyleCnt="3"/>
      <dgm:spPr/>
    </dgm:pt>
    <dgm:pt modelId="{6C46AE4A-9C13-453A-ABCB-B6723DCFE5F3}" type="pres">
      <dgm:prSet presAssocID="{EA662637-D9E5-4FB8-AC2B-97B1B4DC89FE}" presName="Name21" presStyleCnt="0"/>
      <dgm:spPr/>
    </dgm:pt>
    <dgm:pt modelId="{C0411D34-310B-42EC-9E91-D98116A4FF40}" type="pres">
      <dgm:prSet presAssocID="{EA662637-D9E5-4FB8-AC2B-97B1B4DC89FE}" presName="level2Shape" presStyleLbl="asst1" presStyleIdx="0" presStyleCnt="1" custScaleX="371963" custScaleY="412869"/>
      <dgm:spPr/>
    </dgm:pt>
    <dgm:pt modelId="{A90C5414-AB75-484F-89F1-42A75241024F}" type="pres">
      <dgm:prSet presAssocID="{EA662637-D9E5-4FB8-AC2B-97B1B4DC89FE}" presName="hierChild3" presStyleCnt="0"/>
      <dgm:spPr/>
    </dgm:pt>
    <dgm:pt modelId="{6D5CECA6-9CF4-4957-A084-CCD02D354FF9}" type="pres">
      <dgm:prSet presAssocID="{29C5F2DB-A02A-45D9-9048-EC46FEE8589E}" presName="Name19" presStyleLbl="parChTrans1D2" presStyleIdx="1" presStyleCnt="3"/>
      <dgm:spPr/>
    </dgm:pt>
    <dgm:pt modelId="{69D9294B-FEFF-4503-89E5-1E7720012660}" type="pres">
      <dgm:prSet presAssocID="{BAC3D075-A385-4F75-9BE1-05CF07290469}" presName="Name21" presStyleCnt="0"/>
      <dgm:spPr/>
    </dgm:pt>
    <dgm:pt modelId="{6EF01C23-546D-4AC9-AF66-31121DE0DC7C}" type="pres">
      <dgm:prSet presAssocID="{BAC3D075-A385-4F75-9BE1-05CF07290469}" presName="level2Shape" presStyleLbl="node2" presStyleIdx="0" presStyleCnt="2" custScaleX="417972" custScaleY="267490" custLinFactNeighborX="2318" custLinFactNeighborY="60584"/>
      <dgm:spPr/>
    </dgm:pt>
    <dgm:pt modelId="{2A47AE74-2EB5-490B-8E30-106CE2C390E9}" type="pres">
      <dgm:prSet presAssocID="{BAC3D075-A385-4F75-9BE1-05CF07290469}" presName="hierChild3" presStyleCnt="0"/>
      <dgm:spPr/>
    </dgm:pt>
    <dgm:pt modelId="{ECDC2E57-35AC-4E7D-9063-A9E030D78F4B}" type="pres">
      <dgm:prSet presAssocID="{91AE259E-FDF7-4EAC-AEE4-AE45E8236EA7}" presName="Name19" presStyleLbl="parChTrans1D2" presStyleIdx="2" presStyleCnt="3"/>
      <dgm:spPr/>
    </dgm:pt>
    <dgm:pt modelId="{C4545B8F-7ED2-419F-8BE0-23396E6A1220}" type="pres">
      <dgm:prSet presAssocID="{0EDB37E2-2AFB-4565-8E25-4C9A0D549346}" presName="Name21" presStyleCnt="0"/>
      <dgm:spPr/>
    </dgm:pt>
    <dgm:pt modelId="{21866BE9-D3CB-4A9E-A18A-A078342DC9A4}" type="pres">
      <dgm:prSet presAssocID="{0EDB37E2-2AFB-4565-8E25-4C9A0D549346}" presName="level2Shape" presStyleLbl="node2" presStyleIdx="1" presStyleCnt="2" custScaleX="403314" custScaleY="359476" custLinFactNeighborX="42531" custLinFactNeighborY="-1168"/>
      <dgm:spPr/>
    </dgm:pt>
    <dgm:pt modelId="{EA1E42CE-DA2C-45C6-8924-4D2EE9A7A4E7}" type="pres">
      <dgm:prSet presAssocID="{0EDB37E2-2AFB-4565-8E25-4C9A0D549346}" presName="hierChild3" presStyleCnt="0"/>
      <dgm:spPr/>
    </dgm:pt>
    <dgm:pt modelId="{FE003BB5-09ED-4007-9C41-A5D587F9B867}" type="pres">
      <dgm:prSet presAssocID="{5D70A4D0-C48F-476C-81F5-E62ED05CEA32}" presName="bgShapesFlow" presStyleCnt="0"/>
      <dgm:spPr/>
    </dgm:pt>
  </dgm:ptLst>
  <dgm:cxnLst>
    <dgm:cxn modelId="{28A08018-31CC-45D7-A201-CC95BF0E5A32}" type="presOf" srcId="{BAC3D075-A385-4F75-9BE1-05CF07290469}" destId="{6EF01C23-546D-4AC9-AF66-31121DE0DC7C}" srcOrd="0" destOrd="0" presId="urn:microsoft.com/office/officeart/2005/8/layout/hierarchy6"/>
    <dgm:cxn modelId="{627F7723-4D93-4225-B34C-D9E5ABC8BCD1}" type="presOf" srcId="{5D70A4D0-C48F-476C-81F5-E62ED05CEA32}" destId="{AF3BF22A-8FFA-4720-941B-94F3291EAF49}" srcOrd="0" destOrd="0" presId="urn:microsoft.com/office/officeart/2005/8/layout/hierarchy6"/>
    <dgm:cxn modelId="{D16B5239-8136-4ECF-A64E-14D399FCA123}" type="presOf" srcId="{EA662637-D9E5-4FB8-AC2B-97B1B4DC89FE}" destId="{C0411D34-310B-42EC-9E91-D98116A4FF40}" srcOrd="0" destOrd="0" presId="urn:microsoft.com/office/officeart/2005/8/layout/hierarchy6"/>
    <dgm:cxn modelId="{96A7B241-D1D0-4057-82EE-2570D387426E}" srcId="{5D70A4D0-C48F-476C-81F5-E62ED05CEA32}" destId="{DC80F64D-DEFA-458B-A0FE-EFB6D9A95B9D}" srcOrd="0" destOrd="0" parTransId="{11F73AC4-3C6A-4A2E-AEC5-7CDA884B57BF}" sibTransId="{6783E93C-F7D8-47D8-B83D-2E1F4064AEDC}"/>
    <dgm:cxn modelId="{5FC6FE7F-CBB6-41C8-A3CE-2778DB130A52}" type="presOf" srcId="{DC80F64D-DEFA-458B-A0FE-EFB6D9A95B9D}" destId="{42A890B8-50AE-4E24-92FC-37291C22DE01}" srcOrd="0" destOrd="0" presId="urn:microsoft.com/office/officeart/2005/8/layout/hierarchy6"/>
    <dgm:cxn modelId="{CEAF869C-E486-4A61-A580-0AE2F0149B87}" srcId="{DC80F64D-DEFA-458B-A0FE-EFB6D9A95B9D}" destId="{BAC3D075-A385-4F75-9BE1-05CF07290469}" srcOrd="1" destOrd="0" parTransId="{29C5F2DB-A02A-45D9-9048-EC46FEE8589E}" sibTransId="{35FECC0B-DE7C-4479-BF0E-809CA1BFF974}"/>
    <dgm:cxn modelId="{73368B9E-FB9B-4215-B445-B3A0FD556163}" type="presOf" srcId="{29C5F2DB-A02A-45D9-9048-EC46FEE8589E}" destId="{6D5CECA6-9CF4-4957-A084-CCD02D354FF9}" srcOrd="0" destOrd="0" presId="urn:microsoft.com/office/officeart/2005/8/layout/hierarchy6"/>
    <dgm:cxn modelId="{A22128A0-05E2-4BB5-8E78-15EDF17DCA42}" srcId="{DC80F64D-DEFA-458B-A0FE-EFB6D9A95B9D}" destId="{0EDB37E2-2AFB-4565-8E25-4C9A0D549346}" srcOrd="2" destOrd="0" parTransId="{91AE259E-FDF7-4EAC-AEE4-AE45E8236EA7}" sibTransId="{6D4E6E94-52DE-4043-9986-B6735074838E}"/>
    <dgm:cxn modelId="{620896A6-A2D3-41E9-9AD1-26DF4FFF4CA7}" type="presOf" srcId="{0EDB37E2-2AFB-4565-8E25-4C9A0D549346}" destId="{21866BE9-D3CB-4A9E-A18A-A078342DC9A4}" srcOrd="0" destOrd="0" presId="urn:microsoft.com/office/officeart/2005/8/layout/hierarchy6"/>
    <dgm:cxn modelId="{ACAC57A9-4D17-432B-8466-AC52167FD4A9}" type="presOf" srcId="{91AE259E-FDF7-4EAC-AEE4-AE45E8236EA7}" destId="{ECDC2E57-35AC-4E7D-9063-A9E030D78F4B}" srcOrd="0" destOrd="0" presId="urn:microsoft.com/office/officeart/2005/8/layout/hierarchy6"/>
    <dgm:cxn modelId="{72DCBCBA-8822-4FAC-8259-E8109DCE1B2E}" srcId="{DC80F64D-DEFA-458B-A0FE-EFB6D9A95B9D}" destId="{EA662637-D9E5-4FB8-AC2B-97B1B4DC89FE}" srcOrd="0" destOrd="0" parTransId="{595C9AC1-8EEF-457F-91BE-790A99691133}" sibTransId="{D04381E0-64A0-4A4F-8919-9EA382AE568A}"/>
    <dgm:cxn modelId="{3AECC7FE-9F62-4222-89A2-3941C58A57BA}" type="presOf" srcId="{595C9AC1-8EEF-457F-91BE-790A99691133}" destId="{2FF61310-DB5C-4865-A108-7D29EF166540}" srcOrd="0" destOrd="0" presId="urn:microsoft.com/office/officeart/2005/8/layout/hierarchy6"/>
    <dgm:cxn modelId="{48BC35D4-5C2F-4966-B73B-B055938A2802}" type="presParOf" srcId="{AF3BF22A-8FFA-4720-941B-94F3291EAF49}" destId="{85E60962-3FE7-48F8-A8FD-28A05AA211BC}" srcOrd="0" destOrd="0" presId="urn:microsoft.com/office/officeart/2005/8/layout/hierarchy6"/>
    <dgm:cxn modelId="{CD22B3C2-B047-46AF-B926-ECFE08BE408F}" type="presParOf" srcId="{85E60962-3FE7-48F8-A8FD-28A05AA211BC}" destId="{06F3E2DB-4647-4407-9E94-1CC56C2EDAF8}" srcOrd="0" destOrd="0" presId="urn:microsoft.com/office/officeart/2005/8/layout/hierarchy6"/>
    <dgm:cxn modelId="{4B73900D-DB8B-4D33-BFDD-760A3821DF1C}" type="presParOf" srcId="{06F3E2DB-4647-4407-9E94-1CC56C2EDAF8}" destId="{08EB9245-3A23-4309-B3E7-A4EF3E7DE261}" srcOrd="0" destOrd="0" presId="urn:microsoft.com/office/officeart/2005/8/layout/hierarchy6"/>
    <dgm:cxn modelId="{B6793046-0347-4FE4-838F-DB141735D438}" type="presParOf" srcId="{08EB9245-3A23-4309-B3E7-A4EF3E7DE261}" destId="{42A890B8-50AE-4E24-92FC-37291C22DE01}" srcOrd="0" destOrd="0" presId="urn:microsoft.com/office/officeart/2005/8/layout/hierarchy6"/>
    <dgm:cxn modelId="{DB5DAD97-703F-4ABF-8AB6-DA57CEE4CF13}" type="presParOf" srcId="{08EB9245-3A23-4309-B3E7-A4EF3E7DE261}" destId="{884C53FE-332C-4121-AE94-07059375D096}" srcOrd="1" destOrd="0" presId="urn:microsoft.com/office/officeart/2005/8/layout/hierarchy6"/>
    <dgm:cxn modelId="{C3F2D582-35C3-4CBB-AE47-517C495A0CB4}" type="presParOf" srcId="{884C53FE-332C-4121-AE94-07059375D096}" destId="{2FF61310-DB5C-4865-A108-7D29EF166540}" srcOrd="0" destOrd="0" presId="urn:microsoft.com/office/officeart/2005/8/layout/hierarchy6"/>
    <dgm:cxn modelId="{41EC385E-3C2A-4C3B-81CC-6E4BB97E6753}" type="presParOf" srcId="{884C53FE-332C-4121-AE94-07059375D096}" destId="{6C46AE4A-9C13-453A-ABCB-B6723DCFE5F3}" srcOrd="1" destOrd="0" presId="urn:microsoft.com/office/officeart/2005/8/layout/hierarchy6"/>
    <dgm:cxn modelId="{12D80D00-93A6-4067-B9E4-94CEC154AB3C}" type="presParOf" srcId="{6C46AE4A-9C13-453A-ABCB-B6723DCFE5F3}" destId="{C0411D34-310B-42EC-9E91-D98116A4FF40}" srcOrd="0" destOrd="0" presId="urn:microsoft.com/office/officeart/2005/8/layout/hierarchy6"/>
    <dgm:cxn modelId="{AD956F7E-2A55-4F32-B1EC-7145C7A6324E}" type="presParOf" srcId="{6C46AE4A-9C13-453A-ABCB-B6723DCFE5F3}" destId="{A90C5414-AB75-484F-89F1-42A75241024F}" srcOrd="1" destOrd="0" presId="urn:microsoft.com/office/officeart/2005/8/layout/hierarchy6"/>
    <dgm:cxn modelId="{39BA55C6-092A-408A-A82E-A940883593B0}" type="presParOf" srcId="{884C53FE-332C-4121-AE94-07059375D096}" destId="{6D5CECA6-9CF4-4957-A084-CCD02D354FF9}" srcOrd="2" destOrd="0" presId="urn:microsoft.com/office/officeart/2005/8/layout/hierarchy6"/>
    <dgm:cxn modelId="{6E086328-3636-4593-8657-7A17F6CE4492}" type="presParOf" srcId="{884C53FE-332C-4121-AE94-07059375D096}" destId="{69D9294B-FEFF-4503-89E5-1E7720012660}" srcOrd="3" destOrd="0" presId="urn:microsoft.com/office/officeart/2005/8/layout/hierarchy6"/>
    <dgm:cxn modelId="{171BACD9-3F4A-4D9F-A134-18481501DAFA}" type="presParOf" srcId="{69D9294B-FEFF-4503-89E5-1E7720012660}" destId="{6EF01C23-546D-4AC9-AF66-31121DE0DC7C}" srcOrd="0" destOrd="0" presId="urn:microsoft.com/office/officeart/2005/8/layout/hierarchy6"/>
    <dgm:cxn modelId="{306F69D8-9186-4A7F-9ECF-8430BF422552}" type="presParOf" srcId="{69D9294B-FEFF-4503-89E5-1E7720012660}" destId="{2A47AE74-2EB5-490B-8E30-106CE2C390E9}" srcOrd="1" destOrd="0" presId="urn:microsoft.com/office/officeart/2005/8/layout/hierarchy6"/>
    <dgm:cxn modelId="{58B0E1AE-789F-451A-BB95-CFAD0000E97E}" type="presParOf" srcId="{884C53FE-332C-4121-AE94-07059375D096}" destId="{ECDC2E57-35AC-4E7D-9063-A9E030D78F4B}" srcOrd="4" destOrd="0" presId="urn:microsoft.com/office/officeart/2005/8/layout/hierarchy6"/>
    <dgm:cxn modelId="{C1DDB607-7CE2-4EE8-A9F9-75A2E5D956AC}" type="presParOf" srcId="{884C53FE-332C-4121-AE94-07059375D096}" destId="{C4545B8F-7ED2-419F-8BE0-23396E6A1220}" srcOrd="5" destOrd="0" presId="urn:microsoft.com/office/officeart/2005/8/layout/hierarchy6"/>
    <dgm:cxn modelId="{02C350FF-5D86-45B9-AD91-74390CEA0A5A}" type="presParOf" srcId="{C4545B8F-7ED2-419F-8BE0-23396E6A1220}" destId="{21866BE9-D3CB-4A9E-A18A-A078342DC9A4}" srcOrd="0" destOrd="0" presId="urn:microsoft.com/office/officeart/2005/8/layout/hierarchy6"/>
    <dgm:cxn modelId="{0C86D9FE-33FF-4F42-965B-9F2946D0899C}" type="presParOf" srcId="{C4545B8F-7ED2-419F-8BE0-23396E6A1220}" destId="{EA1E42CE-DA2C-45C6-8924-4D2EE9A7A4E7}" srcOrd="1" destOrd="0" presId="urn:microsoft.com/office/officeart/2005/8/layout/hierarchy6"/>
    <dgm:cxn modelId="{CB9AD098-7E28-4D4C-8EC7-DADBCF59B8CC}" type="presParOf" srcId="{AF3BF22A-8FFA-4720-941B-94F3291EAF49}" destId="{FE003BB5-09ED-4007-9C41-A5D587F9B86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890B8-50AE-4E24-92FC-37291C22DE01}">
      <dsp:nvSpPr>
        <dsp:cNvPr id="0" name=""/>
        <dsp:cNvSpPr/>
      </dsp:nvSpPr>
      <dsp:spPr>
        <a:xfrm>
          <a:off x="3375931" y="597470"/>
          <a:ext cx="1934937" cy="4901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Fish Sexuality</a:t>
          </a:r>
        </a:p>
      </dsp:txBody>
      <dsp:txXfrm>
        <a:off x="3390287" y="611826"/>
        <a:ext cx="1906225" cy="461448"/>
      </dsp:txXfrm>
    </dsp:sp>
    <dsp:sp modelId="{2FF61310-DB5C-4865-A108-7D29EF166540}">
      <dsp:nvSpPr>
        <dsp:cNvPr id="0" name=""/>
        <dsp:cNvSpPr/>
      </dsp:nvSpPr>
      <dsp:spPr>
        <a:xfrm>
          <a:off x="1292205" y="1087631"/>
          <a:ext cx="3051194" cy="184651"/>
        </a:xfrm>
        <a:custGeom>
          <a:avLst/>
          <a:gdLst/>
          <a:ahLst/>
          <a:cxnLst/>
          <a:rect l="0" t="0" r="0" b="0"/>
          <a:pathLst>
            <a:path>
              <a:moveTo>
                <a:pt x="3051194" y="0"/>
              </a:moveTo>
              <a:lnTo>
                <a:pt x="3051194" y="92325"/>
              </a:lnTo>
              <a:lnTo>
                <a:pt x="0" y="92325"/>
              </a:lnTo>
              <a:lnTo>
                <a:pt x="0" y="184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11D34-310B-42EC-9E91-D98116A4FF40}">
      <dsp:nvSpPr>
        <dsp:cNvPr id="0" name=""/>
        <dsp:cNvSpPr/>
      </dsp:nvSpPr>
      <dsp:spPr>
        <a:xfrm>
          <a:off x="4392" y="1272282"/>
          <a:ext cx="2575626" cy="190591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Hermaphroditism</a:t>
          </a:r>
        </a:p>
      </dsp:txBody>
      <dsp:txXfrm>
        <a:off x="60214" y="1328104"/>
        <a:ext cx="2463982" cy="1794273"/>
      </dsp:txXfrm>
    </dsp:sp>
    <dsp:sp modelId="{6D5CECA6-9CF4-4957-A084-CCD02D354FF9}">
      <dsp:nvSpPr>
        <dsp:cNvPr id="0" name=""/>
        <dsp:cNvSpPr/>
      </dsp:nvSpPr>
      <dsp:spPr>
        <a:xfrm>
          <a:off x="4250907" y="1087631"/>
          <a:ext cx="92492" cy="464323"/>
        </a:xfrm>
        <a:custGeom>
          <a:avLst/>
          <a:gdLst/>
          <a:ahLst/>
          <a:cxnLst/>
          <a:rect l="0" t="0" r="0" b="0"/>
          <a:pathLst>
            <a:path>
              <a:moveTo>
                <a:pt x="92492" y="0"/>
              </a:moveTo>
              <a:lnTo>
                <a:pt x="92492" y="232161"/>
              </a:lnTo>
              <a:lnTo>
                <a:pt x="0" y="232161"/>
              </a:lnTo>
              <a:lnTo>
                <a:pt x="0" y="4643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01C23-546D-4AC9-AF66-31121DE0DC7C}">
      <dsp:nvSpPr>
        <dsp:cNvPr id="0" name=""/>
        <dsp:cNvSpPr/>
      </dsp:nvSpPr>
      <dsp:spPr>
        <a:xfrm>
          <a:off x="2803801" y="1551955"/>
          <a:ext cx="2894211" cy="12348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Parthenogenesis:</a:t>
          </a:r>
        </a:p>
        <a:p>
          <a:pPr marL="0" lvl="0" indent="0" algn="ctr" defTabSz="889000">
            <a:lnSpc>
              <a:spcPct val="90000"/>
            </a:lnSpc>
            <a:spcBef>
              <a:spcPct val="0"/>
            </a:spcBef>
            <a:spcAft>
              <a:spcPct val="35000"/>
            </a:spcAft>
            <a:buNone/>
          </a:pPr>
          <a:r>
            <a:rPr lang="en-US" sz="2000" kern="1200" dirty="0" err="1"/>
            <a:t>Unisexuality</a:t>
          </a:r>
          <a:endParaRPr lang="en-US" sz="2000" kern="1200" dirty="0"/>
        </a:p>
      </dsp:txBody>
      <dsp:txXfrm>
        <a:off x="2839967" y="1588121"/>
        <a:ext cx="2821879" cy="1162475"/>
      </dsp:txXfrm>
    </dsp:sp>
    <dsp:sp modelId="{ECDC2E57-35AC-4E7D-9063-A9E030D78F4B}">
      <dsp:nvSpPr>
        <dsp:cNvPr id="0" name=""/>
        <dsp:cNvSpPr/>
      </dsp:nvSpPr>
      <dsp:spPr>
        <a:xfrm>
          <a:off x="4343400" y="1087631"/>
          <a:ext cx="2947043" cy="179259"/>
        </a:xfrm>
        <a:custGeom>
          <a:avLst/>
          <a:gdLst/>
          <a:ahLst/>
          <a:cxnLst/>
          <a:rect l="0" t="0" r="0" b="0"/>
          <a:pathLst>
            <a:path>
              <a:moveTo>
                <a:pt x="0" y="0"/>
              </a:moveTo>
              <a:lnTo>
                <a:pt x="0" y="89629"/>
              </a:lnTo>
              <a:lnTo>
                <a:pt x="2947043" y="89629"/>
              </a:lnTo>
              <a:lnTo>
                <a:pt x="2947043" y="179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66BE9-D3CB-4A9E-A18A-A078342DC9A4}">
      <dsp:nvSpPr>
        <dsp:cNvPr id="0" name=""/>
        <dsp:cNvSpPr/>
      </dsp:nvSpPr>
      <dsp:spPr>
        <a:xfrm>
          <a:off x="5894086" y="1266890"/>
          <a:ext cx="2792713" cy="165944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Gonochorism</a:t>
          </a:r>
          <a:r>
            <a:rPr lang="en-US" sz="1800" kern="1200" dirty="0"/>
            <a:t>: </a:t>
          </a:r>
        </a:p>
        <a:p>
          <a:pPr marL="0" lvl="0" indent="0" algn="ctr" defTabSz="800100">
            <a:lnSpc>
              <a:spcPct val="90000"/>
            </a:lnSpc>
            <a:spcBef>
              <a:spcPct val="0"/>
            </a:spcBef>
            <a:spcAft>
              <a:spcPct val="35000"/>
            </a:spcAft>
            <a:buNone/>
          </a:pPr>
          <a:r>
            <a:rPr lang="en-US" sz="1800" kern="1200" dirty="0"/>
            <a:t>Bisexuality </a:t>
          </a:r>
        </a:p>
      </dsp:txBody>
      <dsp:txXfrm>
        <a:off x="5942689" y="1315493"/>
        <a:ext cx="2695507" cy="15622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78EFA9F-4716-478B-AE69-7490E28C27CB}" type="datetimeFigureOut">
              <a:rPr lang="en-US" smtClean="0"/>
              <a:pPr/>
              <a:t>1/29/2023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BA95D3B-6D06-4AE3-81C6-A19FE2818C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8EFA9F-4716-478B-AE69-7490E28C27CB}"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8EFA9F-4716-478B-AE69-7490E28C27CB}"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78EFA9F-4716-478B-AE69-7490E28C27CB}" type="datetimeFigureOut">
              <a:rPr lang="en-US" smtClean="0"/>
              <a:pPr/>
              <a:t>1/29/2023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BA95D3B-6D06-4AE3-81C6-A19FE2818C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78EFA9F-4716-478B-AE69-7490E28C27CB}" type="datetimeFigureOut">
              <a:rPr lang="en-US" smtClean="0"/>
              <a:pPr/>
              <a:t>1/29/2023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BA95D3B-6D06-4AE3-81C6-A19FE2818CB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78EFA9F-4716-478B-AE69-7490E28C27CB}" type="datetimeFigureOut">
              <a:rPr lang="en-US" smtClean="0"/>
              <a:pPr/>
              <a:t>1/29/2023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78EFA9F-4716-478B-AE69-7490E28C27CB}"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BA95D3B-6D06-4AE3-81C6-A19FE2818CB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78EFA9F-4716-478B-AE69-7490E28C27CB}" type="datetimeFigureOut">
              <a:rPr lang="en-US" smtClean="0"/>
              <a:pPr/>
              <a:t>1/29/2023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EFA9F-4716-478B-AE69-7490E28C27CB}" type="datetimeFigureOut">
              <a:rPr lang="en-US" smtClean="0"/>
              <a:pPr/>
              <a:t>1/29/2023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78EFA9F-4716-478B-AE69-7490E28C27CB}" type="datetimeFigureOut">
              <a:rPr lang="en-US" smtClean="0"/>
              <a:pPr/>
              <a:t>1/29/2023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5D3B-6D06-4AE3-81C6-A19FE2818C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78EFA9F-4716-478B-AE69-7490E28C27CB}"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BA95D3B-6D06-4AE3-81C6-A19FE2818CB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78EFA9F-4716-478B-AE69-7490E28C27CB}" type="datetimeFigureOut">
              <a:rPr lang="en-US" smtClean="0"/>
              <a:pPr/>
              <a:t>1/29/2023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A95D3B-6D06-4AE3-81C6-A19FE2818CB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Gudgeon_(fish)" TargetMode="External"/><Relationship Id="rId3" Type="http://schemas.openxmlformats.org/officeDocument/2006/relationships/hyperlink" Target="http://en.wikipedia.org/wiki/Vertebrate" TargetMode="External"/><Relationship Id="rId7" Type="http://schemas.openxmlformats.org/officeDocument/2006/relationships/hyperlink" Target="http://en.wikipedia.org/wiki/Salvelinus" TargetMode="External"/><Relationship Id="rId2" Type="http://schemas.openxmlformats.org/officeDocument/2006/relationships/hyperlink" Target="http://en.wikipedia.org/wiki/Marine_biology" TargetMode="External"/><Relationship Id="rId1" Type="http://schemas.openxmlformats.org/officeDocument/2006/relationships/slideLayout" Target="../slideLayouts/slideLayout1.xml"/><Relationship Id="rId6" Type="http://schemas.openxmlformats.org/officeDocument/2006/relationships/hyperlink" Target="http://en.wikipedia.org/wiki/Fin" TargetMode="External"/><Relationship Id="rId5" Type="http://schemas.openxmlformats.org/officeDocument/2006/relationships/hyperlink" Target="http://en.wikipedia.org/wiki/Scale_(zoology)" TargetMode="External"/><Relationship Id="rId10" Type="http://schemas.openxmlformats.org/officeDocument/2006/relationships/hyperlink" Target="http://en.wikipedia.org/wiki/Anglerfish" TargetMode="External"/><Relationship Id="rId4" Type="http://schemas.openxmlformats.org/officeDocument/2006/relationships/hyperlink" Target="http://en.wikipedia.org/wiki/Cold-blooded" TargetMode="External"/><Relationship Id="rId9" Type="http://schemas.openxmlformats.org/officeDocument/2006/relationships/hyperlink" Target="http://en.wikipedia.org/wiki/Gulp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d/df/Havsnejon%C3%B6ga.jp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upload.wikimedia.org/wikipedia/commons/b/b4/Eptatretus_stoutii_heads.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ki/Fish"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Physiology" TargetMode="External"/><Relationship Id="rId3" Type="http://schemas.openxmlformats.org/officeDocument/2006/relationships/hyperlink" Target="http://en.wikipedia.org/wiki/Fresh_water" TargetMode="External"/><Relationship Id="rId7" Type="http://schemas.openxmlformats.org/officeDocument/2006/relationships/hyperlink" Target="http://en.wikipedia.org/wiki/Carp" TargetMode="External"/><Relationship Id="rId12" Type="http://schemas.openxmlformats.org/officeDocument/2006/relationships/hyperlink" Target="http://en.wikipedia.org/wiki/Kidney" TargetMode="External"/><Relationship Id="rId2" Type="http://schemas.openxmlformats.org/officeDocument/2006/relationships/hyperlink" Target="http://en.wikipedia.org/wiki/Fishes" TargetMode="External"/><Relationship Id="rId1" Type="http://schemas.openxmlformats.org/officeDocument/2006/relationships/slideLayout" Target="../slideLayouts/slideLayout7.xml"/><Relationship Id="rId6" Type="http://schemas.openxmlformats.org/officeDocument/2006/relationships/hyperlink" Target="http://en.wikipedia.org/wiki/Salinity" TargetMode="External"/><Relationship Id="rId11" Type="http://schemas.openxmlformats.org/officeDocument/2006/relationships/hyperlink" Target="http://en.wikipedia.org/w/index.php?title=Fish_scales&amp;action=edit" TargetMode="External"/><Relationship Id="rId5" Type="http://schemas.openxmlformats.org/officeDocument/2006/relationships/hyperlink" Target="http://en.wikipedia.org/wiki/Lake" TargetMode="External"/><Relationship Id="rId10" Type="http://schemas.openxmlformats.org/officeDocument/2006/relationships/hyperlink" Target="http://en.wikipedia.org/wiki/Gill" TargetMode="External"/><Relationship Id="rId4" Type="http://schemas.openxmlformats.org/officeDocument/2006/relationships/hyperlink" Target="http://en.wikipedia.org/wiki/River" TargetMode="External"/><Relationship Id="rId9" Type="http://schemas.openxmlformats.org/officeDocument/2006/relationships/hyperlink" Target="http://en.wikipedia.org/wiki/Adapt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a/a8/Common_carp.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sh" TargetMode="External"/><Relationship Id="rId2" Type="http://schemas.openxmlformats.org/officeDocument/2006/relationships/hyperlink" Target="http://en.wikipedia.org/wiki/Freshwater" TargetMode="External"/><Relationship Id="rId1" Type="http://schemas.openxmlformats.org/officeDocument/2006/relationships/slideLayout" Target="../slideLayouts/slideLayout6.xml"/><Relationship Id="rId6" Type="http://schemas.openxmlformats.org/officeDocument/2006/relationships/hyperlink" Target="http://en.wikipedia.org/wiki/Carassius_carassius" TargetMode="External"/><Relationship Id="rId5" Type="http://schemas.openxmlformats.org/officeDocument/2006/relationships/hyperlink" Target="http://en.wikipedia.org/wiki/Cyprinus_carpio" TargetMode="External"/><Relationship Id="rId4" Type="http://schemas.openxmlformats.org/officeDocument/2006/relationships/hyperlink" Target="http://en.wikipedia.org/wiki/Cyprinida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Dermal_denticle" TargetMode="External"/><Relationship Id="rId2" Type="http://schemas.openxmlformats.org/officeDocument/2006/relationships/hyperlink" Target="http://en.wikipedia.org/wiki/Gill" TargetMode="External"/><Relationship Id="rId1" Type="http://schemas.openxmlformats.org/officeDocument/2006/relationships/slideLayout" Target="../slideLayouts/slideLayout7.xml"/><Relationship Id="rId5" Type="http://schemas.openxmlformats.org/officeDocument/2006/relationships/hyperlink" Target="http://en.wikipedia.org/wiki/Fluid_dynamics" TargetMode="External"/><Relationship Id="rId4" Type="http://schemas.openxmlformats.org/officeDocument/2006/relationships/hyperlink" Target="http://en.wikipedia.org/wiki/Parasit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Dynamic_lift_(fish)" TargetMode="External"/><Relationship Id="rId2" Type="http://schemas.openxmlformats.org/officeDocument/2006/relationships/hyperlink" Target="http://en.wikipedia.org/wiki/Swim_bladder" TargetMode="External"/><Relationship Id="rId1" Type="http://schemas.openxmlformats.org/officeDocument/2006/relationships/slideLayout" Target="../slideLayouts/slideLayout7.xml"/><Relationship Id="rId5" Type="http://schemas.openxmlformats.org/officeDocument/2006/relationships/hyperlink" Target="http://en.wikipedia.org/wiki/Marine_(ocean)" TargetMode="External"/><Relationship Id="rId4" Type="http://schemas.openxmlformats.org/officeDocument/2006/relationships/hyperlink" Target="http://en.wikipedia.org/wiki/Isotonic"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Sawfish" TargetMode="External"/><Relationship Id="rId13" Type="http://schemas.openxmlformats.org/officeDocument/2006/relationships/hyperlink" Target="http://en.wikipedia.org/wiki/Pectoral_fin" TargetMode="External"/><Relationship Id="rId3" Type="http://schemas.openxmlformats.org/officeDocument/2006/relationships/hyperlink" Target="http://en.wikipedia.org/wiki/Chondrichthyes" TargetMode="External"/><Relationship Id="rId7" Type="http://schemas.openxmlformats.org/officeDocument/2006/relationships/hyperlink" Target="http://en.wikipedia.org/wiki/Guitarfish" TargetMode="External"/><Relationship Id="rId12" Type="http://schemas.openxmlformats.org/officeDocument/2006/relationships/hyperlink" Target="http://en.wikipedia.org/wiki/Gills" TargetMode="External"/><Relationship Id="rId2" Type="http://schemas.openxmlformats.org/officeDocument/2006/relationships/hyperlink" Target="http://en.wikipedia.org/wiki/Superorder" TargetMode="External"/><Relationship Id="rId1" Type="http://schemas.openxmlformats.org/officeDocument/2006/relationships/slideLayout" Target="../slideLayouts/slideLayout7.xml"/><Relationship Id="rId6" Type="http://schemas.openxmlformats.org/officeDocument/2006/relationships/hyperlink" Target="http://en.wikipedia.org/wiki/Electric_ray" TargetMode="External"/><Relationship Id="rId11" Type="http://schemas.openxmlformats.org/officeDocument/2006/relationships/hyperlink" Target="http://en.wikipedia.org/wiki/Gill_slits" TargetMode="External"/><Relationship Id="rId5" Type="http://schemas.openxmlformats.org/officeDocument/2006/relationships/hyperlink" Target="http://en.wikipedia.org/wiki/Skate" TargetMode="External"/><Relationship Id="rId15" Type="http://schemas.openxmlformats.org/officeDocument/2006/relationships/hyperlink" Target="http://en.wikipedia.org/wiki/Anal" TargetMode="External"/><Relationship Id="rId10" Type="http://schemas.openxmlformats.org/officeDocument/2006/relationships/hyperlink" Target="http://en.wikipedia.org/wiki/Ventral" TargetMode="External"/><Relationship Id="rId4" Type="http://schemas.openxmlformats.org/officeDocument/2006/relationships/hyperlink" Target="http://en.wikipedia.org/wiki/Stingray" TargetMode="External"/><Relationship Id="rId9" Type="http://schemas.openxmlformats.org/officeDocument/2006/relationships/hyperlink" Target="http://en.wikipedia.org/wiki/Skeleton" TargetMode="External"/><Relationship Id="rId14" Type="http://schemas.openxmlformats.org/officeDocument/2006/relationships/hyperlink" Target="http://en.wikipedia.org/wiki/Sawfish_(fish)"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Spiracl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Shark" TargetMode="External"/><Relationship Id="rId3" Type="http://schemas.openxmlformats.org/officeDocument/2006/relationships/hyperlink" Target="http://en.wikipedia.org/wiki/Sense" TargetMode="External"/><Relationship Id="rId7" Type="http://schemas.openxmlformats.org/officeDocument/2006/relationships/hyperlink" Target="http://en.wikipedia.org/wiki/Vertebrates" TargetMode="External"/><Relationship Id="rId2" Type="http://schemas.openxmlformats.org/officeDocument/2006/relationships/hyperlink" Target="http://en.wikipedia.org/wiki/Fish" TargetMode="External"/><Relationship Id="rId1" Type="http://schemas.openxmlformats.org/officeDocument/2006/relationships/slideLayout" Target="../slideLayouts/slideLayout7.xml"/><Relationship Id="rId6" Type="http://schemas.openxmlformats.org/officeDocument/2006/relationships/hyperlink" Target="http://en.wikipedia.org/wiki/Electrical" TargetMode="External"/><Relationship Id="rId5" Type="http://schemas.openxmlformats.org/officeDocument/2006/relationships/hyperlink" Target="http://en.wikipedia.org/wiki/Electroreceptor" TargetMode="External"/><Relationship Id="rId10" Type="http://schemas.openxmlformats.org/officeDocument/2006/relationships/hyperlink" Target="http://en.wikipedia.org/wiki/Ear" TargetMode="External"/><Relationship Id="rId4" Type="http://schemas.openxmlformats.org/officeDocument/2006/relationships/hyperlink" Target="http://en.wikipedia.org/wiki/Gill_cover" TargetMode="External"/><Relationship Id="rId9" Type="http://schemas.openxmlformats.org/officeDocument/2006/relationships/hyperlink" Target="http://en.wikipedia.org/wiki/Magnetic_field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starfish.govt.nz/science/images-for-download/lamprey.jpg" TargetMode="External"/><Relationship Id="rId1" Type="http://schemas.openxmlformats.org/officeDocument/2006/relationships/slideLayout" Target="../slideLayouts/slideLayout7.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
            <a:ext cx="8763000" cy="1447800"/>
          </a:xfrm>
        </p:spPr>
        <p:txBody>
          <a:bodyPr/>
          <a:lstStyle/>
          <a:p>
            <a:pPr algn="ctr"/>
            <a:r>
              <a:rPr lang="en-US" dirty="0">
                <a:solidFill>
                  <a:schemeClr val="accent2">
                    <a:lumMod val="75000"/>
                  </a:schemeClr>
                </a:solidFill>
                <a:latin typeface="Times New Roman" panose="02020603050405020304" pitchFamily="18" charset="0"/>
                <a:cs typeface="Times New Roman" panose="02020603050405020304" pitchFamily="18" charset="0"/>
              </a:rPr>
              <a:t>FISH 	</a:t>
            </a:r>
            <a:r>
              <a:rPr lang="en-US" dirty="0"/>
              <a:t>		</a:t>
            </a:r>
          </a:p>
        </p:txBody>
      </p:sp>
      <p:sp>
        <p:nvSpPr>
          <p:cNvPr id="3" name="Subtitle 2"/>
          <p:cNvSpPr>
            <a:spLocks noGrp="1"/>
          </p:cNvSpPr>
          <p:nvPr>
            <p:ph type="subTitle" idx="1"/>
          </p:nvPr>
        </p:nvSpPr>
        <p:spPr>
          <a:xfrm>
            <a:off x="381000" y="304800"/>
            <a:ext cx="8534400" cy="4572000"/>
          </a:xfrm>
        </p:spPr>
        <p:txBody>
          <a:bodyPr>
            <a:noAutofit/>
          </a:bodyPr>
          <a:lstStyle/>
          <a:p>
            <a:r>
              <a:rPr lang="en-US" sz="2000" dirty="0">
                <a:solidFill>
                  <a:schemeClr val="tx1"/>
                </a:solidFill>
                <a:latin typeface="Times New Roman" panose="02020603050405020304" pitchFamily="18" charset="0"/>
                <a:cs typeface="Times New Roman" panose="02020603050405020304" pitchFamily="18" charset="0"/>
              </a:rPr>
              <a:t>Fish are </a:t>
            </a:r>
            <a:r>
              <a:rPr lang="en-US" sz="2000" u="sng" dirty="0">
                <a:solidFill>
                  <a:schemeClr val="tx1"/>
                </a:solidFill>
                <a:latin typeface="Times New Roman" panose="02020603050405020304" pitchFamily="18" charset="0"/>
                <a:cs typeface="Times New Roman" panose="02020603050405020304" pitchFamily="18" charset="0"/>
                <a:hlinkClick r:id="rId2" tooltip="Marine biology"/>
              </a:rPr>
              <a:t>aquatic</a:t>
            </a:r>
            <a:r>
              <a:rPr lang="en-US" sz="2000" dirty="0">
                <a:solidFill>
                  <a:schemeClr val="tx1"/>
                </a:solidFill>
                <a:latin typeface="Times New Roman" panose="02020603050405020304" pitchFamily="18" charset="0"/>
                <a:cs typeface="Times New Roman" panose="02020603050405020304" pitchFamily="18" charset="0"/>
              </a:rPr>
              <a:t> </a:t>
            </a:r>
            <a:r>
              <a:rPr lang="en-US" sz="2000" u="sng" dirty="0">
                <a:solidFill>
                  <a:schemeClr val="tx1"/>
                </a:solidFill>
                <a:latin typeface="Times New Roman" panose="02020603050405020304" pitchFamily="18" charset="0"/>
                <a:cs typeface="Times New Roman" panose="02020603050405020304" pitchFamily="18" charset="0"/>
                <a:hlinkClick r:id="rId3" tooltip="Vertebrate"/>
              </a:rPr>
              <a:t>vertebrates</a:t>
            </a:r>
            <a:r>
              <a:rPr lang="en-US" sz="2000" dirty="0">
                <a:solidFill>
                  <a:schemeClr val="tx1"/>
                </a:solidFill>
                <a:latin typeface="Times New Roman" panose="02020603050405020304" pitchFamily="18" charset="0"/>
                <a:cs typeface="Times New Roman" panose="02020603050405020304" pitchFamily="18" charset="0"/>
              </a:rPr>
              <a:t> that are </a:t>
            </a:r>
            <a:r>
              <a:rPr lang="en-US" sz="2000" u="sng" dirty="0">
                <a:solidFill>
                  <a:schemeClr val="tx1"/>
                </a:solidFill>
                <a:latin typeface="Times New Roman" panose="02020603050405020304" pitchFamily="18" charset="0"/>
                <a:cs typeface="Times New Roman" panose="02020603050405020304" pitchFamily="18" charset="0"/>
                <a:hlinkClick r:id="rId4" tooltip="Cold-blooded"/>
              </a:rPr>
              <a:t>cold-blooded</a:t>
            </a:r>
            <a:r>
              <a:rPr lang="en-US" sz="2000" dirty="0">
                <a:solidFill>
                  <a:schemeClr val="tx1"/>
                </a:solidFill>
                <a:latin typeface="Times New Roman" panose="02020603050405020304" pitchFamily="18" charset="0"/>
                <a:cs typeface="Times New Roman" panose="02020603050405020304" pitchFamily="18" charset="0"/>
              </a:rPr>
              <a:t>, covered with </a:t>
            </a:r>
            <a:r>
              <a:rPr lang="en-US" sz="2000" u="sng" dirty="0">
                <a:solidFill>
                  <a:schemeClr val="tx1"/>
                </a:solidFill>
                <a:latin typeface="Times New Roman" panose="02020603050405020304" pitchFamily="18" charset="0"/>
                <a:cs typeface="Times New Roman" panose="02020603050405020304" pitchFamily="18" charset="0"/>
                <a:hlinkClick r:id="rId5" tooltip="Scale (zoology)"/>
              </a:rPr>
              <a:t>scales</a:t>
            </a:r>
            <a:r>
              <a:rPr lang="en-US" sz="2000" dirty="0">
                <a:solidFill>
                  <a:schemeClr val="tx1"/>
                </a:solidFill>
                <a:latin typeface="Times New Roman" panose="02020603050405020304" pitchFamily="18" charset="0"/>
                <a:cs typeface="Times New Roman" panose="02020603050405020304" pitchFamily="18" charset="0"/>
              </a:rPr>
              <a:t>, and equipped with two sets of paired </a:t>
            </a:r>
            <a:r>
              <a:rPr lang="en-US" sz="2000" u="sng" dirty="0">
                <a:solidFill>
                  <a:schemeClr val="tx1"/>
                </a:solidFill>
                <a:latin typeface="Times New Roman" panose="02020603050405020304" pitchFamily="18" charset="0"/>
                <a:cs typeface="Times New Roman" panose="02020603050405020304" pitchFamily="18" charset="0"/>
                <a:hlinkClick r:id="rId6" tooltip="Fin"/>
              </a:rPr>
              <a:t>fins</a:t>
            </a:r>
            <a:r>
              <a:rPr lang="en-US" sz="2000" dirty="0">
                <a:solidFill>
                  <a:schemeClr val="tx1"/>
                </a:solidFill>
                <a:latin typeface="Times New Roman" panose="02020603050405020304" pitchFamily="18" charset="0"/>
                <a:cs typeface="Times New Roman" panose="02020603050405020304" pitchFamily="18" charset="0"/>
              </a:rPr>
              <a:t> and several unpaired fins. </a:t>
            </a:r>
          </a:p>
          <a:p>
            <a:r>
              <a:rPr lang="en-US" sz="2000" dirty="0">
                <a:solidFill>
                  <a:schemeClr val="tx1"/>
                </a:solidFill>
                <a:latin typeface="Times New Roman" panose="02020603050405020304" pitchFamily="18" charset="0"/>
                <a:cs typeface="Times New Roman" panose="02020603050405020304" pitchFamily="18" charset="0"/>
              </a:rPr>
              <a:t>Fish are abundant in the sea and in fresh water, with species being known from mountain streams (e.g., </a:t>
            </a:r>
            <a:r>
              <a:rPr lang="en-US" sz="2000" u="sng" dirty="0">
                <a:solidFill>
                  <a:schemeClr val="tx1"/>
                </a:solidFill>
                <a:latin typeface="Times New Roman" panose="02020603050405020304" pitchFamily="18" charset="0"/>
                <a:cs typeface="Times New Roman" panose="02020603050405020304" pitchFamily="18" charset="0"/>
                <a:hlinkClick r:id="rId7" tooltip="Salvelinus"/>
              </a:rPr>
              <a:t>char</a:t>
            </a:r>
            <a:r>
              <a:rPr lang="en-US" sz="2000" dirty="0">
                <a:solidFill>
                  <a:schemeClr val="tx1"/>
                </a:solidFill>
                <a:latin typeface="Times New Roman" panose="02020603050405020304" pitchFamily="18" charset="0"/>
                <a:cs typeface="Times New Roman" panose="02020603050405020304" pitchFamily="18" charset="0"/>
              </a:rPr>
              <a:t> and </a:t>
            </a:r>
            <a:r>
              <a:rPr lang="en-US" sz="2000" u="sng" dirty="0">
                <a:solidFill>
                  <a:schemeClr val="tx1"/>
                </a:solidFill>
                <a:latin typeface="Times New Roman" panose="02020603050405020304" pitchFamily="18" charset="0"/>
                <a:cs typeface="Times New Roman" panose="02020603050405020304" pitchFamily="18" charset="0"/>
                <a:hlinkClick r:id="rId8" tooltip="Gudgeon (fish)"/>
              </a:rPr>
              <a:t>gudgeon</a:t>
            </a:r>
            <a:r>
              <a:rPr lang="en-US" sz="2000" dirty="0">
                <a:solidFill>
                  <a:schemeClr val="tx1"/>
                </a:solidFill>
                <a:latin typeface="Times New Roman" panose="02020603050405020304" pitchFamily="18" charset="0"/>
                <a:cs typeface="Times New Roman" panose="02020603050405020304" pitchFamily="18" charset="0"/>
              </a:rPr>
              <a:t>) as well as in the deepest depths of the ocean (e.g., </a:t>
            </a:r>
            <a:r>
              <a:rPr lang="en-US" sz="2000" u="sng" dirty="0">
                <a:solidFill>
                  <a:schemeClr val="tx1"/>
                </a:solidFill>
                <a:latin typeface="Times New Roman" panose="02020603050405020304" pitchFamily="18" charset="0"/>
                <a:cs typeface="Times New Roman" panose="02020603050405020304" pitchFamily="18" charset="0"/>
                <a:hlinkClick r:id="rId9" tooltip="Gulper"/>
              </a:rPr>
              <a:t>gulpers</a:t>
            </a:r>
            <a:r>
              <a:rPr lang="en-US" sz="2000" dirty="0">
                <a:solidFill>
                  <a:schemeClr val="tx1"/>
                </a:solidFill>
                <a:latin typeface="Times New Roman" panose="02020603050405020304" pitchFamily="18" charset="0"/>
                <a:cs typeface="Times New Roman" panose="02020603050405020304" pitchFamily="18" charset="0"/>
              </a:rPr>
              <a:t> and </a:t>
            </a:r>
            <a:r>
              <a:rPr lang="en-US" sz="2000" u="sng" dirty="0">
                <a:solidFill>
                  <a:schemeClr val="tx1"/>
                </a:solidFill>
                <a:latin typeface="Times New Roman" panose="02020603050405020304" pitchFamily="18" charset="0"/>
                <a:cs typeface="Times New Roman" panose="02020603050405020304" pitchFamily="18" charset="0"/>
                <a:hlinkClick r:id="rId10" tooltip="Anglerfish"/>
              </a:rPr>
              <a:t>anglerfish</a:t>
            </a:r>
            <a:r>
              <a:rPr lang="en-US" sz="2000" dirty="0">
                <a:solidFill>
                  <a:schemeClr val="tx1"/>
                </a:solidFill>
                <a:latin typeface="Times New Roman" panose="02020603050405020304" pitchFamily="18" charset="0"/>
                <a:cs typeface="Times New Roman" panose="02020603050405020304" pitchFamily="18" charset="0"/>
              </a:rPr>
              <a:t>).</a:t>
            </a:r>
          </a:p>
          <a:p>
            <a:endParaRPr lang="en-US" sz="28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3170099"/>
          </a:xfrm>
          <a:prstGeom prst="rect">
            <a:avLst/>
          </a:prstGeom>
        </p:spPr>
        <p:txBody>
          <a:bodyPr wrap="square">
            <a:spAutoFit/>
          </a:bodyPr>
          <a:lstStyle/>
          <a:p>
            <a:pPr marL="285750" lvl="0" indent="-285750" eaLnBrk="0" fontAlgn="base" hangingPunct="0">
              <a:spcBef>
                <a:spcPct val="0"/>
              </a:spcBef>
              <a:spcAft>
                <a:spcPct val="0"/>
              </a:spcAft>
              <a:buFont typeface="Wingdings" pitchFamily="2" charset="2"/>
              <a:buChar char="v"/>
            </a:pPr>
            <a:r>
              <a:rPr lang="en-US" sz="2000" b="1" dirty="0">
                <a:solidFill>
                  <a:schemeClr val="accent2">
                    <a:lumMod val="75000"/>
                  </a:schemeClr>
                </a:solidFill>
                <a:latin typeface="Times New Roman" panose="02020603050405020304" pitchFamily="18" charset="0"/>
                <a:cs typeface="Times New Roman" pitchFamily="18" charset="0"/>
              </a:rPr>
              <a:t>B. Hagfish</a:t>
            </a:r>
            <a:br>
              <a:rPr lang="en-US" sz="2000" dirty="0">
                <a:solidFill>
                  <a:srgbClr val="000000"/>
                </a:solidFill>
                <a:latin typeface="Times New Roman" pitchFamily="18" charset="0"/>
                <a:cs typeface="Times New Roman" pitchFamily="18" charset="0"/>
              </a:rPr>
            </a:br>
            <a:r>
              <a:rPr lang="en-US" sz="2000" dirty="0" err="1">
                <a:solidFill>
                  <a:srgbClr val="000000"/>
                </a:solidFill>
                <a:latin typeface="Times New Roman" pitchFamily="18" charset="0"/>
                <a:cs typeface="Times New Roman" pitchFamily="18" charset="0"/>
              </a:rPr>
              <a:t>Hagfish</a:t>
            </a:r>
            <a:r>
              <a:rPr lang="en-US" sz="2000" dirty="0">
                <a:solidFill>
                  <a:srgbClr val="000000"/>
                </a:solidFill>
                <a:latin typeface="Times New Roman" pitchFamily="18" charset="0"/>
                <a:cs typeface="Times New Roman" pitchFamily="18" charset="0"/>
              </a:rPr>
              <a:t>, or blind eels, are found only in salt water and feed mainly on dead fish. </a:t>
            </a:r>
          </a:p>
          <a:p>
            <a:pPr marL="285750" indent="-285750">
              <a:buFont typeface="Wingdings" pitchFamily="2" charset="2"/>
              <a:buChar char="v"/>
            </a:pPr>
            <a:r>
              <a:rPr lang="en-US" sz="2000" dirty="0">
                <a:latin typeface="Times New Roman" panose="02020603050405020304" pitchFamily="18" charset="0"/>
                <a:cs typeface="Times New Roman" panose="02020603050405020304" pitchFamily="18" charset="0"/>
              </a:rPr>
              <a:t>eyes are degenerate, lens absent</a:t>
            </a:r>
          </a:p>
          <a:p>
            <a:pPr marL="285750" indent="-285750">
              <a:buFont typeface="Wingdings" pitchFamily="2" charset="2"/>
              <a:buChar char="v"/>
            </a:pPr>
            <a:r>
              <a:rPr lang="en-US" sz="2000" dirty="0" err="1">
                <a:latin typeface="Times New Roman" panose="02020603050405020304" pitchFamily="18" charset="0"/>
                <a:cs typeface="Times New Roman" panose="02020603050405020304" pitchFamily="18" charset="0"/>
              </a:rPr>
              <a:t>barbels</a:t>
            </a:r>
            <a:r>
              <a:rPr lang="en-US" sz="2000" dirty="0">
                <a:latin typeface="Times New Roman" panose="02020603050405020304" pitchFamily="18" charset="0"/>
                <a:cs typeface="Times New Roman" panose="02020603050405020304" pitchFamily="18" charset="0"/>
              </a:rPr>
              <a:t> present around biting mouth</a:t>
            </a:r>
          </a:p>
          <a:p>
            <a:pPr marL="285750" indent="-285750">
              <a:buFont typeface="Wingdings" pitchFamily="2" charset="2"/>
              <a:buChar char="v"/>
            </a:pPr>
            <a:r>
              <a:rPr lang="en-US" sz="2000" dirty="0">
                <a:latin typeface="Times New Roman" panose="02020603050405020304" pitchFamily="18" charset="0"/>
                <a:cs typeface="Times New Roman" panose="02020603050405020304" pitchFamily="18" charset="0"/>
              </a:rPr>
              <a:t>the dorsal fin is absent; the caudal fin extends onto part of the dorsal surface</a:t>
            </a:r>
          </a:p>
          <a:p>
            <a:pPr marL="285750" indent="-285750">
              <a:buFont typeface="Wingdings" pitchFamily="2" charset="2"/>
              <a:buChar char="v"/>
            </a:pPr>
            <a:r>
              <a:rPr lang="en-US" sz="2000" dirty="0">
                <a:latin typeface="Times New Roman" panose="02020603050405020304" pitchFamily="18" charset="0"/>
                <a:cs typeface="Times New Roman" panose="02020603050405020304" pitchFamily="18" charset="0"/>
              </a:rPr>
              <a:t> numerous mucus pores along body expel a slimy substance (hence nickname “slime eels”), for feeding and defense.</a:t>
            </a:r>
          </a:p>
          <a:p>
            <a:pPr marL="285750" indent="-285750">
              <a:buFont typeface="Wingdings" pitchFamily="2" charset="2"/>
              <a:buChar char="v"/>
            </a:pPr>
            <a:r>
              <a:rPr lang="en-US" sz="2000" dirty="0">
                <a:latin typeface="Times New Roman" panose="02020603050405020304" pitchFamily="18" charset="0"/>
                <a:cs typeface="Times New Roman" panose="02020603050405020304" pitchFamily="18" charset="0"/>
              </a:rPr>
              <a:t>ovaries and testes in same individual, but only one functional  at a time or season (not hermaphrodite)</a:t>
            </a:r>
          </a:p>
          <a:p>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004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Havsnejonöga.jpg">
            <a:hlinkClick r:id="rId2"/>
          </p:cNvPr>
          <p:cNvPicPr>
            <a:picLocks noChangeAspect="1" noChangeArrowheads="1"/>
          </p:cNvPicPr>
          <p:nvPr/>
        </p:nvPicPr>
        <p:blipFill>
          <a:blip r:embed="rId3"/>
          <a:srcRect/>
          <a:stretch>
            <a:fillRect/>
          </a:stretch>
        </p:blipFill>
        <p:spPr bwMode="auto">
          <a:xfrm>
            <a:off x="228600" y="1295400"/>
            <a:ext cx="4572000" cy="3429001"/>
          </a:xfrm>
          <a:prstGeom prst="rect">
            <a:avLst/>
          </a:prstGeom>
          <a:noFill/>
        </p:spPr>
      </p:pic>
      <p:sp>
        <p:nvSpPr>
          <p:cNvPr id="3" name="TextBox 2"/>
          <p:cNvSpPr txBox="1"/>
          <p:nvPr/>
        </p:nvSpPr>
        <p:spPr>
          <a:xfrm>
            <a:off x="762000" y="5410200"/>
            <a:ext cx="1748236" cy="369332"/>
          </a:xfrm>
          <a:prstGeom prst="rect">
            <a:avLst/>
          </a:prstGeom>
          <a:noFill/>
        </p:spPr>
        <p:txBody>
          <a:bodyPr wrap="none" rtlCol="0">
            <a:spAutoFit/>
          </a:bodyPr>
          <a:lstStyle/>
          <a:p>
            <a:r>
              <a:rPr lang="en-US" b="1" dirty="0">
                <a:solidFill>
                  <a:srgbClr val="FF0000"/>
                </a:solidFill>
              </a:rPr>
              <a:t>SEA LAMPREY</a:t>
            </a:r>
          </a:p>
        </p:txBody>
      </p:sp>
      <p:pic>
        <p:nvPicPr>
          <p:cNvPr id="4" name="Picture 4" descr="Image:Eptatretus stoutii heads.jpg">
            <a:hlinkClick r:id="rId4"/>
          </p:cNvPr>
          <p:cNvPicPr>
            <a:picLocks noChangeAspect="1" noChangeArrowheads="1"/>
          </p:cNvPicPr>
          <p:nvPr/>
        </p:nvPicPr>
        <p:blipFill>
          <a:blip r:embed="rId5"/>
          <a:srcRect/>
          <a:stretch>
            <a:fillRect/>
          </a:stretch>
        </p:blipFill>
        <p:spPr bwMode="auto">
          <a:xfrm>
            <a:off x="4876800" y="1524000"/>
            <a:ext cx="4075254" cy="3219451"/>
          </a:xfrm>
          <a:prstGeom prst="rect">
            <a:avLst/>
          </a:prstGeom>
          <a:noFill/>
        </p:spPr>
      </p:pic>
      <p:sp>
        <p:nvSpPr>
          <p:cNvPr id="5" name="TextBox 4"/>
          <p:cNvSpPr txBox="1"/>
          <p:nvPr/>
        </p:nvSpPr>
        <p:spPr>
          <a:xfrm>
            <a:off x="5181600" y="5257800"/>
            <a:ext cx="3276600" cy="369332"/>
          </a:xfrm>
          <a:prstGeom prst="rect">
            <a:avLst/>
          </a:prstGeom>
          <a:noFill/>
        </p:spPr>
        <p:txBody>
          <a:bodyPr wrap="square" rtlCol="0">
            <a:spAutoFit/>
          </a:bodyPr>
          <a:lstStyle/>
          <a:p>
            <a:pPr algn="ctr"/>
            <a:r>
              <a:rPr lang="en-US" b="1" dirty="0">
                <a:solidFill>
                  <a:srgbClr val="FF0000"/>
                </a:solidFill>
              </a:rPr>
              <a:t>HAGFISH</a:t>
            </a:r>
          </a:p>
        </p:txBody>
      </p:sp>
    </p:spTree>
    <p:extLst>
      <p:ext uri="{BB962C8B-B14F-4D97-AF65-F5344CB8AC3E}">
        <p14:creationId xmlns:p14="http://schemas.microsoft.com/office/powerpoint/2010/main" val="284755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2000" b="1" dirty="0">
                <a:solidFill>
                  <a:schemeClr val="accent2">
                    <a:lumMod val="75000"/>
                  </a:schemeClr>
                </a:solidFill>
                <a:latin typeface="Times New Roman" pitchFamily="18" charset="0"/>
                <a:cs typeface="Times New Roman" pitchFamily="18" charset="0"/>
              </a:rPr>
              <a:t>The bony and cartilaginous fishes are common in most aquatic habitats.</a:t>
            </a:r>
          </a:p>
        </p:txBody>
      </p:sp>
      <p:graphicFrame>
        <p:nvGraphicFramePr>
          <p:cNvPr id="7" name="Table 6"/>
          <p:cNvGraphicFramePr>
            <a:graphicFrameLocks noGrp="1"/>
          </p:cNvGraphicFramePr>
          <p:nvPr>
            <p:extLst>
              <p:ext uri="{D42A27DB-BD31-4B8C-83A1-F6EECF244321}">
                <p14:modId xmlns:p14="http://schemas.microsoft.com/office/powerpoint/2010/main" val="4132692451"/>
              </p:ext>
            </p:extLst>
          </p:nvPr>
        </p:nvGraphicFramePr>
        <p:xfrm>
          <a:off x="762000" y="1600200"/>
          <a:ext cx="7924800" cy="4400751"/>
        </p:xfrm>
        <a:graphic>
          <a:graphicData uri="http://schemas.openxmlformats.org/drawingml/2006/table">
            <a:tbl>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39437">
                <a:tc>
                  <a:txBody>
                    <a:bodyPr/>
                    <a:lstStyle/>
                    <a:p>
                      <a:pPr marL="0" marR="0" algn="ctr">
                        <a:lnSpc>
                          <a:spcPct val="115000"/>
                        </a:lnSpc>
                        <a:spcBef>
                          <a:spcPts val="0"/>
                        </a:spcBef>
                        <a:spcAft>
                          <a:spcPts val="0"/>
                        </a:spcAft>
                      </a:pPr>
                      <a:r>
                        <a:rPr lang="en-US" sz="2000" b="0" i="1" dirty="0">
                          <a:solidFill>
                            <a:schemeClr val="tx1"/>
                          </a:solidFill>
                          <a:latin typeface="Times New Roman" panose="02020603050405020304" pitchFamily="18" charset="0"/>
                          <a:ea typeface="Calibri"/>
                          <a:cs typeface="Times New Roman" panose="02020603050405020304" pitchFamily="18" charset="0"/>
                        </a:rPr>
                        <a:t>Features </a:t>
                      </a:r>
                      <a:endParaRPr lang="en-US" sz="2000" b="0" dirty="0">
                        <a:solidFill>
                          <a:schemeClr val="tx1"/>
                        </a:solidFill>
                        <a:latin typeface="Times New Roman" panose="02020603050405020304" pitchFamily="18" charset="0"/>
                        <a:ea typeface="Calibri"/>
                        <a:cs typeface="Times New Roman" panose="02020603050405020304" pitchFamily="18" charset="0"/>
                      </a:endParaRP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solidFill>
                            <a:schemeClr val="tx1"/>
                          </a:solidFill>
                          <a:latin typeface="Times New Roman" panose="02020603050405020304" pitchFamily="18" charset="0"/>
                          <a:ea typeface="Calibri"/>
                          <a:cs typeface="Times New Roman" panose="02020603050405020304" pitchFamily="18" charset="0"/>
                        </a:rPr>
                        <a:t>Bony </a:t>
                      </a: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solidFill>
                            <a:schemeClr val="tx1"/>
                          </a:solidFill>
                          <a:latin typeface="Times New Roman" panose="02020603050405020304" pitchFamily="18" charset="0"/>
                          <a:ea typeface="Calibri"/>
                          <a:cs typeface="Times New Roman" panose="02020603050405020304" pitchFamily="18" charset="0"/>
                        </a:rPr>
                        <a:t>Cartilaginous </a:t>
                      </a:r>
                      <a:endParaRPr lang="en-US" sz="2000" b="1" dirty="0">
                        <a:solidFill>
                          <a:schemeClr val="tx1"/>
                        </a:solidFill>
                        <a:latin typeface="Times New Roman" panose="02020603050405020304" pitchFamily="18" charset="0"/>
                        <a:ea typeface="Calibri"/>
                        <a:cs typeface="Times New Roman" panose="02020603050405020304" pitchFamily="18" charset="0"/>
                      </a:endParaRP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Skeleton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bone, cartilage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a:solidFill>
                            <a:schemeClr val="tx1"/>
                          </a:solidFill>
                          <a:latin typeface="Times New Roman" panose="02020603050405020304" pitchFamily="18" charset="0"/>
                          <a:ea typeface="Calibri"/>
                          <a:cs typeface="Times New Roman" panose="02020603050405020304" pitchFamily="18" charset="0"/>
                        </a:rPr>
                        <a:t>mostly cartilage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Skin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flat scales (eels lack scales)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a:solidFill>
                            <a:schemeClr val="tx1"/>
                          </a:solidFill>
                          <a:latin typeface="Times New Roman" panose="02020603050405020304" pitchFamily="18" charset="0"/>
                          <a:ea typeface="Calibri"/>
                          <a:cs typeface="Times New Roman" panose="02020603050405020304" pitchFamily="18" charset="0"/>
                        </a:rPr>
                        <a:t>small, tooth like scales (denticles)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Habitat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salt, fresh, brackish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a:solidFill>
                            <a:schemeClr val="tx1"/>
                          </a:solidFill>
                          <a:latin typeface="Times New Roman" panose="02020603050405020304" pitchFamily="18" charset="0"/>
                          <a:ea typeface="Calibri"/>
                          <a:cs typeface="Times New Roman" panose="02020603050405020304" pitchFamily="18" charset="0"/>
                        </a:rPr>
                        <a:t>mostly saltwater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Gills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covered by flap (operculum)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open to outside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Fins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mobile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limited movement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8873">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Swim bladder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present (except in bottom dwelling forms)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absent (large liver provides buoyancy)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8873">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Movement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can rise and sink in same position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must keep moving to avoid sinking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9437">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Reproduction </a:t>
                      </a:r>
                    </a:p>
                  </a:txBody>
                  <a:tcPr marL="59121" marR="5912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external fertilization </a:t>
                      </a:r>
                    </a:p>
                  </a:txBody>
                  <a:tcPr marL="59121" marR="59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dirty="0">
                          <a:solidFill>
                            <a:schemeClr val="tx1"/>
                          </a:solidFill>
                          <a:latin typeface="Times New Roman" panose="02020603050405020304" pitchFamily="18" charset="0"/>
                          <a:ea typeface="Calibri"/>
                          <a:cs typeface="Times New Roman" panose="02020603050405020304" pitchFamily="18" charset="0"/>
                        </a:rPr>
                        <a:t>internal fertilization </a:t>
                      </a:r>
                    </a:p>
                  </a:txBody>
                  <a:tcPr marL="59121" marR="59121"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0"/>
            <a:ext cx="9144000" cy="3477875"/>
          </a:xfrm>
          <a:prstGeom prst="rect">
            <a:avLst/>
          </a:prstGeom>
        </p:spPr>
        <p:txBody>
          <a:bodyPr wrap="square">
            <a:spAutoFit/>
          </a:bodyPr>
          <a:lstStyle/>
          <a:p>
            <a:pPr marL="571500" indent="-571500">
              <a:buFont typeface="Wingdings" pitchFamily="2" charset="2"/>
              <a:buChar char="v"/>
            </a:pPr>
            <a:r>
              <a:rPr lang="en-US" sz="2000" dirty="0" err="1">
                <a:solidFill>
                  <a:srgbClr val="0070C0"/>
                </a:solidFill>
                <a:latin typeface="Times New Roman" panose="02020603050405020304" pitchFamily="18" charset="0"/>
                <a:cs typeface="Times New Roman" panose="02020603050405020304" pitchFamily="18" charset="0"/>
              </a:rPr>
              <a:t>B.Cartilaginous</a:t>
            </a:r>
            <a:r>
              <a:rPr lang="en-US" sz="2000" dirty="0">
                <a:solidFill>
                  <a:srgbClr val="0070C0"/>
                </a:solidFill>
                <a:latin typeface="Times New Roman" panose="02020603050405020304" pitchFamily="18" charset="0"/>
                <a:cs typeface="Times New Roman" panose="02020603050405020304" pitchFamily="18" charset="0"/>
              </a:rPr>
              <a:t> fish</a:t>
            </a:r>
          </a:p>
          <a:p>
            <a:pPr marL="571500" indent="-571500">
              <a:buFont typeface="Wingdings" pitchFamily="2" charset="2"/>
              <a:buChar char="v"/>
            </a:pPr>
            <a:r>
              <a:rPr lang="en-US" sz="2000" dirty="0">
                <a:latin typeface="Times New Roman" pitchFamily="18" charset="0"/>
                <a:cs typeface="Times New Roman" pitchFamily="18" charset="0"/>
              </a:rPr>
              <a:t>Cartilaginous  include the sharks, skates and rays. Although these look different, they have many features in common. None of them have any true bone , their skeleton is made of cartilage. </a:t>
            </a:r>
          </a:p>
          <a:p>
            <a:pPr marL="571500" indent="-571500">
              <a:buFont typeface="Wingdings" pitchFamily="2" charset="2"/>
              <a:buChar char="v"/>
            </a:pP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They have strong jaws and their mouth is on the underside of the body, and their eyes are on top. They cannot see food as it enters their mouth. </a:t>
            </a:r>
          </a:p>
          <a:p>
            <a:pPr marL="571500" indent="-571500">
              <a:buFont typeface="Wingdings" pitchFamily="2" charset="2"/>
              <a:buChar char="v"/>
            </a:pPr>
            <a:endParaRPr lang="en-US" sz="2000" dirty="0">
              <a:latin typeface="Times New Roman" pitchFamily="18" charset="0"/>
              <a:cs typeface="Times New Roman" pitchFamily="18" charset="0"/>
            </a:endParaRPr>
          </a:p>
          <a:p>
            <a:pPr marL="571500" indent="-571500">
              <a:buFont typeface="Wingdings" pitchFamily="2" charset="2"/>
              <a:buChar char="v"/>
            </a:pPr>
            <a:r>
              <a:rPr lang="en-US" sz="2000" dirty="0">
                <a:latin typeface="Times New Roman" pitchFamily="18" charset="0"/>
                <a:cs typeface="Times New Roman" pitchFamily="18" charset="0"/>
              </a:rPr>
              <a:t>Some sharks solve this problem by touching their food briefly with their nose first. Some also use a powerful </a:t>
            </a:r>
            <a:r>
              <a:rPr lang="en-US" sz="2000" dirty="0" err="1">
                <a:latin typeface="Times New Roman" pitchFamily="18" charset="0"/>
                <a:cs typeface="Times New Roman" pitchFamily="18" charset="0"/>
              </a:rPr>
              <a:t>electrosensory</a:t>
            </a:r>
            <a:r>
              <a:rPr lang="en-US" sz="2000" dirty="0">
                <a:latin typeface="Times New Roman" pitchFamily="18" charset="0"/>
                <a:cs typeface="Times New Roman" pitchFamily="18" charset="0"/>
              </a:rPr>
              <a:t> system.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8563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13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3170099"/>
          </a:xfrm>
          <a:prstGeom prst="rect">
            <a:avLst/>
          </a:prstGeom>
        </p:spPr>
        <p:txBody>
          <a:bodyPr wrap="square">
            <a:spAutoFit/>
          </a:bodyPr>
          <a:lstStyle/>
          <a:p>
            <a:pPr marL="342900" indent="-342900">
              <a:buFont typeface="Wingdings" pitchFamily="2" charset="2"/>
              <a:buChar char="v"/>
            </a:pPr>
            <a:r>
              <a:rPr lang="en-US" sz="2000" dirty="0">
                <a:latin typeface="Times New Roman" pitchFamily="18" charset="0"/>
                <a:cs typeface="Times New Roman" pitchFamily="18" charset="0"/>
              </a:rPr>
              <a:t>Presence of five to seven gill slits.</a:t>
            </a:r>
          </a:p>
          <a:p>
            <a:pPr marL="342900" indent="-342900">
              <a:buFont typeface="Wingdings" pitchFamily="2" charset="2"/>
              <a:buChar char="v"/>
            </a:pPr>
            <a:r>
              <a:rPr lang="en-US" sz="2000" dirty="0">
                <a:latin typeface="Times New Roman" pitchFamily="18" charset="0"/>
                <a:cs typeface="Times New Roman" pitchFamily="18" charset="0"/>
              </a:rPr>
              <a:t>shark skin made up of </a:t>
            </a:r>
            <a:r>
              <a:rPr lang="en-US" sz="2000" dirty="0" err="1">
                <a:latin typeface="Times New Roman" pitchFamily="18" charset="0"/>
                <a:cs typeface="Times New Roman" pitchFamily="18" charset="0"/>
              </a:rPr>
              <a:t>denticles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placoid</a:t>
            </a:r>
            <a:r>
              <a:rPr lang="en-US" sz="2000" dirty="0">
                <a:latin typeface="Times New Roman" pitchFamily="18" charset="0"/>
                <a:cs typeface="Times New Roman" pitchFamily="18" charset="0"/>
              </a:rPr>
              <a:t> scales) for protection</a:t>
            </a:r>
          </a:p>
          <a:p>
            <a:pPr marL="342900" indent="-342900">
              <a:buFont typeface="Wingdings" pitchFamily="2" charset="2"/>
              <a:buChar char="v"/>
            </a:pPr>
            <a:r>
              <a:rPr lang="en-US" sz="2000" dirty="0">
                <a:latin typeface="Times New Roman" pitchFamily="18" charset="0"/>
                <a:cs typeface="Times New Roman" pitchFamily="18" charset="0"/>
              </a:rPr>
              <a:t>lack swim bladder, so need to keep swimming to avoid sinking.</a:t>
            </a:r>
          </a:p>
          <a:p>
            <a:pPr marL="342900" indent="-342900">
              <a:buFont typeface="Wingdings" pitchFamily="2" charset="2"/>
              <a:buChar char="v"/>
            </a:pPr>
            <a:r>
              <a:rPr lang="en-US" sz="2000" dirty="0">
                <a:latin typeface="Times New Roman" pitchFamily="18" charset="0"/>
                <a:cs typeface="Times New Roman" pitchFamily="18" charset="0"/>
              </a:rPr>
              <a:t>most are predatory, but some are filter feeders of plankton</a:t>
            </a:r>
          </a:p>
          <a:p>
            <a:pPr marL="342900" indent="-342900">
              <a:buFont typeface="Wingdings" pitchFamily="2" charset="2"/>
              <a:buChar char="v"/>
            </a:pPr>
            <a:r>
              <a:rPr lang="en-US" sz="2000" dirty="0">
                <a:latin typeface="Times New Roman" pitchFamily="18" charset="0"/>
                <a:cs typeface="Times New Roman" pitchFamily="18" charset="0"/>
              </a:rPr>
              <a:t>large olfactory bulb for excellent smelling</a:t>
            </a:r>
          </a:p>
          <a:p>
            <a:pPr marL="342900" indent="-342900">
              <a:buFont typeface="Wingdings" pitchFamily="2" charset="2"/>
              <a:buChar char="v"/>
            </a:pPr>
            <a:r>
              <a:rPr lang="en-US" sz="2000" dirty="0">
                <a:latin typeface="Times New Roman" pitchFamily="18" charset="0"/>
                <a:cs typeface="Times New Roman" pitchFamily="18" charset="0"/>
              </a:rPr>
              <a:t>efficient intestine with spiral structure</a:t>
            </a:r>
          </a:p>
          <a:p>
            <a:pPr marL="342900" indent="-342900">
              <a:buFont typeface="Wingdings" pitchFamily="2" charset="2"/>
              <a:buChar char="v"/>
            </a:pPr>
            <a:r>
              <a:rPr lang="en-US" sz="2000" dirty="0">
                <a:latin typeface="Times New Roman" pitchFamily="18" charset="0"/>
                <a:cs typeface="Times New Roman" pitchFamily="18" charset="0"/>
              </a:rPr>
              <a:t>internal fertilization</a:t>
            </a:r>
          </a:p>
          <a:p>
            <a:pPr marL="342900" indent="-342900">
              <a:buFont typeface="Wingdings" pitchFamily="2" charset="2"/>
              <a:buChar char="v"/>
            </a:pPr>
            <a:r>
              <a:rPr lang="en-US" sz="2000" dirty="0">
                <a:latin typeface="Times New Roman" pitchFamily="18" charset="0"/>
                <a:cs typeface="Times New Roman" pitchFamily="18" charset="0"/>
              </a:rPr>
              <a:t>most bear live young</a:t>
            </a:r>
          </a:p>
          <a:p>
            <a:pPr marL="342900" indent="-342900">
              <a:buFont typeface="Wingdings" pitchFamily="2" charset="2"/>
              <a:buChar char="v"/>
            </a:pPr>
            <a:r>
              <a:rPr lang="en-US" sz="2000" dirty="0">
                <a:latin typeface="Times New Roman" pitchFamily="18" charset="0"/>
                <a:cs typeface="Times New Roman" pitchFamily="18" charset="0"/>
              </a:rPr>
              <a:t>replaceable teeth in multiple rows along edges of upper</a:t>
            </a:r>
          </a:p>
          <a:p>
            <a:pPr marL="342900" indent="-342900">
              <a:buFont typeface="Wingdings" pitchFamily="2" charset="2"/>
              <a:buChar char="v"/>
            </a:pPr>
            <a:r>
              <a:rPr lang="en-US" sz="2000" dirty="0">
                <a:latin typeface="Times New Roman" pitchFamily="18" charset="0"/>
                <a:cs typeface="Times New Roman" pitchFamily="18" charset="0"/>
              </a:rPr>
              <a:t>and lower jaws,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97250"/>
            <a:ext cx="2200275" cy="175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57875" y="5413355"/>
            <a:ext cx="1543051" cy="369332"/>
          </a:xfrm>
          <a:prstGeom prst="rect">
            <a:avLst/>
          </a:prstGeom>
        </p:spPr>
        <p:txBody>
          <a:bodyPr wrap="none">
            <a:spAutoFit/>
          </a:bodyPr>
          <a:lstStyle/>
          <a:p>
            <a:r>
              <a:rPr lang="en-US" dirty="0" err="1"/>
              <a:t>placoid</a:t>
            </a:r>
            <a:r>
              <a:rPr lang="en-US" dirty="0"/>
              <a:t> scales</a:t>
            </a:r>
          </a:p>
        </p:txBody>
      </p:sp>
    </p:spTree>
    <p:extLst>
      <p:ext uri="{BB962C8B-B14F-4D97-AF65-F5344CB8AC3E}">
        <p14:creationId xmlns:p14="http://schemas.microsoft.com/office/powerpoint/2010/main" val="234753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76500" y="3313557"/>
          <a:ext cx="4191000" cy="230886"/>
        </p:xfrm>
        <a:graphic>
          <a:graphicData uri="http://schemas.openxmlformats.org/drawingml/2006/table">
            <a:tbl>
              <a:tblPr/>
              <a:tblGrid>
                <a:gridCol w="514174">
                  <a:extLst>
                    <a:ext uri="{9D8B030D-6E8A-4147-A177-3AD203B41FA5}">
                      <a16:colId xmlns:a16="http://schemas.microsoft.com/office/drawing/2014/main" val="20000"/>
                    </a:ext>
                  </a:extLst>
                </a:gridCol>
                <a:gridCol w="3676826">
                  <a:extLst>
                    <a:ext uri="{9D8B030D-6E8A-4147-A177-3AD203B41FA5}">
                      <a16:colId xmlns:a16="http://schemas.microsoft.com/office/drawing/2014/main" val="20001"/>
                    </a:ext>
                  </a:extLst>
                </a:gridCol>
              </a:tblGrid>
              <a:tr h="0">
                <a:tc>
                  <a:txBody>
                    <a:bodyPr/>
                    <a:lstStyle/>
                    <a:p>
                      <a:pPr>
                        <a:lnSpc>
                          <a:spcPct val="115000"/>
                        </a:lnSpc>
                      </a:pPr>
                      <a:endParaRPr lang="en-US" sz="1100">
                        <a:latin typeface="Calibri"/>
                      </a:endParaRPr>
                    </a:p>
                  </a:txBody>
                  <a:tcPr marL="19050" marR="19050" marT="19050" marB="19050" anchor="ctr">
                    <a:lnL>
                      <a:noFill/>
                    </a:lnL>
                    <a:lnR>
                      <a:noFill/>
                    </a:lnR>
                    <a:lnT>
                      <a:noFill/>
                    </a:lnT>
                    <a:lnB>
                      <a:noFill/>
                    </a:lnB>
                  </a:tcPr>
                </a:tc>
                <a:tc>
                  <a:txBody>
                    <a:bodyPr/>
                    <a:lstStyle/>
                    <a:p>
                      <a:pPr>
                        <a:lnSpc>
                          <a:spcPct val="115000"/>
                        </a:lnSpc>
                      </a:pPr>
                      <a:endParaRPr lang="en-US" sz="1100" dirty="0">
                        <a:latin typeface="Calibri"/>
                      </a:endParaRPr>
                    </a:p>
                  </a:txBody>
                  <a:tcPr marL="19050" marR="19050" marT="19050" marB="1905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0" y="1255932"/>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i="0" u="none" strike="noStrike" cap="none" normalizeH="0" baseline="0" dirty="0" err="1">
                <a:ln>
                  <a:noFill/>
                </a:ln>
                <a:effectLst/>
                <a:latin typeface="Times New Roman" pitchFamily="18" charset="0"/>
                <a:ea typeface="Times New Roman" pitchFamily="18" charset="0"/>
                <a:cs typeface="Times New Roman" pitchFamily="18" charset="0"/>
              </a:rPr>
              <a:t>C.Bony</a:t>
            </a: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fish</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Bony fish are often regarded as "true" fish.  They have a bony skeleton and a single pair of external gill openings covered by a gill cover/operculum.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 mouth is generally at the front of the body and they have a tail fin, with the top and bottom portions nearly the same size.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n-US" sz="2000" dirty="0">
                <a:latin typeface="Times New Roman" pitchFamily="18" charset="0"/>
                <a:ea typeface="Times New Roman" pitchFamily="18" charset="0"/>
                <a:cs typeface="Times New Roman" pitchFamily="18" charset="0"/>
              </a:rPr>
              <a:t>Presence of swim bladder for buoyancy.</a:t>
            </a: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Internally, the intestine of the bony fish is a relatively short tube.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Bony fish reproduce by external </a:t>
            </a:r>
            <a:r>
              <a:rPr kumimoji="0" lang="en-US" sz="2000" i="0" u="none" strike="noStrike" cap="none" normalizeH="0" baseline="0" dirty="0" err="1">
                <a:ln>
                  <a:noFill/>
                </a:ln>
                <a:effectLst/>
                <a:latin typeface="Times New Roman" pitchFamily="18" charset="0"/>
                <a:ea typeface="Times New Roman" pitchFamily="18" charset="0"/>
                <a:cs typeface="Times New Roman" pitchFamily="18" charset="0"/>
              </a:rPr>
              <a:t>fertilisation</a:t>
            </a: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of eggs.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lang="en-US" sz="2000"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 female generally produces a large numbers of eggs and releases them into the water. The male releases sperm, normally called milt, into the water. The milt </a:t>
            </a:r>
            <a:r>
              <a:rPr kumimoji="0" lang="en-US" sz="2000" i="0" u="none" strike="noStrike" cap="none" normalizeH="0" baseline="0" dirty="0" err="1">
                <a:ln>
                  <a:noFill/>
                </a:ln>
                <a:effectLst/>
                <a:latin typeface="Times New Roman" pitchFamily="18" charset="0"/>
                <a:ea typeface="Times New Roman" pitchFamily="18" charset="0"/>
                <a:cs typeface="Times New Roman" pitchFamily="18" charset="0"/>
              </a:rPr>
              <a:t>fertilises</a:t>
            </a: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the eggs.</a:t>
            </a:r>
            <a:r>
              <a:rPr kumimoji="0" lang="en-US" sz="2000" i="0" u="none" strike="noStrike" cap="none" normalizeH="0" baseline="0" dirty="0">
                <a:ln>
                  <a:noFill/>
                </a:ln>
                <a:effectLst/>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tarfish.govt.nz/science/images-for-download/bony-fish.gif"/>
          <p:cNvPicPr>
            <a:picLocks noChangeAspect="1" noChangeArrowheads="1"/>
          </p:cNvPicPr>
          <p:nvPr/>
        </p:nvPicPr>
        <p:blipFill>
          <a:blip r:embed="rId2"/>
          <a:srcRect/>
          <a:stretch>
            <a:fillRect/>
          </a:stretch>
        </p:blipFill>
        <p:spPr bwMode="auto">
          <a:xfrm>
            <a:off x="1143000" y="1219200"/>
            <a:ext cx="6248400" cy="342174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56988"/>
            <a:ext cx="8382000" cy="4093428"/>
          </a:xfrm>
          <a:prstGeom prst="rect">
            <a:avLst/>
          </a:prstGeom>
        </p:spPr>
        <p:txBody>
          <a:bodyPr wrap="square">
            <a:spAutoFit/>
          </a:bodyPr>
          <a:lstStyle/>
          <a:p>
            <a:r>
              <a:rPr lang="en-US" sz="2000" b="1" dirty="0">
                <a:latin typeface="Times New Roman" pitchFamily="18" charset="0"/>
                <a:cs typeface="Times New Roman" pitchFamily="18" charset="0"/>
              </a:rPr>
              <a:t>FISH HABITATS: </a:t>
            </a:r>
          </a:p>
          <a:p>
            <a:pPr marL="342900" indent="-342900">
              <a:buFont typeface="Wingdings" pitchFamily="2" charset="2"/>
              <a:buChar char="Ø"/>
            </a:pPr>
            <a:r>
              <a:rPr lang="en-US" sz="2000" dirty="0">
                <a:latin typeface="Times New Roman" pitchFamily="18" charset="0"/>
                <a:cs typeface="Times New Roman" pitchFamily="18" charset="0"/>
              </a:rPr>
              <a:t>The reason some fish normally live in freshwater and others live in seawater is that one or the other environment provides them with opportunities that contribute to their survival. </a:t>
            </a:r>
          </a:p>
          <a:p>
            <a:pPr marL="342900" indent="-342900">
              <a:buFont typeface="Wingdings" pitchFamily="2" charset="2"/>
              <a:buChar char="Ø"/>
            </a:pPr>
            <a:endParaRPr lang="en-US" sz="2000" dirty="0">
              <a:latin typeface="Times New Roman" pitchFamily="18" charset="0"/>
              <a:cs typeface="Times New Roman" pitchFamily="18" charset="0"/>
            </a:endParaRPr>
          </a:p>
          <a:p>
            <a:pPr marL="342900" indent="-342900">
              <a:buFont typeface="Wingdings" pitchFamily="2" charset="2"/>
              <a:buChar char="Ø"/>
            </a:pPr>
            <a:r>
              <a:rPr lang="en-US" sz="2000" dirty="0">
                <a:latin typeface="Times New Roman" pitchFamily="18" charset="0"/>
                <a:cs typeface="Times New Roman" pitchFamily="18" charset="0"/>
              </a:rPr>
              <a:t>An obvious difference between the two habitats is salt concentration. </a:t>
            </a:r>
          </a:p>
          <a:p>
            <a:pPr marL="342900" indent="-342900">
              <a:buFont typeface="Wingdings" pitchFamily="2" charset="2"/>
              <a:buChar char="Ø"/>
            </a:pPr>
            <a:r>
              <a:rPr lang="en-US" sz="2000" dirty="0">
                <a:latin typeface="Times New Roman" pitchFamily="18" charset="0"/>
                <a:cs typeface="Times New Roman" pitchFamily="18" charset="0"/>
              </a:rPr>
              <a:t>Freshwater fish maintain the physiological mechanisms that permit them to concentrate salts within their bodies in a salt-deficient environment;</a:t>
            </a:r>
          </a:p>
          <a:p>
            <a:pPr marL="342900" indent="-342900">
              <a:buFont typeface="Wingdings" pitchFamily="2" charset="2"/>
              <a:buChar char="Ø"/>
            </a:pPr>
            <a:endParaRPr lang="en-US" sz="2000" dirty="0">
              <a:latin typeface="Times New Roman" pitchFamily="18" charset="0"/>
              <a:cs typeface="Times New Roman" pitchFamily="18" charset="0"/>
            </a:endParaRPr>
          </a:p>
          <a:p>
            <a:pPr marL="342900" indent="-342900">
              <a:buFont typeface="Wingdings" pitchFamily="2" charset="2"/>
              <a:buChar char="Ø"/>
            </a:pPr>
            <a:r>
              <a:rPr lang="en-US" sz="2000" dirty="0">
                <a:latin typeface="Times New Roman" pitchFamily="18" charset="0"/>
                <a:cs typeface="Times New Roman" pitchFamily="18" charset="0"/>
              </a:rPr>
              <a:t>Marine fish, on the other hand, excrete excess salts in a hypertonic environment. </a:t>
            </a:r>
          </a:p>
          <a:p>
            <a:pPr marL="342900" indent="-342900">
              <a:buFont typeface="Wingdings" pitchFamily="2" charset="2"/>
              <a:buChar char="Ø"/>
            </a:pPr>
            <a:endParaRPr lang="en-US" sz="2000" dirty="0">
              <a:latin typeface="Times New Roman" pitchFamily="18" charset="0"/>
              <a:cs typeface="Times New Roman" pitchFamily="18" charset="0"/>
            </a:endParaRPr>
          </a:p>
          <a:p>
            <a:pPr marL="342900" indent="-342900">
              <a:buFont typeface="Wingdings" pitchFamily="2" charset="2"/>
              <a:buChar char="Ø"/>
            </a:pPr>
            <a:r>
              <a:rPr lang="en-US" sz="2000" dirty="0">
                <a:latin typeface="Times New Roman" pitchFamily="18" charset="0"/>
                <a:cs typeface="Times New Roman" pitchFamily="18" charset="0"/>
              </a:rPr>
              <a:t>Fish that live in both environments(MIGRATORY) retain both mechanisms.</a:t>
            </a:r>
          </a:p>
        </p:txBody>
      </p:sp>
    </p:spTree>
    <p:extLst>
      <p:ext uri="{BB962C8B-B14F-4D97-AF65-F5344CB8AC3E}">
        <p14:creationId xmlns:p14="http://schemas.microsoft.com/office/powerpoint/2010/main" val="377272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http://images-mediawiki-sites.thefullwiki.org/04/1/2/5/179385234198807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6553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15641"/>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1600200"/>
            <a:ext cx="1275349" cy="369332"/>
          </a:xfrm>
          <a:prstGeom prst="rect">
            <a:avLst/>
          </a:prstGeom>
          <a:noFill/>
        </p:spPr>
        <p:txBody>
          <a:bodyPr wrap="none" rtlCol="0">
            <a:spAutoFit/>
          </a:bodyPr>
          <a:lstStyle/>
          <a:p>
            <a:r>
              <a:rPr lang="en-US" dirty="0"/>
              <a:t>Freshwater</a:t>
            </a:r>
          </a:p>
        </p:txBody>
      </p:sp>
      <p:sp>
        <p:nvSpPr>
          <p:cNvPr id="3" name="TextBox 2"/>
          <p:cNvSpPr txBox="1"/>
          <p:nvPr/>
        </p:nvSpPr>
        <p:spPr>
          <a:xfrm>
            <a:off x="7620000" y="5791200"/>
            <a:ext cx="901144" cy="369332"/>
          </a:xfrm>
          <a:prstGeom prst="rect">
            <a:avLst/>
          </a:prstGeom>
          <a:noFill/>
        </p:spPr>
        <p:txBody>
          <a:bodyPr wrap="none" rtlCol="0">
            <a:spAutoFit/>
          </a:bodyPr>
          <a:lstStyle/>
          <a:p>
            <a:r>
              <a:rPr lang="en-US" dirty="0"/>
              <a:t>Marine</a:t>
            </a:r>
          </a:p>
        </p:txBody>
      </p:sp>
    </p:spTree>
    <p:extLst>
      <p:ext uri="{BB962C8B-B14F-4D97-AF65-F5344CB8AC3E}">
        <p14:creationId xmlns:p14="http://schemas.microsoft.com/office/powerpoint/2010/main" val="54072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5712"/>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Fish are the most primitive of vertebrates.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There are about 2300 species of fish, which live in the fresh, salty or brackish water. Some species can live in all these types of water during the course of their life.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Their bodies are covered with scales and they have fins to help their mobility. In most fish mobility is a result of waves contracting and then passing along the segmentally arranged muscle blocks on either side of the backbone.</a:t>
            </a:r>
          </a:p>
          <a:p>
            <a:pPr marL="0" marR="0" lvl="0" indent="0" algn="l"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Fish breathe oxygen, which is obtained from the surrounding water. This is done by pushing water over gills, which are made up of a series of folded filaments with a large surface area.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Fish are cold-blooded (known as exothermic), that is they are unable to maintain a body temperature different from that of their surroundings.</a:t>
            </a:r>
            <a:endParaRPr kumimoji="0" lang="en-US" sz="200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28601" y="1763018"/>
            <a:ext cx="8762999" cy="375487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2"/>
                </a:solidFill>
                <a:effectLst/>
                <a:latin typeface="Times New Roman" pitchFamily="18" charset="0"/>
                <a:ea typeface="Calibri" pitchFamily="34" charset="0"/>
                <a:cs typeface="Times New Roman" pitchFamily="18" charset="0"/>
              </a:rPr>
              <a:t>Migratory </a:t>
            </a:r>
            <a:r>
              <a:rPr kumimoji="0" lang="en-US" sz="2000" b="1" i="0" u="none" strike="noStrike" cap="none" normalizeH="0" baseline="0" dirty="0">
                <a:ln>
                  <a:noFill/>
                </a:ln>
                <a:solidFill>
                  <a:schemeClr val="accent2"/>
                </a:solidFill>
                <a:effectLst/>
                <a:latin typeface="Times New Roman" pitchFamily="18" charset="0"/>
                <a:ea typeface="Calibri" pitchFamily="34" charset="0"/>
                <a:cs typeface="Times New Roman" pitchFamily="18" charset="0"/>
                <a:hlinkClick r:id="rId2" tooltip="Fish"/>
              </a:rPr>
              <a:t>fish</a:t>
            </a:r>
            <a:r>
              <a:rPr kumimoji="0" lang="en-US" sz="2000" b="1" i="0" u="none" strike="noStrike" cap="none" normalizeH="0" baseline="0" dirty="0">
                <a:ln>
                  <a:noFill/>
                </a:ln>
                <a:solidFill>
                  <a:schemeClr val="accent2"/>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are classified according to the following scheme:</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diadromous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travel between salt and fresh water.  There are three types of </a:t>
            </a: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diadromous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a:t>
            </a:r>
            <a:endParaRPr kumimoji="0" lang="en-US" sz="2000" i="0" u="none" strike="noStrike" cap="none" normalizeH="0" baseline="0" dirty="0">
              <a:ln>
                <a:noFill/>
              </a:ln>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anadromous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live in the sea mostly, breed in fresh water </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(Greek: 'Ana' is up; The noun is "</a:t>
            </a:r>
            <a:r>
              <a:rPr kumimoji="0" lang="en-US" sz="2000" i="1" u="none" strike="noStrike" cap="none" normalizeH="0" baseline="0" dirty="0" err="1">
                <a:ln>
                  <a:noFill/>
                </a:ln>
                <a:effectLst/>
                <a:latin typeface="Times New Roman" pitchFamily="18" charset="0"/>
                <a:ea typeface="Calibri" pitchFamily="34" charset="0"/>
                <a:cs typeface="Times New Roman" pitchFamily="18" charset="0"/>
              </a:rPr>
              <a:t>anadromy</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e.g</a:t>
            </a:r>
            <a:r>
              <a:rPr lang="en-US" sz="2000" dirty="0">
                <a:latin typeface="Times New Roman" pitchFamily="18" charset="0"/>
                <a:ea typeface="Calibri" pitchFamily="34" charset="0"/>
                <a:cs typeface="Times New Roman" pitchFamily="18" charset="0"/>
              </a:rPr>
              <a:t> 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ALMONIDS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catadromous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live in fresh water, breed in the sea </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(Greek: '</a:t>
            </a:r>
            <a:r>
              <a:rPr kumimoji="0" lang="en-US" sz="2000" i="1" u="none" strike="noStrike" cap="none" normalizeH="0" baseline="0" dirty="0" err="1">
                <a:ln>
                  <a:noFill/>
                </a:ln>
                <a:effectLst/>
                <a:latin typeface="Times New Roman" pitchFamily="18" charset="0"/>
                <a:ea typeface="Calibri" pitchFamily="34" charset="0"/>
                <a:cs typeface="Times New Roman" pitchFamily="18" charset="0"/>
              </a:rPr>
              <a:t>Cata</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 is down)</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e.g. EELS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amphidromous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move between fresh and salt water during some part of life cycle, but not for breeding </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(Greek: '</a:t>
            </a:r>
            <a:r>
              <a:rPr kumimoji="0" lang="en-US" sz="2000" i="1" u="none" strike="noStrike" cap="none" normalizeH="0" baseline="0" dirty="0" err="1">
                <a:ln>
                  <a:noFill/>
                </a:ln>
                <a:effectLst/>
                <a:latin typeface="Times New Roman" pitchFamily="18" charset="0"/>
                <a:ea typeface="Calibri" pitchFamily="34" charset="0"/>
                <a:cs typeface="Times New Roman" pitchFamily="18" charset="0"/>
              </a:rPr>
              <a:t>Amphi</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 is both)</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potamodromous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migrate within fresh water only. </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(Greek: '</a:t>
            </a:r>
            <a:r>
              <a:rPr kumimoji="0" lang="en-US" sz="2000" i="1" u="none" strike="noStrike" cap="none" normalizeH="0" baseline="0" dirty="0" err="1">
                <a:ln>
                  <a:noFill/>
                </a:ln>
                <a:effectLst/>
                <a:latin typeface="Times New Roman" pitchFamily="18" charset="0"/>
                <a:ea typeface="Calibri" pitchFamily="34" charset="0"/>
                <a:cs typeface="Times New Roman" pitchFamily="18" charset="0"/>
              </a:rPr>
              <a:t>Potamos</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 is river)</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oceanodromous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fish migrate within salt water only. </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(Greek: '</a:t>
            </a:r>
            <a:r>
              <a:rPr kumimoji="0" lang="en-US" sz="2000" i="1" u="none" strike="noStrike" cap="none" normalizeH="0" baseline="0" dirty="0" err="1">
                <a:ln>
                  <a:noFill/>
                </a:ln>
                <a:effectLst/>
                <a:latin typeface="Times New Roman" pitchFamily="18" charset="0"/>
                <a:ea typeface="Calibri" pitchFamily="34" charset="0"/>
                <a:cs typeface="Times New Roman" pitchFamily="18" charset="0"/>
              </a:rPr>
              <a:t>Oceanos</a:t>
            </a:r>
            <a:r>
              <a:rPr kumimoji="0" lang="en-US" sz="2000" i="1" u="none" strike="noStrike" cap="none" normalizeH="0" baseline="0" dirty="0">
                <a:ln>
                  <a:noFill/>
                </a:ln>
                <a:effectLst/>
                <a:latin typeface="Times New Roman" pitchFamily="18" charset="0"/>
                <a:ea typeface="Calibri" pitchFamily="34" charset="0"/>
                <a:cs typeface="Times New Roman" pitchFamily="18" charset="0"/>
              </a:rPr>
              <a:t>' is ocean)</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4294967295"/>
          </p:nvPr>
        </p:nvSpPr>
        <p:spPr>
          <a:xfrm>
            <a:off x="0" y="685800"/>
            <a:ext cx="8382000" cy="4114800"/>
          </a:xfrm>
        </p:spPr>
        <p:txBody>
          <a:bodyPr>
            <a:noAutofit/>
          </a:bodyPr>
          <a:lstStyle/>
          <a:p>
            <a:pPr>
              <a:buFont typeface="Wingdings" pitchFamily="2" charset="2"/>
              <a:buChar char="q"/>
            </a:pPr>
            <a:r>
              <a:rPr lang="en-US" sz="2000" dirty="0">
                <a:latin typeface="Times New Roman" panose="02020603050405020304" pitchFamily="18" charset="0"/>
                <a:cs typeface="Times New Roman" panose="02020603050405020304" pitchFamily="18" charset="0"/>
              </a:rPr>
              <a:t>Fresh water fish are </a:t>
            </a:r>
            <a:r>
              <a:rPr lang="en-US" sz="2000" u="sng" dirty="0">
                <a:latin typeface="Times New Roman" panose="02020603050405020304" pitchFamily="18" charset="0"/>
                <a:cs typeface="Times New Roman" panose="02020603050405020304" pitchFamily="18" charset="0"/>
                <a:hlinkClick r:id="rId2" tooltip="Fishes"/>
              </a:rPr>
              <a:t>fishes</a:t>
            </a:r>
            <a:r>
              <a:rPr lang="en-US" sz="2000" dirty="0">
                <a:latin typeface="Times New Roman" panose="02020603050405020304" pitchFamily="18" charset="0"/>
                <a:cs typeface="Times New Roman" panose="02020603050405020304" pitchFamily="18" charset="0"/>
              </a:rPr>
              <a:t> living the whole or parts of their </a:t>
            </a:r>
            <a:r>
              <a:rPr lang="en-US" sz="2000" dirty="0" err="1">
                <a:latin typeface="Times New Roman" panose="02020603050405020304" pitchFamily="18" charset="0"/>
                <a:cs typeface="Times New Roman" panose="02020603050405020304" pitchFamily="18" charset="0"/>
              </a:rPr>
              <a:t>lifes</a:t>
            </a:r>
            <a:r>
              <a:rPr lang="en-US" sz="2000" dirty="0">
                <a:latin typeface="Times New Roman" panose="02020603050405020304" pitchFamily="18" charset="0"/>
                <a:cs typeface="Times New Roman" panose="02020603050405020304" pitchFamily="18" charset="0"/>
              </a:rPr>
              <a:t> in </a:t>
            </a:r>
            <a:r>
              <a:rPr lang="en-US" sz="2000" u="sng" dirty="0">
                <a:latin typeface="Times New Roman" panose="02020603050405020304" pitchFamily="18" charset="0"/>
                <a:cs typeface="Times New Roman" panose="02020603050405020304" pitchFamily="18" charset="0"/>
                <a:hlinkClick r:id="rId3" tooltip="Fresh water"/>
              </a:rPr>
              <a:t>fresh water</a:t>
            </a:r>
            <a:r>
              <a:rPr lang="en-US" sz="2000" dirty="0">
                <a:latin typeface="Times New Roman" panose="02020603050405020304" pitchFamily="18" charset="0"/>
                <a:cs typeface="Times New Roman" panose="02020603050405020304" pitchFamily="18" charset="0"/>
              </a:rPr>
              <a:t>, such as </a:t>
            </a:r>
            <a:r>
              <a:rPr lang="en-US" sz="2000" u="sng" dirty="0">
                <a:latin typeface="Times New Roman" panose="02020603050405020304" pitchFamily="18" charset="0"/>
                <a:cs typeface="Times New Roman" panose="02020603050405020304" pitchFamily="18" charset="0"/>
                <a:hlinkClick r:id="rId4" tooltip="River"/>
              </a:rPr>
              <a:t>rivers</a:t>
            </a:r>
            <a:r>
              <a:rPr lang="en-US" sz="2000" dirty="0">
                <a:latin typeface="Times New Roman" panose="02020603050405020304" pitchFamily="18" charset="0"/>
                <a:cs typeface="Times New Roman" panose="02020603050405020304" pitchFamily="18" charset="0"/>
              </a:rPr>
              <a:t> and </a:t>
            </a:r>
            <a:r>
              <a:rPr lang="en-US" sz="2000" u="sng" dirty="0">
                <a:latin typeface="Times New Roman" panose="02020603050405020304" pitchFamily="18" charset="0"/>
                <a:cs typeface="Times New Roman" panose="02020603050405020304" pitchFamily="18" charset="0"/>
                <a:hlinkClick r:id="rId5" tooltip="Lake"/>
              </a:rPr>
              <a:t>lakes</a:t>
            </a:r>
            <a:r>
              <a:rPr lang="en-US" sz="2000" dirty="0">
                <a:latin typeface="Times New Roman" panose="02020603050405020304" pitchFamily="18" charset="0"/>
                <a:cs typeface="Times New Roman" panose="02020603050405020304" pitchFamily="18" charset="0"/>
              </a:rPr>
              <a:t> with a </a:t>
            </a:r>
            <a:r>
              <a:rPr lang="en-US" sz="2000" u="sng" dirty="0">
                <a:latin typeface="Times New Roman" panose="02020603050405020304" pitchFamily="18" charset="0"/>
                <a:cs typeface="Times New Roman" panose="02020603050405020304" pitchFamily="18" charset="0"/>
                <a:hlinkClick r:id="rId6" tooltip="Salinity"/>
              </a:rPr>
              <a:t>salinity</a:t>
            </a:r>
            <a:r>
              <a:rPr lang="en-US" sz="2000" dirty="0">
                <a:latin typeface="Times New Roman" panose="02020603050405020304" pitchFamily="18" charset="0"/>
                <a:cs typeface="Times New Roman" panose="02020603050405020304" pitchFamily="18" charset="0"/>
              </a:rPr>
              <a:t> on less than 0,05 %.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41 % of all known species of fish are found in fresh water. Fresh water fish differ physiologically from salt water fish in several aspects.</a:t>
            </a:r>
          </a:p>
          <a:p>
            <a:pPr>
              <a:buFont typeface="Wingdings" pitchFamily="2" charset="2"/>
              <a:buChar char="q"/>
            </a:pPr>
            <a:r>
              <a:rPr lang="en-US" sz="2000" dirty="0">
                <a:latin typeface="Times New Roman" panose="02020603050405020304" pitchFamily="18" charset="0"/>
                <a:cs typeface="Times New Roman" panose="02020603050405020304" pitchFamily="18" charset="0"/>
                <a:hlinkClick r:id="rId7" tooltip="Carp"/>
              </a:rPr>
              <a:t>Carps</a:t>
            </a:r>
            <a:r>
              <a:rPr lang="en-US" sz="2000" dirty="0">
                <a:latin typeface="Times New Roman" panose="02020603050405020304" pitchFamily="18" charset="0"/>
                <a:cs typeface="Times New Roman" panose="02020603050405020304" pitchFamily="18" charset="0"/>
              </a:rPr>
              <a:t> are common fresh water fish all over the world.</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To survive fresh water, the fish needs a range of </a:t>
            </a:r>
            <a:r>
              <a:rPr lang="en-US" sz="2000" u="sng" dirty="0">
                <a:latin typeface="Times New Roman" panose="02020603050405020304" pitchFamily="18" charset="0"/>
                <a:cs typeface="Times New Roman" panose="02020603050405020304" pitchFamily="18" charset="0"/>
                <a:hlinkClick r:id="rId8" tooltip="Physiology"/>
              </a:rPr>
              <a:t>physiological</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9" tooltip="Adaptation"/>
              </a:rPr>
              <a:t>adaptations</a:t>
            </a:r>
            <a:r>
              <a:rPr lang="en-US" sz="2000" dirty="0">
                <a:latin typeface="Times New Roman" panose="02020603050405020304" pitchFamily="18" charset="0"/>
                <a:cs typeface="Times New Roman" panose="02020603050405020304" pitchFamily="18" charset="0"/>
              </a:rPr>
              <a:t> in order to keep the ion concentration of the body balanced.</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 Their </a:t>
            </a:r>
            <a:r>
              <a:rPr lang="en-US" sz="2000" u="sng" dirty="0">
                <a:latin typeface="Times New Roman" panose="02020603050405020304" pitchFamily="18" charset="0"/>
                <a:cs typeface="Times New Roman" panose="02020603050405020304" pitchFamily="18" charset="0"/>
                <a:hlinkClick r:id="rId10" tooltip="Gill"/>
              </a:rPr>
              <a:t>gills</a:t>
            </a:r>
            <a:r>
              <a:rPr lang="en-US" sz="2000" dirty="0">
                <a:latin typeface="Times New Roman" panose="02020603050405020304" pitchFamily="18" charset="0"/>
                <a:cs typeface="Times New Roman" panose="02020603050405020304" pitchFamily="18" charset="0"/>
              </a:rPr>
              <a:t> must be able to diffuse water while simultaneously keeping the salts of the bodily fluids inside. </a:t>
            </a:r>
          </a:p>
          <a:p>
            <a:pPr>
              <a:buFont typeface="Wingdings" pitchFamily="2" charset="2"/>
              <a:buChar char="q"/>
            </a:pPr>
            <a:r>
              <a:rPr lang="en-US" sz="2000" u="sng" dirty="0">
                <a:latin typeface="Times New Roman" panose="02020603050405020304" pitchFamily="18" charset="0"/>
                <a:cs typeface="Times New Roman" panose="02020603050405020304" pitchFamily="18" charset="0"/>
                <a:hlinkClick r:id="rId11" tooltip="Fish scales"/>
              </a:rPr>
              <a:t>The scales</a:t>
            </a:r>
            <a:r>
              <a:rPr lang="en-US" sz="2000" dirty="0">
                <a:latin typeface="Times New Roman" panose="02020603050405020304" pitchFamily="18" charset="0"/>
                <a:cs typeface="Times New Roman" panose="02020603050405020304" pitchFamily="18" charset="0"/>
              </a:rPr>
              <a:t> of the fish also plays a part in the process; fresh water fish that have lost too many scales get a surplus of water diffused in through the skin, causing the fish to die.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Another trait characteristic of fresh water fish are the well developed </a:t>
            </a:r>
            <a:r>
              <a:rPr lang="en-US" sz="2000" u="sng" dirty="0">
                <a:latin typeface="Times New Roman" panose="02020603050405020304" pitchFamily="18" charset="0"/>
                <a:cs typeface="Times New Roman" panose="02020603050405020304" pitchFamily="18" charset="0"/>
                <a:hlinkClick r:id="rId12" tooltip="Kidney"/>
              </a:rPr>
              <a:t>kidneys</a:t>
            </a:r>
            <a:r>
              <a:rPr lang="en-US" sz="2000" dirty="0">
                <a:latin typeface="Times New Roman" panose="02020603050405020304" pitchFamily="18" charset="0"/>
                <a:cs typeface="Times New Roman" panose="02020603050405020304" pitchFamily="18" charset="0"/>
              </a:rPr>
              <a:t>. These have to be large because a lot of water passes through them.</a:t>
            </a:r>
          </a:p>
          <a:p>
            <a:pPr>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Common carp.jpg">
            <a:hlinkClick r:id="rId2"/>
          </p:cNvPr>
          <p:cNvPicPr>
            <a:picLocks noChangeAspect="1" noChangeArrowheads="1"/>
          </p:cNvPicPr>
          <p:nvPr/>
        </p:nvPicPr>
        <p:blipFill>
          <a:blip r:embed="rId3"/>
          <a:srcRect/>
          <a:stretch>
            <a:fillRect/>
          </a:stretch>
        </p:blipFill>
        <p:spPr bwMode="auto">
          <a:xfrm>
            <a:off x="356704" y="762000"/>
            <a:ext cx="8503478" cy="3667126"/>
          </a:xfrm>
          <a:prstGeom prst="rect">
            <a:avLst/>
          </a:prstGeom>
          <a:noFill/>
        </p:spPr>
      </p:pic>
      <p:sp>
        <p:nvSpPr>
          <p:cNvPr id="4" name="TextBox 3"/>
          <p:cNvSpPr txBox="1"/>
          <p:nvPr/>
        </p:nvSpPr>
        <p:spPr>
          <a:xfrm>
            <a:off x="685800" y="4648200"/>
            <a:ext cx="6271589" cy="646331"/>
          </a:xfrm>
          <a:prstGeom prst="rect">
            <a:avLst/>
          </a:prstGeom>
          <a:noFill/>
        </p:spPr>
        <p:txBody>
          <a:bodyPr wrap="none" rtlCol="0">
            <a:spAutoFit/>
          </a:bodyPr>
          <a:lstStyle/>
          <a:p>
            <a:r>
              <a:rPr lang="en-US" sz="3600" dirty="0">
                <a:solidFill>
                  <a:schemeClr val="accent2"/>
                </a:solidFill>
                <a:latin typeface="Times New Roman" panose="02020603050405020304" pitchFamily="18" charset="0"/>
                <a:cs typeface="Times New Roman" panose="02020603050405020304" pitchFamily="18" charset="0"/>
              </a:rPr>
              <a:t>Common carp- </a:t>
            </a:r>
            <a:r>
              <a:rPr lang="en-US" sz="3600" i="1" dirty="0" err="1">
                <a:solidFill>
                  <a:schemeClr val="accent2"/>
                </a:solidFill>
                <a:latin typeface="Times New Roman" panose="02020603050405020304" pitchFamily="18" charset="0"/>
                <a:cs typeface="Times New Roman" panose="02020603050405020304" pitchFamily="18" charset="0"/>
              </a:rPr>
              <a:t>Cyprinus</a:t>
            </a:r>
            <a:r>
              <a:rPr lang="en-US" sz="3600" i="1" dirty="0">
                <a:solidFill>
                  <a:schemeClr val="accent2"/>
                </a:solidFill>
                <a:latin typeface="Times New Roman" panose="02020603050405020304" pitchFamily="18" charset="0"/>
                <a:cs typeface="Times New Roman" panose="02020603050405020304" pitchFamily="18" charset="0"/>
              </a:rPr>
              <a:t>  </a:t>
            </a:r>
            <a:r>
              <a:rPr lang="en-US" sz="3600" i="1" dirty="0" err="1">
                <a:solidFill>
                  <a:schemeClr val="accent2"/>
                </a:solidFill>
                <a:latin typeface="Times New Roman" panose="02020603050405020304" pitchFamily="18" charset="0"/>
                <a:cs typeface="Times New Roman" panose="02020603050405020304" pitchFamily="18" charset="0"/>
              </a:rPr>
              <a:t>carpio</a:t>
            </a:r>
            <a:endParaRPr lang="en-US" sz="3600" i="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458200" cy="2554545"/>
          </a:xfrm>
          <a:prstGeom prst="rect">
            <a:avLst/>
          </a:prstGeom>
          <a:noFill/>
          <a:ln>
            <a:solidFill>
              <a:srgbClr val="7030A0"/>
            </a:solidFill>
          </a:ln>
        </p:spPr>
        <p:txBody>
          <a:bodyPr wrap="square">
            <a:spAutoFit/>
          </a:bodyPr>
          <a:lstStyle/>
          <a:p>
            <a:r>
              <a:rPr lang="en-US" sz="2000" dirty="0">
                <a:latin typeface="Times New Roman" panose="02020603050405020304" pitchFamily="18" charset="0"/>
                <a:cs typeface="Times New Roman" panose="02020603050405020304" pitchFamily="18" charset="0"/>
              </a:rPr>
              <a:t>Carp is a common name for various </a:t>
            </a:r>
            <a:r>
              <a:rPr lang="en-US" sz="2000" u="sng" dirty="0">
                <a:latin typeface="Times New Roman" panose="02020603050405020304" pitchFamily="18" charset="0"/>
                <a:cs typeface="Times New Roman" panose="02020603050405020304" pitchFamily="18" charset="0"/>
                <a:hlinkClick r:id="rId2" tooltip="Freshwater"/>
              </a:rPr>
              <a:t>freshwater</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3" tooltip="Fish"/>
              </a:rPr>
              <a:t>fish</a:t>
            </a:r>
            <a:r>
              <a:rPr lang="en-US" sz="2000" dirty="0">
                <a:latin typeface="Times New Roman" panose="02020603050405020304" pitchFamily="18" charset="0"/>
                <a:cs typeface="Times New Roman" panose="02020603050405020304" pitchFamily="18" charset="0"/>
              </a:rPr>
              <a:t> of the family </a:t>
            </a:r>
            <a:r>
              <a:rPr lang="en-US" sz="2000" u="sng" dirty="0" err="1">
                <a:latin typeface="Times New Roman" panose="02020603050405020304" pitchFamily="18" charset="0"/>
                <a:cs typeface="Times New Roman" panose="02020603050405020304" pitchFamily="18" charset="0"/>
                <a:hlinkClick r:id="rId4" tooltip="Cyprinidae"/>
              </a:rPr>
              <a:t>Cyprinidae</a:t>
            </a:r>
            <a:r>
              <a:rPr lang="en-US" sz="2000" dirty="0">
                <a:latin typeface="Times New Roman" panose="02020603050405020304" pitchFamily="18" charset="0"/>
                <a:cs typeface="Times New Roman" panose="02020603050405020304" pitchFamily="18" charset="0"/>
              </a:rPr>
              <a:t>, a very large group of fishes originally from Eurasia and southeast Asia.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Carp usually refers only to several larger cyprinid species such as </a:t>
            </a:r>
          </a:p>
          <a:p>
            <a:r>
              <a:rPr lang="en-US" sz="2000" i="1" u="sng" dirty="0" err="1">
                <a:solidFill>
                  <a:srgbClr val="FF0000"/>
                </a:solidFill>
                <a:latin typeface="Times New Roman" panose="02020603050405020304" pitchFamily="18" charset="0"/>
                <a:cs typeface="Times New Roman" panose="02020603050405020304" pitchFamily="18" charset="0"/>
                <a:hlinkClick r:id="rId5" tooltip="Cyprinus carpio"/>
              </a:rPr>
              <a:t>Cyprinus</a:t>
            </a:r>
            <a:r>
              <a:rPr lang="en-US" sz="2000" i="1" u="sng" dirty="0">
                <a:solidFill>
                  <a:srgbClr val="FF0000"/>
                </a:solidFill>
                <a:latin typeface="Times New Roman" panose="02020603050405020304" pitchFamily="18" charset="0"/>
                <a:cs typeface="Times New Roman" panose="02020603050405020304" pitchFamily="18" charset="0"/>
                <a:hlinkClick r:id="rId5" tooltip="Cyprinus carpio"/>
              </a:rPr>
              <a:t> </a:t>
            </a:r>
            <a:r>
              <a:rPr lang="en-US" sz="2000" i="1" u="sng" dirty="0" err="1">
                <a:solidFill>
                  <a:srgbClr val="FF0000"/>
                </a:solidFill>
                <a:latin typeface="Times New Roman" panose="02020603050405020304" pitchFamily="18" charset="0"/>
                <a:cs typeface="Times New Roman" panose="02020603050405020304" pitchFamily="18" charset="0"/>
                <a:hlinkClick r:id="rId5" tooltip="Cyprinus carpio"/>
              </a:rPr>
              <a:t>carpio</a:t>
            </a:r>
            <a:r>
              <a:rPr lang="en-US" sz="2000" dirty="0">
                <a:solidFill>
                  <a:srgbClr val="FF0000"/>
                </a:solidFill>
                <a:latin typeface="Times New Roman" panose="02020603050405020304" pitchFamily="18" charset="0"/>
                <a:cs typeface="Times New Roman" panose="02020603050405020304" pitchFamily="18" charset="0"/>
              </a:rPr>
              <a:t> (common carp), </a:t>
            </a:r>
          </a:p>
          <a:p>
            <a:r>
              <a:rPr lang="en-US" sz="2000" i="1" u="sng" dirty="0" err="1">
                <a:solidFill>
                  <a:srgbClr val="FF0000"/>
                </a:solidFill>
                <a:latin typeface="Times New Roman" panose="02020603050405020304" pitchFamily="18" charset="0"/>
                <a:cs typeface="Times New Roman" panose="02020603050405020304" pitchFamily="18" charset="0"/>
                <a:hlinkClick r:id="rId6" tooltip="Carassius carassius"/>
              </a:rPr>
              <a:t>Carassius</a:t>
            </a:r>
            <a:r>
              <a:rPr lang="en-US" sz="2000" i="1" u="sng" dirty="0">
                <a:solidFill>
                  <a:srgbClr val="FF0000"/>
                </a:solidFill>
                <a:latin typeface="Times New Roman" panose="02020603050405020304" pitchFamily="18" charset="0"/>
                <a:cs typeface="Times New Roman" panose="02020603050405020304" pitchFamily="18" charset="0"/>
                <a:hlinkClick r:id="rId6" tooltip="Carassius carassius"/>
              </a:rPr>
              <a:t> </a:t>
            </a:r>
            <a:r>
              <a:rPr lang="en-US" sz="2000" i="1" u="sng" dirty="0" err="1">
                <a:solidFill>
                  <a:srgbClr val="FF0000"/>
                </a:solidFill>
                <a:latin typeface="Times New Roman" panose="02020603050405020304" pitchFamily="18" charset="0"/>
                <a:cs typeface="Times New Roman" panose="02020603050405020304" pitchFamily="18" charset="0"/>
                <a:hlinkClick r:id="rId6" tooltip="Carassius carassius"/>
              </a:rPr>
              <a:t>carassius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Crucian</a:t>
            </a:r>
            <a:r>
              <a:rPr lang="en-US" sz="2000" dirty="0">
                <a:solidFill>
                  <a:srgbClr val="FF0000"/>
                </a:solidFill>
                <a:latin typeface="Times New Roman" panose="02020603050405020304" pitchFamily="18" charset="0"/>
                <a:cs typeface="Times New Roman" panose="02020603050405020304" pitchFamily="18" charset="0"/>
              </a:rPr>
              <a:t> carp), </a:t>
            </a:r>
          </a:p>
          <a:p>
            <a:r>
              <a:rPr lang="en-US" sz="2000" dirty="0">
                <a:latin typeface="Times New Roman" panose="02020603050405020304" pitchFamily="18" charset="0"/>
                <a:cs typeface="Times New Roman" panose="02020603050405020304" pitchFamily="18" charset="0"/>
              </a:rPr>
              <a:t>Carp have long been an important food fish to humans, as well as popular ornamental fishes .</a:t>
            </a:r>
          </a:p>
        </p:txBody>
      </p:sp>
      <p:sp>
        <p:nvSpPr>
          <p:cNvPr id="3" name="Title 2"/>
          <p:cNvSpPr>
            <a:spLocks noGrp="1"/>
          </p:cNvSpPr>
          <p:nvPr>
            <p:ph type="title"/>
          </p:nvPr>
        </p:nvSpPr>
        <p:spPr>
          <a:xfrm>
            <a:off x="381000" y="304800"/>
            <a:ext cx="8305800" cy="1143000"/>
          </a:xfrm>
        </p:spPr>
        <p:txBody>
          <a:bodyPr>
            <a:normAutofit/>
          </a:bodyPr>
          <a:lstStyle/>
          <a:p>
            <a:r>
              <a:rPr lang="en-US" sz="6000" b="1" dirty="0">
                <a:solidFill>
                  <a:schemeClr val="accent4">
                    <a:lumMod val="60000"/>
                    <a:lumOff val="40000"/>
                  </a:schemeClr>
                </a:solidFill>
              </a:rPr>
              <a:t>CARPS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7772400" cy="1362075"/>
          </a:xfrm>
        </p:spPr>
        <p:txBody>
          <a:bodyPr/>
          <a:lstStyle/>
          <a:p>
            <a:r>
              <a:rPr lang="en-US" b="1" dirty="0">
                <a:solidFill>
                  <a:schemeClr val="accent2"/>
                </a:solidFill>
                <a:latin typeface="Times New Roman" pitchFamily="18" charset="0"/>
                <a:cs typeface="Times New Roman" pitchFamily="18" charset="0"/>
              </a:rPr>
              <a:t>Tilapia</a:t>
            </a:r>
            <a:r>
              <a:rPr lang="en-US" dirty="0">
                <a:latin typeface="Times New Roman" pitchFamily="18" charset="0"/>
                <a:cs typeface="Times New Roman" pitchFamily="18" charset="0"/>
              </a:rPr>
              <a:t> :</a:t>
            </a:r>
          </a:p>
        </p:txBody>
      </p:sp>
      <p:sp>
        <p:nvSpPr>
          <p:cNvPr id="3" name="Text Placeholder 2"/>
          <p:cNvSpPr>
            <a:spLocks noGrp="1"/>
          </p:cNvSpPr>
          <p:nvPr>
            <p:ph type="body" idx="4294967295"/>
          </p:nvPr>
        </p:nvSpPr>
        <p:spPr>
          <a:xfrm>
            <a:off x="457200" y="1524000"/>
            <a:ext cx="7772400" cy="2133600"/>
          </a:xfrm>
        </p:spPr>
        <p:txBody>
          <a:bodyPr>
            <a:noAutofit/>
          </a:bodyPr>
          <a:lstStyle/>
          <a:p>
            <a:pPr marL="342900" indent="-342900">
              <a:buFont typeface="Wingdings" pitchFamily="2" charset="2"/>
              <a:buChar char="v"/>
            </a:pPr>
            <a:r>
              <a:rPr lang="en-US" sz="2000" dirty="0">
                <a:solidFill>
                  <a:schemeClr val="tx1"/>
                </a:solidFill>
                <a:latin typeface="Times New Roman" pitchFamily="18" charset="0"/>
                <a:cs typeface="Times New Roman" pitchFamily="18" charset="0"/>
              </a:rPr>
              <a:t>Tilapia is a large genus in the cichlid family (</a:t>
            </a:r>
            <a:r>
              <a:rPr lang="en-US" sz="2000" dirty="0" err="1">
                <a:solidFill>
                  <a:schemeClr val="tx1"/>
                </a:solidFill>
                <a:latin typeface="Times New Roman" pitchFamily="18" charset="0"/>
                <a:cs typeface="Times New Roman" pitchFamily="18" charset="0"/>
              </a:rPr>
              <a:t>Cichlidae</a:t>
            </a:r>
            <a:r>
              <a:rPr lang="en-US" sz="2000" dirty="0">
                <a:solidFill>
                  <a:schemeClr val="tx1"/>
                </a:solidFill>
                <a:latin typeface="Times New Roman" pitchFamily="18" charset="0"/>
                <a:cs typeface="Times New Roman" pitchFamily="18" charset="0"/>
              </a:rPr>
              <a:t>). </a:t>
            </a:r>
          </a:p>
          <a:p>
            <a:pPr marL="342900" indent="-342900">
              <a:buFont typeface="Wingdings" pitchFamily="2" charset="2"/>
              <a:buChar char="v"/>
            </a:pPr>
            <a:r>
              <a:rPr lang="en-US" sz="2000" dirty="0">
                <a:solidFill>
                  <a:schemeClr val="tx1"/>
                </a:solidFill>
                <a:latin typeface="Times New Roman" pitchFamily="18" charset="0"/>
                <a:cs typeface="Times New Roman" pitchFamily="18" charset="0"/>
              </a:rPr>
              <a:t>The genus Tilapia, as well as closely related genera like </a:t>
            </a:r>
            <a:r>
              <a:rPr lang="en-US" sz="2000" dirty="0" err="1">
                <a:solidFill>
                  <a:schemeClr val="tx1"/>
                </a:solidFill>
                <a:latin typeface="Times New Roman" pitchFamily="18" charset="0"/>
                <a:cs typeface="Times New Roman" pitchFamily="18" charset="0"/>
              </a:rPr>
              <a:t>Oreochromis</a:t>
            </a:r>
            <a:r>
              <a:rPr lang="en-US" sz="2000" dirty="0">
                <a:solidFill>
                  <a:schemeClr val="tx1"/>
                </a:solidFill>
                <a:latin typeface="Times New Roman" pitchFamily="18" charset="0"/>
                <a:cs typeface="Times New Roman" pitchFamily="18" charset="0"/>
              </a:rPr>
              <a:t> and </a:t>
            </a:r>
            <a:r>
              <a:rPr lang="en-US" sz="2000" dirty="0" err="1">
                <a:solidFill>
                  <a:schemeClr val="tx1"/>
                </a:solidFill>
                <a:latin typeface="Times New Roman" pitchFamily="18" charset="0"/>
                <a:cs typeface="Times New Roman" pitchFamily="18" charset="0"/>
              </a:rPr>
              <a:t>Sarotherodon</a:t>
            </a:r>
            <a:r>
              <a:rPr lang="en-US" sz="2000" dirty="0">
                <a:solidFill>
                  <a:schemeClr val="tx1"/>
                </a:solidFill>
                <a:latin typeface="Times New Roman" pitchFamily="18" charset="0"/>
                <a:cs typeface="Times New Roman" pitchFamily="18" charset="0"/>
              </a:rPr>
              <a:t>.</a:t>
            </a:r>
          </a:p>
          <a:p>
            <a:pPr marL="342900" indent="-342900">
              <a:buFont typeface="Wingdings" pitchFamily="2" charset="2"/>
              <a:buChar char="v"/>
            </a:pPr>
            <a:r>
              <a:rPr lang="en-US" sz="2000" dirty="0">
                <a:solidFill>
                  <a:schemeClr val="tx1"/>
                </a:solidFill>
                <a:latin typeface="Times New Roman" pitchFamily="18" charset="0"/>
                <a:cs typeface="Times New Roman" pitchFamily="18" charset="0"/>
              </a:rPr>
              <a:t>Tilapia is a popular food fish and many species can easily be cultivated in ponds. It has been an important source of protein Africa ,for thousands of years and the Ancient Egyptians cultivated tilapia in ponds along the Nile. </a:t>
            </a:r>
          </a:p>
          <a:p>
            <a:pPr marL="342900" indent="-342900">
              <a:buFont typeface="Wingdings" pitchFamily="2" charset="2"/>
              <a:buChar char="v"/>
            </a:pPr>
            <a:r>
              <a:rPr lang="en-US" sz="2000" dirty="0">
                <a:solidFill>
                  <a:schemeClr val="tx1"/>
                </a:solidFill>
                <a:latin typeface="Times New Roman" pitchFamily="18" charset="0"/>
                <a:cs typeface="Times New Roman" pitchFamily="18" charset="0"/>
              </a:rPr>
              <a:t>Today, tilapia is a popular food fish all over the world and it is also kept in </a:t>
            </a:r>
            <a:r>
              <a:rPr lang="en-US" sz="2000" dirty="0" err="1">
                <a:solidFill>
                  <a:schemeClr val="tx1"/>
                </a:solidFill>
                <a:latin typeface="Times New Roman" pitchFamily="18" charset="0"/>
                <a:cs typeface="Times New Roman" pitchFamily="18" charset="0"/>
              </a:rPr>
              <a:t>aquariums.When</a:t>
            </a:r>
            <a:r>
              <a:rPr lang="en-US" sz="2000" dirty="0">
                <a:solidFill>
                  <a:schemeClr val="tx1"/>
                </a:solidFill>
                <a:latin typeface="Times New Roman" pitchFamily="18" charset="0"/>
                <a:cs typeface="Times New Roman" pitchFamily="18" charset="0"/>
              </a:rPr>
              <a:t> it comes to tilapia farming, species such as Nile tilapia (</a:t>
            </a:r>
            <a:r>
              <a:rPr lang="en-US" sz="2000" dirty="0" err="1">
                <a:solidFill>
                  <a:schemeClr val="tx1"/>
                </a:solidFill>
                <a:latin typeface="Times New Roman" pitchFamily="18" charset="0"/>
                <a:cs typeface="Times New Roman" pitchFamily="18" charset="0"/>
              </a:rPr>
              <a:t>Oreochromis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niloticus</a:t>
            </a:r>
            <a:r>
              <a:rPr lang="en-US" sz="2000" dirty="0">
                <a:solidFill>
                  <a:schemeClr val="tx1"/>
                </a:solidFill>
                <a:latin typeface="Times New Roman" pitchFamily="18" charset="0"/>
                <a:cs typeface="Times New Roman" pitchFamily="18" charset="0"/>
              </a:rPr>
              <a:t>) and Mozambique tilapia (</a:t>
            </a:r>
            <a:r>
              <a:rPr lang="en-US" sz="2000" dirty="0" err="1">
                <a:solidFill>
                  <a:schemeClr val="tx1"/>
                </a:solidFill>
                <a:latin typeface="Times New Roman" pitchFamily="18" charset="0"/>
                <a:cs typeface="Times New Roman" pitchFamily="18" charset="0"/>
              </a:rPr>
              <a:t>Oreochromis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mossambicus</a:t>
            </a:r>
            <a:r>
              <a:rPr lang="en-US" sz="2000" dirty="0">
                <a:solidFill>
                  <a:schemeClr val="tx1"/>
                </a:solidFill>
                <a:latin typeface="Times New Roman" pitchFamily="18" charset="0"/>
                <a:cs typeface="Times New Roman" pitchFamily="18" charset="0"/>
              </a:rPr>
              <a:t>) are appreciated since they grow fast and refrain from breeding until they are comparatively old.</a:t>
            </a:r>
          </a:p>
          <a:p>
            <a:pPr marL="342900" indent="-342900">
              <a:buFont typeface="Wingdings" pitchFamily="2" charset="2"/>
              <a:buChar char="v"/>
            </a:pPr>
            <a:r>
              <a:rPr lang="en-US" sz="2000" dirty="0">
                <a:solidFill>
                  <a:schemeClr val="tx1"/>
                </a:solidFill>
                <a:latin typeface="Times New Roman" pitchFamily="18" charset="0"/>
                <a:cs typeface="Times New Roman" pitchFamily="18" charset="0"/>
              </a:rPr>
              <a:t>Oviparous ,substrate or mouth brooders.</a:t>
            </a:r>
          </a:p>
          <a:p>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1938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772400" cy="1362075"/>
          </a:xfrm>
        </p:spPr>
        <p:txBody>
          <a:bodyPr>
            <a:normAutofit/>
          </a:bodyPr>
          <a:lstStyle/>
          <a:p>
            <a:pPr algn="ctr"/>
            <a:r>
              <a:rPr sz="2000" b="1" dirty="0">
                <a:solidFill>
                  <a:schemeClr val="tx1"/>
                </a:solidFill>
                <a:latin typeface="Times New Roman" panose="02020603050405020304" pitchFamily="18" charset="0"/>
                <a:cs typeface="Times New Roman" panose="02020603050405020304" pitchFamily="18" charset="0"/>
              </a:rPr>
              <a:t>MARINE FISH</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1366897"/>
            <a:ext cx="8763000" cy="4524315"/>
          </a:xfrm>
          <a:prstGeom prst="rect">
            <a:avLst/>
          </a:prstGeom>
        </p:spPr>
        <p:txBody>
          <a:bodyPr wrap="square">
            <a:spAutoFit/>
          </a:bodyPr>
          <a:lstStyle/>
          <a:p>
            <a:pPr lvl="0" fontAlgn="base">
              <a:spcBef>
                <a:spcPct val="0"/>
              </a:spcBef>
              <a:spcAft>
                <a:spcPct val="0"/>
              </a:spcAft>
            </a:pPr>
            <a:r>
              <a:rPr lang="en-US" sz="2000" dirty="0">
                <a:solidFill>
                  <a:srgbClr val="FF0066"/>
                </a:solidFill>
                <a:latin typeface="Trebuchet MS" pitchFamily="34" charset="0"/>
                <a:ea typeface="Times New Roman" pitchFamily="18" charset="0"/>
                <a:cs typeface="Times New Roman" pitchFamily="18" charset="0"/>
              </a:rPr>
              <a:t>A</a:t>
            </a:r>
            <a:r>
              <a:rPr lang="en-US" sz="2000" dirty="0">
                <a:solidFill>
                  <a:srgbClr val="FF0066"/>
                </a:solidFill>
                <a:latin typeface="Times New Roman" pitchFamily="18" charset="0"/>
                <a:ea typeface="Times New Roman" pitchFamily="18" charset="0"/>
                <a:cs typeface="Times New Roman" pitchFamily="18" charset="0"/>
              </a:rPr>
              <a:t>. Sharks  </a:t>
            </a:r>
          </a:p>
          <a:p>
            <a:pPr lvl="0" fontAlgn="base">
              <a:spcBef>
                <a:spcPct val="0"/>
              </a:spcBef>
              <a:spcAft>
                <a:spcPct val="0"/>
              </a:spcAft>
              <a:buFont typeface="Wingdings" pitchFamily="2" charset="2"/>
              <a:buChar char="q"/>
            </a:pPr>
            <a:r>
              <a:rPr lang="en-US" sz="2000" dirty="0">
                <a:latin typeface="Times New Roman" pitchFamily="18" charset="0"/>
                <a:ea typeface="Times New Roman" pitchFamily="18" charset="0"/>
                <a:cs typeface="Times New Roman" pitchFamily="18" charset="0"/>
              </a:rPr>
              <a:t>Belong to the  class </a:t>
            </a:r>
            <a:r>
              <a:rPr lang="en-US" sz="2000" dirty="0" err="1">
                <a:solidFill>
                  <a:srgbClr val="FF0066"/>
                </a:solidFill>
                <a:latin typeface="Times New Roman" pitchFamily="18" charset="0"/>
                <a:ea typeface="Times New Roman" pitchFamily="18" charset="0"/>
                <a:cs typeface="Times New Roman" pitchFamily="18" charset="0"/>
              </a:rPr>
              <a:t>Chondrichthyes</a:t>
            </a:r>
            <a:r>
              <a:rPr lang="en-US" sz="2000" dirty="0">
                <a:latin typeface="Times New Roman" pitchFamily="18" charset="0"/>
                <a:ea typeface="Times New Roman" pitchFamily="18" charset="0"/>
                <a:cs typeface="Times New Roman" pitchFamily="18" charset="0"/>
              </a:rPr>
              <a:t> have to keep swimming, otherwise they will sink to the bottom of the ocean. </a:t>
            </a:r>
            <a:endParaRPr lang="en-US" sz="2000"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sz="2000" dirty="0">
                <a:latin typeface="Times New Roman" pitchFamily="18" charset="0"/>
                <a:ea typeface="Times New Roman" pitchFamily="18" charset="0"/>
                <a:cs typeface="Times New Roman" pitchFamily="18" charset="0"/>
              </a:rPr>
              <a:t>This characteristic has led to two distinct forms of sharks: the pelagic and benthic forms. The pelagic sharks move constantly through the water and rely on this movement to pass water across the gills for respiration. </a:t>
            </a:r>
            <a:endParaRPr lang="en-US" sz="2000"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sz="2000" dirty="0">
                <a:latin typeface="Times New Roman" pitchFamily="18" charset="0"/>
                <a:ea typeface="Times New Roman" pitchFamily="18" charset="0"/>
                <a:cs typeface="Times New Roman" pitchFamily="18" charset="0"/>
              </a:rPr>
              <a:t>The benthic forms lie on the bottom and take in water through a pair of holes at the top of their head called spiracles.</a:t>
            </a:r>
          </a:p>
          <a:p>
            <a:pPr>
              <a:buFont typeface="Wingdings" pitchFamily="2" charset="2"/>
              <a:buChar char="q"/>
            </a:pPr>
            <a:r>
              <a:rPr lang="en-US" sz="2400" b="1" dirty="0">
                <a:latin typeface="Times New Roman" pitchFamily="18" charset="0"/>
                <a:ea typeface="Times New Roman" pitchFamily="18" charset="0"/>
                <a:cs typeface="Times New Roman" pitchFamily="18" charset="0"/>
              </a:rPr>
              <a:t> </a:t>
            </a:r>
            <a:r>
              <a:rPr lang="en-US" sz="2000" dirty="0">
                <a:latin typeface="Times New Roman" pitchFamily="18" charset="0"/>
                <a:cs typeface="Times New Roman" pitchFamily="18" charset="0"/>
              </a:rPr>
              <a:t>Sharks  are a type of fish with a full ca </a:t>
            </a:r>
            <a:r>
              <a:rPr lang="en-US" sz="2000" dirty="0" err="1">
                <a:latin typeface="Times New Roman" pitchFamily="18" charset="0"/>
                <a:cs typeface="Times New Roman" pitchFamily="18" charset="0"/>
              </a:rPr>
              <a:t>rtilaginous</a:t>
            </a:r>
            <a:r>
              <a:rPr lang="en-US" sz="2000" dirty="0">
                <a:latin typeface="Times New Roman" pitchFamily="18" charset="0"/>
                <a:cs typeface="Times New Roman" pitchFamily="18" charset="0"/>
              </a:rPr>
              <a:t> skeleton and a streamlined body. They respire with the use of five to seven </a:t>
            </a:r>
            <a:r>
              <a:rPr lang="en-US" sz="2000" dirty="0">
                <a:latin typeface="Times New Roman" pitchFamily="18" charset="0"/>
                <a:cs typeface="Times New Roman" pitchFamily="18" charset="0"/>
                <a:hlinkClick r:id="rId2" action="ppaction://hlinkfile" tooltip="Gill"/>
              </a:rPr>
              <a:t>gill</a:t>
            </a:r>
            <a:r>
              <a:rPr lang="en-US" sz="2000" dirty="0">
                <a:latin typeface="Times New Roman" pitchFamily="18" charset="0"/>
                <a:cs typeface="Times New Roman" pitchFamily="18" charset="0"/>
              </a:rPr>
              <a:t> slits. </a:t>
            </a:r>
          </a:p>
          <a:p>
            <a:pPr>
              <a:buFont typeface="Wingdings" pitchFamily="2" charset="2"/>
              <a:buChar char="q"/>
            </a:pPr>
            <a:r>
              <a:rPr lang="en-US" sz="2000" dirty="0">
                <a:latin typeface="Times New Roman" pitchFamily="18" charset="0"/>
                <a:cs typeface="Times New Roman" pitchFamily="18" charset="0"/>
              </a:rPr>
              <a:t>Sharks have a covering of </a:t>
            </a:r>
            <a:r>
              <a:rPr lang="en-US" sz="2000" dirty="0">
                <a:latin typeface="Times New Roman" pitchFamily="18" charset="0"/>
                <a:cs typeface="Times New Roman" pitchFamily="18" charset="0"/>
                <a:hlinkClick r:id="rId3" action="ppaction://hlinkfile" tooltip="Dermal denticle"/>
              </a:rPr>
              <a:t>dermal </a:t>
            </a:r>
            <a:r>
              <a:rPr lang="en-US" sz="2000" dirty="0" err="1">
                <a:latin typeface="Times New Roman" pitchFamily="18" charset="0"/>
                <a:cs typeface="Times New Roman" pitchFamily="18" charset="0"/>
                <a:hlinkClick r:id="rId3" action="ppaction://hlinkfile" tooltip="Dermal denticle"/>
              </a:rPr>
              <a:t>denticles</a:t>
            </a:r>
            <a:r>
              <a:rPr lang="en-US" sz="2000" dirty="0">
                <a:latin typeface="Times New Roman" pitchFamily="18" charset="0"/>
                <a:cs typeface="Times New Roman" pitchFamily="18" charset="0"/>
              </a:rPr>
              <a:t> to protect their skin from damage and </a:t>
            </a:r>
            <a:r>
              <a:rPr lang="en-US" sz="2000" dirty="0">
                <a:latin typeface="Times New Roman" pitchFamily="18" charset="0"/>
                <a:cs typeface="Times New Roman" pitchFamily="18" charset="0"/>
                <a:hlinkClick r:id="rId4" action="ppaction://hlinkfile" tooltip="Parasite"/>
              </a:rPr>
              <a:t>parasites</a:t>
            </a:r>
            <a:r>
              <a:rPr lang="en-US" sz="2000" dirty="0">
                <a:latin typeface="Times New Roman" pitchFamily="18" charset="0"/>
                <a:cs typeface="Times New Roman" pitchFamily="18" charset="0"/>
              </a:rPr>
              <a:t> and to improve </a:t>
            </a:r>
            <a:r>
              <a:rPr lang="en-US" sz="2000" dirty="0">
                <a:latin typeface="Times New Roman" pitchFamily="18" charset="0"/>
                <a:cs typeface="Times New Roman" pitchFamily="18" charset="0"/>
                <a:hlinkClick r:id="rId5" action="ppaction://hlinkfile" tooltip="Fluid dynamics"/>
              </a:rPr>
              <a:t>fluid dynamics</a:t>
            </a:r>
            <a:r>
              <a:rPr lang="en-US" sz="2000" dirty="0">
                <a:latin typeface="Times New Roman" pitchFamily="18" charset="0"/>
                <a:cs typeface="Times New Roman" pitchFamily="18" charset="0"/>
              </a:rPr>
              <a:t>; they also have replaceable teeth.</a:t>
            </a:r>
            <a:r>
              <a:rPr lang="en-US" sz="2000" dirty="0">
                <a:solidFill>
                  <a:srgbClr val="0070C0"/>
                </a:solidFill>
              </a:rPr>
              <a:t> </a:t>
            </a:r>
          </a:p>
          <a:p>
            <a:pPr>
              <a:buFont typeface="Wingdings" pitchFamily="2" charset="2"/>
              <a:buChar char="q"/>
            </a:pPr>
            <a:r>
              <a:rPr lang="en-US" sz="2000" dirty="0">
                <a:latin typeface="Times New Roman" pitchFamily="18" charset="0"/>
                <a:cs typeface="Times New Roman" pitchFamily="18" charset="0"/>
              </a:rPr>
              <a:t>Shark gill slits are not covered like other fish, but are in a row behind its head.</a:t>
            </a:r>
          </a:p>
          <a:p>
            <a:pPr lvl="0" eaLnBrk="0" fontAlgn="base" hangingPunct="0">
              <a:spcBef>
                <a:spcPct val="0"/>
              </a:spcBef>
              <a:spcAft>
                <a:spcPct val="0"/>
              </a:spcAft>
              <a:buFont typeface="Wingdings" pitchFamily="2" charset="2"/>
              <a:buChar char="q"/>
            </a:pPr>
            <a:endParaRPr lang="en-US" sz="2400" b="1" dirty="0">
              <a:latin typeface="Times New Roman" pitchFamily="18" charset="0"/>
              <a:ea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6019800"/>
            <a:ext cx="883286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66"/>
                </a:solidFill>
                <a:effectLst/>
                <a:latin typeface="Arial" charset="0"/>
                <a:cs typeface="Arial" charset="0"/>
              </a:rPr>
              <a:t>Oceanic </a:t>
            </a:r>
            <a:r>
              <a:rPr kumimoji="0" lang="en-US" sz="2800" b="1" i="0" u="none" strike="noStrike" cap="none" normalizeH="0" baseline="0" dirty="0" err="1">
                <a:ln>
                  <a:noFill/>
                </a:ln>
                <a:solidFill>
                  <a:srgbClr val="FF0066"/>
                </a:solidFill>
                <a:effectLst/>
                <a:latin typeface="Arial" charset="0"/>
                <a:cs typeface="Arial" charset="0"/>
              </a:rPr>
              <a:t>whitetip</a:t>
            </a:r>
            <a:r>
              <a:rPr kumimoji="0" lang="en-US" sz="2800" b="1" i="0" u="none" strike="noStrike" cap="none" normalizeH="0" baseline="0" dirty="0">
                <a:ln>
                  <a:noFill/>
                </a:ln>
                <a:solidFill>
                  <a:srgbClr val="FF0066"/>
                </a:solidFill>
                <a:effectLst/>
                <a:latin typeface="Arial" charset="0"/>
                <a:cs typeface="Arial" charset="0"/>
              </a:rPr>
              <a:t> shark, </a:t>
            </a:r>
            <a:r>
              <a:rPr kumimoji="0" lang="en-US" sz="2800" b="1" i="1" u="none" strike="noStrike" cap="none" normalizeH="0" baseline="0" dirty="0" err="1">
                <a:ln>
                  <a:noFill/>
                </a:ln>
                <a:solidFill>
                  <a:srgbClr val="FF0066"/>
                </a:solidFill>
                <a:effectLst/>
                <a:latin typeface="Arial" charset="0"/>
                <a:cs typeface="Arial" charset="0"/>
              </a:rPr>
              <a:t>Carcharhinus</a:t>
            </a:r>
            <a:r>
              <a:rPr kumimoji="0" lang="en-US" sz="2800" b="1" i="1" u="none" strike="noStrike" cap="none" normalizeH="0" baseline="0" dirty="0">
                <a:ln>
                  <a:noFill/>
                </a:ln>
                <a:solidFill>
                  <a:srgbClr val="FF0066"/>
                </a:solidFill>
                <a:effectLst/>
                <a:latin typeface="Arial" charset="0"/>
                <a:cs typeface="Arial" charset="0"/>
              </a:rPr>
              <a:t> </a:t>
            </a:r>
            <a:r>
              <a:rPr kumimoji="0" lang="en-US" sz="2800" b="1" i="1" u="none" strike="noStrike" cap="none" normalizeH="0" baseline="0" dirty="0" err="1">
                <a:ln>
                  <a:noFill/>
                </a:ln>
                <a:solidFill>
                  <a:srgbClr val="FF0066"/>
                </a:solidFill>
                <a:effectLst/>
                <a:latin typeface="Arial" charset="0"/>
                <a:cs typeface="Arial" charset="0"/>
              </a:rPr>
              <a:t>longimanus</a:t>
            </a:r>
            <a:r>
              <a:rPr kumimoji="0" lang="en-US" sz="2800" b="1" i="0" u="none" strike="noStrike" cap="none" normalizeH="0" baseline="0" dirty="0">
                <a:ln>
                  <a:noFill/>
                </a:ln>
                <a:solidFill>
                  <a:srgbClr val="FF0066"/>
                </a:solidFill>
                <a:effectLst/>
                <a:latin typeface="Arial" charset="0"/>
                <a:cs typeface="Arial" charset="0"/>
              </a:rPr>
              <a:t> </a:t>
            </a:r>
          </a:p>
        </p:txBody>
      </p:sp>
      <p:pic>
        <p:nvPicPr>
          <p:cNvPr id="55298" name="Picture 2" descr="Image:Oceanic Whitetip Sh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781800" cy="509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915400" cy="12557284"/>
          </a:xfrm>
          <a:prstGeom prst="rect">
            <a:avLst/>
          </a:prstGeom>
        </p:spPr>
        <p:txBody>
          <a:bodyPr wrap="square">
            <a:spAutoFit/>
          </a:bodyPr>
          <a:lstStyle/>
          <a:p>
            <a:pPr>
              <a:buFont typeface="Wingdings" pitchFamily="2" charset="2"/>
              <a:buChar char="q"/>
            </a:pPr>
            <a:r>
              <a:rPr lang="en-US" sz="2000" dirty="0">
                <a:latin typeface="Times New Roman" panose="02020603050405020304" pitchFamily="18" charset="0"/>
                <a:cs typeface="Times New Roman" panose="02020603050405020304" pitchFamily="18" charset="0"/>
              </a:rPr>
              <a:t>Unlike bony fish, sharks do not have gas-filled </a:t>
            </a:r>
            <a:r>
              <a:rPr lang="en-US" sz="2000" dirty="0">
                <a:latin typeface="Times New Roman" panose="02020603050405020304" pitchFamily="18" charset="0"/>
                <a:cs typeface="Times New Roman" panose="02020603050405020304" pitchFamily="18" charset="0"/>
                <a:hlinkClick r:id="rId2" action="ppaction://hlinkfile" tooltip="Swim bladder"/>
              </a:rPr>
              <a:t>swim bladders</a:t>
            </a:r>
            <a:r>
              <a:rPr lang="en-US" sz="2000" dirty="0">
                <a:latin typeface="Times New Roman" panose="02020603050405020304" pitchFamily="18" charset="0"/>
                <a:cs typeface="Times New Roman" panose="02020603050405020304" pitchFamily="18" charset="0"/>
              </a:rPr>
              <a:t> for buoyancy. Instead, sharks rely on a large liver, filled with oil that contains </a:t>
            </a:r>
            <a:r>
              <a:rPr lang="en-US" sz="2000" dirty="0" err="1">
                <a:solidFill>
                  <a:srgbClr val="FF0066"/>
                </a:solidFill>
                <a:latin typeface="Times New Roman" panose="02020603050405020304" pitchFamily="18" charset="0"/>
                <a:cs typeface="Times New Roman" panose="02020603050405020304" pitchFamily="18" charset="0"/>
              </a:rPr>
              <a:t>squalene</a:t>
            </a:r>
            <a:r>
              <a:rPr lang="en-US" sz="2000" dirty="0">
                <a:solidFill>
                  <a:srgbClr val="FF0066"/>
                </a:solidFill>
                <a:latin typeface="Times New Roman" panose="02020603050405020304" pitchFamily="18" charset="0"/>
                <a:cs typeface="Times New Roman" panose="02020603050405020304" pitchFamily="18" charset="0"/>
              </a:rPr>
              <a:t>. </a:t>
            </a:r>
          </a:p>
          <a:p>
            <a:pPr>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q"/>
            </a:pPr>
            <a:r>
              <a:rPr lang="en-US" sz="2000" dirty="0">
                <a:latin typeface="Times New Roman" panose="02020603050405020304" pitchFamily="18" charset="0"/>
                <a:cs typeface="Times New Roman" panose="02020603050405020304" pitchFamily="18" charset="0"/>
              </a:rPr>
              <a:t>The buoyant liver may constitute up to 30% of their body mass. Its effectiveness is limited, so sharks employ </a:t>
            </a:r>
            <a:r>
              <a:rPr lang="en-US" sz="2000" dirty="0">
                <a:latin typeface="Times New Roman" panose="02020603050405020304" pitchFamily="18" charset="0"/>
                <a:cs typeface="Times New Roman" panose="02020603050405020304" pitchFamily="18" charset="0"/>
                <a:hlinkClick r:id="rId3" action="ppaction://hlinkfile" tooltip="Dynamic lift (fish)"/>
              </a:rPr>
              <a:t>dynamic lift</a:t>
            </a:r>
            <a:r>
              <a:rPr lang="en-US" sz="2000" dirty="0">
                <a:latin typeface="Times New Roman" panose="02020603050405020304" pitchFamily="18" charset="0"/>
                <a:cs typeface="Times New Roman" panose="02020603050405020304" pitchFamily="18" charset="0"/>
              </a:rPr>
              <a:t> to maintain depth and sink when they stop swimming. </a:t>
            </a:r>
          </a:p>
          <a:p>
            <a:pPr>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Osmoregulation</a:t>
            </a:r>
          </a:p>
          <a:p>
            <a:r>
              <a:rPr lang="en-US" sz="2000" dirty="0">
                <a:latin typeface="Times New Roman" panose="02020603050405020304" pitchFamily="18" charset="0"/>
                <a:cs typeface="Times New Roman" panose="02020603050405020304" pitchFamily="18" charset="0"/>
              </a:rPr>
              <a:t>In contrast to bony fish, the blood and other tissue of sharks and </a:t>
            </a:r>
            <a:r>
              <a:rPr lang="en-US" sz="2000" dirty="0" err="1">
                <a:latin typeface="Times New Roman" panose="02020603050405020304" pitchFamily="18" charset="0"/>
                <a:cs typeface="Times New Roman" panose="02020603050405020304" pitchFamily="18" charset="0"/>
              </a:rPr>
              <a:t>Chondrichthyes</a:t>
            </a:r>
            <a:r>
              <a:rPr lang="en-US" sz="2000" dirty="0">
                <a:latin typeface="Times New Roman" panose="02020603050405020304" pitchFamily="18" charset="0"/>
                <a:cs typeface="Times New Roman" panose="02020603050405020304" pitchFamily="18" charset="0"/>
              </a:rPr>
              <a:t> in general is </a:t>
            </a:r>
            <a:r>
              <a:rPr lang="en-US" sz="2000" dirty="0">
                <a:latin typeface="Times New Roman" panose="02020603050405020304" pitchFamily="18" charset="0"/>
                <a:cs typeface="Times New Roman" panose="02020603050405020304" pitchFamily="18" charset="0"/>
                <a:hlinkClick r:id="rId4" action="ppaction://hlinkfile" tooltip="Isotonic"/>
              </a:rPr>
              <a:t>isotonic</a:t>
            </a:r>
            <a:r>
              <a:rPr lang="en-US" sz="2000" dirty="0">
                <a:latin typeface="Times New Roman" panose="02020603050405020304" pitchFamily="18" charset="0"/>
                <a:cs typeface="Times New Roman" panose="02020603050405020304" pitchFamily="18" charset="0"/>
              </a:rPr>
              <a:t> to their marine environments because of the high concentration of </a:t>
            </a:r>
            <a:r>
              <a:rPr lang="en-US" sz="2000" dirty="0">
                <a:solidFill>
                  <a:srgbClr val="FF0066"/>
                </a:solidFill>
                <a:latin typeface="Times New Roman" panose="02020603050405020304" pitchFamily="18" charset="0"/>
                <a:cs typeface="Times New Roman" panose="02020603050405020304" pitchFamily="18" charset="0"/>
              </a:rPr>
              <a:t>urea and </a:t>
            </a:r>
            <a:r>
              <a:rPr lang="en-US" sz="2000" dirty="0" err="1">
                <a:solidFill>
                  <a:srgbClr val="FF0066"/>
                </a:solidFill>
                <a:latin typeface="Times New Roman" panose="02020603050405020304" pitchFamily="18" charset="0"/>
                <a:cs typeface="Times New Roman" panose="02020603050405020304" pitchFamily="18" charset="0"/>
              </a:rPr>
              <a:t>trimethylamine</a:t>
            </a:r>
            <a:r>
              <a:rPr lang="en-US" sz="2000" dirty="0">
                <a:solidFill>
                  <a:srgbClr val="FF0066"/>
                </a:solidFill>
                <a:latin typeface="Times New Roman" panose="02020603050405020304" pitchFamily="18" charset="0"/>
                <a:cs typeface="Times New Roman" panose="02020603050405020304" pitchFamily="18" charset="0"/>
              </a:rPr>
              <a:t> N-oxide </a:t>
            </a:r>
            <a:r>
              <a:rPr lang="en-US" sz="2000" dirty="0">
                <a:latin typeface="Times New Roman" panose="02020603050405020304" pitchFamily="18" charset="0"/>
                <a:cs typeface="Times New Roman" panose="02020603050405020304" pitchFamily="18" charset="0"/>
              </a:rPr>
              <a:t>(TMAO), allowing them to be in osmotic balance with the seawater.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adaptation prevents most sharks from surviving in fresh water, and they are therefore confined to a </a:t>
            </a:r>
            <a:r>
              <a:rPr lang="en-US" sz="2000" dirty="0">
                <a:latin typeface="Times New Roman" panose="02020603050405020304" pitchFamily="18" charset="0"/>
                <a:cs typeface="Times New Roman" panose="02020603050405020304" pitchFamily="18" charset="0"/>
                <a:hlinkClick r:id="rId5" action="ppaction://hlinkfile" tooltip="Marine (ocean)"/>
              </a:rPr>
              <a:t>marine</a:t>
            </a:r>
            <a:r>
              <a:rPr lang="en-US" sz="2000" dirty="0">
                <a:latin typeface="Times New Roman" panose="02020603050405020304" pitchFamily="18" charset="0"/>
                <a:cs typeface="Times New Roman" panose="02020603050405020304" pitchFamily="18" charset="0"/>
              </a:rPr>
              <a:t> environment.</a:t>
            </a:r>
          </a:p>
          <a:p>
            <a:pPr>
              <a:buFont typeface="Wingdings" pitchFamily="2" charset="2"/>
              <a:buChar char="q"/>
            </a:pPr>
            <a:endParaRPr lang="en-US" sz="2000" b="1" dirty="0"/>
          </a:p>
          <a:p>
            <a:pPr>
              <a:buFont typeface="Wingdings" pitchFamily="2" charset="2"/>
              <a:buChar char="q"/>
            </a:pPr>
            <a:endParaRPr lang="en-US" sz="2000" b="1" dirty="0">
              <a:latin typeface="Times New Roman" pitchFamily="18" charset="0"/>
              <a:cs typeface="Times New Roman" pitchFamily="18" charset="0"/>
            </a:endParaRPr>
          </a:p>
          <a:p>
            <a:pPr>
              <a:buFont typeface="Wingdings" pitchFamily="2" charset="2"/>
              <a:buChar char="q"/>
            </a:pPr>
            <a:endParaRPr lang="en-US" sz="2000" b="1" dirty="0">
              <a:solidFill>
                <a:srgbClr val="0070C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19100"/>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a:solidFill>
                  <a:schemeClr val="tx1"/>
                </a:solidFill>
                <a:latin typeface="Times New Roman" pitchFamily="18" charset="0"/>
                <a:cs typeface="Times New Roman" pitchFamily="18" charset="0"/>
              </a:rPr>
              <a:t>SKATES AND RAYS</a:t>
            </a:r>
          </a:p>
        </p:txBody>
      </p:sp>
      <p:sp>
        <p:nvSpPr>
          <p:cNvPr id="3" name="Rectangle 2"/>
          <p:cNvSpPr/>
          <p:nvPr/>
        </p:nvSpPr>
        <p:spPr>
          <a:xfrm>
            <a:off x="21771" y="990600"/>
            <a:ext cx="9372600" cy="6370975"/>
          </a:xfrm>
          <a:prstGeom prst="rect">
            <a:avLst/>
          </a:prstGeom>
        </p:spPr>
        <p:txBody>
          <a:bodyPr wrap="square">
            <a:spAutoFit/>
          </a:bodyPr>
          <a:lstStyle/>
          <a:p>
            <a:r>
              <a:rPr lang="en-US" sz="2000" dirty="0" err="1">
                <a:latin typeface="Times New Roman" pitchFamily="18" charset="0"/>
                <a:cs typeface="Times New Roman" pitchFamily="18" charset="0"/>
              </a:rPr>
              <a:t>Batoidea</a:t>
            </a:r>
            <a:r>
              <a:rPr lang="en-US" sz="2000" dirty="0">
                <a:latin typeface="Times New Roman" pitchFamily="18" charset="0"/>
                <a:cs typeface="Times New Roman" pitchFamily="18" charset="0"/>
              </a:rPr>
              <a:t> is a </a:t>
            </a:r>
            <a:r>
              <a:rPr lang="en-US" sz="2000" dirty="0">
                <a:latin typeface="Times New Roman" pitchFamily="18" charset="0"/>
                <a:cs typeface="Times New Roman" pitchFamily="18" charset="0"/>
                <a:hlinkClick r:id="rId2" action="ppaction://hlinkfile" tooltip="Superorder"/>
              </a:rPr>
              <a:t>superorder</a:t>
            </a:r>
            <a:r>
              <a:rPr lang="en-US" sz="2000" dirty="0">
                <a:latin typeface="Times New Roman" pitchFamily="18" charset="0"/>
                <a:cs typeface="Times New Roman" pitchFamily="18" charset="0"/>
              </a:rPr>
              <a:t> of </a:t>
            </a:r>
            <a:r>
              <a:rPr lang="en-US" sz="2000" dirty="0">
                <a:latin typeface="Times New Roman" pitchFamily="18" charset="0"/>
                <a:cs typeface="Times New Roman" pitchFamily="18" charset="0"/>
                <a:hlinkClick r:id="rId3" action="ppaction://hlinkfile" tooltip="Chondrichthyes"/>
              </a:rPr>
              <a:t>cartilaginous fish</a:t>
            </a:r>
            <a:r>
              <a:rPr lang="en-US" sz="2000" dirty="0">
                <a:latin typeface="Times New Roman" pitchFamily="18" charset="0"/>
                <a:cs typeface="Times New Roman" pitchFamily="18" charset="0"/>
              </a:rPr>
              <a:t> containing more than 500 described species in thirteen families. </a:t>
            </a:r>
            <a:r>
              <a:rPr lang="en-US" sz="2000" dirty="0" err="1">
                <a:latin typeface="Times New Roman" pitchFamily="18" charset="0"/>
                <a:cs typeface="Times New Roman" pitchFamily="18" charset="0"/>
              </a:rPr>
              <a:t>Batoids</a:t>
            </a:r>
            <a:r>
              <a:rPr lang="en-US" sz="2000" dirty="0">
                <a:latin typeface="Times New Roman" pitchFamily="18" charset="0"/>
                <a:cs typeface="Times New Roman" pitchFamily="18" charset="0"/>
              </a:rPr>
              <a:t> include </a:t>
            </a:r>
            <a:r>
              <a:rPr lang="en-US" sz="2000" dirty="0">
                <a:latin typeface="Times New Roman" pitchFamily="18" charset="0"/>
                <a:cs typeface="Times New Roman" pitchFamily="18" charset="0"/>
                <a:hlinkClick r:id="rId4" action="ppaction://hlinkfile" tooltip="Stingray"/>
              </a:rPr>
              <a:t>stingrays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5" action="ppaction://hlinkfile" tooltip="Skate"/>
              </a:rPr>
              <a:t>skates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6" action="ppaction://hlinkfile" tooltip="Electric ray"/>
              </a:rPr>
              <a:t>electric rays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7" action="ppaction://hlinkfile" tooltip="Guitarfish"/>
              </a:rPr>
              <a:t>guitarfishes</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8" action="ppaction://hlinkfile" tooltip="Sawfish"/>
              </a:rPr>
              <a:t>sawfishes</a:t>
            </a:r>
            <a:r>
              <a:rPr lang="en-US" sz="2000" dirty="0">
                <a:latin typeface="Times New Roman" pitchFamily="18" charset="0"/>
                <a:cs typeface="Times New Roman" pitchFamily="18" charset="0"/>
              </a:rPr>
              <a:t>.</a:t>
            </a:r>
          </a:p>
          <a:p>
            <a:pPr marL="457200" indent="-457200">
              <a:buFont typeface="Wingdings" pitchFamily="2" charset="2"/>
              <a:buChar char="q"/>
            </a:pPr>
            <a:r>
              <a:rPr lang="en-US" sz="2000" dirty="0" err="1">
                <a:latin typeface="Times New Roman" pitchFamily="18" charset="0"/>
                <a:cs typeface="Times New Roman" pitchFamily="18" charset="0"/>
              </a:rPr>
              <a:t>Batoids</a:t>
            </a:r>
            <a:r>
              <a:rPr lang="en-US" sz="2000" dirty="0">
                <a:latin typeface="Times New Roman" pitchFamily="18" charset="0"/>
                <a:cs typeface="Times New Roman" pitchFamily="18" charset="0"/>
              </a:rPr>
              <a:t> are flat-bodied, and, like sharks, are a species of </a:t>
            </a:r>
            <a:r>
              <a:rPr lang="en-US" sz="2000" dirty="0">
                <a:latin typeface="Times New Roman" pitchFamily="18" charset="0"/>
                <a:cs typeface="Times New Roman" pitchFamily="18" charset="0"/>
                <a:hlinkClick r:id="rId3" action="ppaction://hlinkfile" tooltip="Chondrichthyes"/>
              </a:rPr>
              <a:t>cartilaginous marine fish</a:t>
            </a:r>
            <a:r>
              <a:rPr lang="en-US" sz="2000" dirty="0">
                <a:latin typeface="Times New Roman" pitchFamily="18" charset="0"/>
                <a:cs typeface="Times New Roman" pitchFamily="18" charset="0"/>
              </a:rPr>
              <a:t>, meaning they have a boneless </a:t>
            </a:r>
            <a:r>
              <a:rPr lang="en-US" sz="2000" dirty="0">
                <a:latin typeface="Times New Roman" pitchFamily="18" charset="0"/>
                <a:cs typeface="Times New Roman" pitchFamily="18" charset="0"/>
                <a:hlinkClick r:id="rId9" action="ppaction://hlinkfile" tooltip="Skeleton"/>
              </a:rPr>
              <a:t>skeleton</a:t>
            </a:r>
            <a:r>
              <a:rPr lang="en-US" sz="2000" dirty="0">
                <a:latin typeface="Times New Roman" pitchFamily="18" charset="0"/>
                <a:cs typeface="Times New Roman" pitchFamily="18" charset="0"/>
              </a:rPr>
              <a:t> made of a tough, elastic substance. </a:t>
            </a:r>
          </a:p>
          <a:p>
            <a:pPr marL="457200" indent="-457200">
              <a:buFont typeface="Wingdings" pitchFamily="2" charset="2"/>
              <a:buChar char="q"/>
            </a:pPr>
            <a:endParaRPr lang="en-US" sz="2000" dirty="0">
              <a:latin typeface="Times New Roman" pitchFamily="18" charset="0"/>
              <a:cs typeface="Times New Roman" pitchFamily="18" charset="0"/>
            </a:endParaRPr>
          </a:p>
          <a:p>
            <a:pPr marL="457200" indent="-457200">
              <a:buFont typeface="Wingdings" pitchFamily="2" charset="2"/>
              <a:buChar char="q"/>
            </a:pPr>
            <a:r>
              <a:rPr lang="en-US" sz="2000" dirty="0">
                <a:latin typeface="Times New Roman" pitchFamily="18" charset="0"/>
                <a:cs typeface="Times New Roman" pitchFamily="18" charset="0"/>
              </a:rPr>
              <a:t>Most </a:t>
            </a:r>
            <a:r>
              <a:rPr lang="en-US" sz="2000" dirty="0" err="1">
                <a:latin typeface="Times New Roman" pitchFamily="18" charset="0"/>
                <a:cs typeface="Times New Roman" pitchFamily="18" charset="0"/>
              </a:rPr>
              <a:t>batoids</a:t>
            </a:r>
            <a:r>
              <a:rPr lang="en-US" sz="2000" dirty="0">
                <a:latin typeface="Times New Roman" pitchFamily="18" charset="0"/>
                <a:cs typeface="Times New Roman" pitchFamily="18" charset="0"/>
              </a:rPr>
              <a:t> have 5 </a:t>
            </a:r>
            <a:r>
              <a:rPr lang="en-US" sz="2000" dirty="0">
                <a:latin typeface="Times New Roman" pitchFamily="18" charset="0"/>
                <a:cs typeface="Times New Roman" pitchFamily="18" charset="0"/>
                <a:hlinkClick r:id="rId10" action="ppaction://hlinkfile" tooltip="Ventral"/>
              </a:rPr>
              <a:t>ventral</a:t>
            </a:r>
            <a:r>
              <a:rPr lang="en-US" sz="2000" dirty="0">
                <a:latin typeface="Times New Roman" pitchFamily="18" charset="0"/>
                <a:cs typeface="Times New Roman" pitchFamily="18" charset="0"/>
              </a:rPr>
              <a:t> slit-like body openings called </a:t>
            </a:r>
            <a:r>
              <a:rPr lang="en-US" sz="2000" dirty="0">
                <a:latin typeface="Times New Roman" pitchFamily="18" charset="0"/>
                <a:cs typeface="Times New Roman" pitchFamily="18" charset="0"/>
                <a:hlinkClick r:id="rId11" action="ppaction://hlinkfile" tooltip="Gill slits"/>
              </a:rPr>
              <a:t>gill slits</a:t>
            </a:r>
            <a:r>
              <a:rPr lang="en-US" sz="2000" dirty="0">
                <a:latin typeface="Times New Roman" pitchFamily="18" charset="0"/>
                <a:cs typeface="Times New Roman" pitchFamily="18" charset="0"/>
              </a:rPr>
              <a:t> that lead from the </a:t>
            </a:r>
            <a:r>
              <a:rPr lang="en-US" sz="2000" dirty="0">
                <a:latin typeface="Times New Roman" pitchFamily="18" charset="0"/>
                <a:cs typeface="Times New Roman" pitchFamily="18" charset="0"/>
                <a:hlinkClick r:id="rId12" action="ppaction://hlinkfile" tooltip="Gills"/>
              </a:rPr>
              <a:t>gills</a:t>
            </a:r>
            <a:r>
              <a:rPr lang="en-US" sz="2000" dirty="0">
                <a:latin typeface="Times New Roman" pitchFamily="18" charset="0"/>
                <a:cs typeface="Times New Roman" pitchFamily="18" charset="0"/>
              </a:rPr>
              <a:t>.</a:t>
            </a:r>
          </a:p>
          <a:p>
            <a:pPr marL="457200" indent="-457200">
              <a:buFont typeface="Wingdings" pitchFamily="2" charset="2"/>
              <a:buChar char="q"/>
            </a:pPr>
            <a:endParaRPr lang="en-US" sz="2000" dirty="0">
              <a:latin typeface="Times New Roman" pitchFamily="18" charset="0"/>
              <a:cs typeface="Times New Roman" pitchFamily="18" charset="0"/>
            </a:endParaRPr>
          </a:p>
          <a:p>
            <a:pPr marL="457200" indent="-457200">
              <a:buFont typeface="Wingdings" pitchFamily="2" charset="2"/>
              <a:buChar char="q"/>
            </a:pPr>
            <a:r>
              <a:rPr lang="en-US" sz="2000" dirty="0" err="1">
                <a:latin typeface="Times New Roman" pitchFamily="18" charset="0"/>
                <a:cs typeface="Times New Roman" pitchFamily="18" charset="0"/>
              </a:rPr>
              <a:t>Batoid</a:t>
            </a:r>
            <a:r>
              <a:rPr lang="en-US" sz="2000" dirty="0">
                <a:latin typeface="Times New Roman" pitchFamily="18" charset="0"/>
                <a:cs typeface="Times New Roman" pitchFamily="18" charset="0"/>
              </a:rPr>
              <a:t> gill slits lie under the </a:t>
            </a:r>
            <a:r>
              <a:rPr lang="en-US" sz="2000" dirty="0">
                <a:latin typeface="Times New Roman" pitchFamily="18" charset="0"/>
                <a:cs typeface="Times New Roman" pitchFamily="18" charset="0"/>
                <a:hlinkClick r:id="rId13" action="ppaction://hlinkfile" tooltip="Pectoral fin"/>
              </a:rPr>
              <a:t>pectoral fins</a:t>
            </a:r>
            <a:r>
              <a:rPr lang="en-US" sz="2000" dirty="0">
                <a:latin typeface="Times New Roman" pitchFamily="18" charset="0"/>
                <a:cs typeface="Times New Roman" pitchFamily="18" charset="0"/>
              </a:rPr>
              <a:t> on the underside, whereas a shark's are on the sides of the head. </a:t>
            </a:r>
          </a:p>
          <a:p>
            <a:pPr marL="457200" indent="-457200">
              <a:buFont typeface="Wingdings" pitchFamily="2" charset="2"/>
              <a:buChar char="q"/>
            </a:pPr>
            <a:endParaRPr lang="en-US" sz="2000" dirty="0">
              <a:latin typeface="Times New Roman" pitchFamily="18" charset="0"/>
              <a:cs typeface="Times New Roman" pitchFamily="18" charset="0"/>
            </a:endParaRPr>
          </a:p>
          <a:p>
            <a:pPr marL="457200" indent="-457200">
              <a:buFont typeface="Wingdings" pitchFamily="2" charset="2"/>
              <a:buChar char="q"/>
            </a:pPr>
            <a:r>
              <a:rPr lang="en-US" sz="2000" dirty="0">
                <a:latin typeface="Times New Roman" pitchFamily="18" charset="0"/>
                <a:cs typeface="Times New Roman" pitchFamily="18" charset="0"/>
              </a:rPr>
              <a:t>Most </a:t>
            </a:r>
            <a:r>
              <a:rPr lang="en-US" sz="2000" dirty="0" err="1">
                <a:latin typeface="Times New Roman" pitchFamily="18" charset="0"/>
                <a:cs typeface="Times New Roman" pitchFamily="18" charset="0"/>
              </a:rPr>
              <a:t>batoids</a:t>
            </a:r>
            <a:r>
              <a:rPr lang="en-US" sz="2000" dirty="0">
                <a:latin typeface="Times New Roman" pitchFamily="18" charset="0"/>
                <a:cs typeface="Times New Roman" pitchFamily="18" charset="0"/>
              </a:rPr>
              <a:t> have a flat, disk-like body, with the exception of the </a:t>
            </a:r>
            <a:r>
              <a:rPr lang="en-US" sz="2000" dirty="0">
                <a:latin typeface="Times New Roman" pitchFamily="18" charset="0"/>
                <a:cs typeface="Times New Roman" pitchFamily="18" charset="0"/>
                <a:hlinkClick r:id="rId7" action="ppaction://hlinkfile" tooltip="Guitarfish"/>
              </a:rPr>
              <a:t>guitarfishes</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14" action="ppaction://hlinkfile" tooltip="Sawfish (fish)"/>
              </a:rPr>
              <a:t>sawfishes</a:t>
            </a:r>
            <a:r>
              <a:rPr lang="en-US" sz="2000" dirty="0">
                <a:latin typeface="Times New Roman" pitchFamily="18" charset="0"/>
                <a:cs typeface="Times New Roman" pitchFamily="18" charset="0"/>
              </a:rPr>
              <a:t>, while most sharks have a streamlined body. </a:t>
            </a:r>
          </a:p>
          <a:p>
            <a:pPr marL="457200" indent="-457200">
              <a:buFont typeface="Wingdings" pitchFamily="2" charset="2"/>
              <a:buChar char="q"/>
            </a:pPr>
            <a:endParaRPr lang="en-US" sz="2000" dirty="0">
              <a:latin typeface="Times New Roman" pitchFamily="18" charset="0"/>
              <a:cs typeface="Times New Roman" pitchFamily="18" charset="0"/>
            </a:endParaRPr>
          </a:p>
          <a:p>
            <a:pPr marL="457200" indent="-457200">
              <a:buFont typeface="Wingdings" pitchFamily="2" charset="2"/>
              <a:buChar char="q"/>
            </a:pPr>
            <a:r>
              <a:rPr lang="en-US" sz="2000" dirty="0">
                <a:latin typeface="Times New Roman" pitchFamily="18" charset="0"/>
                <a:cs typeface="Times New Roman" pitchFamily="18" charset="0"/>
              </a:rPr>
              <a:t>Many species of </a:t>
            </a:r>
            <a:r>
              <a:rPr lang="en-US" sz="2000" dirty="0" err="1">
                <a:latin typeface="Times New Roman" pitchFamily="18" charset="0"/>
                <a:cs typeface="Times New Roman" pitchFamily="18" charset="0"/>
              </a:rPr>
              <a:t>batoid</a:t>
            </a:r>
            <a:r>
              <a:rPr lang="en-US" sz="2000" dirty="0">
                <a:latin typeface="Times New Roman" pitchFamily="18" charset="0"/>
                <a:cs typeface="Times New Roman" pitchFamily="18" charset="0"/>
              </a:rPr>
              <a:t> have developed their pectoral fins into broad flat wing-like appendages. </a:t>
            </a:r>
          </a:p>
          <a:p>
            <a:pPr marL="457200" indent="-457200">
              <a:buFont typeface="Wingdings" pitchFamily="2" charset="2"/>
              <a:buChar char="q"/>
            </a:pPr>
            <a:r>
              <a:rPr lang="en-US" sz="2000" dirty="0">
                <a:latin typeface="Times New Roman" pitchFamily="18" charset="0"/>
                <a:cs typeface="Times New Roman" pitchFamily="18" charset="0"/>
              </a:rPr>
              <a:t>The </a:t>
            </a:r>
            <a:r>
              <a:rPr lang="en-US" sz="2000" dirty="0">
                <a:latin typeface="Times New Roman" pitchFamily="18" charset="0"/>
                <a:cs typeface="Times New Roman" pitchFamily="18" charset="0"/>
                <a:hlinkClick r:id="rId15" action="ppaction://hlinkfile" tooltip="Anal"/>
              </a:rPr>
              <a:t>anal</a:t>
            </a:r>
            <a:r>
              <a:rPr lang="en-US" sz="2000" dirty="0">
                <a:latin typeface="Times New Roman" pitchFamily="18" charset="0"/>
                <a:cs typeface="Times New Roman" pitchFamily="18" charset="0"/>
              </a:rPr>
              <a:t> fin is absent.</a:t>
            </a:r>
          </a:p>
          <a:p>
            <a:endParaRPr lang="en-US" sz="2000" dirty="0">
              <a:latin typeface="Times New Roman" pitchFamily="18" charset="0"/>
              <a:cs typeface="Times New Roman" pitchFamily="18" charset="0"/>
            </a:endParaRPr>
          </a:p>
          <a:p>
            <a:endParaRPr lang="en-US" sz="2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259217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09600"/>
            <a:ext cx="8305800" cy="1477328"/>
          </a:xfrm>
          <a:prstGeom prst="rect">
            <a:avLst/>
          </a:prstGeom>
        </p:spPr>
        <p:txBody>
          <a:bodyPr wrap="square">
            <a:spAutoFit/>
          </a:bodyPr>
          <a:lstStyle/>
          <a:p>
            <a:pPr marL="285750" indent="-285750">
              <a:buFont typeface="Wingdings" panose="05000000000000000000" pitchFamily="2" charset="2"/>
              <a:buChar char="q"/>
            </a:pPr>
            <a:r>
              <a:rPr lang="en-US" dirty="0">
                <a:latin typeface="Times New Roman" pitchFamily="18" charset="0"/>
                <a:cs typeface="Times New Roman" pitchFamily="18" charset="0"/>
              </a:rPr>
              <a:t>The eyes and </a:t>
            </a:r>
            <a:r>
              <a:rPr lang="en-US" dirty="0">
                <a:latin typeface="Times New Roman" pitchFamily="18" charset="0"/>
                <a:cs typeface="Times New Roman" pitchFamily="18" charset="0"/>
                <a:hlinkClick r:id="rId2" action="ppaction://hlinkfile" tooltip="Spiracle"/>
              </a:rPr>
              <a:t>spiracles</a:t>
            </a:r>
            <a:r>
              <a:rPr lang="en-US" dirty="0">
                <a:latin typeface="Times New Roman" pitchFamily="18" charset="0"/>
                <a:cs typeface="Times New Roman" pitchFamily="18" charset="0"/>
              </a:rPr>
              <a:t> are located on top of the head.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Bottom-dwelling </a:t>
            </a:r>
            <a:r>
              <a:rPr lang="en-US" dirty="0" err="1">
                <a:latin typeface="Times New Roman" panose="02020603050405020304" pitchFamily="18" charset="0"/>
                <a:cs typeface="Times New Roman" panose="02020603050405020304" pitchFamily="18" charset="0"/>
              </a:rPr>
              <a:t>batoids</a:t>
            </a:r>
            <a:r>
              <a:rPr lang="en-US" dirty="0">
                <a:latin typeface="Times New Roman" panose="02020603050405020304" pitchFamily="18" charset="0"/>
                <a:cs typeface="Times New Roman" panose="02020603050405020304" pitchFamily="18" charset="0"/>
              </a:rPr>
              <a:t> breathe by taking water in through the spiracles, rather than through the mouth as most fishes do, and passing it outward through the gills.</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72313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3785652"/>
          </a:xfrm>
          <a:prstGeom prst="rect">
            <a:avLst/>
          </a:prstGeom>
        </p:spPr>
        <p:txBody>
          <a:bodyPr wrap="square">
            <a:spAutoFit/>
          </a:bodyPr>
          <a:lstStyle/>
          <a:p>
            <a:pPr>
              <a:buFont typeface="Wingdings" pitchFamily="2" charset="2"/>
              <a:buChar char="q"/>
            </a:pPr>
            <a:r>
              <a:rPr lang="en-US" sz="2000" dirty="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hlinkClick r:id="rId2" action="ppaction://hlinkfile" tooltip="Fish"/>
              </a:rPr>
              <a:t>fish</a:t>
            </a:r>
            <a:r>
              <a:rPr lang="en-US" sz="2000" dirty="0">
                <a:latin typeface="Times New Roman" panose="02020603050405020304" pitchFamily="18" charset="0"/>
                <a:cs typeface="Times New Roman" panose="02020603050405020304" pitchFamily="18" charset="0"/>
              </a:rPr>
              <a:t>, the lateral line is a </a:t>
            </a:r>
            <a:r>
              <a:rPr lang="en-US" sz="2000" dirty="0">
                <a:latin typeface="Times New Roman" panose="02020603050405020304" pitchFamily="18" charset="0"/>
                <a:cs typeface="Times New Roman" panose="02020603050405020304" pitchFamily="18" charset="0"/>
                <a:hlinkClick r:id="rId3" action="ppaction://hlinkfile" tooltip="Sense"/>
              </a:rPr>
              <a:t>sense</a:t>
            </a:r>
            <a:r>
              <a:rPr lang="en-US" sz="2000" dirty="0">
                <a:latin typeface="Times New Roman" panose="02020603050405020304" pitchFamily="18" charset="0"/>
                <a:cs typeface="Times New Roman" panose="02020603050405020304" pitchFamily="18" charset="0"/>
              </a:rPr>
              <a:t> organ used to detect movement and vibration in the surrounding water. </a:t>
            </a:r>
          </a:p>
          <a:p>
            <a:pPr>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q"/>
            </a:pPr>
            <a:r>
              <a:rPr lang="en-US" sz="2000" dirty="0">
                <a:latin typeface="Times New Roman" panose="02020603050405020304" pitchFamily="18" charset="0"/>
                <a:cs typeface="Times New Roman" panose="02020603050405020304" pitchFamily="18" charset="0"/>
              </a:rPr>
              <a:t>Lateral lines are usually visible as faint lines running lengthwise down each side, from the vicinity of the </a:t>
            </a:r>
            <a:r>
              <a:rPr lang="en-US" sz="2000" dirty="0">
                <a:latin typeface="Times New Roman" panose="02020603050405020304" pitchFamily="18" charset="0"/>
                <a:cs typeface="Times New Roman" panose="02020603050405020304" pitchFamily="18" charset="0"/>
                <a:hlinkClick r:id="rId4" action="ppaction://hlinkfile" tooltip="Gill cover"/>
              </a:rPr>
              <a:t>gill covers</a:t>
            </a:r>
            <a:r>
              <a:rPr lang="en-US" sz="2000" dirty="0">
                <a:latin typeface="Times New Roman" panose="02020603050405020304" pitchFamily="18" charset="0"/>
                <a:cs typeface="Times New Roman" panose="02020603050405020304" pitchFamily="18" charset="0"/>
              </a:rPr>
              <a:t> to the base of the tail.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Sometimes parts o the lateral organ are modified into </a:t>
            </a:r>
            <a:r>
              <a:rPr lang="en-US" sz="2000" dirty="0">
                <a:latin typeface="Times New Roman" panose="02020603050405020304" pitchFamily="18" charset="0"/>
                <a:cs typeface="Times New Roman" panose="02020603050405020304" pitchFamily="18" charset="0"/>
                <a:hlinkClick r:id="rId5" action="ppaction://hlinkfile" tooltip="Electroreceptor"/>
              </a:rPr>
              <a:t>electroreceptors</a:t>
            </a:r>
            <a:r>
              <a:rPr lang="en-US" sz="2000" dirty="0">
                <a:latin typeface="Times New Roman" panose="02020603050405020304" pitchFamily="18" charset="0"/>
                <a:cs typeface="Times New Roman" panose="02020603050405020304" pitchFamily="18" charset="0"/>
              </a:rPr>
              <a:t>, which are organs used to detect </a:t>
            </a:r>
            <a:r>
              <a:rPr lang="en-US" sz="2000" dirty="0">
                <a:latin typeface="Times New Roman" panose="02020603050405020304" pitchFamily="18" charset="0"/>
                <a:cs typeface="Times New Roman" panose="02020603050405020304" pitchFamily="18" charset="0"/>
                <a:hlinkClick r:id="rId6" action="ppaction://hlinkfile" tooltip="Electrical"/>
              </a:rPr>
              <a:t>electrical</a:t>
            </a:r>
            <a:r>
              <a:rPr lang="en-US" sz="2000" dirty="0">
                <a:latin typeface="Times New Roman" panose="02020603050405020304" pitchFamily="18" charset="0"/>
                <a:cs typeface="Times New Roman" panose="02020603050405020304" pitchFamily="18" charset="0"/>
              </a:rPr>
              <a:t> impulses. It is possible that </a:t>
            </a:r>
            <a:r>
              <a:rPr lang="en-US" sz="2000" dirty="0">
                <a:latin typeface="Times New Roman" panose="02020603050405020304" pitchFamily="18" charset="0"/>
                <a:cs typeface="Times New Roman" panose="02020603050405020304" pitchFamily="18" charset="0"/>
                <a:hlinkClick r:id="rId7" action="ppaction://hlinkfile" tooltip="Vertebrates"/>
              </a:rPr>
              <a:t>vertebrates</a:t>
            </a:r>
            <a:r>
              <a:rPr lang="en-US" sz="2000" dirty="0">
                <a:latin typeface="Times New Roman" panose="02020603050405020304" pitchFamily="18" charset="0"/>
                <a:cs typeface="Times New Roman" panose="02020603050405020304" pitchFamily="18" charset="0"/>
              </a:rPr>
              <a:t> such as </a:t>
            </a:r>
            <a:r>
              <a:rPr lang="en-US" sz="2000" dirty="0">
                <a:latin typeface="Times New Roman" panose="02020603050405020304" pitchFamily="18" charset="0"/>
                <a:cs typeface="Times New Roman" panose="02020603050405020304" pitchFamily="18" charset="0"/>
                <a:hlinkClick r:id="rId8" action="ppaction://hlinkfile" tooltip="Shark"/>
              </a:rPr>
              <a:t>sharks</a:t>
            </a:r>
            <a:r>
              <a:rPr lang="en-US" sz="2000" dirty="0">
                <a:latin typeface="Times New Roman" panose="02020603050405020304" pitchFamily="18" charset="0"/>
                <a:cs typeface="Times New Roman" panose="02020603050405020304" pitchFamily="18" charset="0"/>
              </a:rPr>
              <a:t> use the lateral organs to detect </a:t>
            </a:r>
            <a:r>
              <a:rPr lang="en-US" sz="2000" dirty="0">
                <a:latin typeface="Times New Roman" panose="02020603050405020304" pitchFamily="18" charset="0"/>
                <a:cs typeface="Times New Roman" panose="02020603050405020304" pitchFamily="18" charset="0"/>
                <a:hlinkClick r:id="rId9" action="ppaction://hlinkfile" tooltip="Magnetic fields"/>
              </a:rPr>
              <a:t>magnetic fields</a:t>
            </a:r>
            <a:r>
              <a:rPr lang="en-US" sz="2000" dirty="0">
                <a:latin typeface="Times New Roman" panose="02020603050405020304" pitchFamily="18" charset="0"/>
                <a:cs typeface="Times New Roman" panose="02020603050405020304" pitchFamily="18" charset="0"/>
              </a:rPr>
              <a:t> as well.</a:t>
            </a:r>
          </a:p>
          <a:p>
            <a:pPr>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q"/>
            </a:pPr>
            <a:r>
              <a:rPr lang="en-US" sz="2000" dirty="0">
                <a:latin typeface="Times New Roman" panose="02020603050405020304" pitchFamily="18" charset="0"/>
                <a:cs typeface="Times New Roman" panose="02020603050405020304" pitchFamily="18" charset="0"/>
              </a:rPr>
              <a:t>The receptors in the lateral line are </a:t>
            </a:r>
            <a:r>
              <a:rPr lang="en-US" sz="2000" dirty="0" err="1">
                <a:latin typeface="Times New Roman" panose="02020603050405020304" pitchFamily="18" charset="0"/>
                <a:cs typeface="Times New Roman" panose="02020603050405020304" pitchFamily="18" charset="0"/>
              </a:rPr>
              <a:t>neuromasts</a:t>
            </a:r>
            <a:r>
              <a:rPr lang="en-US" sz="2000" dirty="0">
                <a:latin typeface="Times New Roman" panose="02020603050405020304" pitchFamily="18" charset="0"/>
                <a:cs typeface="Times New Roman" panose="02020603050405020304" pitchFamily="18" charset="0"/>
              </a:rPr>
              <a:t>, each of which is composed of a group of hair cells. The hair cells in the lateral line are similar to the hair cells inside the vertebrate inner </a:t>
            </a:r>
            <a:r>
              <a:rPr lang="en-US" sz="2000" dirty="0">
                <a:latin typeface="Times New Roman" panose="02020603050405020304" pitchFamily="18" charset="0"/>
                <a:cs typeface="Times New Roman" panose="02020603050405020304" pitchFamily="18" charset="0"/>
                <a:hlinkClick r:id="rId10" action="ppaction://hlinkfile" tooltip="Ear"/>
              </a:rPr>
              <a:t>ear</a:t>
            </a:r>
            <a:r>
              <a:rPr lang="en-US" sz="20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ay and skate"/>
          <p:cNvPicPr>
            <a:picLocks noChangeAspect="1" noChangeArrowheads="1"/>
          </p:cNvPicPr>
          <p:nvPr/>
        </p:nvPicPr>
        <p:blipFill>
          <a:blip r:embed="rId2"/>
          <a:srcRect/>
          <a:stretch>
            <a:fillRect/>
          </a:stretch>
        </p:blipFill>
        <p:spPr bwMode="auto">
          <a:xfrm>
            <a:off x="1066800" y="914400"/>
            <a:ext cx="6225376" cy="2931586"/>
          </a:xfrm>
          <a:prstGeom prst="rect">
            <a:avLst/>
          </a:prstGeom>
          <a:noFill/>
        </p:spPr>
      </p:pic>
      <p:sp>
        <p:nvSpPr>
          <p:cNvPr id="3" name="Rectangle 2"/>
          <p:cNvSpPr/>
          <p:nvPr/>
        </p:nvSpPr>
        <p:spPr>
          <a:xfrm>
            <a:off x="0" y="3962400"/>
            <a:ext cx="9144000" cy="2246769"/>
          </a:xfrm>
          <a:prstGeom prst="rect">
            <a:avLst/>
          </a:prstGeom>
        </p:spPr>
        <p:txBody>
          <a:bodyPr wrap="square">
            <a:spAutoFit/>
          </a:bodyPr>
          <a:lstStyle/>
          <a:p>
            <a:r>
              <a:rPr lang="en-US" sz="2000" dirty="0">
                <a:solidFill>
                  <a:srgbClr val="FF0066"/>
                </a:solidFill>
                <a:latin typeface="Times New Roman" panose="02020603050405020304" pitchFamily="18" charset="0"/>
                <a:cs typeface="Times New Roman" panose="02020603050405020304" pitchFamily="18" charset="0"/>
              </a:rPr>
              <a:t>What are the differences between rays (left) and skates (right)?</a:t>
            </a:r>
          </a:p>
          <a:p>
            <a:pPr marL="342900" indent="-342900">
              <a:buFont typeface="Wingdings" pitchFamily="2" charset="2"/>
              <a:buChar char="q"/>
            </a:pPr>
            <a:r>
              <a:rPr lang="en-US" sz="2000" dirty="0">
                <a:latin typeface="Times New Roman" panose="02020603050405020304" pitchFamily="18" charset="0"/>
                <a:cs typeface="Times New Roman" panose="02020603050405020304" pitchFamily="18" charset="0"/>
              </a:rPr>
              <a:t>The major difference between rays and skates is in their reproductive strategies. Rays are live bearing (viviparous) while skates are egg laying (oviparous).</a:t>
            </a:r>
          </a:p>
          <a:p>
            <a:pPr marL="342900" indent="-342900">
              <a:buFont typeface="Wingdings" pitchFamily="2" charset="2"/>
              <a:buChar char="q"/>
            </a:pPr>
            <a:r>
              <a:rPr lang="en-US" sz="2000" dirty="0">
                <a:latin typeface="Times New Roman" panose="02020603050405020304" pitchFamily="18" charset="0"/>
                <a:cs typeface="Times New Roman" panose="02020603050405020304" pitchFamily="18" charset="0"/>
              </a:rPr>
              <a:t>Also, skates typically have a prominent dorsal fin while the dorsal fin is absent or greatly reduced in rays.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2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2308324"/>
          </a:xfrm>
          <a:prstGeom prst="rect">
            <a:avLst/>
          </a:prstGeom>
        </p:spPr>
        <p:txBody>
          <a:bodyPr wrap="square">
            <a:spAutoFit/>
          </a:bodyPr>
          <a:lstStyle/>
          <a:p>
            <a:pPr marL="342900" indent="-342900">
              <a:buFont typeface="Wingdings" pitchFamily="2" charset="2"/>
              <a:buChar char="q"/>
            </a:pPr>
            <a:r>
              <a:rPr lang="en-US" sz="2000" dirty="0">
                <a:latin typeface="Times New Roman" panose="02020603050405020304" pitchFamily="18" charset="0"/>
                <a:cs typeface="Times New Roman" panose="02020603050405020304" pitchFamily="18" charset="0"/>
              </a:rPr>
              <a:t>Most rays are kite-shaped with whip-like tails possessing one or two stinging spines while skates have fleshier tails and lack spines. </a:t>
            </a:r>
          </a:p>
          <a:p>
            <a:pPr marL="342900" indent="-342900">
              <a:buFont typeface="Wingdings" pitchFamily="2" charset="2"/>
              <a:buChar char="q"/>
            </a:pPr>
            <a:r>
              <a:rPr lang="en-US" sz="2000" dirty="0">
                <a:latin typeface="Times New Roman" panose="02020603050405020304" pitchFamily="18" charset="0"/>
                <a:cs typeface="Times New Roman" panose="02020603050405020304" pitchFamily="18" charset="0"/>
              </a:rPr>
              <a:t>Rays protect themselves with these stinging spines or barbs while skates rely on thorny projections on their backs and tails to for protection from predators. </a:t>
            </a:r>
          </a:p>
          <a:p>
            <a:pPr marL="342900" indent="-342900">
              <a:buFont typeface="Wingdings"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q"/>
            </a:pPr>
            <a:r>
              <a:rPr lang="en-US" sz="2000" dirty="0">
                <a:latin typeface="Times New Roman" panose="02020603050405020304" pitchFamily="18" charset="0"/>
                <a:cs typeface="Times New Roman" panose="02020603050405020304" pitchFamily="18" charset="0"/>
              </a:rPr>
              <a:t>Another difference is that rays are generally much larger than skates. </a:t>
            </a:r>
            <a:br>
              <a:rPr lang="en-US" sz="2400" b="1" dirty="0"/>
            </a:br>
            <a:endParaRPr lang="en-US" sz="2400" b="1" dirty="0"/>
          </a:p>
        </p:txBody>
      </p:sp>
      <p:sp>
        <p:nvSpPr>
          <p:cNvPr id="3" name="Rectangle 1"/>
          <p:cNvSpPr>
            <a:spLocks noChangeArrowheads="1"/>
          </p:cNvSpPr>
          <p:nvPr/>
        </p:nvSpPr>
        <p:spPr bwMode="auto">
          <a:xfrm>
            <a:off x="0" y="5105400"/>
            <a:ext cx="2888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cs typeface="Arial" charset="0"/>
            </a:endParaRPr>
          </a:p>
        </p:txBody>
      </p:sp>
      <p:pic>
        <p:nvPicPr>
          <p:cNvPr id="4" name="Picture 2" descr="Representative Skate"/>
          <p:cNvPicPr>
            <a:picLocks noChangeAspect="1" noChangeArrowheads="1"/>
          </p:cNvPicPr>
          <p:nvPr/>
        </p:nvPicPr>
        <p:blipFill>
          <a:blip r:embed="rId2"/>
          <a:srcRect/>
          <a:stretch>
            <a:fillRect/>
          </a:stretch>
        </p:blipFill>
        <p:spPr bwMode="auto">
          <a:xfrm>
            <a:off x="685800" y="3788426"/>
            <a:ext cx="2590800" cy="2336150"/>
          </a:xfrm>
          <a:prstGeom prst="rect">
            <a:avLst/>
          </a:prstGeom>
          <a:noFill/>
        </p:spPr>
      </p:pic>
      <p:sp>
        <p:nvSpPr>
          <p:cNvPr id="5" name="Rectangle 3"/>
          <p:cNvSpPr>
            <a:spLocks noChangeArrowheads="1"/>
          </p:cNvSpPr>
          <p:nvPr/>
        </p:nvSpPr>
        <p:spPr bwMode="auto">
          <a:xfrm>
            <a:off x="2667000" y="5181600"/>
            <a:ext cx="2888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cs typeface="Arial" charset="0"/>
            </a:endParaRPr>
          </a:p>
        </p:txBody>
      </p:sp>
      <p:pic>
        <p:nvPicPr>
          <p:cNvPr id="6" name="Picture 4" descr="Representative Ray"/>
          <p:cNvPicPr>
            <a:picLocks noChangeAspect="1" noChangeArrowheads="1"/>
          </p:cNvPicPr>
          <p:nvPr/>
        </p:nvPicPr>
        <p:blipFill>
          <a:blip r:embed="rId3"/>
          <a:srcRect/>
          <a:stretch>
            <a:fillRect/>
          </a:stretch>
        </p:blipFill>
        <p:spPr bwMode="auto">
          <a:xfrm>
            <a:off x="5181600" y="3810000"/>
            <a:ext cx="2333625" cy="2162176"/>
          </a:xfrm>
          <a:prstGeom prst="rect">
            <a:avLst/>
          </a:prstGeom>
          <a:noFill/>
        </p:spPr>
      </p:pic>
      <p:sp>
        <p:nvSpPr>
          <p:cNvPr id="7" name="TextBox 6"/>
          <p:cNvSpPr txBox="1"/>
          <p:nvPr/>
        </p:nvSpPr>
        <p:spPr>
          <a:xfrm>
            <a:off x="2667000" y="4114800"/>
            <a:ext cx="899542" cy="369332"/>
          </a:xfrm>
          <a:prstGeom prst="rect">
            <a:avLst/>
          </a:prstGeom>
          <a:noFill/>
        </p:spPr>
        <p:txBody>
          <a:bodyPr wrap="none" rtlCol="0">
            <a:spAutoFit/>
          </a:bodyPr>
          <a:lstStyle/>
          <a:p>
            <a:r>
              <a:rPr lang="en-US" b="1" dirty="0"/>
              <a:t>SKATE</a:t>
            </a:r>
          </a:p>
        </p:txBody>
      </p:sp>
      <p:sp>
        <p:nvSpPr>
          <p:cNvPr id="8" name="Rectangle 7"/>
          <p:cNvSpPr/>
          <p:nvPr/>
        </p:nvSpPr>
        <p:spPr>
          <a:xfrm>
            <a:off x="7010400" y="4191000"/>
            <a:ext cx="627801" cy="369332"/>
          </a:xfrm>
          <a:prstGeom prst="rect">
            <a:avLst/>
          </a:prstGeom>
        </p:spPr>
        <p:txBody>
          <a:bodyPr wrap="none">
            <a:spAutoFit/>
          </a:bodyPr>
          <a:lstStyle/>
          <a:p>
            <a:r>
              <a:rPr lang="en-US" b="1" dirty="0"/>
              <a:t>RAY</a:t>
            </a:r>
          </a:p>
        </p:txBody>
      </p:sp>
    </p:spTree>
    <p:extLst>
      <p:ext uri="{BB962C8B-B14F-4D97-AF65-F5344CB8AC3E}">
        <p14:creationId xmlns:p14="http://schemas.microsoft.com/office/powerpoint/2010/main" val="154867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9525000" cy="5940088"/>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CLASSIFICATION:</a:t>
            </a:r>
          </a:p>
          <a:p>
            <a:r>
              <a:rPr lang="en-US" sz="2000" dirty="0">
                <a:latin typeface="Times New Roman" panose="02020603050405020304" pitchFamily="18" charset="0"/>
                <a:cs typeface="Times New Roman" panose="02020603050405020304" pitchFamily="18" charset="0"/>
              </a:rPr>
              <a:t>There are about 28,100 species of fishes known to science, they are divided into 4 classes, 59 orders, 490 families and 4,300 or so genera.</a:t>
            </a:r>
          </a:p>
          <a:p>
            <a:r>
              <a:rPr lang="en-US" sz="2000" dirty="0">
                <a:latin typeface="Times New Roman" panose="02020603050405020304" pitchFamily="18" charset="0"/>
                <a:cs typeface="Times New Roman" panose="02020603050405020304" pitchFamily="18" charset="0"/>
              </a:rPr>
              <a:t>Classification of fish is based on Fishes of The World (3rd Edition) by Joseph S. Nelson 1994.</a:t>
            </a:r>
          </a:p>
          <a:p>
            <a:r>
              <a:rPr lang="en-US" sz="2000" b="1" dirty="0">
                <a:latin typeface="Times New Roman" pitchFamily="18" charset="0"/>
                <a:cs typeface="Times New Roman" pitchFamily="18" charset="0"/>
              </a:rPr>
              <a:t>Phylum </a:t>
            </a:r>
            <a:r>
              <a:rPr lang="en-US" sz="2000" b="1" dirty="0" err="1">
                <a:latin typeface="Times New Roman" pitchFamily="18" charset="0"/>
                <a:cs typeface="Times New Roman" pitchFamily="18" charset="0"/>
              </a:rPr>
              <a:t>Chordata</a:t>
            </a:r>
            <a:r>
              <a:rPr lang="en-US" sz="2000" b="1" dirty="0">
                <a:latin typeface="Times New Roman" pitchFamily="18" charset="0"/>
                <a:cs typeface="Times New Roman" pitchFamily="18" charset="0"/>
              </a:rPr>
              <a:t> </a:t>
            </a: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Subphylum Vertebrata</a:t>
            </a:r>
          </a:p>
          <a:p>
            <a:r>
              <a:rPr lang="en-US" sz="2000" b="1" dirty="0" err="1">
                <a:solidFill>
                  <a:schemeClr val="accent2">
                    <a:lumMod val="75000"/>
                  </a:schemeClr>
                </a:solidFill>
                <a:latin typeface="Times New Roman" panose="02020603050405020304" pitchFamily="18" charset="0"/>
                <a:cs typeface="Times New Roman" panose="02020603050405020304" pitchFamily="18" charset="0"/>
              </a:rPr>
              <a:t>Supraclass</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Agnatha</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jawless fishes)</a:t>
            </a:r>
          </a:p>
          <a:p>
            <a:pPr marL="285750" indent="-285750">
              <a:buFont typeface="Wingdings" pitchFamily="2" charset="2"/>
              <a:buChar char="v"/>
            </a:pPr>
            <a:r>
              <a:rPr lang="en-US" sz="2000" b="1" dirty="0">
                <a:latin typeface="Times New Roman" panose="02020603050405020304" pitchFamily="18" charset="0"/>
                <a:cs typeface="Times New Roman" panose="02020603050405020304" pitchFamily="18" charset="0"/>
              </a:rPr>
              <a:t>Class </a:t>
            </a:r>
            <a:r>
              <a:rPr lang="en-US" sz="2000" b="1" dirty="0" err="1">
                <a:latin typeface="Times New Roman" panose="02020603050405020304" pitchFamily="18" charset="0"/>
                <a:cs typeface="Times New Roman" panose="02020603050405020304" pitchFamily="18" charset="0"/>
              </a:rPr>
              <a:t>Myxinoidea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hagfish)</a:t>
            </a:r>
          </a:p>
          <a:p>
            <a:pPr marL="285750" indent="-285750">
              <a:buFont typeface="Wingdings" pitchFamily="2" charset="2"/>
              <a:buChar char="v"/>
            </a:pPr>
            <a:r>
              <a:rPr lang="en-US" sz="2000" b="1" dirty="0">
                <a:latin typeface="Times New Roman" panose="02020603050405020304" pitchFamily="18" charset="0"/>
                <a:cs typeface="Times New Roman" panose="02020603050405020304" pitchFamily="18" charset="0"/>
              </a:rPr>
              <a:t>Class </a:t>
            </a:r>
            <a:r>
              <a:rPr lang="en-US" sz="2000" b="1" dirty="0" err="1">
                <a:latin typeface="Times New Roman" panose="02020603050405020304" pitchFamily="18" charset="0"/>
                <a:cs typeface="Times New Roman" panose="02020603050405020304" pitchFamily="18" charset="0"/>
              </a:rPr>
              <a:t>Petromyzontida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(lampreys)</a:t>
            </a:r>
          </a:p>
          <a:p>
            <a:pPr marL="285750" indent="-285750">
              <a:buFont typeface="Wingdings" pitchFamily="2" charset="2"/>
              <a:buChar char="v"/>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Supraclass</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Gnathostomata</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jawed fishes)</a:t>
            </a:r>
          </a:p>
          <a:p>
            <a:pPr marL="285750" indent="-285750">
              <a:buFont typeface="Wingdings" pitchFamily="2" charset="2"/>
              <a:buChar char="v"/>
            </a:pPr>
            <a:r>
              <a:rPr lang="en-US" sz="2000" b="1" dirty="0">
                <a:latin typeface="Times New Roman" panose="02020603050405020304" pitchFamily="18" charset="0"/>
                <a:cs typeface="Times New Roman" panose="02020603050405020304" pitchFamily="18" charset="0"/>
              </a:rPr>
              <a:t>Class </a:t>
            </a:r>
            <a:r>
              <a:rPr lang="en-US" sz="2000" b="1" dirty="0" err="1">
                <a:latin typeface="Times New Roman" panose="02020603050405020304" pitchFamily="18" charset="0"/>
                <a:cs typeface="Times New Roman" panose="02020603050405020304" pitchFamily="18" charset="0"/>
              </a:rPr>
              <a:t>Chondrichthyes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cartilagenous</a:t>
            </a:r>
            <a:r>
              <a:rPr lang="en-US" sz="2000" b="1" dirty="0">
                <a:latin typeface="Times New Roman" panose="02020603050405020304" pitchFamily="18" charset="0"/>
                <a:cs typeface="Times New Roman" panose="02020603050405020304" pitchFamily="18" charset="0"/>
              </a:rPr>
              <a:t> fish </a:t>
            </a:r>
          </a:p>
          <a:p>
            <a:r>
              <a:rPr lang="en-US" sz="2000" dirty="0">
                <a:latin typeface="Times New Roman" panose="02020603050405020304" pitchFamily="18" charset="0"/>
                <a:cs typeface="Times New Roman" panose="02020603050405020304" pitchFamily="18" charset="0"/>
              </a:rPr>
              <a:t>Subclass </a:t>
            </a:r>
            <a:r>
              <a:rPr lang="en-US" sz="2000" dirty="0" err="1">
                <a:latin typeface="Times New Roman" panose="02020603050405020304" pitchFamily="18" charset="0"/>
                <a:cs typeface="Times New Roman" panose="02020603050405020304" pitchFamily="18" charset="0"/>
              </a:rPr>
              <a:t>Elasmobranchii</a:t>
            </a:r>
            <a:r>
              <a:rPr lang="en-US" sz="2000" dirty="0">
                <a:latin typeface="Times New Roman" panose="02020603050405020304" pitchFamily="18" charset="0"/>
                <a:cs typeface="Times New Roman" panose="02020603050405020304" pitchFamily="18" charset="0"/>
              </a:rPr>
              <a:t>- Sharks, Skates and Rays</a:t>
            </a:r>
          </a:p>
          <a:p>
            <a:r>
              <a:rPr lang="en-US" sz="2000" dirty="0">
                <a:latin typeface="Times New Roman" panose="02020603050405020304" pitchFamily="18" charset="0"/>
                <a:cs typeface="Times New Roman" panose="02020603050405020304" pitchFamily="18" charset="0"/>
              </a:rPr>
              <a:t>Subclass </a:t>
            </a:r>
            <a:r>
              <a:rPr lang="en-US" sz="2000" dirty="0" err="1">
                <a:latin typeface="Times New Roman" panose="02020603050405020304" pitchFamily="18" charset="0"/>
                <a:cs typeface="Times New Roman" panose="02020603050405020304" pitchFamily="18" charset="0"/>
              </a:rPr>
              <a:t>Holocephali</a:t>
            </a:r>
            <a:r>
              <a:rPr lang="en-US" sz="2000" dirty="0">
                <a:latin typeface="Times New Roman" panose="02020603050405020304" pitchFamily="18" charset="0"/>
                <a:cs typeface="Times New Roman" panose="02020603050405020304" pitchFamily="18" charset="0"/>
              </a:rPr>
              <a:t>-Chimaeras or ratfishes</a:t>
            </a:r>
          </a:p>
          <a:p>
            <a:endParaRPr lang="en-US" sz="2000" dirty="0">
              <a:latin typeface="Times New Roman" panose="02020603050405020304" pitchFamily="18" charset="0"/>
              <a:cs typeface="Times New Roman" panose="02020603050405020304" pitchFamily="18" charset="0"/>
            </a:endParaRPr>
          </a:p>
          <a:p>
            <a:pPr marL="285750" indent="-285750">
              <a:buFont typeface="Wingdings" pitchFamily="2" charset="2"/>
              <a:buChar char="v"/>
            </a:pPr>
            <a:r>
              <a:rPr lang="en-US" sz="2000" b="1" dirty="0">
                <a:latin typeface="Times New Roman" panose="02020603050405020304" pitchFamily="18" charset="0"/>
                <a:cs typeface="Times New Roman" panose="02020603050405020304" pitchFamily="18" charset="0"/>
              </a:rPr>
              <a:t>Class </a:t>
            </a:r>
            <a:r>
              <a:rPr lang="en-US" sz="2000" b="1" dirty="0" err="1">
                <a:latin typeface="Times New Roman" panose="02020603050405020304" pitchFamily="18" charset="0"/>
                <a:cs typeface="Times New Roman" panose="02020603050405020304" pitchFamily="18" charset="0"/>
              </a:rPr>
              <a:t>Osteichthyes</a:t>
            </a:r>
            <a:r>
              <a:rPr lang="en-US" sz="2000" b="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higher  bony fishes</a:t>
            </a:r>
          </a:p>
          <a:p>
            <a:r>
              <a:rPr lang="en-US" sz="2000" b="1" dirty="0">
                <a:latin typeface="Times New Roman" panose="02020603050405020304" pitchFamily="18" charset="0"/>
                <a:cs typeface="Times New Roman" panose="02020603050405020304" pitchFamily="18" charset="0"/>
              </a:rPr>
              <a:t>Subclass </a:t>
            </a:r>
            <a:r>
              <a:rPr lang="en-US" sz="2000" b="1" dirty="0" err="1">
                <a:latin typeface="Times New Roman" panose="02020603050405020304" pitchFamily="18" charset="0"/>
                <a:cs typeface="Times New Roman" panose="02020603050405020304" pitchFamily="18" charset="0"/>
              </a:rPr>
              <a:t>Actinopterygii</a:t>
            </a:r>
            <a:r>
              <a:rPr lang="en-US" sz="2000" b="1" dirty="0">
                <a:latin typeface="Times New Roman" panose="02020603050405020304" pitchFamily="18" charset="0"/>
                <a:cs typeface="Times New Roman" panose="02020603050405020304" pitchFamily="18" charset="0"/>
              </a:rPr>
              <a:t> ray-finned fishes</a:t>
            </a:r>
          </a:p>
          <a:p>
            <a:r>
              <a:rPr lang="en-US" sz="2000" b="1" dirty="0">
                <a:latin typeface="Times New Roman" panose="02020603050405020304" pitchFamily="18" charset="0"/>
                <a:cs typeface="Times New Roman" panose="02020603050405020304" pitchFamily="18" charset="0"/>
              </a:rPr>
              <a:t>Subclass </a:t>
            </a:r>
            <a:r>
              <a:rPr lang="en-US" sz="2000" b="1" dirty="0" err="1">
                <a:latin typeface="Times New Roman" panose="02020603050405020304" pitchFamily="18" charset="0"/>
                <a:cs typeface="Times New Roman" panose="02020603050405020304" pitchFamily="18" charset="0"/>
              </a:rPr>
              <a:t>Sarcopterygii</a:t>
            </a:r>
            <a:r>
              <a:rPr lang="en-US" sz="2000" b="1" dirty="0">
                <a:latin typeface="Times New Roman" panose="02020603050405020304" pitchFamily="18" charset="0"/>
                <a:cs typeface="Times New Roman" panose="02020603050405020304" pitchFamily="18" charset="0"/>
              </a:rPr>
              <a:t> lobe-finned fishes</a:t>
            </a:r>
          </a:p>
        </p:txBody>
      </p:sp>
    </p:spTree>
    <p:extLst>
      <p:ext uri="{BB962C8B-B14F-4D97-AF65-F5344CB8AC3E}">
        <p14:creationId xmlns:p14="http://schemas.microsoft.com/office/powerpoint/2010/main" val="398083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381000" y="274606"/>
            <a:ext cx="8848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Ray-Finned and Lobe-Finned Fish</a:t>
            </a:r>
          </a:p>
        </p:txBody>
      </p:sp>
      <p:pic>
        <p:nvPicPr>
          <p:cNvPr id="25601" name="Picture 5" descr="WICHG31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0165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06754" y="3244334"/>
            <a:ext cx="1330492" cy="369332"/>
          </a:xfrm>
          <a:prstGeom prst="rect">
            <a:avLst/>
          </a:prstGeom>
        </p:spPr>
        <p:txBody>
          <a:bodyPr wrap="none">
            <a:spAutoFit/>
          </a:bodyPr>
          <a:lstStyle/>
          <a:p>
            <a:r>
              <a:rPr lang="en-US" dirty="0"/>
              <a:t>Ray-Finned</a:t>
            </a:r>
          </a:p>
        </p:txBody>
      </p:sp>
      <p:sp>
        <p:nvSpPr>
          <p:cNvPr id="4" name="Rectangle 3"/>
          <p:cNvSpPr/>
          <p:nvPr/>
        </p:nvSpPr>
        <p:spPr>
          <a:xfrm>
            <a:off x="5237246" y="5486400"/>
            <a:ext cx="1935082" cy="369332"/>
          </a:xfrm>
          <a:prstGeom prst="rect">
            <a:avLst/>
          </a:prstGeom>
        </p:spPr>
        <p:txBody>
          <a:bodyPr wrap="none">
            <a:spAutoFit/>
          </a:bodyPr>
          <a:lstStyle/>
          <a:p>
            <a:r>
              <a:rPr lang="en-US" dirty="0"/>
              <a:t>Lobe-Finned Fish</a:t>
            </a:r>
          </a:p>
        </p:txBody>
      </p:sp>
    </p:spTree>
    <p:extLst>
      <p:ext uri="{BB962C8B-B14F-4D97-AF65-F5344CB8AC3E}">
        <p14:creationId xmlns:p14="http://schemas.microsoft.com/office/powerpoint/2010/main" val="5604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1723549"/>
          </a:xfrm>
          <a:prstGeom prst="rect">
            <a:avLst/>
          </a:prstGeom>
        </p:spPr>
        <p:txBody>
          <a:bodyPr wrap="square">
            <a:spAutoFit/>
          </a:bodyPr>
          <a:lstStyle/>
          <a:p>
            <a:r>
              <a:rPr lang="en-US" sz="2800" b="1" dirty="0">
                <a:solidFill>
                  <a:schemeClr val="tx2"/>
                </a:solidFill>
                <a:latin typeface="Times New Roman" pitchFamily="18" charset="0"/>
                <a:cs typeface="Times New Roman" pitchFamily="18" charset="0"/>
              </a:rPr>
              <a:t>REPRODUCTIVE STRATIGIES</a:t>
            </a:r>
          </a:p>
          <a:p>
            <a:r>
              <a:rPr lang="en-US" sz="2000" dirty="0">
                <a:solidFill>
                  <a:schemeClr val="tx2"/>
                </a:solidFill>
                <a:latin typeface="Times New Roman" pitchFamily="18" charset="0"/>
                <a:cs typeface="Times New Roman" pitchFamily="18" charset="0"/>
              </a:rPr>
              <a:t>Fishes have a large range of sexuality (they stand out amongst vertebrates).</a:t>
            </a:r>
          </a:p>
          <a:p>
            <a:r>
              <a:rPr lang="en-US" sz="2000" dirty="0">
                <a:solidFill>
                  <a:schemeClr val="tx2"/>
                </a:solidFill>
                <a:latin typeface="Times New Roman" pitchFamily="18" charset="0"/>
                <a:cs typeface="Times New Roman" pitchFamily="18" charset="0"/>
              </a:rPr>
              <a:t>Fishes may exhibit hermaphroditism, </a:t>
            </a:r>
            <a:r>
              <a:rPr lang="en-US" sz="2000" dirty="0" err="1">
                <a:solidFill>
                  <a:schemeClr val="tx2"/>
                </a:solidFill>
                <a:latin typeface="Times New Roman" pitchFamily="18" charset="0"/>
                <a:cs typeface="Times New Roman" pitchFamily="18" charset="0"/>
              </a:rPr>
              <a:t>unisexuality</a:t>
            </a:r>
            <a:r>
              <a:rPr lang="en-US" sz="2000" dirty="0">
                <a:solidFill>
                  <a:schemeClr val="tx2"/>
                </a:solidFill>
                <a:latin typeface="Times New Roman" pitchFamily="18" charset="0"/>
                <a:cs typeface="Times New Roman" pitchFamily="18" charset="0"/>
              </a:rPr>
              <a:t> (parthenogenesis),</a:t>
            </a:r>
          </a:p>
          <a:p>
            <a:r>
              <a:rPr lang="en-US" sz="2000" dirty="0">
                <a:solidFill>
                  <a:schemeClr val="tx2"/>
                </a:solidFill>
                <a:latin typeface="Times New Roman" pitchFamily="18" charset="0"/>
                <a:cs typeface="Times New Roman" pitchFamily="18" charset="0"/>
              </a:rPr>
              <a:t>bisexuality (</a:t>
            </a:r>
            <a:r>
              <a:rPr lang="en-US" sz="2000" dirty="0" err="1">
                <a:solidFill>
                  <a:schemeClr val="tx2"/>
                </a:solidFill>
                <a:latin typeface="Times New Roman" pitchFamily="18" charset="0"/>
                <a:cs typeface="Times New Roman" pitchFamily="18" charset="0"/>
              </a:rPr>
              <a:t>gonochorism</a:t>
            </a:r>
            <a:r>
              <a:rPr lang="en-US" sz="2000" dirty="0">
                <a:solidFill>
                  <a:schemeClr val="tx2"/>
                </a:solidFill>
                <a:latin typeface="Times New Roman" pitchFamily="18" charset="0"/>
                <a:cs typeface="Times New Roman" pitchFamily="18" charset="0"/>
              </a:rPr>
              <a:t>), or a combination of sexualities</a:t>
            </a:r>
            <a:r>
              <a:rPr lang="en-US" sz="2000" b="1" dirty="0">
                <a:solidFill>
                  <a:srgbClr val="CD0325"/>
                </a:solidFill>
                <a:latin typeface="Times New Roman" pitchFamily="18" charset="0"/>
                <a:cs typeface="Times New Roman" pitchFamily="18" charset="0"/>
              </a:rPr>
              <a:t>.</a:t>
            </a:r>
          </a:p>
          <a:p>
            <a:endParaRPr lang="en-US" dirty="0"/>
          </a:p>
        </p:txBody>
      </p:sp>
      <p:graphicFrame>
        <p:nvGraphicFramePr>
          <p:cNvPr id="4" name="Diagram 3"/>
          <p:cNvGraphicFramePr/>
          <p:nvPr>
            <p:extLst>
              <p:ext uri="{D42A27DB-BD31-4B8C-83A1-F6EECF244321}">
                <p14:modId xmlns:p14="http://schemas.microsoft.com/office/powerpoint/2010/main" val="83460891"/>
              </p:ext>
            </p:extLst>
          </p:nvPr>
        </p:nvGraphicFramePr>
        <p:xfrm>
          <a:off x="228600" y="1685328"/>
          <a:ext cx="8686800" cy="377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71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382000" cy="5078313"/>
          </a:xfrm>
          <a:prstGeom prst="rect">
            <a:avLst/>
          </a:prstGeom>
        </p:spPr>
        <p:txBody>
          <a:bodyPr wrap="square">
            <a:spAutoFit/>
          </a:bodyPr>
          <a:lstStyle/>
          <a:p>
            <a:endParaRPr lang="en-US" b="1" i="1" dirty="0">
              <a:solidFill>
                <a:srgbClr val="FF0066"/>
              </a:solidFill>
            </a:endParaRPr>
          </a:p>
          <a:p>
            <a:endParaRPr lang="en-US" b="1" i="1" dirty="0">
              <a:solidFill>
                <a:srgbClr val="FF0066"/>
              </a:solidFill>
            </a:endParaRPr>
          </a:p>
          <a:p>
            <a:r>
              <a:rPr lang="en-US" b="1" i="1" dirty="0">
                <a:latin typeface="Times New Roman" panose="02020603050405020304" pitchFamily="18" charset="0"/>
                <a:cs typeface="Times New Roman" panose="02020603050405020304" pitchFamily="18" charset="0"/>
              </a:rPr>
              <a:t>1)</a:t>
            </a:r>
            <a:r>
              <a:rPr lang="en-US" b="1" i="1" dirty="0" err="1">
                <a:latin typeface="Times New Roman" panose="02020603050405020304" pitchFamily="18" charset="0"/>
                <a:cs typeface="Times New Roman" panose="02020603050405020304" pitchFamily="18" charset="0"/>
              </a:rPr>
              <a:t>Hermophroditsm</a:t>
            </a:r>
            <a:r>
              <a:rPr lang="en-US" b="1" i="1"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a:buFont typeface="Wingdings" pitchFamily="2" charset="2"/>
              <a:buChar char="q"/>
            </a:pPr>
            <a:r>
              <a:rPr lang="en-US" dirty="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synchronous or simultaneous hermaphroditism</a:t>
            </a:r>
            <a:r>
              <a:rPr lang="en-US" dirty="0">
                <a:latin typeface="Times New Roman" panose="02020603050405020304" pitchFamily="18" charset="0"/>
                <a:cs typeface="Times New Roman" panose="02020603050405020304" pitchFamily="18" charset="0"/>
              </a:rPr>
              <a:t>, the left gonad is the</a:t>
            </a:r>
          </a:p>
          <a:p>
            <a:pPr>
              <a:buFont typeface="Wingdings" pitchFamily="2" charset="2"/>
              <a:buChar char="q"/>
            </a:pPr>
            <a:r>
              <a:rPr lang="en-US" dirty="0">
                <a:latin typeface="Times New Roman" panose="02020603050405020304" pitchFamily="18" charset="0"/>
                <a:cs typeface="Times New Roman" panose="02020603050405020304" pitchFamily="18" charset="0"/>
              </a:rPr>
              <a:t>ovary and the right one is the testis or vice versa, or there may be an</a:t>
            </a:r>
          </a:p>
          <a:p>
            <a:pPr>
              <a:buFont typeface="Wingdings" pitchFamily="2" charset="2"/>
              <a:buChar char="q"/>
            </a:pPr>
            <a:r>
              <a:rPr lang="en-US" dirty="0" err="1">
                <a:latin typeface="Times New Roman" panose="02020603050405020304" pitchFamily="18" charset="0"/>
                <a:cs typeface="Times New Roman" panose="02020603050405020304" pitchFamily="18" charset="0"/>
              </a:rPr>
              <a:t>ovotestis</a:t>
            </a:r>
            <a:r>
              <a:rPr lang="en-US" dirty="0">
                <a:latin typeface="Times New Roman" panose="02020603050405020304" pitchFamily="18" charset="0"/>
                <a:cs typeface="Times New Roman" panose="02020603050405020304" pitchFamily="18" charset="0"/>
              </a:rPr>
              <a:t>. Although self-fertilization exists, it is rare.</a:t>
            </a:r>
          </a:p>
          <a:p>
            <a:pPr>
              <a:buFont typeface="Wingdings" pitchFamily="2" charset="2"/>
              <a:buChar char="q"/>
            </a:pPr>
            <a:r>
              <a:rPr lang="en-US" dirty="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asynchronous </a:t>
            </a:r>
            <a:r>
              <a:rPr lang="en-US" b="1" dirty="0" err="1">
                <a:latin typeface="Times New Roman" panose="02020603050405020304" pitchFamily="18" charset="0"/>
                <a:cs typeface="Times New Roman" panose="02020603050405020304" pitchFamily="18" charset="0"/>
              </a:rPr>
              <a:t>hermaphrodites,the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fish start functionally as one sex and then switch to another. </a:t>
            </a:r>
          </a:p>
          <a:p>
            <a:pPr>
              <a:buFont typeface="Wingdings" pitchFamily="2" charset="2"/>
              <a:buChar char="q"/>
            </a:pPr>
            <a:r>
              <a:rPr lang="en-US" dirty="0" err="1">
                <a:latin typeface="Times New Roman" panose="02020603050405020304" pitchFamily="18" charset="0"/>
                <a:cs typeface="Times New Roman" panose="02020603050405020304" pitchFamily="18" charset="0"/>
              </a:rPr>
              <a:t>Protoandry</a:t>
            </a:r>
            <a:r>
              <a:rPr lang="en-US" dirty="0">
                <a:latin typeface="Times New Roman" panose="02020603050405020304" pitchFamily="18" charset="0"/>
                <a:cs typeface="Times New Roman" panose="02020603050405020304" pitchFamily="18" charset="0"/>
              </a:rPr>
              <a:t>-start as males and grow up as females</a:t>
            </a:r>
          </a:p>
          <a:p>
            <a:pPr>
              <a:buFont typeface="Wingdings" pitchFamily="2" charset="2"/>
              <a:buChar char="q"/>
            </a:pPr>
            <a:r>
              <a:rPr lang="en-US" dirty="0" err="1">
                <a:latin typeface="Times New Roman" panose="02020603050405020304" pitchFamily="18" charset="0"/>
                <a:cs typeface="Times New Roman" panose="02020603050405020304" pitchFamily="18" charset="0"/>
              </a:rPr>
              <a:t>Protogyny</a:t>
            </a:r>
            <a:r>
              <a:rPr lang="en-US" dirty="0">
                <a:latin typeface="Times New Roman" panose="02020603050405020304" pitchFamily="18" charset="0"/>
                <a:cs typeface="Times New Roman" panose="02020603050405020304" pitchFamily="18" charset="0"/>
              </a:rPr>
              <a:t> –start as females and grow up as males.</a:t>
            </a:r>
          </a:p>
          <a:p>
            <a:pPr>
              <a:buFont typeface="Wingdings" pitchFamily="2" charset="2"/>
              <a:buChar char="q"/>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a:t>
            </a:r>
            <a:r>
              <a:rPr lang="en-US" b="1" dirty="0" err="1">
                <a:latin typeface="Times New Roman" panose="02020603050405020304" pitchFamily="18" charset="0"/>
                <a:cs typeface="Times New Roman" panose="02020603050405020304" pitchFamily="18" charset="0"/>
              </a:rPr>
              <a:t>Unisexuality</a:t>
            </a:r>
            <a:r>
              <a:rPr lang="en-US" b="1" dirty="0">
                <a:latin typeface="Times New Roman" panose="02020603050405020304" pitchFamily="18" charset="0"/>
                <a:cs typeface="Times New Roman" panose="02020603050405020304" pitchFamily="18" charset="0"/>
              </a:rPr>
              <a:t> or Parthenogenesis</a:t>
            </a:r>
          </a:p>
          <a:p>
            <a:r>
              <a:rPr lang="en-US" dirty="0">
                <a:latin typeface="Times New Roman" panose="02020603050405020304" pitchFamily="18" charset="0"/>
                <a:cs typeface="Times New Roman" panose="02020603050405020304" pitchFamily="18" charset="0"/>
              </a:rPr>
              <a:t>Rarer than hermaphroditism, but it is found in some live-bearers (only</a:t>
            </a:r>
          </a:p>
          <a:p>
            <a:r>
              <a:rPr lang="en-US" dirty="0">
                <a:latin typeface="Times New Roman" panose="02020603050405020304" pitchFamily="18" charset="0"/>
                <a:cs typeface="Times New Roman" panose="02020603050405020304" pitchFamily="18" charset="0"/>
              </a:rPr>
              <a:t>females). Development of young is without fertilization and females produce</a:t>
            </a:r>
          </a:p>
          <a:p>
            <a:r>
              <a:rPr lang="en-US" dirty="0">
                <a:latin typeface="Times New Roman" panose="02020603050405020304" pitchFamily="18" charset="0"/>
                <a:cs typeface="Times New Roman" panose="02020603050405020304" pitchFamily="18" charset="0"/>
              </a:rPr>
              <a:t>only female offspring.</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3)</a:t>
            </a:r>
            <a:r>
              <a:rPr lang="en-US" b="1" dirty="0" err="1">
                <a:latin typeface="Times New Roman" panose="02020603050405020304" pitchFamily="18" charset="0"/>
                <a:cs typeface="Times New Roman" panose="02020603050405020304" pitchFamily="18" charset="0"/>
              </a:rPr>
              <a:t>Bisexuality:Gonochorism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64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10600" cy="5016758"/>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REPRODUCTIVE PATTERNS</a:t>
            </a:r>
          </a:p>
          <a:p>
            <a:pPr>
              <a:buFont typeface="Wingdings" pitchFamily="2" charset="2"/>
              <a:buChar char="v"/>
            </a:pPr>
            <a:r>
              <a:rPr lang="en-US" sz="2000" b="1" i="1" dirty="0">
                <a:latin typeface="Times New Roman" panose="02020603050405020304" pitchFamily="18" charset="0"/>
                <a:cs typeface="Times New Roman" panose="02020603050405020304" pitchFamily="18" charset="0"/>
              </a:rPr>
              <a:t>Viviparous:</a:t>
            </a:r>
          </a:p>
          <a:p>
            <a:r>
              <a:rPr lang="en-US" sz="2000" dirty="0">
                <a:latin typeface="Times New Roman" panose="02020603050405020304" pitchFamily="18" charset="0"/>
                <a:cs typeface="Times New Roman" panose="02020603050405020304" pitchFamily="18" charset="0"/>
              </a:rPr>
              <a:t>Several groups of fishes have developed a live-bearing (i.e., giving birth to</a:t>
            </a:r>
          </a:p>
          <a:p>
            <a:r>
              <a:rPr lang="en-US" sz="2000" dirty="0">
                <a:latin typeface="Times New Roman" panose="02020603050405020304" pitchFamily="18" charset="0"/>
                <a:cs typeface="Times New Roman" panose="02020603050405020304" pitchFamily="18" charset="0"/>
              </a:rPr>
              <a:t>free-living larvae or juveniles, rather than laying eggs) life-history pattern. A</a:t>
            </a:r>
          </a:p>
          <a:p>
            <a:r>
              <a:rPr lang="en-US" sz="2000" dirty="0">
                <a:latin typeface="Times New Roman" panose="02020603050405020304" pitchFamily="18" charset="0"/>
                <a:cs typeface="Times New Roman" panose="02020603050405020304" pitchFamily="18" charset="0"/>
              </a:rPr>
              <a:t>prerequisite to this pattern is mating, copulation, and internal fertilization.</a:t>
            </a:r>
          </a:p>
          <a:p>
            <a:r>
              <a:rPr lang="en-US" sz="2000" dirty="0">
                <a:latin typeface="Times New Roman" panose="02020603050405020304" pitchFamily="18" charset="0"/>
                <a:cs typeface="Times New Roman" panose="02020603050405020304" pitchFamily="18" charset="0"/>
              </a:rPr>
              <a:t>Viviparous fishes have internal fertilization and are characterized by the</a:t>
            </a:r>
          </a:p>
          <a:p>
            <a:r>
              <a:rPr lang="en-US" sz="2000" dirty="0">
                <a:latin typeface="Times New Roman" panose="02020603050405020304" pitchFamily="18" charset="0"/>
                <a:cs typeface="Times New Roman" panose="02020603050405020304" pitchFamily="18" charset="0"/>
              </a:rPr>
              <a:t>embryo developing in close contact with the nourishing maternal tissue.</a:t>
            </a:r>
          </a:p>
          <a:p>
            <a:endParaRPr lang="en-US" sz="2000" dirty="0">
              <a:latin typeface="Times New Roman" panose="02020603050405020304" pitchFamily="18" charset="0"/>
              <a:cs typeface="Times New Roman" panose="02020603050405020304" pitchFamily="18" charset="0"/>
            </a:endParaRPr>
          </a:p>
          <a:p>
            <a:pPr>
              <a:buFont typeface="Wingdings" pitchFamily="2" charset="2"/>
              <a:buChar char="v"/>
            </a:pPr>
            <a:r>
              <a:rPr lang="en-US" sz="2000" b="1" dirty="0" err="1">
                <a:latin typeface="Times New Roman" panose="02020603050405020304" pitchFamily="18" charset="0"/>
                <a:cs typeface="Times New Roman" panose="02020603050405020304" pitchFamily="18" charset="0"/>
              </a:rPr>
              <a:t>Oviparous</a:t>
            </a:r>
            <a:r>
              <a:rPr lang="en-US" sz="2000" dirty="0" err="1">
                <a:latin typeface="Times New Roman" panose="02020603050405020304" pitchFamily="18" charset="0"/>
                <a:cs typeface="Times New Roman" panose="02020603050405020304" pitchFamily="18" charset="0"/>
              </a:rPr>
              <a:t>:Eggs</a:t>
            </a:r>
            <a:r>
              <a:rPr lang="en-US" sz="2000" dirty="0">
                <a:latin typeface="Times New Roman" panose="02020603050405020304" pitchFamily="18" charset="0"/>
                <a:cs typeface="Times New Roman" panose="02020603050405020304" pitchFamily="18" charset="0"/>
              </a:rPr>
              <a:t> of the vast majority of fish, especially marine fishes, are released before fertilization—these are the </a:t>
            </a:r>
            <a:r>
              <a:rPr lang="en-US" sz="2000" b="1" dirty="0">
                <a:latin typeface="Times New Roman" panose="02020603050405020304" pitchFamily="18" charset="0"/>
                <a:cs typeface="Times New Roman" panose="02020603050405020304" pitchFamily="18" charset="0"/>
              </a:rPr>
              <a:t>oviparous fishes (literally, “egg-laying” fishes). Males and females </a:t>
            </a:r>
            <a:r>
              <a:rPr lang="en-US" sz="2000" dirty="0">
                <a:latin typeface="Times New Roman" panose="02020603050405020304" pitchFamily="18" charset="0"/>
                <a:cs typeface="Times New Roman" panose="02020603050405020304" pitchFamily="18" charset="0"/>
              </a:rPr>
              <a:t>swim close together so that the eggs are shed into a cloud of spermatozoa.</a:t>
            </a:r>
          </a:p>
          <a:p>
            <a:endParaRPr lang="en-US" sz="2000" dirty="0">
              <a:latin typeface="Times New Roman" panose="02020603050405020304" pitchFamily="18" charset="0"/>
              <a:cs typeface="Times New Roman" panose="02020603050405020304" pitchFamily="18" charset="0"/>
            </a:endParaRPr>
          </a:p>
          <a:p>
            <a:pPr>
              <a:buFont typeface="Wingdings" pitchFamily="2" charset="2"/>
              <a:buChar char="v"/>
            </a:pPr>
            <a:r>
              <a:rPr lang="en-US" sz="2000" b="1" dirty="0">
                <a:latin typeface="Times New Roman" panose="02020603050405020304" pitchFamily="18" charset="0"/>
                <a:cs typeface="Times New Roman" panose="02020603050405020304" pitchFamily="18" charset="0"/>
              </a:rPr>
              <a:t>Ovoviviparous </a:t>
            </a:r>
            <a:r>
              <a:rPr lang="en-US" sz="2000" dirty="0">
                <a:latin typeface="Times New Roman" panose="02020603050405020304" pitchFamily="18" charset="0"/>
                <a:cs typeface="Times New Roman" panose="02020603050405020304" pitchFamily="18" charset="0"/>
              </a:rPr>
              <a:t>fish keep the eggs inside of the mothers body after internal fertilization. Each embryo develops in its own egg. The young are 'born alive' like most mammals.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27" y="533400"/>
            <a:ext cx="8763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000" b="1" i="0" u="none" strike="noStrike" cap="none" normalizeH="0" baseline="0" dirty="0" err="1">
                <a:ln>
                  <a:noFill/>
                </a:ln>
                <a:solidFill>
                  <a:schemeClr val="accent2">
                    <a:lumMod val="75000"/>
                  </a:schemeClr>
                </a:solidFill>
                <a:effectLst/>
                <a:latin typeface="Times New Roman" panose="02020603050405020304" pitchFamily="18" charset="0"/>
                <a:cs typeface="Times New Roman" pitchFamily="18" charset="0"/>
              </a:rPr>
              <a:t>A.Agnatha:Jawless</a:t>
            </a:r>
            <a:r>
              <a:rPr kumimoji="0" lang="en-US" sz="2000" b="1" i="0" u="none" strike="noStrike" cap="none" normalizeH="0" baseline="0" dirty="0">
                <a:ln>
                  <a:noFill/>
                </a:ln>
                <a:solidFill>
                  <a:schemeClr val="accent2">
                    <a:lumMod val="75000"/>
                  </a:schemeClr>
                </a:solidFill>
                <a:effectLst/>
                <a:latin typeface="Times New Roman" pitchFamily="18" charset="0"/>
                <a:cs typeface="Times New Roman" pitchFamily="18" charset="0"/>
              </a:rPr>
              <a:t> fish</a:t>
            </a:r>
            <a:br>
              <a:rPr kumimoji="0" lang="en-US" sz="2000" b="1" i="0" u="none" strike="noStrike" cap="none" normalizeH="0" baseline="0" dirty="0">
                <a:ln>
                  <a:noFill/>
                </a:ln>
                <a:solidFill>
                  <a:schemeClr val="accent2">
                    <a:lumMod val="75000"/>
                  </a:schemeClr>
                </a:solidFill>
                <a:effectLst/>
                <a:latin typeface="Times New Roman" pitchFamily="18" charset="0"/>
                <a:cs typeface="Times New Roman" pitchFamily="18" charset="0"/>
              </a:rPr>
            </a:b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These</a:t>
            </a:r>
            <a:r>
              <a:rPr kumimoji="0" lang="en-US" sz="2000" b="1" i="0" u="none" strike="noStrike" cap="none" normalizeH="0" dirty="0">
                <a:ln>
                  <a:noFill/>
                </a:ln>
                <a:solidFill>
                  <a:srgbClr val="000000"/>
                </a:solidFill>
                <a:effectLst/>
                <a:latin typeface="Times New Roman" pitchFamily="18" charset="0"/>
                <a:cs typeface="Times New Roman" pitchFamily="18" charset="0"/>
              </a:rPr>
              <a:t> are</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primitive eel-like fish </a:t>
            </a:r>
            <a:r>
              <a:rPr lang="en-US" sz="2000" dirty="0" err="1">
                <a:latin typeface="Times New Roman" panose="02020603050405020304" pitchFamily="18" charset="0"/>
                <a:cs typeface="Times New Roman" panose="02020603050405020304" pitchFamily="18" charset="0"/>
              </a:rPr>
              <a:t>whch</a:t>
            </a:r>
            <a:r>
              <a:rPr lang="en-US" sz="2000" dirty="0">
                <a:latin typeface="Times New Roman" panose="02020603050405020304" pitchFamily="18" charset="0"/>
                <a:cs typeface="Times New Roman" panose="02020603050405020304" pitchFamily="18" charset="0"/>
              </a:rPr>
              <a:t> have cylindrical bodies up to a meter long supported by a cartilaginous </a:t>
            </a:r>
            <a:r>
              <a:rPr lang="en-US" sz="2000" dirty="0" err="1">
                <a:latin typeface="Times New Roman" panose="02020603050405020304" pitchFamily="18" charset="0"/>
                <a:cs typeface="Times New Roman" panose="02020603050405020304" pitchFamily="18" charset="0"/>
              </a:rPr>
              <a:t>skeleton.Their</a:t>
            </a:r>
            <a:r>
              <a:rPr lang="en-US" sz="2000" dirty="0">
                <a:latin typeface="Times New Roman" panose="02020603050405020304" pitchFamily="18" charset="0"/>
                <a:cs typeface="Times New Roman" panose="02020603050405020304" pitchFamily="18" charset="0"/>
              </a:rPr>
              <a:t> smooth skin lacks scales, and they have no paired fins. Most hagfish eat worms and other </a:t>
            </a:r>
            <a:r>
              <a:rPr lang="en-US" sz="2000" dirty="0" err="1">
                <a:latin typeface="Times New Roman" panose="02020603050405020304" pitchFamily="18" charset="0"/>
                <a:cs typeface="Times New Roman" panose="02020603050405020304" pitchFamily="18" charset="0"/>
              </a:rPr>
              <a:t>nvertebrates.They</a:t>
            </a:r>
            <a:r>
              <a:rPr lang="en-US" sz="2000" dirty="0">
                <a:latin typeface="Times New Roman" panose="02020603050405020304" pitchFamily="18" charset="0"/>
                <a:cs typeface="Times New Roman" panose="02020603050405020304" pitchFamily="18" charset="0"/>
              </a:rPr>
              <a:t> do not </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have a true jaw, but a sucker-like mouth and rasping teeth. There are two main types:</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br>
              <a:rPr kumimoji="0" lang="en-US" sz="2000" b="1" i="0" u="none" strike="noStrike" cap="none" normalizeH="0" baseline="0" dirty="0">
                <a:ln>
                  <a:noFill/>
                </a:ln>
                <a:solidFill>
                  <a:schemeClr val="tx1"/>
                </a:solidFill>
                <a:effectLst/>
                <a:latin typeface="Times New Roman" pitchFamily="18" charset="0"/>
                <a:cs typeface="Times New Roman" pitchFamily="18" charset="0"/>
                <a:hlinkClick r:id="rId2"/>
              </a:rPr>
            </a:br>
            <a:r>
              <a:rPr kumimoji="0" lang="en-US" sz="2000" b="1" i="0" u="none" strike="noStrike" cap="none" normalizeH="0" baseline="0" dirty="0" err="1">
                <a:ln>
                  <a:noFill/>
                </a:ln>
                <a:solidFill>
                  <a:schemeClr val="tx1"/>
                </a:solidFill>
                <a:effectLst/>
                <a:latin typeface="Times New Roman" pitchFamily="18" charset="0"/>
                <a:cs typeface="Times New Roman" pitchFamily="18" charset="0"/>
                <a:hlinkClick r:id="rId2"/>
              </a:rPr>
              <a:t>A.</a:t>
            </a:r>
            <a:r>
              <a:rPr kumimoji="0" lang="en-US" sz="2000" b="1" i="0" strike="noStrike" cap="none" normalizeH="0" baseline="0" dirty="0" err="1">
                <a:ln>
                  <a:noFill/>
                </a:ln>
                <a:solidFill>
                  <a:srgbClr val="00B050"/>
                </a:solidFill>
                <a:effectLst/>
                <a:latin typeface="Times New Roman" pitchFamily="18" charset="0"/>
                <a:cs typeface="Times New Roman" pitchFamily="18" charset="0"/>
                <a:hlinkClick r:id="rId2"/>
              </a:rPr>
              <a:t>Lampreys</a:t>
            </a:r>
            <a:br>
              <a:rPr kumimoji="0" lang="en-US" sz="2000" b="1" i="0" u="none" strike="noStrike" cap="none" normalizeH="0" baseline="0" dirty="0">
                <a:ln>
                  <a:noFill/>
                </a:ln>
                <a:solidFill>
                  <a:srgbClr val="00B050"/>
                </a:solidFill>
                <a:effectLst/>
                <a:latin typeface="Times New Roman" pitchFamily="18" charset="0"/>
                <a:cs typeface="Times New Roman" pitchFamily="18" charset="0"/>
                <a:hlinkClick r:id="rId2"/>
              </a:rPr>
            </a:br>
            <a:r>
              <a:rPr kumimoji="0" lang="en-US" sz="2000" b="1" i="0" u="none" strike="noStrike" cap="none" normalizeH="0" baseline="0" dirty="0">
                <a:ln>
                  <a:noFill/>
                </a:ln>
                <a:solidFill>
                  <a:srgbClr val="00B050"/>
                </a:solidFill>
                <a:effectLst/>
                <a:latin typeface="Times New Roman" pitchFamily="18" charset="0"/>
                <a:cs typeface="Times New Roman" pitchFamily="18" charset="0"/>
                <a:hlinkClick r:id="rId2"/>
              </a:rPr>
              <a:t> </a:t>
            </a:r>
            <a:br>
              <a:rPr kumimoji="0" lang="en-US" sz="2000" b="1" i="0" u="none" strike="noStrike" cap="none" normalizeH="0" baseline="0" dirty="0">
                <a:ln>
                  <a:noFill/>
                </a:ln>
                <a:solidFill>
                  <a:schemeClr val="tx1"/>
                </a:solidFill>
                <a:effectLst/>
                <a:latin typeface="Times New Roman" pitchFamily="18" charset="0"/>
                <a:cs typeface="Times New Roman" pitchFamily="18" charset="0"/>
              </a:rPr>
            </a:br>
            <a:r>
              <a:rPr lang="en-US" sz="2000" dirty="0">
                <a:solidFill>
                  <a:schemeClr val="accent2">
                    <a:lumMod val="75000"/>
                  </a:schemeClr>
                </a:solidFill>
                <a:latin typeface="Times New Roman" pitchFamily="18" charset="0"/>
                <a:cs typeface="Times New Roman" pitchFamily="18" charset="0"/>
              </a:rPr>
              <a:t>Lampreys are found in freshwater lakes and streams as well as in salt water. </a:t>
            </a:r>
          </a:p>
          <a:p>
            <a:r>
              <a:rPr lang="en-US" sz="2000" dirty="0">
                <a:solidFill>
                  <a:schemeClr val="accent2">
                    <a:lumMod val="75000"/>
                  </a:schemeClr>
                </a:solidFill>
                <a:latin typeface="Times New Roman" pitchFamily="18" charset="0"/>
                <a:cs typeface="Times New Roman" pitchFamily="18" charset="0"/>
              </a:rPr>
              <a:t>Adult lampreys swim upstream to lay eggs in the gravel beds of streams. </a:t>
            </a:r>
          </a:p>
          <a:p>
            <a:pPr marL="342900" indent="-342900">
              <a:buFont typeface="Wingdings" pitchFamily="2" charset="2"/>
              <a:buChar char="v"/>
            </a:pPr>
            <a:r>
              <a:rPr lang="en-US" sz="2000" dirty="0">
                <a:latin typeface="Times New Roman" pitchFamily="18" charset="0"/>
                <a:cs typeface="Times New Roman" pitchFamily="18" charset="0"/>
              </a:rPr>
              <a:t>one or two dorsal fins are present</a:t>
            </a:r>
          </a:p>
          <a:p>
            <a:pPr marL="342900" indent="-342900">
              <a:buFont typeface="Wingdings" pitchFamily="2" charset="2"/>
              <a:buChar char="v"/>
            </a:pPr>
            <a:r>
              <a:rPr lang="en-US" sz="2000" dirty="0">
                <a:latin typeface="Times New Roman" pitchFamily="18" charset="0"/>
                <a:cs typeface="Times New Roman" pitchFamily="18" charset="0"/>
              </a:rPr>
              <a:t>eyes well developed</a:t>
            </a:r>
          </a:p>
          <a:p>
            <a:pPr marL="342900" indent="-342900">
              <a:buFont typeface="Wingdings" pitchFamily="2" charset="2"/>
              <a:buChar char="v"/>
            </a:pPr>
            <a:r>
              <a:rPr lang="en-US" sz="2000" dirty="0">
                <a:latin typeface="Times New Roman" pitchFamily="18" charset="0"/>
                <a:cs typeface="Times New Roman" pitchFamily="18" charset="0"/>
              </a:rPr>
              <a:t>sucking mouth; </a:t>
            </a:r>
            <a:r>
              <a:rPr lang="en-US" sz="2000" dirty="0" err="1">
                <a:latin typeface="Times New Roman" pitchFamily="18" charset="0"/>
                <a:cs typeface="Times New Roman" pitchFamily="18" charset="0"/>
              </a:rPr>
              <a:t>barbels</a:t>
            </a:r>
            <a:r>
              <a:rPr lang="en-US" sz="2000" dirty="0">
                <a:latin typeface="Times New Roman" pitchFamily="18" charset="0"/>
                <a:cs typeface="Times New Roman" pitchFamily="18" charset="0"/>
              </a:rPr>
              <a:t> absent; </a:t>
            </a:r>
          </a:p>
          <a:p>
            <a:pPr marL="342900" indent="-342900">
              <a:buFont typeface="Wingdings" pitchFamily="2" charset="2"/>
              <a:buChar char="v"/>
            </a:pPr>
            <a:r>
              <a:rPr lang="en-US" sz="2000" dirty="0">
                <a:latin typeface="Times New Roman" pitchFamily="18" charset="0"/>
                <a:cs typeface="Times New Roman" pitchFamily="18" charset="0"/>
              </a:rPr>
              <a:t>sexes separate</a:t>
            </a:r>
          </a:p>
          <a:p>
            <a:pPr marL="342900" indent="-342900">
              <a:buFont typeface="Wingdings" pitchFamily="2" charset="2"/>
              <a:buChar char="v"/>
            </a:pPr>
            <a:r>
              <a:rPr lang="en-US" sz="2000" dirty="0">
                <a:latin typeface="Times New Roman" panose="02020603050405020304" pitchFamily="18" charset="0"/>
                <a:cs typeface="Times New Roman" panose="02020603050405020304" pitchFamily="18" charset="0"/>
              </a:rPr>
              <a:t>parasitic (freshwater or </a:t>
            </a:r>
            <a:r>
              <a:rPr lang="en-US" sz="2000" dirty="0" err="1">
                <a:latin typeface="Times New Roman" panose="02020603050405020304" pitchFamily="18" charset="0"/>
                <a:cs typeface="Times New Roman" panose="02020603050405020304" pitchFamily="18" charset="0"/>
              </a:rPr>
              <a:t>anadromous</a:t>
            </a:r>
            <a:r>
              <a:rPr lang="en-US" sz="2000" dirty="0">
                <a:latin typeface="Times New Roman" panose="02020603050405020304" pitchFamily="18" charset="0"/>
                <a:cs typeface="Times New Roman" panose="02020603050405020304" pitchFamily="18" charset="0"/>
              </a:rPr>
              <a:t>) or non-parasitic (only freshwater)</a:t>
            </a:r>
            <a:br>
              <a:rPr lang="en-US" sz="2000" dirty="0">
                <a:solidFill>
                  <a:srgbClr val="FF3300"/>
                </a:solidFill>
                <a:latin typeface="Times New Roman" pitchFamily="18" charset="0"/>
                <a:cs typeface="Times New Roman" pitchFamily="18" charset="0"/>
              </a:rPr>
            </a:br>
            <a:endParaRPr kumimoji="0" lang="en-US" sz="2000" i="0" u="none" strike="noStrike" cap="none" normalizeH="0" baseline="0" dirty="0">
              <a:ln>
                <a:noFill/>
              </a:ln>
              <a:solidFill>
                <a:srgbClr val="FF3300"/>
              </a:solidFill>
              <a:effectLst/>
              <a:latin typeface="Times New Roman" pitchFamily="18" charset="0"/>
              <a:cs typeface="Times New Roman" pitchFamily="18" charset="0"/>
            </a:endParaRPr>
          </a:p>
        </p:txBody>
      </p:sp>
      <p:pic>
        <p:nvPicPr>
          <p:cNvPr id="3" name="Picture 2" descr="http://www.starfish.govt.nz/shared-nav-images/bullet3.gif"/>
          <p:cNvPicPr>
            <a:picLocks noChangeAspect="1" noChangeArrowheads="1"/>
          </p:cNvPicPr>
          <p:nvPr/>
        </p:nvPicPr>
        <p:blipFill>
          <a:blip r:embed="rId3"/>
          <a:srcRect/>
          <a:stretch>
            <a:fillRect/>
          </a:stretch>
        </p:blipFill>
        <p:spPr bwMode="auto">
          <a:xfrm>
            <a:off x="4510088" y="-350838"/>
            <a:ext cx="85725" cy="85725"/>
          </a:xfrm>
          <a:prstGeom prst="rect">
            <a:avLst/>
          </a:prstGeom>
          <a:noFill/>
        </p:spPr>
      </p:pic>
      <p:pic>
        <p:nvPicPr>
          <p:cNvPr id="4" name="Picture 3" descr="http://www.starfish.govt.nz/shared-nav-images/bullet3.gif"/>
          <p:cNvPicPr>
            <a:picLocks noChangeAspect="1" noChangeArrowheads="1"/>
          </p:cNvPicPr>
          <p:nvPr/>
        </p:nvPicPr>
        <p:blipFill>
          <a:blip r:embed="rId3"/>
          <a:srcRect/>
          <a:stretch>
            <a:fillRect/>
          </a:stretch>
        </p:blipFill>
        <p:spPr bwMode="auto">
          <a:xfrm>
            <a:off x="4541838" y="-350838"/>
            <a:ext cx="85725" cy="85725"/>
          </a:xfrm>
          <a:prstGeom prst="rect">
            <a:avLst/>
          </a:prstGeom>
          <a:noFill/>
        </p:spPr>
      </p:pic>
      <p:pic>
        <p:nvPicPr>
          <p:cNvPr id="5" name="Picture 4" descr="http://www.starfish.govt.nz/shared-nav-images/1x1.gif"/>
          <p:cNvPicPr>
            <a:picLocks noChangeAspect="1" noChangeArrowheads="1"/>
          </p:cNvPicPr>
          <p:nvPr/>
        </p:nvPicPr>
        <p:blipFill>
          <a:blip r:embed="rId4"/>
          <a:srcRect/>
          <a:stretch>
            <a:fillRect/>
          </a:stretch>
        </p:blipFill>
        <p:spPr bwMode="auto">
          <a:xfrm>
            <a:off x="4608513" y="-350838"/>
            <a:ext cx="123825" cy="19050"/>
          </a:xfrm>
          <a:prstGeom prst="rect">
            <a:avLst/>
          </a:prstGeom>
          <a:noFill/>
        </p:spPr>
      </p:pic>
      <p:pic>
        <p:nvPicPr>
          <p:cNvPr id="6" name="Picture 5" descr="http://www.starfish.govt.nz/shared-nav-images/1x1.gif"/>
          <p:cNvPicPr>
            <a:picLocks noChangeAspect="1" noChangeArrowheads="1"/>
          </p:cNvPicPr>
          <p:nvPr/>
        </p:nvPicPr>
        <p:blipFill>
          <a:blip r:embed="rId4"/>
          <a:srcRect/>
          <a:stretch>
            <a:fillRect/>
          </a:stretch>
        </p:blipFill>
        <p:spPr bwMode="auto">
          <a:xfrm>
            <a:off x="4706938" y="-350838"/>
            <a:ext cx="2076450" cy="19050"/>
          </a:xfrm>
          <a:prstGeom prst="rect">
            <a:avLst/>
          </a:prstGeom>
          <a:noFill/>
        </p:spPr>
      </p:pic>
    </p:spTree>
    <p:extLst>
      <p:ext uri="{BB962C8B-B14F-4D97-AF65-F5344CB8AC3E}">
        <p14:creationId xmlns:p14="http://schemas.microsoft.com/office/powerpoint/2010/main" val="18821379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583</TotalTime>
  <Words>2224</Words>
  <Application>Microsoft Office PowerPoint</Application>
  <PresentationFormat>On-screen Show (4:3)</PresentationFormat>
  <Paragraphs>254</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Franklin Gothic Book</vt:lpstr>
      <vt:lpstr>Franklin Gothic Medium</vt:lpstr>
      <vt:lpstr>Times New Roman</vt:lpstr>
      <vt:lpstr>Trebuchet MS</vt:lpstr>
      <vt:lpstr>Wingdings</vt:lpstr>
      <vt:lpstr>Wingdings 2</vt:lpstr>
      <vt:lpstr>Trek</vt:lpstr>
      <vt:lpstr>FISH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bony and cartilaginous fishes are common in most aquatic habitats.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CARPS</vt:lpstr>
      <vt:lpstr>Tilapia :</vt:lpstr>
      <vt:lpstr>MARINE FISH</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dc:title>
  <dc:creator>Dr. Virk</dc:creator>
  <cp:lastModifiedBy>Bromy Virk</cp:lastModifiedBy>
  <cp:revision>104</cp:revision>
  <dcterms:created xsi:type="dcterms:W3CDTF">2008-02-13T13:33:58Z</dcterms:created>
  <dcterms:modified xsi:type="dcterms:W3CDTF">2023-01-29T05:33:59Z</dcterms:modified>
</cp:coreProperties>
</file>