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Lst>
  <p:notesMasterIdLst>
    <p:notesMasterId r:id="rId36"/>
  </p:notesMasterIdLst>
  <p:sldIdLst>
    <p:sldId id="310" r:id="rId2"/>
    <p:sldId id="256" r:id="rId3"/>
    <p:sldId id="286" r:id="rId4"/>
    <p:sldId id="257" r:id="rId5"/>
    <p:sldId id="288" r:id="rId6"/>
    <p:sldId id="290" r:id="rId7"/>
    <p:sldId id="287" r:id="rId8"/>
    <p:sldId id="258" r:id="rId9"/>
    <p:sldId id="291" r:id="rId10"/>
    <p:sldId id="301" r:id="rId11"/>
    <p:sldId id="292" r:id="rId12"/>
    <p:sldId id="300" r:id="rId13"/>
    <p:sldId id="261" r:id="rId14"/>
    <p:sldId id="303" r:id="rId15"/>
    <p:sldId id="304" r:id="rId16"/>
    <p:sldId id="302" r:id="rId17"/>
    <p:sldId id="262" r:id="rId18"/>
    <p:sldId id="294" r:id="rId19"/>
    <p:sldId id="266" r:id="rId20"/>
    <p:sldId id="264" r:id="rId21"/>
    <p:sldId id="295" r:id="rId22"/>
    <p:sldId id="297" r:id="rId23"/>
    <p:sldId id="305" r:id="rId24"/>
    <p:sldId id="268" r:id="rId25"/>
    <p:sldId id="309" r:id="rId26"/>
    <p:sldId id="269" r:id="rId27"/>
    <p:sldId id="282" r:id="rId28"/>
    <p:sldId id="272" r:id="rId29"/>
    <p:sldId id="311" r:id="rId30"/>
    <p:sldId id="273" r:id="rId31"/>
    <p:sldId id="307" r:id="rId32"/>
    <p:sldId id="285" r:id="rId33"/>
    <p:sldId id="280" r:id="rId34"/>
    <p:sldId id="27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FB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1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DEF0A-A89E-4E11-8E9E-56B4EF454BE0}" type="datetimeFigureOut">
              <a:rPr lang="en-US" smtClean="0"/>
              <a:pPr/>
              <a:t>1/29/2023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8BA92-DDB2-461C-9736-4A77B29E1C93}" type="slidenum">
              <a:rPr lang="en-US" smtClean="0"/>
              <a:pPr/>
              <a:t>‹#›</a:t>
            </a:fld>
            <a:endParaRPr lang="en-US"/>
          </a:p>
        </p:txBody>
      </p:sp>
    </p:spTree>
    <p:extLst>
      <p:ext uri="{BB962C8B-B14F-4D97-AF65-F5344CB8AC3E}">
        <p14:creationId xmlns:p14="http://schemas.microsoft.com/office/powerpoint/2010/main" val="351108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376592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334696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166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160923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86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242696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2227704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244852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204554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27718-2A3C-4530-8D3C-BA6B8F53552F}"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106391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27718-2A3C-4530-8D3C-BA6B8F53552F}"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301424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27718-2A3C-4530-8D3C-BA6B8F53552F}"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294237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27718-2A3C-4530-8D3C-BA6B8F53552F}"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410988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27718-2A3C-4530-8D3C-BA6B8F53552F}"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113923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827718-2A3C-4530-8D3C-BA6B8F53552F}"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41044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27718-2A3C-4530-8D3C-BA6B8F53552F}"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EA5CA-3526-46CD-BB99-6F1124453FA4}" type="slidenum">
              <a:rPr lang="en-US" smtClean="0"/>
              <a:pPr/>
              <a:t>‹#›</a:t>
            </a:fld>
            <a:endParaRPr lang="en-US"/>
          </a:p>
        </p:txBody>
      </p:sp>
    </p:spTree>
    <p:extLst>
      <p:ext uri="{BB962C8B-B14F-4D97-AF65-F5344CB8AC3E}">
        <p14:creationId xmlns:p14="http://schemas.microsoft.com/office/powerpoint/2010/main" val="377798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827718-2A3C-4530-8D3C-BA6B8F53552F}" type="datetimeFigureOut">
              <a:rPr lang="en-US" smtClean="0"/>
              <a:pPr/>
              <a:t>1/29/2023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A0EA5CA-3526-46CD-BB99-6F1124453FA4}" type="slidenum">
              <a:rPr lang="en-US" smtClean="0"/>
              <a:pPr/>
              <a:t>‹#›</a:t>
            </a:fld>
            <a:endParaRPr lang="en-US"/>
          </a:p>
        </p:txBody>
      </p:sp>
    </p:spTree>
    <p:extLst>
      <p:ext uri="{BB962C8B-B14F-4D97-AF65-F5344CB8AC3E}">
        <p14:creationId xmlns:p14="http://schemas.microsoft.com/office/powerpoint/2010/main" val="28584814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External_fertilization" TargetMode="External"/><Relationship Id="rId2" Type="http://schemas.openxmlformats.org/officeDocument/2006/relationships/hyperlink" Target="http://en.wikipedia.org/wiki/Amplexus" TargetMode="External"/><Relationship Id="rId1" Type="http://schemas.openxmlformats.org/officeDocument/2006/relationships/slideLayout" Target="../slideLayouts/slideLayout7.xml"/><Relationship Id="rId6" Type="http://schemas.openxmlformats.org/officeDocument/2006/relationships/hyperlink" Target="http://en.wikipedia.org/wiki/Gelatin" TargetMode="External"/><Relationship Id="rId5" Type="http://schemas.openxmlformats.org/officeDocument/2006/relationships/hyperlink" Target="http://en.wikipedia.org/wiki/Spermatozoon" TargetMode="External"/><Relationship Id="rId4" Type="http://schemas.openxmlformats.org/officeDocument/2006/relationships/hyperlink" Target="http://en.wikipedia.org/wiki/Ovu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en.wikipedia.org/wiki/Amplexu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n.wikipedia.org/wiki/Herbivore" TargetMode="External"/><Relationship Id="rId7" Type="http://schemas.openxmlformats.org/officeDocument/2006/relationships/image" Target="../media/image6.jpeg"/><Relationship Id="rId2" Type="http://schemas.openxmlformats.org/officeDocument/2006/relationships/hyperlink" Target="http://en.wikipedia.org/wiki/Tadpole" TargetMode="External"/><Relationship Id="rId1" Type="http://schemas.openxmlformats.org/officeDocument/2006/relationships/slideLayout" Target="../slideLayouts/slideLayout7.xml"/><Relationship Id="rId6" Type="http://schemas.openxmlformats.org/officeDocument/2006/relationships/hyperlink" Target="http://en.wikipedia.org/wiki/Gill" TargetMode="External"/><Relationship Id="rId5" Type="http://schemas.openxmlformats.org/officeDocument/2006/relationships/hyperlink" Target="http://en.wikipedia.org/wiki/Diatom" TargetMode="External"/><Relationship Id="rId4" Type="http://schemas.openxmlformats.org/officeDocument/2006/relationships/hyperlink" Target="http://en.wikipedia.org/wiki/Alga"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books/NBK10035/figure/A190/?report=objectonl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arnivore" TargetMode="External"/><Relationship Id="rId2" Type="http://schemas.openxmlformats.org/officeDocument/2006/relationships/hyperlink" Target="http://en.wikipedia.org/wiki/Apoptosis" TargetMode="External"/><Relationship Id="rId1" Type="http://schemas.openxmlformats.org/officeDocument/2006/relationships/slideLayout" Target="../slideLayouts/slideLayout7.xml"/><Relationship Id="rId6" Type="http://schemas.openxmlformats.org/officeDocument/2006/relationships/hyperlink" Target="http://en.wikipedia.org/wiki/Gastropoda" TargetMode="External"/><Relationship Id="rId5" Type="http://schemas.openxmlformats.org/officeDocument/2006/relationships/hyperlink" Target="http://en.wikipedia.org/wiki/Annelid" TargetMode="External"/><Relationship Id="rId4" Type="http://schemas.openxmlformats.org/officeDocument/2006/relationships/hyperlink" Target="http://en.wikipedia.org/wiki/Arthropo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Swamp" TargetMode="External"/><Relationship Id="rId2" Type="http://schemas.openxmlformats.org/officeDocument/2006/relationships/hyperlink" Target="http://en.wikipedia.org/wiki/Amphibians" TargetMode="External"/><Relationship Id="rId1" Type="http://schemas.openxmlformats.org/officeDocument/2006/relationships/slideLayout" Target="../slideLayouts/slideLayout7.xml"/><Relationship Id="rId4" Type="http://schemas.openxmlformats.org/officeDocument/2006/relationships/hyperlink" Target="http://en.wikipedia.org/wiki/Speci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carta.msn.com/encyclopedia_761551702/Siren_(animal).html" TargetMode="External"/><Relationship Id="rId2" Type="http://schemas.openxmlformats.org/officeDocument/2006/relationships/hyperlink" Target="http://encarta.msn.com/encyclopedia_761562843/Amphiuma.html" TargetMode="External"/><Relationship Id="rId1" Type="http://schemas.openxmlformats.org/officeDocument/2006/relationships/slideLayout" Target="../slideLayouts/slideLayout7.xml"/><Relationship Id="rId4" Type="http://schemas.openxmlformats.org/officeDocument/2006/relationships/hyperlink" Target="http://en.wikipedia.org/wiki/Regeneration_(biolog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nchantedlearning.com/subjects/invertebrates/mollusk/gastropod/Snailprintout.shtml" TargetMode="External"/><Relationship Id="rId2" Type="http://schemas.openxmlformats.org/officeDocument/2006/relationships/hyperlink" Target="http://www.enchantedlearning.com/subjects/insects/printouts.shtml" TargetMode="External"/><Relationship Id="rId1" Type="http://schemas.openxmlformats.org/officeDocument/2006/relationships/slideLayout" Target="../slideLayouts/slideLayout7.xml"/><Relationship Id="rId4" Type="http://schemas.openxmlformats.org/officeDocument/2006/relationships/hyperlink" Target="http://www.enchantedlearning.com/subjects/fish/printout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Species" TargetMode="External"/><Relationship Id="rId3" Type="http://schemas.openxmlformats.org/officeDocument/2006/relationships/hyperlink" Target="http://en.wikipedia.org/wiki/Taxon" TargetMode="External"/><Relationship Id="rId7" Type="http://schemas.openxmlformats.org/officeDocument/2006/relationships/hyperlink" Target="http://en.wikipedia.org/wiki/Cold-blooded" TargetMode="External"/><Relationship Id="rId2" Type="http://schemas.openxmlformats.org/officeDocument/2006/relationships/hyperlink" Target="http://en.wikipedia.org/wiki/Class_(biology)" TargetMode="External"/><Relationship Id="rId1" Type="http://schemas.openxmlformats.org/officeDocument/2006/relationships/slideLayout" Target="../slideLayouts/slideLayout2.xml"/><Relationship Id="rId6" Type="http://schemas.openxmlformats.org/officeDocument/2006/relationships/hyperlink" Target="http://en.wikipedia.org/wiki/Vertebrate" TargetMode="External"/><Relationship Id="rId5" Type="http://schemas.openxmlformats.org/officeDocument/2006/relationships/hyperlink" Target="http://en.wikipedia.org/wiki/Tetrapod" TargetMode="External"/><Relationship Id="rId4" Type="http://schemas.openxmlformats.org/officeDocument/2006/relationships/hyperlink" Target="http://en.wikipedia.org/wiki/Anima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encarta.msn.com/encyclopedia_761559431/Gill.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encarta.msn.com/encyclopedia_761556042/Metamorphosis.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Salamander" TargetMode="External"/><Relationship Id="rId2" Type="http://schemas.openxmlformats.org/officeDocument/2006/relationships/hyperlink" Target="http://en.wikipedia.org/wiki/Neoteny" TargetMode="External"/><Relationship Id="rId1" Type="http://schemas.openxmlformats.org/officeDocument/2006/relationships/slideLayout" Target="../slideLayouts/slideLayout7.xml"/><Relationship Id="rId4" Type="http://schemas.openxmlformats.org/officeDocument/2006/relationships/hyperlink" Target="http://en.wikipedia.org/wiki/Metamorphosi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d/d5/Salamandra_salamandra_(Marek_Szczepanek).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Lake" TargetMode="External"/><Relationship Id="rId3" Type="http://schemas.openxmlformats.org/officeDocument/2006/relationships/hyperlink" Target="http://en.wikipedia.org/wiki/Eye" TargetMode="External"/><Relationship Id="rId7" Type="http://schemas.openxmlformats.org/officeDocument/2006/relationships/hyperlink" Target="http://en.wikipedia.org/wiki/Pond" TargetMode="External"/><Relationship Id="rId12" Type="http://schemas.openxmlformats.org/officeDocument/2006/relationships/hyperlink" Target="http://en.wikipedia.org/wiki/Water" TargetMode="External"/><Relationship Id="rId2" Type="http://schemas.openxmlformats.org/officeDocument/2006/relationships/hyperlink" Target="http://en.wikipedia.org/wiki/Amphibian" TargetMode="External"/><Relationship Id="rId1" Type="http://schemas.openxmlformats.org/officeDocument/2006/relationships/slideLayout" Target="../slideLayouts/slideLayout7.xml"/><Relationship Id="rId6" Type="http://schemas.openxmlformats.org/officeDocument/2006/relationships/hyperlink" Target="http://en.wikipedia.org/wiki/Egg_(biology)" TargetMode="External"/><Relationship Id="rId11" Type="http://schemas.openxmlformats.org/officeDocument/2006/relationships/hyperlink" Target="http://en.wikipedia.org/wiki/Gill" TargetMode="External"/><Relationship Id="rId5" Type="http://schemas.openxmlformats.org/officeDocument/2006/relationships/hyperlink" Target="http://en.wikipedia.org/wiki/Tympanum_(zoology)" TargetMode="External"/><Relationship Id="rId10" Type="http://schemas.openxmlformats.org/officeDocument/2006/relationships/hyperlink" Target="http://en.wikipedia.org/wiki/Tadpole" TargetMode="External"/><Relationship Id="rId4" Type="http://schemas.openxmlformats.org/officeDocument/2006/relationships/hyperlink" Target="http://en.wikipedia.org/wiki/Tail" TargetMode="External"/><Relationship Id="rId9" Type="http://schemas.openxmlformats.org/officeDocument/2006/relationships/hyperlink" Target="http://en.wikipedia.org/wiki/Larv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Subarctic" TargetMode="External"/><Relationship Id="rId3" Type="http://schemas.openxmlformats.org/officeDocument/2006/relationships/hyperlink" Target="http://en.wikipedia.org/wiki/Arthropod" TargetMode="External"/><Relationship Id="rId7" Type="http://schemas.openxmlformats.org/officeDocument/2006/relationships/hyperlink" Target="http://en.wikipedia.org/wiki/Tropics" TargetMode="External"/><Relationship Id="rId2" Type="http://schemas.openxmlformats.org/officeDocument/2006/relationships/hyperlink" Target="http://en.wikipedia.org/wiki/Carnivore" TargetMode="External"/><Relationship Id="rId1" Type="http://schemas.openxmlformats.org/officeDocument/2006/relationships/slideLayout" Target="../slideLayouts/slideLayout7.xml"/><Relationship Id="rId6" Type="http://schemas.openxmlformats.org/officeDocument/2006/relationships/hyperlink" Target="http://en.wikipedia.org/wiki/Estrous_cycle" TargetMode="External"/><Relationship Id="rId5" Type="http://schemas.openxmlformats.org/officeDocument/2006/relationships/hyperlink" Target="http://en.wikipedia.org/wiki/Gastropoda" TargetMode="External"/><Relationship Id="rId4" Type="http://schemas.openxmlformats.org/officeDocument/2006/relationships/hyperlink" Target="http://en.wikipedia.org/wiki/Annelid" TargetMode="External"/><Relationship Id="rId9" Type="http://schemas.openxmlformats.org/officeDocument/2006/relationships/hyperlink" Target="http://en.wikipedia.org/wiki/Tropical_rainfor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E84F43-84F5-41E7-82C6-DF3E57E24553}"/>
              </a:ext>
            </a:extLst>
          </p:cNvPr>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AMPHIBIANS</a:t>
            </a:r>
            <a:endParaRPr lang="en-GB" b="1"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053A4576-B10C-4F81-B246-EAD8254A81AC}"/>
              </a:ext>
            </a:extLst>
          </p:cNvPr>
          <p:cNvSpPr>
            <a:spLocks noGrp="1"/>
          </p:cNvSpPr>
          <p:nvPr>
            <p:ph type="subTitle" idx="1"/>
          </p:nvPr>
        </p:nvSpPr>
        <p:spPr/>
        <p:txBody>
          <a:bodyPr>
            <a:normAutofit/>
          </a:bodyPr>
          <a:lstStyle/>
          <a:p>
            <a:r>
              <a:rPr lang="en-US" sz="2800" b="1" dirty="0">
                <a:solidFill>
                  <a:schemeClr val="tx1"/>
                </a:solidFill>
              </a:rPr>
              <a:t>LECTURE 4</a:t>
            </a:r>
            <a:endParaRPr lang="en-GB" sz="2800" b="1" dirty="0">
              <a:solidFill>
                <a:schemeClr val="tx1"/>
              </a:solidFill>
            </a:endParaRPr>
          </a:p>
        </p:txBody>
      </p:sp>
    </p:spTree>
    <p:extLst>
      <p:ext uri="{BB962C8B-B14F-4D97-AF65-F5344CB8AC3E}">
        <p14:creationId xmlns:p14="http://schemas.microsoft.com/office/powerpoint/2010/main" val="278617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tatic.ddmcdn.com/gif/frog-life-cycle.gif"/>
          <p:cNvPicPr>
            <a:picLocks noChangeAspect="1" noChangeArrowheads="1"/>
          </p:cNvPicPr>
          <p:nvPr/>
        </p:nvPicPr>
        <p:blipFill>
          <a:blip r:embed="rId2"/>
          <a:srcRect/>
          <a:stretch>
            <a:fillRect/>
          </a:stretch>
        </p:blipFill>
        <p:spPr bwMode="auto">
          <a:xfrm>
            <a:off x="2057400" y="1219200"/>
            <a:ext cx="4953000" cy="49530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533400" y="533400"/>
            <a:ext cx="5209754" cy="523220"/>
          </a:xfrm>
          <a:prstGeom prst="rect">
            <a:avLst/>
          </a:prstGeom>
        </p:spPr>
        <p:txBody>
          <a:bodyPr wrap="square">
            <a:spAutoFit/>
          </a:bodyPr>
          <a:lstStyle/>
          <a:p>
            <a:pPr>
              <a:buFont typeface="Wingdings" pitchFamily="2" charset="2"/>
              <a:buChar char="Ø"/>
            </a:pPr>
            <a:r>
              <a:rPr lang="en-US" sz="2800" b="1" dirty="0">
                <a:solidFill>
                  <a:srgbClr val="0070C0"/>
                </a:solidFill>
                <a:latin typeface="Times New Roman" pitchFamily="18" charset="0"/>
                <a:cs typeface="Times New Roman" pitchFamily="18" charset="0"/>
              </a:rPr>
              <a:t>REPRODUCTION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686800" cy="4678204"/>
          </a:xfrm>
          <a:prstGeom prst="rect">
            <a:avLst/>
          </a:prstGeom>
        </p:spPr>
        <p:txBody>
          <a:bodyPr wrap="square">
            <a:spAutoFit/>
          </a:bodyPr>
          <a:lstStyle/>
          <a:p>
            <a:pPr>
              <a:buFont typeface="Wingdings" pitchFamily="2" charset="2"/>
              <a:buChar char="Ø"/>
            </a:pPr>
            <a:r>
              <a:rPr lang="en-US" sz="2000" dirty="0">
                <a:latin typeface="Times New Roman" pitchFamily="18" charset="0"/>
                <a:cs typeface="Times New Roman" pitchFamily="18" charset="0"/>
              </a:rPr>
              <a:t>Once at the breeding ground, male frogs call to attract a mate, collectively becoming a chorus of frogs. In most frogs, a signal produced by the male has evolved that serves to attract females. This is the vocal call, and it allows for species-specific identification and location, both for the female frog and the herpetologist. </a:t>
            </a:r>
          </a:p>
          <a:p>
            <a:pPr>
              <a:buFont typeface="Wingdings" pitchFamily="2" charset="2"/>
              <a:buChar char="Ø"/>
            </a:pPr>
            <a:r>
              <a:rPr lang="en-US" sz="2000" dirty="0">
                <a:latin typeface="Times New Roman" pitchFamily="18" charset="0"/>
                <a:cs typeface="Times New Roman" pitchFamily="18" charset="0"/>
              </a:rPr>
              <a:t>The male and female frogs then undergo </a:t>
            </a:r>
            <a:r>
              <a:rPr lang="en-US" sz="2000" dirty="0" err="1">
                <a:latin typeface="Times New Roman" pitchFamily="18" charset="0"/>
                <a:cs typeface="Times New Roman" pitchFamily="18" charset="0"/>
                <a:hlinkClick r:id="rId2" tooltip="Amplexus"/>
              </a:rPr>
              <a:t>amplexus</a:t>
            </a:r>
            <a:r>
              <a:rPr lang="en-US" sz="2000" dirty="0">
                <a:latin typeface="Times New Roman" pitchFamily="18" charset="0"/>
                <a:cs typeface="Times New Roman" pitchFamily="18" charset="0"/>
              </a:rPr>
              <a:t>. This involves the male mounting the female and gripping her tightly. </a:t>
            </a:r>
          </a:p>
          <a:p>
            <a:pPr>
              <a:buFont typeface="Wingdings" pitchFamily="2" charset="2"/>
              <a:buChar char="Ø"/>
            </a:pPr>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Fertilization is </a:t>
            </a:r>
            <a:r>
              <a:rPr lang="en-US" sz="2000" dirty="0">
                <a:latin typeface="Times New Roman" pitchFamily="18" charset="0"/>
                <a:cs typeface="Times New Roman" pitchFamily="18" charset="0"/>
                <a:hlinkClick r:id="rId3" tooltip="External fertilization"/>
              </a:rPr>
              <a:t>external</a:t>
            </a:r>
            <a:r>
              <a:rPr lang="en-US" sz="2000" dirty="0">
                <a:latin typeface="Times New Roman" pitchFamily="18" charset="0"/>
                <a:cs typeface="Times New Roman" pitchFamily="18" charset="0"/>
              </a:rPr>
              <a:t>: the </a:t>
            </a:r>
            <a:r>
              <a:rPr lang="en-US" sz="2000" dirty="0">
                <a:latin typeface="Times New Roman" pitchFamily="18" charset="0"/>
                <a:cs typeface="Times New Roman" pitchFamily="18" charset="0"/>
                <a:hlinkClick r:id="rId4" tooltip="Ovum"/>
              </a:rPr>
              <a:t>egg</a:t>
            </a:r>
            <a:r>
              <a:rPr lang="en-US" sz="2000" dirty="0">
                <a:latin typeface="Times New Roman" pitchFamily="18" charset="0"/>
                <a:cs typeface="Times New Roman" pitchFamily="18" charset="0"/>
              </a:rPr>
              <a:t> and </a:t>
            </a:r>
            <a:r>
              <a:rPr lang="en-US" sz="2000" dirty="0">
                <a:latin typeface="Times New Roman" pitchFamily="18" charset="0"/>
                <a:cs typeface="Times New Roman" pitchFamily="18" charset="0"/>
                <a:hlinkClick r:id="rId5" tooltip="Spermatozoon"/>
              </a:rPr>
              <a:t>sperm</a:t>
            </a:r>
            <a:r>
              <a:rPr lang="en-US" sz="2000" dirty="0">
                <a:latin typeface="Times New Roman" pitchFamily="18" charset="0"/>
                <a:cs typeface="Times New Roman" pitchFamily="18" charset="0"/>
              </a:rPr>
              <a:t> meet outside of the body. The female releases her eggs, which the male frog covers with a sperm solution. The eggs then swell and develop a protective coating. The eggs are typically brown or black, with a clear, </a:t>
            </a:r>
            <a:r>
              <a:rPr lang="en-US" sz="2000" dirty="0">
                <a:latin typeface="Times New Roman" pitchFamily="18" charset="0"/>
                <a:cs typeface="Times New Roman" pitchFamily="18" charset="0"/>
                <a:hlinkClick r:id="rId6" tooltip="Gelatin"/>
              </a:rPr>
              <a:t>gelatin</a:t>
            </a:r>
            <a:r>
              <a:rPr lang="en-US" sz="2000" dirty="0">
                <a:latin typeface="Times New Roman" pitchFamily="18" charset="0"/>
                <a:cs typeface="Times New Roman" pitchFamily="18" charset="0"/>
              </a:rPr>
              <a:t>-like covering.</a:t>
            </a:r>
          </a:p>
          <a:p>
            <a:pPr>
              <a:buFont typeface="Wingdings" pitchFamily="2" charset="2"/>
              <a:buChar char="Ø"/>
            </a:pPr>
            <a:endParaRPr lang="en-US" sz="2000" b="1" dirty="0">
              <a:latin typeface="Times New Roman" pitchFamily="18" charset="0"/>
              <a:cs typeface="Times New Roman" pitchFamily="18" charset="0"/>
            </a:endParaRPr>
          </a:p>
          <a:p>
            <a:pPr>
              <a:buFont typeface="Wingdings" pitchFamily="2" charset="2"/>
              <a:buChar char="Ø"/>
            </a:pPr>
            <a:endParaRPr lang="en-US" sz="2000" b="1" dirty="0">
              <a:latin typeface="Times New Roman" pitchFamily="18" charset="0"/>
              <a:cs typeface="Times New Roman" pitchFamily="18" charset="0"/>
            </a:endParaRPr>
          </a:p>
          <a:p>
            <a:pPr>
              <a:buFont typeface="Wingdings" pitchFamily="2" charset="2"/>
              <a:buChar char="Ø"/>
            </a:pPr>
            <a:endParaRPr lang="en-US" b="1" dirty="0">
              <a:solidFill>
                <a:srgbClr val="0099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le toad mating with green frog"/>
          <p:cNvPicPr>
            <a:picLocks noChangeAspect="1" noChangeArrowheads="1"/>
          </p:cNvPicPr>
          <p:nvPr/>
        </p:nvPicPr>
        <p:blipFill>
          <a:blip r:embed="rId2"/>
          <a:srcRect/>
          <a:stretch>
            <a:fillRect/>
          </a:stretch>
        </p:blipFill>
        <p:spPr bwMode="auto">
          <a:xfrm>
            <a:off x="228600" y="304800"/>
            <a:ext cx="5143500" cy="3686176"/>
          </a:xfrm>
          <a:prstGeom prst="rect">
            <a:avLst/>
          </a:prstGeom>
          <a:noFill/>
        </p:spPr>
      </p:pic>
      <p:pic>
        <p:nvPicPr>
          <p:cNvPr id="2052" name="Picture 4" descr="toad eggs, photo by Jerry Litton of Jackson, Mississippi"/>
          <p:cNvPicPr>
            <a:picLocks noChangeAspect="1" noChangeArrowheads="1"/>
          </p:cNvPicPr>
          <p:nvPr/>
        </p:nvPicPr>
        <p:blipFill>
          <a:blip r:embed="rId3"/>
          <a:srcRect/>
          <a:stretch>
            <a:fillRect/>
          </a:stretch>
        </p:blipFill>
        <p:spPr bwMode="auto">
          <a:xfrm>
            <a:off x="5943600" y="381000"/>
            <a:ext cx="2288652" cy="3616071"/>
          </a:xfrm>
          <a:prstGeom prst="rect">
            <a:avLst/>
          </a:prstGeom>
          <a:noFill/>
        </p:spPr>
      </p:pic>
      <p:sp>
        <p:nvSpPr>
          <p:cNvPr id="4" name="Rectangle 3"/>
          <p:cNvSpPr/>
          <p:nvPr/>
        </p:nvSpPr>
        <p:spPr>
          <a:xfrm>
            <a:off x="1295400" y="4191000"/>
            <a:ext cx="2209800" cy="369332"/>
          </a:xfrm>
          <a:prstGeom prst="rect">
            <a:avLst/>
          </a:prstGeom>
        </p:spPr>
        <p:txBody>
          <a:bodyPr wrap="square">
            <a:spAutoFit/>
          </a:bodyPr>
          <a:lstStyle/>
          <a:p>
            <a:r>
              <a:rPr lang="en-US" b="1" dirty="0" err="1">
                <a:latin typeface="Times New Roman" pitchFamily="18" charset="0"/>
                <a:cs typeface="Times New Roman" pitchFamily="18" charset="0"/>
                <a:hlinkClick r:id="rId4" tooltip="Amplexus"/>
              </a:rPr>
              <a:t>Amplexus</a:t>
            </a:r>
            <a:endParaRPr lang="en-US" dirty="0"/>
          </a:p>
        </p:txBody>
      </p:sp>
      <p:sp>
        <p:nvSpPr>
          <p:cNvPr id="5" name="Rectangle 4"/>
          <p:cNvSpPr/>
          <p:nvPr/>
        </p:nvSpPr>
        <p:spPr>
          <a:xfrm>
            <a:off x="5257800" y="4191000"/>
            <a:ext cx="3657600" cy="923330"/>
          </a:xfrm>
          <a:prstGeom prst="rect">
            <a:avLst/>
          </a:prstGeom>
        </p:spPr>
        <p:txBody>
          <a:bodyPr wrap="square">
            <a:spAutoFit/>
          </a:bodyPr>
          <a:lstStyle/>
          <a:p>
            <a:r>
              <a:rPr lang="en-US" b="1" dirty="0">
                <a:solidFill>
                  <a:srgbClr val="7030A0"/>
                </a:solidFill>
                <a:latin typeface="Times New Roman" pitchFamily="18" charset="0"/>
                <a:cs typeface="Times New Roman" pitchFamily="18" charset="0"/>
              </a:rPr>
              <a:t>The black specks on frog eggs are frog embryos suspended in the eggs' gelatinous mass.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1877437"/>
          </a:xfrm>
          <a:prstGeom prst="rect">
            <a:avLst/>
          </a:prstGeom>
        </p:spPr>
        <p:txBody>
          <a:bodyPr wrap="square">
            <a:spAutoFit/>
          </a:bodyPr>
          <a:lstStyle/>
          <a:p>
            <a:pPr>
              <a:buFont typeface="Wingdings" pitchFamily="2" charset="2"/>
              <a:buChar char="Ø"/>
            </a:pPr>
            <a:r>
              <a:rPr lang="en-US" sz="2000" dirty="0">
                <a:latin typeface="Times New Roman" pitchFamily="18" charset="0"/>
                <a:cs typeface="Times New Roman" pitchFamily="18" charset="0"/>
              </a:rPr>
              <a:t>Eggs hatch and continue life as larvae called  </a:t>
            </a:r>
            <a:r>
              <a:rPr lang="en-US" sz="2000" dirty="0">
                <a:latin typeface="Times New Roman" pitchFamily="18" charset="0"/>
                <a:cs typeface="Times New Roman" pitchFamily="18" charset="0"/>
                <a:hlinkClick r:id="rId2" tooltip="Tadpole"/>
              </a:rPr>
              <a:t>tadpoles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Tadpoles</a:t>
            </a:r>
            <a:r>
              <a:rPr lang="en-US" sz="2000" dirty="0">
                <a:latin typeface="Times New Roman" pitchFamily="18" charset="0"/>
                <a:cs typeface="Times New Roman" pitchFamily="18" charset="0"/>
              </a:rPr>
              <a:t> are aquatic, lack front and hind legs, and have gills for respiration and tails with fins for swimming. Tadpoles are typically </a:t>
            </a:r>
            <a:r>
              <a:rPr lang="en-US" sz="2000" dirty="0">
                <a:latin typeface="Times New Roman" pitchFamily="18" charset="0"/>
                <a:cs typeface="Times New Roman" pitchFamily="18" charset="0"/>
                <a:hlinkClick r:id="rId3" tooltip="Herbivore"/>
              </a:rPr>
              <a:t>herbivorous</a:t>
            </a:r>
            <a:r>
              <a:rPr lang="en-US" sz="2000" dirty="0">
                <a:latin typeface="Times New Roman" pitchFamily="18" charset="0"/>
                <a:cs typeface="Times New Roman" pitchFamily="18" charset="0"/>
              </a:rPr>
              <a:t>, feeding mostly on </a:t>
            </a:r>
            <a:r>
              <a:rPr lang="en-US" sz="2000" dirty="0">
                <a:latin typeface="Times New Roman" pitchFamily="18" charset="0"/>
                <a:cs typeface="Times New Roman" pitchFamily="18" charset="0"/>
                <a:hlinkClick r:id="rId4" tooltip="Alga"/>
              </a:rPr>
              <a:t>algae</a:t>
            </a:r>
            <a:r>
              <a:rPr lang="en-US" sz="2000" dirty="0">
                <a:latin typeface="Times New Roman" pitchFamily="18" charset="0"/>
                <a:cs typeface="Times New Roman" pitchFamily="18" charset="0"/>
              </a:rPr>
              <a:t>, including </a:t>
            </a:r>
            <a:r>
              <a:rPr lang="en-US" sz="2000" dirty="0">
                <a:latin typeface="Times New Roman" pitchFamily="18" charset="0"/>
                <a:cs typeface="Times New Roman" pitchFamily="18" charset="0"/>
                <a:hlinkClick r:id="rId5" tooltip="Diatom"/>
              </a:rPr>
              <a:t>diatoms</a:t>
            </a:r>
            <a:r>
              <a:rPr lang="en-US" sz="2000" dirty="0">
                <a:latin typeface="Times New Roman" pitchFamily="18" charset="0"/>
                <a:cs typeface="Times New Roman" pitchFamily="18" charset="0"/>
              </a:rPr>
              <a:t> filtered from the water through the </a:t>
            </a:r>
            <a:r>
              <a:rPr lang="en-US" sz="2000" dirty="0">
                <a:latin typeface="Times New Roman" pitchFamily="18" charset="0"/>
                <a:cs typeface="Times New Roman" pitchFamily="18" charset="0"/>
                <a:hlinkClick r:id="rId6" tooltip="Gill"/>
              </a:rPr>
              <a:t>gills</a:t>
            </a:r>
            <a:r>
              <a:rPr lang="en-US" sz="2000" dirty="0">
                <a:latin typeface="Times New Roman" pitchFamily="18" charset="0"/>
                <a:cs typeface="Times New Roman" pitchFamily="18" charset="0"/>
              </a:rPr>
              <a:t>. </a:t>
            </a:r>
          </a:p>
          <a:p>
            <a:endParaRPr lang="en-US" dirty="0"/>
          </a:p>
          <a:p>
            <a:endParaRPr lang="en-US" dirty="0"/>
          </a:p>
        </p:txBody>
      </p:sp>
      <p:pic>
        <p:nvPicPr>
          <p:cNvPr id="27650" name="Picture 2" descr="Tadpoles"/>
          <p:cNvPicPr>
            <a:picLocks noChangeAspect="1" noChangeArrowheads="1"/>
          </p:cNvPicPr>
          <p:nvPr/>
        </p:nvPicPr>
        <p:blipFill>
          <a:blip r:embed="rId7"/>
          <a:srcRect/>
          <a:stretch>
            <a:fillRect/>
          </a:stretch>
        </p:blipFill>
        <p:spPr bwMode="auto">
          <a:xfrm>
            <a:off x="457200" y="2209800"/>
            <a:ext cx="3810000" cy="2857500"/>
          </a:xfrm>
          <a:prstGeom prst="rect">
            <a:avLst/>
          </a:prstGeom>
          <a:noFill/>
        </p:spPr>
      </p:pic>
      <p:sp>
        <p:nvSpPr>
          <p:cNvPr id="4" name="Rectangle 3"/>
          <p:cNvSpPr/>
          <p:nvPr/>
        </p:nvSpPr>
        <p:spPr>
          <a:xfrm>
            <a:off x="1676400" y="5486400"/>
            <a:ext cx="1028038" cy="369332"/>
          </a:xfrm>
          <a:prstGeom prst="rect">
            <a:avLst/>
          </a:prstGeom>
        </p:spPr>
        <p:txBody>
          <a:bodyPr wrap="none">
            <a:spAutoFit/>
          </a:bodyPr>
          <a:lstStyle/>
          <a:p>
            <a:r>
              <a:rPr lang="en-US" b="1" dirty="0">
                <a:solidFill>
                  <a:srgbClr val="009900"/>
                </a:solidFill>
              </a:rPr>
              <a:t>Tadpoles</a:t>
            </a:r>
            <a:endParaRPr lang="en-US" dirty="0"/>
          </a:p>
        </p:txBody>
      </p:sp>
      <p:pic>
        <p:nvPicPr>
          <p:cNvPr id="27652" name="Picture 4" descr="Tadpole with developing hind legs"/>
          <p:cNvPicPr>
            <a:picLocks noChangeAspect="1" noChangeArrowheads="1"/>
          </p:cNvPicPr>
          <p:nvPr/>
        </p:nvPicPr>
        <p:blipFill>
          <a:blip r:embed="rId8"/>
          <a:srcRect/>
          <a:stretch>
            <a:fillRect/>
          </a:stretch>
        </p:blipFill>
        <p:spPr bwMode="auto">
          <a:xfrm>
            <a:off x="4343400" y="2209800"/>
            <a:ext cx="3810000" cy="2857500"/>
          </a:xfrm>
          <a:prstGeom prst="rect">
            <a:avLst/>
          </a:prstGeom>
          <a:noFill/>
        </p:spPr>
      </p:pic>
      <p:sp>
        <p:nvSpPr>
          <p:cNvPr id="6" name="Rectangle 5"/>
          <p:cNvSpPr/>
          <p:nvPr/>
        </p:nvSpPr>
        <p:spPr>
          <a:xfrm>
            <a:off x="4495800" y="5410200"/>
            <a:ext cx="3886200" cy="369332"/>
          </a:xfrm>
          <a:prstGeom prst="rect">
            <a:avLst/>
          </a:prstGeom>
        </p:spPr>
        <p:txBody>
          <a:bodyPr wrap="square">
            <a:spAutoFit/>
          </a:bodyPr>
          <a:lstStyle/>
          <a:p>
            <a:r>
              <a:rPr lang="en-US" b="1" dirty="0">
                <a:solidFill>
                  <a:srgbClr val="009900"/>
                </a:solidFill>
              </a:rPr>
              <a:t>Tadpole with developing hind limbs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5016758"/>
          </a:xfrm>
          <a:prstGeom prst="rect">
            <a:avLst/>
          </a:prstGeom>
        </p:spPr>
        <p:txBody>
          <a:bodyPr wrap="square">
            <a:spAutoFit/>
          </a:bodyPr>
          <a:lstStyle/>
          <a:p>
            <a:pPr>
              <a:buFont typeface="Wingdings" pitchFamily="2" charset="2"/>
              <a:buChar char="Ø"/>
            </a:pPr>
            <a:r>
              <a:rPr lang="en-US" sz="2000" dirty="0">
                <a:solidFill>
                  <a:srgbClr val="FF0000"/>
                </a:solidFill>
                <a:latin typeface="Times New Roman" pitchFamily="18" charset="0"/>
                <a:cs typeface="Times New Roman" pitchFamily="18" charset="0"/>
              </a:rPr>
              <a:t>Metamorphosis </a:t>
            </a:r>
            <a:r>
              <a:rPr lang="en-US" sz="2000" dirty="0">
                <a:latin typeface="Times New Roman" pitchFamily="18" charset="0"/>
                <a:cs typeface="Times New Roman" pitchFamily="18" charset="0"/>
              </a:rPr>
              <a:t>of the tadpole larva into an adult frog is one of the most striking transformations in all of biology (</a:t>
            </a:r>
            <a:r>
              <a:rPr lang="en-US" sz="2000" dirty="0">
                <a:solidFill>
                  <a:srgbClr val="FF0000"/>
                </a:solidFill>
                <a:latin typeface="Times New Roman" pitchFamily="18" charset="0"/>
                <a:cs typeface="Times New Roman" pitchFamily="18" charset="0"/>
                <a:hlinkClick r:id="rId2" action="ppaction://hlinkfile"/>
              </a:rPr>
              <a:t>Figure </a:t>
            </a:r>
            <a:r>
              <a:rPr lang="en-US" sz="2000" dirty="0">
                <a:solidFill>
                  <a:srgbClr val="FF0000"/>
                </a:solidFill>
                <a:latin typeface="Times New Roman" pitchFamily="18" charset="0"/>
                <a:cs typeface="Times New Roman" pitchFamily="18" charset="0"/>
              </a:rPr>
              <a:t>on next slide </a:t>
            </a:r>
            <a:r>
              <a:rPr lang="en-US" sz="2000" dirty="0">
                <a:latin typeface="Times New Roman" pitchFamily="18" charset="0"/>
                <a:cs typeface="Times New Roman" pitchFamily="18" charset="0"/>
              </a:rPr>
              <a:t>). </a:t>
            </a:r>
          </a:p>
          <a:p>
            <a:pPr>
              <a:buFont typeface="Wingdings" pitchFamily="2" charset="2"/>
              <a:buChar char="Ø"/>
            </a:pPr>
            <a:r>
              <a:rPr lang="en-US" sz="2000" dirty="0">
                <a:latin typeface="Times New Roman" pitchFamily="18" charset="0"/>
                <a:cs typeface="Times New Roman" pitchFamily="18" charset="0"/>
              </a:rPr>
              <a:t>In amphibians, metamorphosis is initiated by hormones from the tadpole's thyroid gland, and these changes prepare an aquatic organism for a terrestrial existence. </a:t>
            </a:r>
          </a:p>
          <a:p>
            <a:pPr>
              <a:buFont typeface="Wingdings" pitchFamily="2" charset="2"/>
              <a:buChar char="Ø"/>
            </a:pPr>
            <a:r>
              <a:rPr lang="en-US" sz="2000" dirty="0">
                <a:latin typeface="Times New Roman" pitchFamily="18" charset="0"/>
                <a:cs typeface="Times New Roman" pitchFamily="18" charset="0"/>
              </a:rPr>
              <a:t>In anurans (frogs and toads), the metamorphic changes are most striking, and almost every organ is subject to modification. </a:t>
            </a:r>
          </a:p>
          <a:p>
            <a:pPr>
              <a:buFont typeface="Wingdings" pitchFamily="2" charset="2"/>
              <a:buChar char="Ø"/>
            </a:pPr>
            <a:r>
              <a:rPr lang="en-US" sz="2000" dirty="0">
                <a:solidFill>
                  <a:srgbClr val="00B050"/>
                </a:solidFill>
                <a:latin typeface="Times New Roman" pitchFamily="18" charset="0"/>
                <a:cs typeface="Times New Roman" pitchFamily="18" charset="0"/>
              </a:rPr>
              <a:t>The changes in form are very obvious.</a:t>
            </a:r>
          </a:p>
          <a:p>
            <a:pPr>
              <a:buFont typeface="Wingdings" pitchFamily="2" charset="2"/>
              <a:buChar char="Ø"/>
            </a:pPr>
            <a:endParaRPr lang="en-US" sz="2000" dirty="0">
              <a:solidFill>
                <a:srgbClr val="FF0000"/>
              </a:solidFill>
              <a:latin typeface="Times New Roman" pitchFamily="18" charset="0"/>
              <a:cs typeface="Times New Roman" pitchFamily="18" charset="0"/>
            </a:endParaRPr>
          </a:p>
          <a:p>
            <a:pPr>
              <a:buFont typeface="Wingdings" pitchFamily="2" charset="2"/>
              <a:buChar char="Ø"/>
            </a:pP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For locomotion, the </a:t>
            </a:r>
            <a:r>
              <a:rPr lang="en-US" sz="2000" dirty="0" err="1">
                <a:latin typeface="Times New Roman" pitchFamily="18" charset="0"/>
                <a:cs typeface="Times New Roman" pitchFamily="18" charset="0"/>
              </a:rPr>
              <a:t>hindlimbs</a:t>
            </a:r>
            <a:r>
              <a:rPr lang="en-US" sz="2000" dirty="0">
                <a:latin typeface="Times New Roman" pitchFamily="18" charset="0"/>
                <a:cs typeface="Times New Roman" pitchFamily="18" charset="0"/>
              </a:rPr>
              <a:t> and forelimbs differentiate as the paddle tail recedes. </a:t>
            </a:r>
          </a:p>
          <a:p>
            <a:pPr>
              <a:buFont typeface="Wingdings" pitchFamily="2" charset="2"/>
              <a:buChar char="Ø"/>
            </a:pPr>
            <a:r>
              <a:rPr lang="en-US" sz="2000" dirty="0">
                <a:latin typeface="Times New Roman" pitchFamily="18" charset="0"/>
                <a:cs typeface="Times New Roman" pitchFamily="18" charset="0"/>
              </a:rPr>
              <a:t>The cartilaginous skull of the tadpole is replaced by the predominantly bony skull of the young frog. </a:t>
            </a:r>
          </a:p>
          <a:p>
            <a:pPr>
              <a:buFont typeface="Wingdings" pitchFamily="2" charset="2"/>
              <a:buChar char="Ø"/>
            </a:pPr>
            <a:r>
              <a:rPr lang="en-US" sz="2000" dirty="0">
                <a:latin typeface="Times New Roman" pitchFamily="18" charset="0"/>
                <a:cs typeface="Times New Roman" pitchFamily="18" charset="0"/>
              </a:rPr>
              <a:t>The horny teeth the tadpole uses to tear up pond plants disappear as the mouth and jaw take a new shape, and the fly-catching tongue muscle of the frog develops. </a:t>
            </a:r>
          </a:p>
          <a:p>
            <a:pPr>
              <a:buFont typeface="Wingdings" pitchFamily="2" charset="2"/>
              <a:buChar char="Ø"/>
            </a:pPr>
            <a:r>
              <a:rPr lang="en-US" sz="2000" dirty="0">
                <a:latin typeface="Times New Roman" pitchFamily="18" charset="0"/>
                <a:cs typeface="Times New Roman" pitchFamily="18" charset="0"/>
              </a:rPr>
              <a:t>Meanwhile the large intestine characteristic of herbivores shortens to suit the more carnivorous diet of the adult frog. The gills regress, and the lungs enlarge.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Figure 2.4. Metamorphosis of the frog Rana."/>
          <p:cNvPicPr>
            <a:picLocks noChangeAspect="1" noChangeArrowheads="1"/>
          </p:cNvPicPr>
          <p:nvPr/>
        </p:nvPicPr>
        <p:blipFill>
          <a:blip r:embed="rId2"/>
          <a:srcRect/>
          <a:stretch>
            <a:fillRect/>
          </a:stretch>
        </p:blipFill>
        <p:spPr bwMode="auto">
          <a:xfrm>
            <a:off x="533400" y="228600"/>
            <a:ext cx="7391400" cy="5268797"/>
          </a:xfrm>
          <a:prstGeom prst="rect">
            <a:avLst/>
          </a:prstGeom>
          <a:noFill/>
        </p:spPr>
      </p:pic>
      <p:sp>
        <p:nvSpPr>
          <p:cNvPr id="4" name="Rectangle 3"/>
          <p:cNvSpPr/>
          <p:nvPr/>
        </p:nvSpPr>
        <p:spPr>
          <a:xfrm>
            <a:off x="152400" y="5486400"/>
            <a:ext cx="8839200" cy="1200329"/>
          </a:xfrm>
          <a:prstGeom prst="rect">
            <a:avLst/>
          </a:prstGeom>
        </p:spPr>
        <p:txBody>
          <a:bodyPr wrap="square">
            <a:spAutoFit/>
          </a:bodyPr>
          <a:lstStyle/>
          <a:p>
            <a:r>
              <a:rPr lang="en-US" b="1" dirty="0">
                <a:solidFill>
                  <a:srgbClr val="FF0000"/>
                </a:solidFill>
                <a:latin typeface="Times New Roman" pitchFamily="18" charset="0"/>
                <a:cs typeface="Times New Roman" pitchFamily="18" charset="0"/>
              </a:rPr>
              <a:t>Metamorphosis</a:t>
            </a:r>
            <a:r>
              <a:rPr lang="en-US" b="1" dirty="0">
                <a:latin typeface="Times New Roman" pitchFamily="18" charset="0"/>
                <a:cs typeface="Times New Roman" pitchFamily="18" charset="0"/>
              </a:rPr>
              <a:t> of the frog </a:t>
            </a:r>
            <a:r>
              <a:rPr lang="en-US" b="1" i="1" dirty="0" err="1">
                <a:latin typeface="Times New Roman" pitchFamily="18" charset="0"/>
                <a:cs typeface="Times New Roman" pitchFamily="18" charset="0"/>
              </a:rPr>
              <a:t>Rana</a:t>
            </a:r>
            <a:r>
              <a:rPr lang="en-US" b="1" i="1" dirty="0">
                <a:latin typeface="Times New Roman" pitchFamily="18" charset="0"/>
                <a:cs typeface="Times New Roman" pitchFamily="18" charset="0"/>
              </a:rPr>
              <a:t>.</a:t>
            </a:r>
            <a:r>
              <a:rPr lang="en-US" b="1" dirty="0">
                <a:latin typeface="Times New Roman" pitchFamily="18" charset="0"/>
                <a:cs typeface="Times New Roman" pitchFamily="18" charset="0"/>
              </a:rPr>
              <a:t> (A) Huge changes are obvious when one contrasts the tadpole and the adult bullfrog. Note especially the differences in jaw structure and limbs. (B) </a:t>
            </a:r>
            <a:r>
              <a:rPr lang="en-US" b="1" dirty="0" err="1">
                <a:latin typeface="Times New Roman" pitchFamily="18" charset="0"/>
                <a:cs typeface="Times New Roman" pitchFamily="18" charset="0"/>
              </a:rPr>
              <a:t>Premetamorphic</a:t>
            </a:r>
            <a:r>
              <a:rPr lang="en-US" b="1" dirty="0">
                <a:latin typeface="Times New Roman" pitchFamily="18" charset="0"/>
                <a:cs typeface="Times New Roman" pitchFamily="18" charset="0"/>
              </a:rPr>
              <a:t> tadpole. (C) </a:t>
            </a:r>
            <a:r>
              <a:rPr lang="en-US" b="1" dirty="0" err="1">
                <a:latin typeface="Times New Roman" pitchFamily="18" charset="0"/>
                <a:cs typeface="Times New Roman" pitchFamily="18" charset="0"/>
              </a:rPr>
              <a:t>Prometamorphic</a:t>
            </a:r>
            <a:r>
              <a:rPr lang="en-US" b="1" dirty="0">
                <a:latin typeface="Times New Roman" pitchFamily="18" charset="0"/>
                <a:cs typeface="Times New Roman" pitchFamily="18" charset="0"/>
              </a:rPr>
              <a:t> tadpole, showing </a:t>
            </a:r>
            <a:r>
              <a:rPr lang="en-US" b="1" dirty="0" err="1">
                <a:latin typeface="Times New Roman" pitchFamily="18" charset="0"/>
                <a:cs typeface="Times New Roman" pitchFamily="18" charset="0"/>
              </a:rPr>
              <a:t>hindlimb</a:t>
            </a:r>
            <a:r>
              <a:rPr lang="en-US" b="1" dirty="0">
                <a:latin typeface="Times New Roman" pitchFamily="18" charset="0"/>
                <a:cs typeface="Times New Roman" pitchFamily="18" charset="0"/>
              </a:rPr>
              <a:t> growth. (D) Onset of metamorphic climax as forelimbs emerge. (E, F) Climax stages.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458200" cy="2554545"/>
          </a:xfrm>
          <a:prstGeom prst="rect">
            <a:avLst/>
          </a:prstGeom>
        </p:spPr>
        <p:txBody>
          <a:bodyPr wrap="square">
            <a:spAutoFit/>
          </a:bodyPr>
          <a:lstStyle/>
          <a:p>
            <a:pPr>
              <a:buFont typeface="Wingdings" pitchFamily="2" charset="2"/>
              <a:buChar char="Ø"/>
            </a:pPr>
            <a:r>
              <a:rPr lang="en-US" sz="2000" dirty="0">
                <a:latin typeface="Times New Roman" pitchFamily="18" charset="0"/>
                <a:cs typeface="Times New Roman" pitchFamily="18" charset="0"/>
              </a:rPr>
              <a:t>The final stage of development from </a:t>
            </a:r>
            <a:r>
              <a:rPr lang="en-US" sz="2000" dirty="0" err="1">
                <a:latin typeface="Times New Roman" pitchFamily="18" charset="0"/>
                <a:cs typeface="Times New Roman" pitchFamily="18" charset="0"/>
              </a:rPr>
              <a:t>froglet</a:t>
            </a:r>
            <a:r>
              <a:rPr lang="en-US" sz="2000" dirty="0">
                <a:latin typeface="Times New Roman" pitchFamily="18" charset="0"/>
                <a:cs typeface="Times New Roman" pitchFamily="18" charset="0"/>
              </a:rPr>
              <a:t> to adult frog involves </a:t>
            </a:r>
            <a:r>
              <a:rPr lang="en-US" sz="2000" dirty="0">
                <a:latin typeface="Times New Roman" pitchFamily="18" charset="0"/>
                <a:cs typeface="Times New Roman" pitchFamily="18" charset="0"/>
                <a:hlinkClick r:id="rId2" tooltip="Apoptosis"/>
              </a:rPr>
              <a:t>apoptosis</a:t>
            </a:r>
            <a:r>
              <a:rPr lang="en-US" sz="2000" dirty="0">
                <a:latin typeface="Times New Roman" pitchFamily="18" charset="0"/>
                <a:cs typeface="Times New Roman" pitchFamily="18" charset="0"/>
              </a:rPr>
              <a:t> (programmed cell death) and </a:t>
            </a:r>
            <a:r>
              <a:rPr lang="en-US" sz="2000" dirty="0" err="1">
                <a:latin typeface="Times New Roman" pitchFamily="18" charset="0"/>
                <a:cs typeface="Times New Roman" pitchFamily="18" charset="0"/>
              </a:rPr>
              <a:t>resorption</a:t>
            </a:r>
            <a:r>
              <a:rPr lang="en-US" sz="2000" dirty="0">
                <a:latin typeface="Times New Roman" pitchFamily="18" charset="0"/>
                <a:cs typeface="Times New Roman" pitchFamily="18" charset="0"/>
              </a:rPr>
              <a:t> of the tail.</a:t>
            </a:r>
          </a:p>
          <a:p>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After metamorphosis, young adults may leave the water and disperse into terrestrial habitats, or continue to live in the aquatic habitat as adults. </a:t>
            </a:r>
          </a:p>
          <a:p>
            <a:pPr>
              <a:buFont typeface="Wingdings" pitchFamily="2" charset="2"/>
              <a:buChar char="Ø"/>
            </a:pPr>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Almost all species of frogs are </a:t>
            </a:r>
            <a:r>
              <a:rPr lang="en-US" sz="2000" dirty="0">
                <a:latin typeface="Times New Roman" pitchFamily="18" charset="0"/>
                <a:cs typeface="Times New Roman" pitchFamily="18" charset="0"/>
                <a:hlinkClick r:id="rId3" tooltip="Carnivore"/>
              </a:rPr>
              <a:t>carnivorous</a:t>
            </a:r>
            <a:r>
              <a:rPr lang="en-US" sz="2000" dirty="0">
                <a:latin typeface="Times New Roman" pitchFamily="18" charset="0"/>
                <a:cs typeface="Times New Roman" pitchFamily="18" charset="0"/>
              </a:rPr>
              <a:t> as adults, eating invertebrates such as </a:t>
            </a:r>
            <a:r>
              <a:rPr lang="en-US" sz="2000" dirty="0">
                <a:latin typeface="Times New Roman" pitchFamily="18" charset="0"/>
                <a:cs typeface="Times New Roman" pitchFamily="18" charset="0"/>
                <a:hlinkClick r:id="rId4" tooltip="Arthropod"/>
              </a:rPr>
              <a:t>arthropods</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5" tooltip="Annelid"/>
              </a:rPr>
              <a:t>annelids</a:t>
            </a:r>
            <a:r>
              <a:rPr lang="en-US" sz="2000" dirty="0">
                <a:latin typeface="Times New Roman" pitchFamily="18" charset="0"/>
                <a:cs typeface="Times New Roman" pitchFamily="18" charset="0"/>
              </a:rPr>
              <a:t> and </a:t>
            </a:r>
            <a:r>
              <a:rPr lang="en-US" sz="2000" dirty="0">
                <a:latin typeface="Times New Roman" pitchFamily="18" charset="0"/>
                <a:cs typeface="Times New Roman" pitchFamily="18" charset="0"/>
                <a:hlinkClick r:id="rId6" tooltip="Gastropoda"/>
              </a:rPr>
              <a:t>gastropods</a:t>
            </a:r>
            <a:r>
              <a:rPr lang="en-US" sz="2000" dirty="0">
                <a:latin typeface="Times New Roman" pitchFamily="18" charset="0"/>
                <a:cs typeface="Times New Roman"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rot="10800000" flipV="1">
            <a:off x="0" y="984885"/>
            <a:ext cx="8610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a:ln>
                  <a:noFill/>
                </a:ln>
                <a:solidFill>
                  <a:schemeClr val="accent2"/>
                </a:solidFill>
                <a:effectLst/>
                <a:latin typeface="Times New Roman" pitchFamily="18" charset="0"/>
                <a:ea typeface="Times New Roman" pitchFamily="18" charset="0"/>
                <a:cs typeface="Times New Roman" pitchFamily="18" charset="0"/>
              </a:rPr>
              <a:t>CAUDATA: </a:t>
            </a:r>
          </a:p>
          <a:p>
            <a:pPr fontAlgn="base">
              <a:spcBef>
                <a:spcPct val="0"/>
              </a:spcBef>
              <a:spcAft>
                <a:spcPct val="0"/>
              </a:spcAft>
              <a:buFont typeface="Wingdings" pitchFamily="2" charset="2"/>
              <a:buChar char="v"/>
            </a:pPr>
            <a:r>
              <a:rPr lang="en-US" dirty="0">
                <a:solidFill>
                  <a:srgbClr val="FF0000"/>
                </a:solidFill>
                <a:latin typeface="Times New Roman" pitchFamily="18" charset="0"/>
                <a:cs typeface="Times New Roman" pitchFamily="18" charset="0"/>
              </a:rPr>
              <a:t>Order: </a:t>
            </a:r>
            <a:r>
              <a:rPr lang="en-US" dirty="0" err="1">
                <a:solidFill>
                  <a:srgbClr val="FF0000"/>
                </a:solidFill>
                <a:latin typeface="Times New Roman" pitchFamily="18" charset="0"/>
                <a:cs typeface="Times New Roman" pitchFamily="18" charset="0"/>
              </a:rPr>
              <a:t>Caudata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Urodela</a:t>
            </a:r>
            <a:r>
              <a:rPr lang="en-US" dirty="0">
                <a:latin typeface="Times New Roman" pitchFamily="18" charset="0"/>
                <a:cs typeface="Times New Roman" pitchFamily="18" charset="0"/>
              </a:rPr>
              <a:t>) – newts and salamanders - amphibians with short legs, a long trunk and a well-developed tail.</a:t>
            </a:r>
          </a:p>
          <a:p>
            <a:pPr fontAlgn="base">
              <a:spcBef>
                <a:spcPct val="0"/>
              </a:spcBef>
              <a:spcAft>
                <a:spcPct val="0"/>
              </a:spcAft>
              <a:buFont typeface="Wingdings" pitchFamily="2" charset="2"/>
              <a:buChar char="v"/>
            </a:pPr>
            <a:endParaRPr lang="en-US"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i="0" u="none" strike="noStrike" cap="none" normalizeH="0" baseline="0" dirty="0">
                <a:ln>
                  <a:noFill/>
                </a:ln>
                <a:effectLst/>
                <a:latin typeface="Times New Roman" pitchFamily="18" charset="0"/>
                <a:ea typeface="Calibri" pitchFamily="34" charset="0"/>
                <a:cs typeface="Times New Roman" pitchFamily="18" charset="0"/>
              </a:rPr>
              <a:t>Salamander is the common name applied to approximately 500 species of </a:t>
            </a:r>
            <a:r>
              <a:rPr kumimoji="0" lang="en-US" i="0" u="none" strike="noStrike" cap="none" normalizeH="0" baseline="0" dirty="0">
                <a:ln>
                  <a:noFill/>
                </a:ln>
                <a:effectLst/>
                <a:latin typeface="Times New Roman" pitchFamily="18" charset="0"/>
                <a:ea typeface="Calibri" pitchFamily="34" charset="0"/>
                <a:cs typeface="Times New Roman" pitchFamily="18" charset="0"/>
                <a:hlinkClick r:id="rId2" tooltip="Amphibians"/>
              </a:rPr>
              <a:t>amphibians</a:t>
            </a:r>
            <a:r>
              <a:rPr kumimoji="0" lang="en-US" i="0" u="none" strike="noStrike" cap="none" normalizeH="0" baseline="0" dirty="0">
                <a:ln>
                  <a:noFill/>
                </a:ln>
                <a:effectLst/>
                <a:latin typeface="Times New Roman" pitchFamily="18" charset="0"/>
                <a:ea typeface="Calibri" pitchFamily="34" charset="0"/>
                <a:cs typeface="Times New Roman" pitchFamily="18" charset="0"/>
              </a:rPr>
              <a:t> typically with slender bodies, short legs, and long tails.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en-US" i="0" u="none" strike="noStrike" cap="none" normalizeH="0" baseline="0" dirty="0">
              <a:ln>
                <a:noFill/>
              </a:ln>
              <a:effectLst/>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kumimoji="0" lang="en-US" i="0" u="none" strike="noStrike" cap="none" normalizeH="0" baseline="0" dirty="0">
                <a:ln>
                  <a:noFill/>
                </a:ln>
                <a:effectLst/>
                <a:latin typeface="Times New Roman" pitchFamily="18" charset="0"/>
                <a:ea typeface="Calibri" pitchFamily="34" charset="0"/>
                <a:cs typeface="Times New Roman" pitchFamily="18" charset="0"/>
              </a:rPr>
              <a:t> The moist skin of these amphibians usually makes them reliant on habitats in or near water or under some protection on moist ground, often in a </a:t>
            </a:r>
            <a:r>
              <a:rPr kumimoji="0" lang="en-US" i="0" u="none" strike="noStrike" cap="none" normalizeH="0" baseline="0" dirty="0">
                <a:ln>
                  <a:noFill/>
                </a:ln>
                <a:effectLst/>
                <a:latin typeface="Times New Roman" pitchFamily="18" charset="0"/>
                <a:ea typeface="Calibri" pitchFamily="34" charset="0"/>
                <a:cs typeface="Times New Roman" pitchFamily="18" charset="0"/>
                <a:hlinkClick r:id="rId3" tooltip="Swamp"/>
              </a:rPr>
              <a:t>swamp</a:t>
            </a:r>
            <a:r>
              <a:rPr kumimoji="0" lang="en-US" i="0" u="none" strike="noStrike" cap="none" normalizeH="0" baseline="0" dirty="0">
                <a:ln>
                  <a:noFill/>
                </a:ln>
                <a:effectLst/>
                <a:latin typeface="Times New Roman" pitchFamily="18" charset="0"/>
                <a:ea typeface="Calibri" pitchFamily="34" charset="0"/>
                <a:cs typeface="Times New Roman" pitchFamily="18" charset="0"/>
              </a:rPr>
              <a:t>. </a:t>
            </a:r>
            <a:r>
              <a:rPr lang="en-US" dirty="0">
                <a:latin typeface="Times New Roman" pitchFamily="18" charset="0"/>
                <a:ea typeface="Calibri" pitchFamily="34" charset="0"/>
                <a:cs typeface="Times New Roman" pitchFamily="18" charset="0"/>
              </a:rPr>
              <a:t>They live in </a:t>
            </a:r>
            <a:r>
              <a:rPr lang="en-US" dirty="0" err="1">
                <a:latin typeface="Times New Roman" pitchFamily="18" charset="0"/>
                <a:ea typeface="Calibri" pitchFamily="34" charset="0"/>
                <a:cs typeface="Times New Roman" pitchFamily="18" charset="0"/>
              </a:rPr>
              <a:t>rooks,creeks,ponds</a:t>
            </a:r>
            <a:r>
              <a:rPr lang="en-US" dirty="0">
                <a:latin typeface="Times New Roman" pitchFamily="18" charset="0"/>
                <a:ea typeface="Calibri" pitchFamily="34" charset="0"/>
                <a:cs typeface="Times New Roman" pitchFamily="18" charset="0"/>
              </a:rPr>
              <a:t> and other moist locations such as under rocks.</a:t>
            </a:r>
            <a:r>
              <a:rPr lang="en-US" dirty="0">
                <a:solidFill>
                  <a:schemeClr val="accent2">
                    <a:lumMod val="75000"/>
                  </a:schemeClr>
                </a:solidFill>
                <a:latin typeface="MS Reference Sans Serif" pitchFamily="34" charset="0"/>
                <a:ea typeface="Times New Roman" pitchFamily="18" charset="0"/>
                <a:cs typeface="Tahoma" pitchFamily="34" charset="0"/>
              </a:rPr>
              <a:t> </a:t>
            </a:r>
            <a:endParaRPr kumimoji="0" lang="en-US" i="0" u="none" strike="noStrike" cap="none" normalizeH="0" baseline="0" dirty="0">
              <a:ln>
                <a:noFill/>
              </a:ln>
              <a:effectLst/>
              <a:latin typeface="Times New Roman" pitchFamily="18" charset="0"/>
              <a:ea typeface="Calibri" pitchFamily="34" charset="0"/>
              <a:cs typeface="Times New Roman" pitchFamily="18" charset="0"/>
            </a:endParaRPr>
          </a:p>
          <a:p>
            <a:pPr eaLnBrk="0" fontAlgn="base" hangingPunct="0">
              <a:spcBef>
                <a:spcPct val="0"/>
              </a:spcBef>
              <a:spcAft>
                <a:spcPct val="0"/>
              </a:spcAft>
              <a:buFont typeface="Wingdings" pitchFamily="2" charset="2"/>
              <a:buChar char="v"/>
            </a:pPr>
            <a:endParaRPr lang="en-US" dirty="0">
              <a:latin typeface="Times New Roman" pitchFamily="18" charset="0"/>
              <a:ea typeface="Calibri" pitchFamily="34" charset="0"/>
              <a:cs typeface="Times New Roman" pitchFamily="18" charset="0"/>
            </a:endParaRPr>
          </a:p>
          <a:p>
            <a:pPr eaLnBrk="0" fontAlgn="base" hangingPunct="0">
              <a:spcBef>
                <a:spcPct val="0"/>
              </a:spcBef>
              <a:spcAft>
                <a:spcPct val="0"/>
              </a:spcAft>
              <a:buFont typeface="Wingdings" pitchFamily="2" charset="2"/>
              <a:buChar char="v"/>
            </a:pPr>
            <a:r>
              <a:rPr kumimoji="0" lang="en-US" i="0" u="none" strike="noStrike" cap="none" normalizeH="0" baseline="0" dirty="0">
                <a:ln>
                  <a:noFill/>
                </a:ln>
                <a:effectLst/>
                <a:latin typeface="Times New Roman" pitchFamily="18" charset="0"/>
                <a:ea typeface="Calibri" pitchFamily="34" charset="0"/>
                <a:cs typeface="Times New Roman" pitchFamily="18" charset="0"/>
              </a:rPr>
              <a:t>Some </a:t>
            </a:r>
            <a:r>
              <a:rPr kumimoji="0" lang="en-US" i="0" u="none" strike="noStrike" cap="none" normalizeH="0" baseline="0" dirty="0">
                <a:ln>
                  <a:noFill/>
                </a:ln>
                <a:effectLst/>
                <a:latin typeface="Times New Roman" pitchFamily="18" charset="0"/>
                <a:ea typeface="Calibri" pitchFamily="34" charset="0"/>
                <a:cs typeface="Times New Roman" pitchFamily="18" charset="0"/>
                <a:hlinkClick r:id="rId4" tooltip="Species"/>
              </a:rPr>
              <a:t>species</a:t>
            </a:r>
            <a:r>
              <a:rPr kumimoji="0" lang="en-US" i="0" u="none" strike="noStrike" cap="none" normalizeH="0" baseline="0" dirty="0">
                <a:ln>
                  <a:noFill/>
                </a:ln>
                <a:effectLst/>
                <a:latin typeface="Times New Roman" pitchFamily="18" charset="0"/>
                <a:ea typeface="Calibri" pitchFamily="34" charset="0"/>
                <a:cs typeface="Times New Roman" pitchFamily="18" charset="0"/>
              </a:rPr>
              <a:t> are aquatic throughout life, some take to the water intermittently, and some are entirely terrestrial as adults. </a:t>
            </a:r>
            <a:endParaRPr lang="en-US" dirty="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US" sz="2400" b="1" i="0" u="none" strike="noStrike" cap="none" normalizeH="0" baseline="0" dirty="0">
              <a:ln>
                <a:noFill/>
              </a:ln>
              <a:solidFill>
                <a:schemeClr val="accent2">
                  <a:lumMod val="75000"/>
                </a:schemeClr>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5447645"/>
          </a:xfrm>
          <a:prstGeom prst="rect">
            <a:avLst/>
          </a:prstGeom>
        </p:spPr>
        <p:txBody>
          <a:bodyPr wrap="square">
            <a:spAutoFit/>
          </a:bodyPr>
          <a:lstStyle/>
          <a:p>
            <a:pPr lvl="0" eaLnBrk="0" fontAlgn="base" hangingPunct="0">
              <a:spcBef>
                <a:spcPct val="0"/>
              </a:spcBef>
              <a:spcAft>
                <a:spcPct val="0"/>
              </a:spcAft>
              <a:buFont typeface="Wingdings" pitchFamily="2" charset="2"/>
              <a:buChar char="v"/>
            </a:pPr>
            <a:r>
              <a:rPr lang="en-US" sz="2000" dirty="0">
                <a:latin typeface="Times New Roman" pitchFamily="18" charset="0"/>
                <a:ea typeface="Times New Roman" pitchFamily="18" charset="0"/>
                <a:cs typeface="Times New Roman" pitchFamily="18" charset="0"/>
              </a:rPr>
              <a:t>An adult salamander has a slender, elongated body with a long tail, and in most cases, two pairs of legs roughly equal in size. </a:t>
            </a:r>
          </a:p>
          <a:p>
            <a:pPr lvl="0" eaLnBrk="0" fontAlgn="base" hangingPunct="0">
              <a:spcBef>
                <a:spcPct val="0"/>
              </a:spcBef>
              <a:spcAft>
                <a:spcPct val="0"/>
              </a:spcAft>
              <a:buFont typeface="Wingdings" pitchFamily="2" charset="2"/>
              <a:buChar char="v"/>
            </a:pPr>
            <a:endParaRPr lang="en-US" sz="20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en-US" sz="2000" dirty="0">
                <a:latin typeface="Times New Roman" pitchFamily="18" charset="0"/>
                <a:ea typeface="Times New Roman" pitchFamily="18" charset="0"/>
                <a:cs typeface="Times New Roman" pitchFamily="18" charset="0"/>
              </a:rPr>
              <a:t>Most salamanders are dull in color, but some, such as fire salamanders, have brilliant yellow, orange, or red markings.</a:t>
            </a:r>
          </a:p>
          <a:p>
            <a:pPr lvl="0" algn="ctr" fontAlgn="base">
              <a:spcBef>
                <a:spcPct val="0"/>
              </a:spcBef>
              <a:spcAft>
                <a:spcPct val="0"/>
              </a:spcAft>
            </a:pPr>
            <a:r>
              <a:rPr lang="en-US" sz="2000" dirty="0">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buFont typeface="Wingdings" pitchFamily="2" charset="2"/>
              <a:buChar char="v"/>
            </a:pPr>
            <a:r>
              <a:rPr lang="en-US" sz="2000" dirty="0">
                <a:latin typeface="Times New Roman" pitchFamily="18" charset="0"/>
                <a:ea typeface="Times New Roman" pitchFamily="18" charset="0"/>
                <a:cs typeface="Times New Roman" pitchFamily="18" charset="0"/>
              </a:rPr>
              <a:t>Those salamanders that spend all or part of their lives on land tend to be slight, with small heads, slender bodies.</a:t>
            </a:r>
          </a:p>
          <a:p>
            <a:pPr lvl="0" eaLnBrk="0" fontAlgn="base" hangingPunct="0">
              <a:spcBef>
                <a:spcPct val="0"/>
              </a:spcBef>
              <a:spcAft>
                <a:spcPct val="0"/>
              </a:spcAft>
              <a:buFont typeface="Wingdings" pitchFamily="2" charset="2"/>
              <a:buChar char="v"/>
            </a:pPr>
            <a:endParaRPr lang="en-US" sz="20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en-US" sz="2000" dirty="0">
                <a:latin typeface="Times New Roman" pitchFamily="18" charset="0"/>
                <a:ea typeface="Times New Roman" pitchFamily="18" charset="0"/>
                <a:cs typeface="Times New Roman" pitchFamily="18" charset="0"/>
              </a:rPr>
              <a:t> Aquatic salamanders, such as the </a:t>
            </a:r>
            <a:r>
              <a:rPr lang="en-US" sz="2000" u="sng" dirty="0" err="1">
                <a:latin typeface="Times New Roman" pitchFamily="18" charset="0"/>
                <a:ea typeface="Times New Roman" pitchFamily="18" charset="0"/>
                <a:cs typeface="Times New Roman" pitchFamily="18" charset="0"/>
                <a:hlinkClick r:id="rId2"/>
              </a:rPr>
              <a:t>amphiuma</a:t>
            </a:r>
            <a:r>
              <a:rPr lang="en-US" sz="2000" dirty="0">
                <a:latin typeface="Times New Roman" pitchFamily="18" charset="0"/>
                <a:ea typeface="Times New Roman" pitchFamily="18" charset="0"/>
                <a:cs typeface="Times New Roman" pitchFamily="18" charset="0"/>
              </a:rPr>
              <a:t>, are usually larger, and they often have reduced limbs. Some aquatic salamanders, such as the greater </a:t>
            </a:r>
            <a:r>
              <a:rPr lang="en-US" sz="2000" u="sng" dirty="0">
                <a:latin typeface="Times New Roman" pitchFamily="18" charset="0"/>
                <a:ea typeface="Times New Roman" pitchFamily="18" charset="0"/>
                <a:cs typeface="Times New Roman" pitchFamily="18" charset="0"/>
                <a:hlinkClick r:id="rId3"/>
              </a:rPr>
              <a:t>siren</a:t>
            </a:r>
            <a:r>
              <a:rPr lang="en-US" sz="2000" dirty="0">
                <a:latin typeface="Times New Roman" pitchFamily="18" charset="0"/>
                <a:ea typeface="Times New Roman" pitchFamily="18" charset="0"/>
                <a:cs typeface="Times New Roman" pitchFamily="18" charset="0"/>
              </a:rPr>
              <a:t>, have no hind legs at all. </a:t>
            </a:r>
          </a:p>
          <a:p>
            <a:pPr lvl="0" eaLnBrk="0" fontAlgn="base" hangingPunct="0">
              <a:spcBef>
                <a:spcPct val="0"/>
              </a:spcBef>
              <a:spcAft>
                <a:spcPct val="0"/>
              </a:spcAft>
            </a:pPr>
            <a:endParaRPr lang="en-US" sz="20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en-US" sz="2000" dirty="0">
                <a:latin typeface="Times New Roman" pitchFamily="18" charset="0"/>
                <a:ea typeface="Calibri" pitchFamily="34" charset="0"/>
                <a:cs typeface="Times New Roman" pitchFamily="18" charset="0"/>
              </a:rPr>
              <a:t>They lay </a:t>
            </a:r>
            <a:r>
              <a:rPr lang="en-US" sz="2000" dirty="0" err="1">
                <a:latin typeface="Times New Roman" pitchFamily="18" charset="0"/>
                <a:ea typeface="Calibri" pitchFamily="34" charset="0"/>
                <a:cs typeface="Times New Roman" pitchFamily="18" charset="0"/>
              </a:rPr>
              <a:t>shelless</a:t>
            </a:r>
            <a:r>
              <a:rPr lang="en-US" sz="2000" dirty="0">
                <a:latin typeface="Times New Roman" pitchFamily="18" charset="0"/>
                <a:ea typeface="Calibri" pitchFamily="34" charset="0"/>
                <a:cs typeface="Times New Roman" pitchFamily="18" charset="0"/>
              </a:rPr>
              <a:t> eggs in water. They are capable of </a:t>
            </a:r>
            <a:r>
              <a:rPr lang="en-US" sz="2000" dirty="0">
                <a:latin typeface="Times New Roman" pitchFamily="18" charset="0"/>
                <a:ea typeface="Calibri" pitchFamily="34" charset="0"/>
                <a:cs typeface="Times New Roman" pitchFamily="18" charset="0"/>
                <a:hlinkClick r:id="rId4" tooltip="Regeneration (biology)"/>
              </a:rPr>
              <a:t>regenerating</a:t>
            </a:r>
            <a:r>
              <a:rPr lang="en-US" sz="2000" dirty="0">
                <a:latin typeface="Times New Roman" pitchFamily="18" charset="0"/>
                <a:ea typeface="Calibri" pitchFamily="34" charset="0"/>
                <a:cs typeface="Times New Roman" pitchFamily="18" charset="0"/>
              </a:rPr>
              <a:t> lost limbs.</a:t>
            </a:r>
          </a:p>
          <a:p>
            <a:pPr lvl="0" eaLnBrk="0" fontAlgn="base" hangingPunct="0">
              <a:spcBef>
                <a:spcPct val="0"/>
              </a:spcBef>
              <a:spcAft>
                <a:spcPct val="0"/>
              </a:spcAft>
              <a:buFont typeface="Wingdings" pitchFamily="2" charset="2"/>
              <a:buChar char="v"/>
            </a:pPr>
            <a:endParaRPr lang="en-US" sz="20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endParaRPr lang="en-US" sz="2400" b="1" dirty="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endParaRPr lang="en-US" sz="24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rot="10800000" flipV="1">
            <a:off x="0" y="993577"/>
            <a:ext cx="8763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Most salamanders have well-developed eyes.</a:t>
            </a:r>
          </a:p>
          <a:p>
            <a:pPr marL="0" marR="0" lvl="0" indent="0" algn="l" defTabSz="914400" rtl="0" eaLnBrk="1" fontAlgn="base" latinLnBrk="0" hangingPunct="1">
              <a:lnSpc>
                <a:spcPct val="100000"/>
              </a:lnSpc>
              <a:spcBef>
                <a:spcPct val="0"/>
              </a:spcBef>
              <a:spcAft>
                <a:spcPct val="0"/>
              </a:spcAft>
              <a:buClrTx/>
              <a:buSzTx/>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They also have nasal sensory organs capable of detecting chemical changes in the environment.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n-US" sz="2000" i="0" u="none" strike="noStrike" cap="none" normalizeH="0" baseline="0" dirty="0">
              <a:ln>
                <a:noFill/>
              </a:ln>
              <a:effectLst/>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q"/>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r>
              <a:rPr lang="en-US" sz="2000" dirty="0">
                <a:latin typeface="Times New Roman" pitchFamily="18" charset="0"/>
                <a:ea typeface="Calibri" pitchFamily="34" charset="0"/>
                <a:cs typeface="Times New Roman" pitchFamily="18" charset="0"/>
              </a:rPr>
              <a:t>Most salamanders are carnivorous .Salamanders </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eat </a:t>
            </a:r>
            <a:r>
              <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2"/>
              </a:rPr>
              <a:t>insects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worms, </a:t>
            </a:r>
            <a:r>
              <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3"/>
              </a:rPr>
              <a:t>snails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and small </a:t>
            </a:r>
            <a:r>
              <a:rPr kumimoji="0" lang="en-US" sz="2000" i="0" u="none" strike="noStrike" cap="none" normalizeH="0" baseline="0" dirty="0">
                <a:ln>
                  <a:noFill/>
                </a:ln>
                <a:effectLst/>
                <a:latin typeface="Times New Roman" pitchFamily="18" charset="0"/>
                <a:ea typeface="Calibri" pitchFamily="34" charset="0"/>
                <a:cs typeface="Times New Roman" pitchFamily="18" charset="0"/>
                <a:hlinkClick r:id="rId4"/>
              </a:rPr>
              <a:t>fish</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t>
            </a:r>
          </a:p>
          <a:p>
            <a:pPr lvl="0" eaLnBrk="0" fontAlgn="base" hangingPunct="0">
              <a:spcBef>
                <a:spcPct val="0"/>
              </a:spcBef>
              <a:spcAft>
                <a:spcPct val="0"/>
              </a:spcAft>
              <a:buFont typeface="Wingdings" pitchFamily="2" charset="2"/>
              <a:buChar char="q"/>
            </a:pPr>
            <a:endParaRPr kumimoji="0" lang="en-US" sz="2000" i="0"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Adult salamanders that live in water prey on the larvae of frogs, known as tadpoles.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i="0" u="none" strike="noStrike" cap="none" normalizeH="0" baseline="0" dirty="0">
              <a:ln>
                <a:noFill/>
              </a:ln>
              <a:effectLst/>
              <a:latin typeface="Times New Roman" pitchFamily="18" charset="0"/>
              <a:ea typeface="Calibri" pitchFamily="34" charset="0"/>
              <a:cs typeface="Times New Roman" pitchFamily="18" charset="0"/>
            </a:endParaRPr>
          </a:p>
          <a:p>
            <a:pPr eaLnBrk="0" fontAlgn="base" hangingPunct="0">
              <a:spcBef>
                <a:spcPct val="0"/>
              </a:spcBef>
              <a:spcAft>
                <a:spcPct val="0"/>
              </a:spcAft>
              <a:buFont typeface="Wingdings" pitchFamily="2" charset="2"/>
              <a:buChar char="q"/>
            </a:pPr>
            <a:r>
              <a:rPr lang="en-US" sz="2000" dirty="0">
                <a:latin typeface="Times New Roman" pitchFamily="18" charset="0"/>
                <a:ea typeface="Calibri" pitchFamily="34" charset="0"/>
                <a:cs typeface="Times New Roman" pitchFamily="18" charset="0"/>
              </a:rPr>
              <a:t>Salamanders also have glands in the skin that secrete a thick layer of mucus. On land, this mucus prevents the skin from drying out, and in water, it helps maintain the correct balance of salt and water in salamanders’ body fluids</a:t>
            </a:r>
            <a:r>
              <a:rPr lang="en-US" sz="2000" dirty="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b="1" i="0"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190500"/>
            <a:ext cx="8229600" cy="1143000"/>
          </a:xfrm>
        </p:spPr>
        <p:txBody>
          <a:bodyPr>
            <a:normAutofit/>
          </a:bodyPr>
          <a:lstStyle/>
          <a:p>
            <a:r>
              <a:rPr lang="en-US" sz="2400" b="1" dirty="0">
                <a:solidFill>
                  <a:schemeClr val="tx1"/>
                </a:solidFill>
                <a:latin typeface="Times New Roman" pitchFamily="18" charset="0"/>
                <a:cs typeface="Times New Roman" pitchFamily="18" charset="0"/>
              </a:rPr>
              <a:t>AMPHIBIANS</a:t>
            </a:r>
          </a:p>
        </p:txBody>
      </p:sp>
      <p:sp>
        <p:nvSpPr>
          <p:cNvPr id="5" name="Content Placeholder 4"/>
          <p:cNvSpPr>
            <a:spLocks noGrp="1"/>
          </p:cNvSpPr>
          <p:nvPr>
            <p:ph idx="1"/>
          </p:nvPr>
        </p:nvSpPr>
        <p:spPr>
          <a:xfrm>
            <a:off x="0" y="762000"/>
            <a:ext cx="9144000" cy="5943600"/>
          </a:xfrm>
        </p:spPr>
        <p:txBody>
          <a:bodyPr>
            <a:normAutofit/>
          </a:bodyPr>
          <a:lstStyle/>
          <a:p>
            <a:pPr>
              <a:buFont typeface="Wingdings" pitchFamily="2" charset="2"/>
              <a:buChar char="q"/>
            </a:pPr>
            <a:r>
              <a:rPr lang="en-US" sz="2000" dirty="0">
                <a:latin typeface="Times New Roman" pitchFamily="18" charset="0"/>
                <a:cs typeface="Times New Roman" pitchFamily="18" charset="0"/>
              </a:rPr>
              <a:t>Amphibians (</a:t>
            </a:r>
            <a:r>
              <a:rPr lang="en-US" sz="2000" dirty="0">
                <a:latin typeface="Times New Roman" pitchFamily="18" charset="0"/>
                <a:cs typeface="Times New Roman" pitchFamily="18" charset="0"/>
                <a:hlinkClick r:id="rId2" tooltip="Class (biology)"/>
              </a:rPr>
              <a:t>class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Amphibia</a:t>
            </a:r>
            <a:r>
              <a:rPr lang="en-US" sz="2000" dirty="0">
                <a:latin typeface="Times New Roman" pitchFamily="18" charset="0"/>
                <a:cs typeface="Times New Roman" pitchFamily="18" charset="0"/>
              </a:rPr>
              <a:t>) are a </a:t>
            </a:r>
            <a:r>
              <a:rPr lang="en-US" sz="2000" dirty="0">
                <a:latin typeface="Times New Roman" pitchFamily="18" charset="0"/>
                <a:cs typeface="Times New Roman" pitchFamily="18" charset="0"/>
                <a:hlinkClick r:id="rId3" tooltip="Taxon"/>
              </a:rPr>
              <a:t>taxon</a:t>
            </a:r>
            <a:r>
              <a:rPr lang="en-US" sz="2000" dirty="0">
                <a:latin typeface="Times New Roman" pitchFamily="18" charset="0"/>
                <a:cs typeface="Times New Roman" pitchFamily="18" charset="0"/>
              </a:rPr>
              <a:t> of </a:t>
            </a:r>
            <a:r>
              <a:rPr lang="en-US" sz="2000" dirty="0">
                <a:latin typeface="Times New Roman" pitchFamily="18" charset="0"/>
                <a:cs typeface="Times New Roman" pitchFamily="18" charset="0"/>
                <a:hlinkClick r:id="rId4" tooltip="Animal"/>
              </a:rPr>
              <a:t>animals</a:t>
            </a:r>
            <a:r>
              <a:rPr lang="en-US" sz="2000" dirty="0">
                <a:latin typeface="Times New Roman" pitchFamily="18" charset="0"/>
                <a:cs typeface="Times New Roman" pitchFamily="18" charset="0"/>
              </a:rPr>
              <a:t> that include all living </a:t>
            </a:r>
            <a:r>
              <a:rPr lang="en-US" sz="2000" dirty="0" err="1">
                <a:latin typeface="Times New Roman" pitchFamily="18" charset="0"/>
                <a:cs typeface="Times New Roman" pitchFamily="18" charset="0"/>
                <a:hlinkClick r:id="rId5" tooltip="Tetrapod"/>
              </a:rPr>
              <a:t>tetrapods</a:t>
            </a:r>
            <a:r>
              <a:rPr lang="en-US" sz="2000" dirty="0">
                <a:latin typeface="Times New Roman" pitchFamily="18" charset="0"/>
                <a:cs typeface="Times New Roman" pitchFamily="18" charset="0"/>
              </a:rPr>
              <a:t> (four-legged </a:t>
            </a:r>
            <a:r>
              <a:rPr lang="en-US" sz="2000" dirty="0">
                <a:latin typeface="Times New Roman" pitchFamily="18" charset="0"/>
                <a:cs typeface="Times New Roman" pitchFamily="18" charset="0"/>
                <a:hlinkClick r:id="rId6" tooltip="Vertebrate"/>
              </a:rPr>
              <a:t>vertebrates</a:t>
            </a:r>
            <a:r>
              <a:rPr lang="en-US" sz="2000" dirty="0">
                <a:latin typeface="Times New Roman" pitchFamily="18" charset="0"/>
                <a:cs typeface="Times New Roman" pitchFamily="18" charset="0"/>
              </a:rPr>
              <a:t>) ,are </a:t>
            </a:r>
            <a:r>
              <a:rPr lang="en-US" sz="2000" dirty="0">
                <a:latin typeface="Times New Roman" pitchFamily="18" charset="0"/>
                <a:cs typeface="Times New Roman" pitchFamily="18" charset="0"/>
                <a:hlinkClick r:id="rId7" tooltip="Cold-blooded"/>
              </a:rPr>
              <a:t>ectothermic</a:t>
            </a:r>
            <a:r>
              <a:rPr lang="en-US" sz="2000" dirty="0">
                <a:latin typeface="Times New Roman" pitchFamily="18" charset="0"/>
                <a:cs typeface="Times New Roman" pitchFamily="18" charset="0"/>
              </a:rPr>
              <a:t> (cold-blooded)and generally spend part of their time on land.</a:t>
            </a:r>
          </a:p>
          <a:p>
            <a:pPr>
              <a:buFont typeface="Wingdings" pitchFamily="2" charset="2"/>
              <a:buChar char="q"/>
            </a:pPr>
            <a:r>
              <a:rPr lang="en-US" sz="2000" dirty="0">
                <a:latin typeface="Times New Roman" pitchFamily="18" charset="0"/>
                <a:cs typeface="Times New Roman" pitchFamily="18" charset="0"/>
              </a:rPr>
              <a:t> Most amphibians do not have the adaptations to an entirely terrestrial existence found in most other modern </a:t>
            </a:r>
            <a:r>
              <a:rPr lang="en-US" sz="2000" dirty="0" err="1">
                <a:latin typeface="Times New Roman" pitchFamily="18" charset="0"/>
                <a:cs typeface="Times New Roman" pitchFamily="18" charset="0"/>
              </a:rPr>
              <a:t>tetrapods</a:t>
            </a:r>
            <a:r>
              <a:rPr lang="en-US" sz="2000" dirty="0">
                <a:latin typeface="Times New Roman" pitchFamily="18" charset="0"/>
                <a:cs typeface="Times New Roman" pitchFamily="18" charset="0"/>
              </a:rPr>
              <a:t> .There are around 6,200 described, living </a:t>
            </a:r>
            <a:r>
              <a:rPr lang="en-US" sz="2000" dirty="0">
                <a:latin typeface="Times New Roman" pitchFamily="18" charset="0"/>
                <a:cs typeface="Times New Roman" pitchFamily="18" charset="0"/>
                <a:hlinkClick r:id="rId8" tooltip="Species"/>
              </a:rPr>
              <a:t>species</a:t>
            </a:r>
            <a:r>
              <a:rPr lang="en-US" sz="2000" dirty="0">
                <a:latin typeface="Times New Roman" pitchFamily="18" charset="0"/>
                <a:cs typeface="Times New Roman" pitchFamily="18" charset="0"/>
              </a:rPr>
              <a:t> of amphibians.</a:t>
            </a:r>
          </a:p>
          <a:p>
            <a:pPr>
              <a:buFont typeface="Wingdings" pitchFamily="2" charset="2"/>
              <a:buChar char="q"/>
            </a:pPr>
            <a:r>
              <a:rPr lang="en-US" sz="2000" dirty="0">
                <a:latin typeface="Times New Roman" pitchFamily="18" charset="0"/>
                <a:cs typeface="Times New Roman" pitchFamily="18" charset="0"/>
              </a:rPr>
              <a:t>Amphibians are able to breathe by using lungs or gills or through their skin. </a:t>
            </a:r>
          </a:p>
          <a:p>
            <a:pPr>
              <a:buFont typeface="Wingdings" pitchFamily="2" charset="2"/>
              <a:buChar char="q"/>
            </a:pPr>
            <a:r>
              <a:rPr lang="en-US" sz="2000" dirty="0">
                <a:latin typeface="Times New Roman" pitchFamily="18" charset="0"/>
                <a:cs typeface="Times New Roman" pitchFamily="18" charset="0"/>
              </a:rPr>
              <a:t> Amphibians are characterized by a glandular  skin without external scales.</a:t>
            </a:r>
          </a:p>
          <a:p>
            <a:pPr>
              <a:buFont typeface="Wingdings" pitchFamily="2" charset="2"/>
              <a:buChar char="q"/>
            </a:pPr>
            <a:r>
              <a:rPr lang="en-US" sz="2000" dirty="0">
                <a:latin typeface="Times New Roman" pitchFamily="18" charset="0"/>
                <a:cs typeface="Times New Roman" pitchFamily="18" charset="0"/>
              </a:rPr>
              <a:t> An amphibian’s skin requires moisture and is one of the ways through which it breathes, therefore a certain degree of dampness is required for an amphibian to survive on land. </a:t>
            </a:r>
          </a:p>
          <a:p>
            <a:pPr>
              <a:buFont typeface="Wingdings" pitchFamily="2" charset="2"/>
              <a:buChar char="q"/>
            </a:pPr>
            <a:r>
              <a:rPr lang="en-US" sz="2000" dirty="0">
                <a:latin typeface="Times New Roman" pitchFamily="18" charset="0"/>
                <a:cs typeface="Times New Roman" pitchFamily="18" charset="0"/>
              </a:rPr>
              <a:t>Amphibians are totally dependent on water as part of their life cycle and water quality is an important issue to them. </a:t>
            </a:r>
          </a:p>
          <a:p>
            <a:pPr>
              <a:buNone/>
            </a:pPr>
            <a:endParaRPr lang="en-US" sz="6200" dirty="0">
              <a:solidFill>
                <a:srgbClr val="FF0000"/>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4708981"/>
          </a:xfrm>
          <a:prstGeom prst="rect">
            <a:avLst/>
          </a:prstGeom>
        </p:spPr>
        <p:txBody>
          <a:bodyPr wrap="square">
            <a:spAutoFit/>
          </a:bodyPr>
          <a:lstStyle/>
          <a:p>
            <a:pPr>
              <a:buFont typeface="Wingdings" pitchFamily="2" charset="2"/>
              <a:buChar char="q"/>
            </a:pPr>
            <a:r>
              <a:rPr lang="en-US" sz="2000" dirty="0">
                <a:latin typeface="Times New Roman" pitchFamily="18" charset="0"/>
                <a:ea typeface="Calibri" pitchFamily="34" charset="0"/>
                <a:cs typeface="Times New Roman" pitchFamily="18" charset="0"/>
              </a:rPr>
              <a:t>Salamanders are the only amphibians that have long tails as adults. They use these tails, which are often as long as their bodies, for balance in walking and propulsion in swimming.</a:t>
            </a:r>
            <a:r>
              <a:rPr lang="en-US" sz="2000" dirty="0">
                <a:latin typeface="Times New Roman" pitchFamily="18" charset="0"/>
                <a:cs typeface="Times New Roman" pitchFamily="18" charset="0"/>
              </a:rPr>
              <a:t> </a:t>
            </a:r>
          </a:p>
          <a:p>
            <a:pPr>
              <a:buFont typeface="Wingdings" pitchFamily="2" charset="2"/>
              <a:buChar char="q"/>
            </a:pPr>
            <a:endParaRPr lang="en-US" sz="2000" dirty="0">
              <a:latin typeface="Times New Roman" pitchFamily="18" charset="0"/>
              <a:cs typeface="Times New Roman" pitchFamily="18" charset="0"/>
            </a:endParaRPr>
          </a:p>
          <a:p>
            <a:pPr>
              <a:buFont typeface="Wingdings" pitchFamily="2" charset="2"/>
              <a:buChar char="q"/>
            </a:pPr>
            <a:r>
              <a:rPr lang="en-US" sz="2000" dirty="0">
                <a:latin typeface="Times New Roman" pitchFamily="18" charset="0"/>
                <a:cs typeface="Times New Roman" pitchFamily="18" charset="0"/>
              </a:rPr>
              <a:t>The tails of aquatic salamanders are often compressed to aid in swimming, whereas those of terrestrial species are more rounded. Some salamanders have the ability to regenerate their tails if they are lost. </a:t>
            </a:r>
          </a:p>
          <a:p>
            <a:pPr>
              <a:buFont typeface="Wingdings" pitchFamily="2" charset="2"/>
              <a:buChar char="q"/>
            </a:pPr>
            <a:endParaRPr lang="en-US" sz="2000" dirty="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q"/>
            </a:pPr>
            <a:r>
              <a:rPr lang="en-US" sz="2000" dirty="0">
                <a:latin typeface="Times New Roman" pitchFamily="18" charset="0"/>
                <a:ea typeface="Calibri" pitchFamily="34" charset="0"/>
                <a:cs typeface="Times New Roman" pitchFamily="18" charset="0"/>
              </a:rPr>
              <a:t>Like all amphibians, salamanders have delicate, permeable skin through which water and gases, such as oxygen and carbon dioxide, can enter and leave the body.</a:t>
            </a:r>
          </a:p>
          <a:p>
            <a:pPr>
              <a:buFont typeface="Wingdings" pitchFamily="2" charset="2"/>
              <a:buChar char="q"/>
            </a:pPr>
            <a:endParaRPr lang="en-US" sz="2000" dirty="0">
              <a:latin typeface="Times New Roman" pitchFamily="18" charset="0"/>
              <a:cs typeface="Times New Roman" pitchFamily="18" charset="0"/>
            </a:endParaRPr>
          </a:p>
          <a:p>
            <a:pPr>
              <a:buFont typeface="Wingdings" pitchFamily="2" charset="2"/>
              <a:buChar char="q"/>
            </a:pPr>
            <a:r>
              <a:rPr lang="en-US" sz="2000" dirty="0">
                <a:latin typeface="Times New Roman" pitchFamily="18" charset="0"/>
                <a:cs typeface="Times New Roman" pitchFamily="18" charset="0"/>
              </a:rPr>
              <a:t>Salamanders continue to grow past sexual maturity and must periodically shed their skin. After shedding, they often eat the skin. </a:t>
            </a:r>
          </a:p>
          <a:p>
            <a:pPr>
              <a:buFont typeface="Wingdings" pitchFamily="2" charset="2"/>
              <a:buChar char="q"/>
            </a:pPr>
            <a:endParaRPr lang="en-US" sz="2000" dirty="0">
              <a:latin typeface="Times New Roman" pitchFamily="18" charset="0"/>
              <a:cs typeface="Times New Roman" pitchFamily="18" charset="0"/>
            </a:endParaRPr>
          </a:p>
          <a:p>
            <a:pPr>
              <a:buFont typeface="Wingdings" pitchFamily="2" charset="2"/>
              <a:buChar char="q"/>
            </a:pPr>
            <a:endParaRPr lang="en-US" sz="2000"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6309420"/>
          </a:xfrm>
          <a:prstGeom prst="rect">
            <a:avLst/>
          </a:prstGeom>
        </p:spPr>
        <p:txBody>
          <a:bodyPr wrap="square">
            <a:spAutoFit/>
          </a:bodyPr>
          <a:lstStyle/>
          <a:p>
            <a:pPr lvl="0" eaLnBrk="0" fontAlgn="base" hangingPunct="0">
              <a:spcBef>
                <a:spcPct val="0"/>
              </a:spcBef>
              <a:spcAft>
                <a:spcPct val="0"/>
              </a:spcAft>
              <a:buFont typeface="Wingdings" pitchFamily="2" charset="2"/>
              <a:buChar char="v"/>
            </a:pPr>
            <a:r>
              <a:rPr lang="en-US" sz="2000" dirty="0">
                <a:latin typeface="Times New Roman" pitchFamily="18" charset="0"/>
                <a:ea typeface="Calibri" pitchFamily="34" charset="0"/>
                <a:cs typeface="Times New Roman" pitchFamily="18" charset="0"/>
              </a:rPr>
              <a:t>Most adult salamanders have saclike lungs for breathing air and use their permeable skin only as a source of supplemental oxygen. </a:t>
            </a:r>
          </a:p>
          <a:p>
            <a:pPr lvl="0" eaLnBrk="0" fontAlgn="base" hangingPunct="0">
              <a:spcBef>
                <a:spcPct val="0"/>
              </a:spcBef>
              <a:spcAft>
                <a:spcPct val="0"/>
              </a:spcAft>
              <a:buFont typeface="Wingdings" pitchFamily="2" charset="2"/>
              <a:buChar char="v"/>
            </a:pPr>
            <a:endParaRPr lang="en-US" sz="2000" dirty="0">
              <a:latin typeface="Times New Roman" pitchFamily="18" charset="0"/>
              <a:ea typeface="Calibri" pitchFamily="34" charset="0"/>
              <a:cs typeface="Times New Roman" pitchFamily="18" charset="0"/>
            </a:endParaRPr>
          </a:p>
          <a:p>
            <a:pPr>
              <a:buFont typeface="Wingdings" pitchFamily="2" charset="2"/>
              <a:buChar char="v"/>
            </a:pPr>
            <a:r>
              <a:rPr lang="en-US" sz="2000" dirty="0">
                <a:latin typeface="Times New Roman" pitchFamily="18" charset="0"/>
                <a:ea typeface="Calibri" pitchFamily="34" charset="0"/>
                <a:cs typeface="Times New Roman" pitchFamily="18" charset="0"/>
              </a:rPr>
              <a:t>Some species never develop lungs and instead obtain oxygen through </a:t>
            </a:r>
            <a:r>
              <a:rPr lang="en-US" sz="2000" u="sng" dirty="0">
                <a:latin typeface="Times New Roman" pitchFamily="18" charset="0"/>
                <a:ea typeface="Calibri" pitchFamily="34" charset="0"/>
                <a:cs typeface="Times New Roman" pitchFamily="18" charset="0"/>
                <a:hlinkClick r:id="rId2"/>
              </a:rPr>
              <a:t>gills</a:t>
            </a:r>
            <a:r>
              <a:rPr lang="en-US" sz="2000" dirty="0">
                <a:latin typeface="Times New Roman" pitchFamily="18" charset="0"/>
                <a:ea typeface="Calibri" pitchFamily="34" charset="0"/>
                <a:cs typeface="Times New Roman" pitchFamily="18" charset="0"/>
              </a:rPr>
              <a:t> or through their skin and the mucous membranes of their mouths and throats. </a:t>
            </a:r>
          </a:p>
          <a:p>
            <a:pPr>
              <a:buFont typeface="Wingdings" pitchFamily="2" charset="2"/>
              <a:buChar char="v"/>
            </a:pPr>
            <a:endParaRPr lang="en-US" sz="2000" dirty="0">
              <a:latin typeface="Times New Roman" pitchFamily="18" charset="0"/>
              <a:ea typeface="Calibri" pitchFamily="34"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Some salamanders, such as the mudpuppies and waterdogs, keep external gills throughout their lives. </a:t>
            </a:r>
          </a:p>
          <a:p>
            <a:pPr>
              <a:buFont typeface="Wingdings" pitchFamily="2" charset="2"/>
              <a:buChar char="v"/>
            </a:pPr>
            <a:endParaRPr lang="en-US" sz="20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The gills, as in fish, are red in color due to the high blood concentration necessary for oxygen absorption from the water. </a:t>
            </a:r>
          </a:p>
          <a:p>
            <a:pPr>
              <a:buFont typeface="Wingdings" pitchFamily="2" charset="2"/>
              <a:buChar char="v"/>
            </a:pPr>
            <a:endParaRPr lang="en-US" sz="20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Gill size may be related to the water quality. In warm, slow-moving, low-oxygen waters, salamanders often have larger gills than those found in cool, flowing, high-oxygen waters. </a:t>
            </a:r>
          </a:p>
          <a:p>
            <a:pPr>
              <a:buFont typeface="Wingdings" pitchFamily="2" charset="2"/>
              <a:buChar char="v"/>
            </a:pPr>
            <a:endParaRPr lang="en-US" sz="2000" dirty="0">
              <a:latin typeface="Times New Roman" pitchFamily="18" charset="0"/>
              <a:cs typeface="Times New Roman" pitchFamily="18" charset="0"/>
            </a:endParaRPr>
          </a:p>
          <a:p>
            <a:pPr>
              <a:buFont typeface="Wingdings" pitchFamily="2" charset="2"/>
              <a:buChar char="v"/>
            </a:pPr>
            <a:r>
              <a:rPr lang="en-US" sz="2000" dirty="0">
                <a:latin typeface="Times New Roman" pitchFamily="18" charset="0"/>
                <a:cs typeface="Times New Roman" pitchFamily="18" charset="0"/>
              </a:rPr>
              <a:t>Salamanders do not have ears, but may be able to detect vibrations through their legs and jaws. In the water, vibrations are detected by the lateral line system, rows of sensors found on the head. </a:t>
            </a:r>
            <a:endParaRPr lang="en-US" sz="20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q"/>
            </a:pPr>
            <a:endParaRPr lang="en-US" sz="2400" b="1" dirty="0">
              <a:solidFill>
                <a:schemeClr val="accent2">
                  <a:lumMod val="75000"/>
                </a:schemeClr>
              </a:solidFill>
              <a:latin typeface="MS Reference Sans Serif" pitchFamily="34" charset="0"/>
              <a:ea typeface="Calibri"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ichigan.gov/images/mudpuppy_23488_7.jpg"/>
          <p:cNvPicPr>
            <a:picLocks noChangeAspect="1" noChangeArrowheads="1"/>
          </p:cNvPicPr>
          <p:nvPr/>
        </p:nvPicPr>
        <p:blipFill>
          <a:blip r:embed="rId2"/>
          <a:srcRect/>
          <a:stretch>
            <a:fillRect/>
          </a:stretch>
        </p:blipFill>
        <p:spPr bwMode="auto">
          <a:xfrm>
            <a:off x="533400" y="1143000"/>
            <a:ext cx="3797120" cy="2246629"/>
          </a:xfrm>
          <a:prstGeom prst="rect">
            <a:avLst/>
          </a:prstGeom>
          <a:noFill/>
        </p:spPr>
      </p:pic>
      <p:pic>
        <p:nvPicPr>
          <p:cNvPr id="3" name="Picture 4" descr="http://www.pollywog.co.uk/mudpuppy.jpg"/>
          <p:cNvPicPr>
            <a:picLocks noChangeAspect="1" noChangeArrowheads="1"/>
          </p:cNvPicPr>
          <p:nvPr/>
        </p:nvPicPr>
        <p:blipFill>
          <a:blip r:embed="rId3"/>
          <a:srcRect/>
          <a:stretch>
            <a:fillRect/>
          </a:stretch>
        </p:blipFill>
        <p:spPr bwMode="auto">
          <a:xfrm>
            <a:off x="4724400" y="1047750"/>
            <a:ext cx="3581400" cy="2686050"/>
          </a:xfrm>
          <a:prstGeom prst="rect">
            <a:avLst/>
          </a:prstGeom>
          <a:noFill/>
        </p:spPr>
      </p:pic>
      <p:sp>
        <p:nvSpPr>
          <p:cNvPr id="5" name="TextBox 4"/>
          <p:cNvSpPr txBox="1"/>
          <p:nvPr/>
        </p:nvSpPr>
        <p:spPr>
          <a:xfrm>
            <a:off x="7644872" y="2743200"/>
            <a:ext cx="1499128" cy="369332"/>
          </a:xfrm>
          <a:prstGeom prst="rect">
            <a:avLst/>
          </a:prstGeom>
          <a:noFill/>
        </p:spPr>
        <p:txBody>
          <a:bodyPr wrap="none" rtlCol="0">
            <a:spAutoFit/>
          </a:bodyPr>
          <a:lstStyle/>
          <a:p>
            <a:r>
              <a:rPr lang="en-US" b="1" dirty="0">
                <a:latin typeface="Times New Roman" pitchFamily="18" charset="0"/>
                <a:cs typeface="Times New Roman" pitchFamily="18" charset="0"/>
              </a:rPr>
              <a:t>External gills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686800" cy="2523768"/>
          </a:xfrm>
          <a:prstGeom prst="rect">
            <a:avLst/>
          </a:prstGeom>
        </p:spPr>
        <p:txBody>
          <a:bodyPr wrap="square">
            <a:spAutoFit/>
          </a:bodyPr>
          <a:lstStyle/>
          <a:p>
            <a:pPr marL="342900" indent="-342900">
              <a:buFont typeface="Wingdings" pitchFamily="2" charset="2"/>
              <a:buChar char="q"/>
            </a:pPr>
            <a:r>
              <a:rPr lang="en-US" sz="2000" dirty="0">
                <a:latin typeface="Times New Roman" pitchFamily="18" charset="0"/>
                <a:cs typeface="Times New Roman" pitchFamily="18" charset="0"/>
              </a:rPr>
              <a:t>In salamanders that give birth to live young, the larval stage takes place within the body of the mother. Only some salamander larvae actually live in a body of water such as a pond or stream</a:t>
            </a:r>
            <a:r>
              <a:rPr lang="en-US" sz="2000" dirty="0">
                <a:solidFill>
                  <a:srgbClr val="C00000"/>
                </a:solidFill>
              </a:rPr>
              <a:t>.</a:t>
            </a:r>
          </a:p>
          <a:p>
            <a:pPr marL="342900" indent="-342900">
              <a:buFont typeface="Wingdings" pitchFamily="2" charset="2"/>
              <a:buChar char="q"/>
            </a:pPr>
            <a:endParaRPr lang="en-US" sz="2000" dirty="0">
              <a:solidFill>
                <a:srgbClr val="C00000"/>
              </a:solidFill>
            </a:endParaRPr>
          </a:p>
          <a:p>
            <a:pPr marL="342900" indent="-342900">
              <a:buFont typeface="Wingdings" pitchFamily="2" charset="2"/>
              <a:buChar char="q"/>
            </a:pPr>
            <a:r>
              <a:rPr lang="en-US" sz="2000" dirty="0">
                <a:latin typeface="Times New Roman" pitchFamily="18" charset="0"/>
                <a:cs typeface="Times New Roman" pitchFamily="18" charset="0"/>
              </a:rPr>
              <a:t>All salamanders have a larval stage in which they have external, feathery gills for breathing in water. Among salamanders that lay their eggs on land, the larval stage occurs inside the egg. </a:t>
            </a:r>
          </a:p>
          <a:p>
            <a:endParaRPr lang="en-US"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17298"/>
            <a:ext cx="47625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5095669"/>
            <a:ext cx="1518364"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feathery gills </a:t>
            </a:r>
          </a:p>
        </p:txBody>
      </p:sp>
      <p:sp>
        <p:nvSpPr>
          <p:cNvPr id="7" name="Right Arrow 6"/>
          <p:cNvSpPr/>
          <p:nvPr/>
        </p:nvSpPr>
        <p:spPr>
          <a:xfrm>
            <a:off x="-152400" y="4876800"/>
            <a:ext cx="2996486"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5E593B-CC32-4749-B204-5E7978222636}"/>
              </a:ext>
            </a:extLst>
          </p:cNvPr>
          <p:cNvSpPr/>
          <p:nvPr/>
        </p:nvSpPr>
        <p:spPr>
          <a:xfrm>
            <a:off x="2971800" y="381000"/>
            <a:ext cx="89154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REPRODUCTION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745" y="904220"/>
            <a:ext cx="8763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anose="02020603050405020304" pitchFamily="18" charset="0"/>
                <a:ea typeface="Calibri" pitchFamily="34" charset="0"/>
                <a:cs typeface="Times New Roman" pitchFamily="18" charset="0"/>
              </a:rPr>
              <a:t>Many salamander larvae undergo a transformation called </a:t>
            </a:r>
            <a:r>
              <a:rPr kumimoji="0" lang="en-US" sz="2000" i="0" u="none" strike="noStrike" cap="none" normalizeH="0" baseline="0" dirty="0">
                <a:ln>
                  <a:noFill/>
                </a:ln>
                <a:effectLst/>
                <a:latin typeface="Times New Roman" panose="02020603050405020304" pitchFamily="18" charset="0"/>
                <a:ea typeface="Calibri" pitchFamily="34" charset="0"/>
                <a:cs typeface="Times New Roman" pitchFamily="18" charset="0"/>
                <a:hlinkClick r:id="rId2"/>
              </a:rPr>
              <a:t>metamorphosis</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in which their bodies change in ways that make them better suited to life on land than life in the water.</a:t>
            </a:r>
          </a:p>
          <a:p>
            <a:pPr marL="0" marR="0" lvl="0" indent="0" algn="l"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a:ln>
                <a:noFill/>
              </a:ln>
              <a:effectLst/>
              <a:latin typeface="Times New Roman" pitchFamily="18" charset="0"/>
              <a:ea typeface="Calibri" pitchFamily="34" charset="0"/>
              <a:cs typeface="Times New Roman" pitchFamily="18" charset="0"/>
            </a:endParaRPr>
          </a:p>
          <a:p>
            <a:pPr lvl="0" fontAlgn="base">
              <a:spcBef>
                <a:spcPct val="0"/>
              </a:spcBef>
              <a:spcAft>
                <a:spcPct val="0"/>
              </a:spcAft>
              <a:buFont typeface="Wingdings" pitchFamily="2" charset="2"/>
              <a:buChar char="v"/>
            </a:pPr>
            <a:r>
              <a:rPr lang="en-US" sz="2000" dirty="0">
                <a:latin typeface="Times New Roman" panose="02020603050405020304" pitchFamily="18" charset="0"/>
                <a:cs typeface="Times New Roman" panose="02020603050405020304" pitchFamily="18" charset="0"/>
              </a:rPr>
              <a:t>Metamorphosis begins when the </a:t>
            </a:r>
            <a:r>
              <a:rPr lang="en-US" sz="2000" dirty="0" err="1">
                <a:latin typeface="Times New Roman" panose="02020603050405020304" pitchFamily="18" charset="0"/>
                <a:cs typeface="Times New Roman" panose="02020603050405020304" pitchFamily="18" charset="0"/>
              </a:rPr>
              <a:t>hypothalumus</a:t>
            </a:r>
            <a:r>
              <a:rPr lang="en-US" sz="2000" dirty="0">
                <a:latin typeface="Times New Roman" panose="02020603050405020304" pitchFamily="18" charset="0"/>
                <a:cs typeface="Times New Roman" panose="02020603050405020304" pitchFamily="18" charset="0"/>
              </a:rPr>
              <a:t> of the salamander brain sends a signal to the pituitary gland to release its hormones. These hormones of the pituitary then stimulate the thyroid to begin its own release of hormones to the rest of the organism. </a:t>
            </a:r>
          </a:p>
          <a:p>
            <a:pPr lvl="0" fontAlgn="base">
              <a:spcBef>
                <a:spcPct val="0"/>
              </a:spcBef>
              <a:spcAft>
                <a:spcPct val="0"/>
              </a:spcAft>
              <a:buFont typeface="Wingdings" pitchFamily="2" charset="2"/>
              <a:buChar char="v"/>
            </a:pPr>
            <a:endParaRPr lang="en-US" sz="2000" dirty="0">
              <a:latin typeface="Times New Roman" panose="02020603050405020304" pitchFamily="18" charset="0"/>
              <a:cs typeface="Times New Roman" panose="02020603050405020304" pitchFamily="18" charset="0"/>
            </a:endParaRPr>
          </a:p>
          <a:p>
            <a:pPr lvl="0" fontAlgn="base">
              <a:spcBef>
                <a:spcPct val="0"/>
              </a:spcBef>
              <a:spcAft>
                <a:spcPct val="0"/>
              </a:spcAft>
              <a:buFont typeface="Wingdings" pitchFamily="2" charset="2"/>
              <a:buChar char="v"/>
            </a:pPr>
            <a:r>
              <a:rPr lang="en-US" sz="2000" dirty="0">
                <a:latin typeface="Times New Roman" panose="02020603050405020304" pitchFamily="18" charset="0"/>
                <a:cs typeface="Times New Roman" panose="02020603050405020304" pitchFamily="18" charset="0"/>
              </a:rPr>
              <a:t>Depending upon the response of the organism to these factors, metamorphosis may or may not occur. Instead neoteny may be the end result.</a:t>
            </a:r>
            <a:r>
              <a:rPr kumimoji="0" lang="en-US" sz="2000" i="0" u="none" strike="noStrike" cap="none" normalizeH="0" baseline="0" dirty="0">
                <a:ln>
                  <a:noFill/>
                </a:ln>
                <a:effectLst/>
                <a:latin typeface="Times New Roman" panose="02020603050405020304"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lang="en-US" sz="24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en-US" sz="2400" b="1" i="0"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en-US" sz="2400" b="1" i="0" u="none" strike="noStrike" cap="none" normalizeH="0" baseline="0" dirty="0">
              <a:ln>
                <a:noFill/>
              </a:ln>
              <a:effectLst/>
              <a:latin typeface="Times New Roman" pitchFamily="18" charset="0"/>
              <a:ea typeface="Calibri" pitchFamily="34"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05800" cy="3693319"/>
          </a:xfrm>
          <a:prstGeom prst="rect">
            <a:avLst/>
          </a:prstGeom>
        </p:spPr>
        <p:txBody>
          <a:bodyPr wrap="square">
            <a:spAutoFit/>
          </a:bodyPr>
          <a:lstStyle/>
          <a:p>
            <a:pPr lvl="0" eaLnBrk="0" fontAlgn="base" hangingPunct="0">
              <a:spcBef>
                <a:spcPct val="0"/>
              </a:spcBef>
              <a:spcAft>
                <a:spcPct val="0"/>
              </a:spcAft>
            </a:pPr>
            <a:r>
              <a:rPr lang="en-US" b="1" dirty="0">
                <a:latin typeface="Times New Roman" pitchFamily="18" charset="0"/>
                <a:ea typeface="Calibri" pitchFamily="34" charset="0"/>
                <a:cs typeface="Times New Roman" pitchFamily="18" charset="0"/>
              </a:rPr>
              <a:t> </a:t>
            </a:r>
            <a:endParaRPr lang="en-US" b="1" dirty="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en-US" dirty="0">
                <a:latin typeface="Times New Roman" pitchFamily="18" charset="0"/>
                <a:ea typeface="Calibri" pitchFamily="34" charset="0"/>
                <a:cs typeface="Times New Roman" pitchFamily="18" charset="0"/>
              </a:rPr>
              <a:t>Many salamanders, including mud puppies, undergo partial metamorphosis and as adults retain some larval characteristics, such as gills. </a:t>
            </a:r>
          </a:p>
          <a:p>
            <a:pPr lvl="0" eaLnBrk="0" fontAlgn="base" hangingPunct="0">
              <a:spcBef>
                <a:spcPct val="0"/>
              </a:spcBef>
              <a:spcAft>
                <a:spcPct val="0"/>
              </a:spcAft>
              <a:buFont typeface="Wingdings" pitchFamily="2" charset="2"/>
              <a:buChar char="v"/>
            </a:pPr>
            <a:endParaRPr lang="en-US" dirty="0">
              <a:latin typeface="Times New Roman" pitchFamily="18" charset="0"/>
              <a:ea typeface="Calibri" pitchFamily="34" charset="0"/>
              <a:cs typeface="Times New Roman" pitchFamily="18" charset="0"/>
            </a:endParaRPr>
          </a:p>
          <a:p>
            <a:pPr eaLnBrk="0" fontAlgn="base" hangingPunct="0">
              <a:spcBef>
                <a:spcPct val="0"/>
              </a:spcBef>
              <a:spcAft>
                <a:spcPct val="0"/>
              </a:spcAft>
              <a:buFont typeface="Wingdings" pitchFamily="2" charset="2"/>
              <a:buChar char="v"/>
            </a:pPr>
            <a:r>
              <a:rPr lang="en-US" dirty="0">
                <a:latin typeface="Times New Roman" pitchFamily="18" charset="0"/>
                <a:cs typeface="Times New Roman" pitchFamily="18" charset="0"/>
              </a:rPr>
              <a:t>In </a:t>
            </a:r>
            <a:r>
              <a:rPr lang="en-US" dirty="0" err="1">
                <a:latin typeface="Times New Roman" pitchFamily="18" charset="0"/>
                <a:cs typeface="Times New Roman" pitchFamily="18" charset="0"/>
              </a:rPr>
              <a:t>neoteny</a:t>
            </a:r>
            <a:r>
              <a:rPr lang="en-US" dirty="0">
                <a:latin typeface="Times New Roman" pitchFamily="18" charset="0"/>
                <a:cs typeface="Times New Roman" pitchFamily="18" charset="0"/>
              </a:rPr>
              <a:t>, the juvenile (larval) form is slowed down, while the gonads and germ cells mature at their normal rate. </a:t>
            </a:r>
          </a:p>
          <a:p>
            <a:pPr eaLnBrk="0" fontAlgn="base" hangingPunct="0">
              <a:spcBef>
                <a:spcPct val="0"/>
              </a:spcBef>
              <a:spcAft>
                <a:spcPct val="0"/>
              </a:spcAft>
              <a:buFont typeface="Wingdings" pitchFamily="2" charset="2"/>
              <a:buChar char="v"/>
            </a:pPr>
            <a:endParaRPr lang="en-US" dirty="0">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v"/>
            </a:pPr>
            <a:r>
              <a:rPr lang="en-US" dirty="0">
                <a:latin typeface="Times New Roman" pitchFamily="18" charset="0"/>
                <a:cs typeface="Times New Roman" pitchFamily="18" charset="0"/>
              </a:rPr>
              <a:t>In </a:t>
            </a:r>
            <a:r>
              <a:rPr lang="en-US" dirty="0" err="1">
                <a:latin typeface="Times New Roman" pitchFamily="18" charset="0"/>
                <a:cs typeface="Times New Roman" pitchFamily="18" charset="0"/>
              </a:rPr>
              <a:t>progenesis</a:t>
            </a:r>
            <a:r>
              <a:rPr lang="en-US" dirty="0">
                <a:latin typeface="Times New Roman" pitchFamily="18" charset="0"/>
                <a:cs typeface="Times New Roman" pitchFamily="18" charset="0"/>
              </a:rPr>
              <a:t>, the gonads and germ cells mature rapidly, while the rest of the body matures normally. In both instances, the animal can mate while in its larval form.</a:t>
            </a:r>
          </a:p>
          <a:p>
            <a:pPr lvl="0" eaLnBrk="0" fontAlgn="base" hangingPunct="0">
              <a:spcBef>
                <a:spcPct val="0"/>
              </a:spcBef>
              <a:spcAft>
                <a:spcPct val="0"/>
              </a:spcAft>
              <a:buFont typeface="Wingdings" pitchFamily="2" charset="2"/>
              <a:buChar char="v"/>
            </a:pPr>
            <a:endParaRPr lang="en-US" b="1" dirty="0">
              <a:latin typeface="Times New Roman" pitchFamily="18"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v"/>
            </a:pPr>
            <a:endParaRPr lang="en-US" b="1" dirty="0">
              <a:latin typeface="Times New Roman" pitchFamily="18"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v"/>
            </a:pPr>
            <a:endParaRPr lang="en-US" b="1" dirty="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239893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3854" y="1229802"/>
            <a:ext cx="91440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v"/>
            </a:pPr>
            <a:r>
              <a:rPr lang="en-US" sz="2000" dirty="0">
                <a:latin typeface="Times New Roman" pitchFamily="18" charset="0"/>
                <a:cs typeface="Times New Roman" pitchFamily="18" charset="0"/>
              </a:rPr>
              <a:t>The axolotl ,</a:t>
            </a:r>
            <a:r>
              <a:rPr lang="en-US" sz="2000" i="1" dirty="0" err="1">
                <a:latin typeface="Times New Roman" pitchFamily="18" charset="0"/>
                <a:cs typeface="Times New Roman" pitchFamily="18" charset="0"/>
              </a:rPr>
              <a:t>Ambystoma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mexicanum</a:t>
            </a:r>
            <a:r>
              <a:rPr lang="en-US" sz="2000" dirty="0">
                <a:latin typeface="Times New Roman" pitchFamily="18" charset="0"/>
                <a:cs typeface="Times New Roman" pitchFamily="18" charset="0"/>
              </a:rPr>
              <a:t>, is a </a:t>
            </a:r>
            <a:r>
              <a:rPr lang="en-US" sz="2000" b="1" dirty="0" err="1">
                <a:latin typeface="Times New Roman" pitchFamily="18" charset="0"/>
                <a:cs typeface="Times New Roman" pitchFamily="18" charset="0"/>
                <a:hlinkClick r:id="rId2" action="ppaction://hlinkfile" tooltip="Neoteny"/>
              </a:rPr>
              <a:t>neotenic</a:t>
            </a:r>
            <a:r>
              <a:rPr lang="en-US" sz="2000" b="1" dirty="0">
                <a:latin typeface="Times New Roman" pitchFamily="18" charset="0"/>
                <a:cs typeface="Times New Roman" pitchFamily="18" charset="0"/>
              </a:rPr>
              <a:t> </a:t>
            </a:r>
            <a:r>
              <a:rPr lang="en-US" sz="2000" b="1" dirty="0">
                <a:latin typeface="Times New Roman" pitchFamily="18" charset="0"/>
                <a:cs typeface="Times New Roman" pitchFamily="18" charset="0"/>
                <a:hlinkClick r:id="rId3" action="ppaction://hlinkfile" tooltip="Salamander"/>
              </a:rPr>
              <a:t>salamander</a:t>
            </a:r>
            <a:r>
              <a:rPr lang="en-US" sz="2000" dirty="0">
                <a:latin typeface="Times New Roman" pitchFamily="18" charset="0"/>
                <a:cs typeface="Times New Roman" pitchFamily="18" charset="0"/>
              </a:rPr>
              <a:t>. Larvae of this species fail to undergo </a:t>
            </a:r>
            <a:r>
              <a:rPr lang="en-US" sz="2000" dirty="0">
                <a:latin typeface="Times New Roman" pitchFamily="18" charset="0"/>
                <a:cs typeface="Times New Roman" pitchFamily="18" charset="0"/>
                <a:hlinkClick r:id="rId4" action="ppaction://hlinkfile" tooltip="Metamorphosis"/>
              </a:rPr>
              <a:t>metamorphosis</a:t>
            </a:r>
            <a:r>
              <a:rPr lang="en-US" sz="2000" dirty="0">
                <a:latin typeface="Times New Roman" pitchFamily="18" charset="0"/>
                <a:cs typeface="Times New Roman" pitchFamily="18" charset="0"/>
              </a:rPr>
              <a:t>, so the adults remain aquatic and </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These amphibians retain many characteristics of larvae for their entire lives, except that they develop reproductive organs.</a:t>
            </a:r>
          </a:p>
          <a:p>
            <a:pPr marL="0" marR="0" lvl="0" indent="0" algn="l"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a:ln>
                <a:noFill/>
              </a:ln>
              <a:effectLst/>
              <a:latin typeface="Times New Roman" pitchFamily="18" charset="0"/>
              <a:ea typeface="Calibri" pitchFamily="34" charset="0"/>
              <a:cs typeface="Times New Roman" pitchFamily="18" charset="0"/>
            </a:endParaRPr>
          </a:p>
          <a:p>
            <a:pPr lvl="0" fontAlgn="base">
              <a:spcBef>
                <a:spcPct val="0"/>
              </a:spcBef>
              <a:spcAft>
                <a:spcPct val="0"/>
              </a:spcAft>
              <a:buFont typeface="Wingdings" pitchFamily="2" charset="2"/>
              <a:buChar char="v"/>
            </a:pPr>
            <a:r>
              <a:rPr lang="en-US" sz="2000" dirty="0">
                <a:latin typeface="Times New Roman" pitchFamily="18" charset="0"/>
                <a:ea typeface="Calibri" pitchFamily="34" charset="0"/>
                <a:cs typeface="Times New Roman" pitchFamily="18" charset="0"/>
              </a:rPr>
              <a:t>Whereas other amphibian species cannot reproduce in this non-</a:t>
            </a:r>
            <a:r>
              <a:rPr lang="en-US" sz="2000" dirty="0" err="1">
                <a:latin typeface="Times New Roman" pitchFamily="18" charset="0"/>
                <a:ea typeface="Calibri" pitchFamily="34" charset="0"/>
                <a:cs typeface="Times New Roman" pitchFamily="18" charset="0"/>
              </a:rPr>
              <a:t>metamorphosized</a:t>
            </a:r>
            <a:r>
              <a:rPr lang="en-US" sz="2000" dirty="0">
                <a:latin typeface="Times New Roman" pitchFamily="18" charset="0"/>
                <a:ea typeface="Calibri" pitchFamily="34" charset="0"/>
                <a:cs typeface="Times New Roman" pitchFamily="18" charset="0"/>
              </a:rPr>
              <a:t> state, the axolotl has no problem in doing so, becoming sexually mature in the larval form (a condition called </a:t>
            </a:r>
            <a:r>
              <a:rPr lang="en-US" sz="2000" dirty="0">
                <a:solidFill>
                  <a:srgbClr val="C00000"/>
                </a:solidFill>
                <a:latin typeface="Times New Roman" pitchFamily="18" charset="0"/>
                <a:ea typeface="Calibri" pitchFamily="34" charset="0"/>
                <a:cs typeface="Times New Roman" pitchFamily="18" charset="0"/>
              </a:rPr>
              <a:t>'</a:t>
            </a:r>
            <a:r>
              <a:rPr lang="en-US" sz="2000" dirty="0" err="1">
                <a:solidFill>
                  <a:srgbClr val="C00000"/>
                </a:solidFill>
                <a:latin typeface="Times New Roman" pitchFamily="18" charset="0"/>
                <a:ea typeface="Calibri" pitchFamily="34" charset="0"/>
                <a:cs typeface="Times New Roman" pitchFamily="18" charset="0"/>
              </a:rPr>
              <a:t>neotony</a:t>
            </a:r>
            <a:r>
              <a:rPr lang="en-US" sz="2000" dirty="0">
                <a:solidFill>
                  <a:srgbClr val="C00000"/>
                </a:solidFill>
                <a:latin typeface="Times New Roman" pitchFamily="18" charset="0"/>
                <a:ea typeface="Calibri" pitchFamily="34" charset="0"/>
                <a:cs typeface="Times New Roman" pitchFamily="18" charset="0"/>
              </a:rPr>
              <a:t>'), with the females laying up to 1000 eggs each 3-6 months.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kumimoji="0" lang="en-US" sz="2000" i="0" u="none" strike="noStrike" cap="none" normalizeH="0" baseline="0" dirty="0">
              <a:ln>
                <a:noFill/>
              </a:ln>
              <a:solidFill>
                <a:srgbClr val="C00000"/>
              </a:solidFill>
              <a:effectLst/>
              <a:latin typeface="MS Reference Sans Serif" pitchFamily="34" charset="0"/>
              <a:ea typeface="Calibri"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n-US" sz="2400" b="1" i="0" u="none" strike="noStrike" cap="none" normalizeH="0" baseline="0" dirty="0">
              <a:ln>
                <a:noFill/>
              </a:ln>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24400"/>
            <a:ext cx="7696200" cy="1354021"/>
          </a:xfrm>
        </p:spPr>
        <p:txBody>
          <a:bodyPr/>
          <a:lstStyle/>
          <a:p>
            <a:r>
              <a:rPr lang="en-US" dirty="0"/>
              <a:t>	</a:t>
            </a:r>
            <a:r>
              <a:rPr lang="en-US" sz="3200" dirty="0">
                <a:solidFill>
                  <a:srgbClr val="C00000"/>
                </a:solidFill>
              </a:rPr>
              <a:t>Mexican axolotl- </a:t>
            </a:r>
            <a:r>
              <a:rPr lang="en-US" sz="3200" i="1" dirty="0" err="1">
                <a:solidFill>
                  <a:srgbClr val="C00000"/>
                </a:solidFill>
              </a:rPr>
              <a:t>Ambystoma</a:t>
            </a:r>
            <a:r>
              <a:rPr lang="en-US" sz="3200" i="1" dirty="0">
                <a:solidFill>
                  <a:srgbClr val="C00000"/>
                </a:solidFill>
              </a:rPr>
              <a:t> </a:t>
            </a:r>
            <a:r>
              <a:rPr lang="en-US" sz="3200" i="1" dirty="0" err="1">
                <a:solidFill>
                  <a:srgbClr val="C00000"/>
                </a:solidFill>
              </a:rPr>
              <a:t>mexicana</a:t>
            </a:r>
            <a:endParaRPr lang="en-US" sz="3200" i="1" dirty="0">
              <a:solidFill>
                <a:srgbClr val="C00000"/>
              </a:solidFill>
            </a:endParaRPr>
          </a:p>
        </p:txBody>
      </p:sp>
      <p:pic>
        <p:nvPicPr>
          <p:cNvPr id="5" name="Picture Placeholder 4" descr="mexican axoltl.jpg"/>
          <p:cNvPicPr>
            <a:picLocks noGrp="1" noChangeAspect="1"/>
          </p:cNvPicPr>
          <p:nvPr>
            <p:ph type="pic" idx="1"/>
          </p:nvPr>
        </p:nvPicPr>
        <p:blipFill>
          <a:blip r:embed="rId2"/>
          <a:srcRect t="8139" b="8139"/>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62000"/>
            <a:ext cx="9144000" cy="4154984"/>
          </a:xfrm>
          <a:prstGeom prst="rect">
            <a:avLst/>
          </a:prstGeom>
          <a:solidFill>
            <a:srgbClr val="F8F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rgbClr val="009900"/>
                </a:solidFill>
                <a:effectLst/>
                <a:latin typeface="Calibri" pitchFamily="34" charset="0"/>
                <a:ea typeface="Calibri" pitchFamily="34" charset="0"/>
                <a:cs typeface="Times New Roman" pitchFamily="18" charset="0"/>
              </a:rPr>
              <a:t>			</a:t>
            </a:r>
            <a:r>
              <a:rPr kumimoji="0" lang="en-US" sz="3600" b="1" i="0" u="none" strike="noStrike" cap="none" normalizeH="0" baseline="0" dirty="0">
                <a:ln>
                  <a:noFill/>
                </a:ln>
                <a:solidFill>
                  <a:srgbClr val="009900"/>
                </a:solidFill>
                <a:effectLst/>
                <a:latin typeface="Times New Roman" panose="02020603050405020304" pitchFamily="18" charset="0"/>
                <a:ea typeface="Calibri" pitchFamily="34" charset="0"/>
                <a:cs typeface="Times New Roman" panose="02020603050405020304" pitchFamily="18" charset="0"/>
              </a:rPr>
              <a:t>CAECILLIANS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9900"/>
                </a:solidFill>
                <a:effectLst/>
                <a:latin typeface="Calibri" pitchFamily="34" charset="0"/>
                <a:ea typeface="Calibri" pitchFamily="34" charset="0"/>
                <a:cs typeface="Times New Roman" pitchFamily="18" charset="0"/>
              </a:rPr>
              <a:t> </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Caecilians, order Gymnophiona, or </a:t>
            </a:r>
            <a:r>
              <a:rPr kumimoji="0" lang="en-US" sz="2000" i="0" u="none" strike="noStrike" cap="none" normalizeH="0" baseline="0" dirty="0" err="1">
                <a:ln>
                  <a:noFill/>
                </a:ln>
                <a:effectLst/>
                <a:latin typeface="Times New Roman" pitchFamily="18" charset="0"/>
                <a:ea typeface="Calibri" pitchFamily="34" charset="0"/>
                <a:cs typeface="Times New Roman" pitchFamily="18" charset="0"/>
              </a:rPr>
              <a:t>Apoda</a:t>
            </a: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are perhaps the least studied amphibians. </a:t>
            </a:r>
            <a:r>
              <a:rPr lang="en-US" sz="2000" dirty="0">
                <a:latin typeface="Times New Roman" pitchFamily="18" charset="0"/>
                <a:cs typeface="Times New Roman" pitchFamily="18" charset="0"/>
              </a:rPr>
              <a:t>The strange wormlike caecilians live either mostly underground or underwater. </a:t>
            </a:r>
          </a:p>
          <a:p>
            <a:pPr fontAlgn="base">
              <a:spcBef>
                <a:spcPct val="0"/>
              </a:spcBef>
              <a:spcAft>
                <a:spcPct val="0"/>
              </a:spcAft>
              <a:buFont typeface="Wingdings" pitchFamily="2" charset="2"/>
              <a:buChar char="v"/>
            </a:pPr>
            <a:endParaRPr lang="en-US" sz="2000" dirty="0">
              <a:latin typeface="Times New Roman" pitchFamily="18" charset="0"/>
              <a:cs typeface="Times New Roman" pitchFamily="18" charset="0"/>
            </a:endParaRPr>
          </a:p>
          <a:p>
            <a:pPr fontAlgn="base">
              <a:spcBef>
                <a:spcPct val="0"/>
              </a:spcBef>
              <a:spcAft>
                <a:spcPct val="0"/>
              </a:spcAft>
              <a:buFont typeface="Wingdings" pitchFamily="2" charset="2"/>
              <a:buChar char="v"/>
            </a:pPr>
            <a:r>
              <a:rPr lang="en-US" sz="2000" dirty="0">
                <a:latin typeface="Times New Roman" pitchFamily="18" charset="0"/>
                <a:cs typeface="Times New Roman" pitchFamily="18" charset="0"/>
              </a:rPr>
              <a:t>Having evolved in dark habitats, they have almost completely lost their eyes, and instead have a sensory tentacle, the tip of which is shown here just in front of the mouth. The roughly 185 species of caecilians are nearly all tropical in distribution.</a:t>
            </a:r>
            <a:endParaRPr kumimoji="0" lang="en-US" sz="2000" i="0"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Caecilians lack appendages, and have powerful heads and highly ossified sculls for burrowing, highly acute olfactory systems, and are the only amphibians to possess dermal scales.</a:t>
            </a:r>
            <a:endParaRPr kumimoji="0" lang="en-US" sz="2000" i="0"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D9C80A-DAE4-4A72-B2AD-8B100C07D6E1}"/>
              </a:ext>
            </a:extLst>
          </p:cNvPr>
          <p:cNvSpPr/>
          <p:nvPr/>
        </p:nvSpPr>
        <p:spPr>
          <a:xfrm>
            <a:off x="762000" y="762000"/>
            <a:ext cx="7315200" cy="5324535"/>
          </a:xfrm>
          <a:prstGeom prst="rect">
            <a:avLst/>
          </a:prstGeom>
        </p:spPr>
        <p:txBody>
          <a:bodyPr wrap="square">
            <a:spAutoFit/>
          </a:bodyPr>
          <a:lstStyle/>
          <a:p>
            <a:pPr marL="342900" indent="-342900">
              <a:buFont typeface="Wingdings" panose="05000000000000000000" pitchFamily="2" charset="2"/>
              <a:buChar char="v"/>
            </a:pPr>
            <a:r>
              <a:rPr lang="en-GB" sz="2000" dirty="0">
                <a:solidFill>
                  <a:srgbClr val="5C5D5D"/>
                </a:solidFill>
                <a:latin typeface="Times New Roman" panose="02020603050405020304" pitchFamily="18" charset="0"/>
                <a:cs typeface="Times New Roman" panose="02020603050405020304" pitchFamily="18" charset="0"/>
              </a:rPr>
              <a:t>Caecilians are long-bodied, limbless amphibians that look similar to earthworms because of segmental rings around their body. </a:t>
            </a:r>
          </a:p>
          <a:p>
            <a:pPr marL="342900" indent="-342900">
              <a:buFont typeface="Wingdings" panose="05000000000000000000" pitchFamily="2" charset="2"/>
              <a:buChar char="v"/>
            </a:pPr>
            <a:endParaRPr lang="en-GB" sz="2000" dirty="0">
              <a:solidFill>
                <a:srgbClr val="5C5D5D"/>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GB" sz="2000" dirty="0">
                <a:solidFill>
                  <a:srgbClr val="5C5D5D"/>
                </a:solidFill>
                <a:latin typeface="Times New Roman" panose="02020603050405020304" pitchFamily="18" charset="0"/>
                <a:cs typeface="Times New Roman" panose="02020603050405020304" pitchFamily="18" charset="0"/>
              </a:rPr>
              <a:t>Although they are not exactly amphibian-looking, their bones, teeth, fat bodies and other structures show that they are related to salamanders and frogs. </a:t>
            </a:r>
          </a:p>
          <a:p>
            <a:pPr marL="342900" indent="-342900">
              <a:buFont typeface="Wingdings" panose="05000000000000000000" pitchFamily="2" charset="2"/>
              <a:buChar char="v"/>
            </a:pPr>
            <a:endParaRPr lang="en-GB" sz="2000" dirty="0">
              <a:solidFill>
                <a:srgbClr val="5C5D5D"/>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GB" sz="2000" dirty="0">
                <a:solidFill>
                  <a:srgbClr val="5C5D5D"/>
                </a:solidFill>
                <a:latin typeface="Times New Roman" panose="02020603050405020304" pitchFamily="18" charset="0"/>
                <a:cs typeface="Times New Roman" panose="02020603050405020304" pitchFamily="18" charset="0"/>
              </a:rPr>
              <a:t>Their skin is slimy and smooth in adults and their </a:t>
            </a:r>
            <a:r>
              <a:rPr lang="en-GB" sz="2000" dirty="0" err="1">
                <a:solidFill>
                  <a:srgbClr val="5C5D5D"/>
                </a:solidFill>
                <a:latin typeface="Times New Roman" panose="02020603050405020304" pitchFamily="18" charset="0"/>
                <a:cs typeface="Times New Roman" panose="02020603050405020304" pitchFamily="18" charset="0"/>
              </a:rPr>
              <a:t>color</a:t>
            </a:r>
            <a:r>
              <a:rPr lang="en-GB" sz="2000" dirty="0">
                <a:solidFill>
                  <a:srgbClr val="5C5D5D"/>
                </a:solidFill>
                <a:latin typeface="Times New Roman" panose="02020603050405020304" pitchFamily="18" charset="0"/>
                <a:cs typeface="Times New Roman" panose="02020603050405020304" pitchFamily="18" charset="0"/>
              </a:rPr>
              <a:t> is dark </a:t>
            </a:r>
            <a:r>
              <a:rPr lang="en-GB" sz="2000" dirty="0" err="1">
                <a:solidFill>
                  <a:srgbClr val="5C5D5D"/>
                </a:solidFill>
                <a:latin typeface="Times New Roman" panose="02020603050405020304" pitchFamily="18" charset="0"/>
                <a:cs typeface="Times New Roman" panose="02020603050405020304" pitchFamily="18" charset="0"/>
              </a:rPr>
              <a:t>gray</a:t>
            </a:r>
            <a:r>
              <a:rPr lang="en-GB" sz="2000" dirty="0">
                <a:solidFill>
                  <a:srgbClr val="5C5D5D"/>
                </a:solidFill>
                <a:latin typeface="Times New Roman" panose="02020603050405020304" pitchFamily="18" charset="0"/>
                <a:cs typeface="Times New Roman" panose="02020603050405020304" pitchFamily="18" charset="0"/>
              </a:rPr>
              <a:t>. Adults' eyes are often small and useless. </a:t>
            </a:r>
          </a:p>
          <a:p>
            <a:pPr marL="342900" indent="-342900">
              <a:buFont typeface="Wingdings" panose="05000000000000000000" pitchFamily="2" charset="2"/>
              <a:buChar char="v"/>
            </a:pPr>
            <a:endParaRPr lang="en-GB" sz="2000" dirty="0">
              <a:solidFill>
                <a:srgbClr val="5C5D5D"/>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GB" sz="2000" dirty="0">
                <a:solidFill>
                  <a:srgbClr val="5C5D5D"/>
                </a:solidFill>
                <a:latin typeface="Times New Roman" panose="02020603050405020304" pitchFamily="18" charset="0"/>
                <a:cs typeface="Times New Roman" panose="02020603050405020304" pitchFamily="18" charset="0"/>
              </a:rPr>
              <a:t>To compensate for their eyes, a sensory organ in the form of a tentacle lies on the upper jaw behind the nostril that carries chemical messages. </a:t>
            </a:r>
          </a:p>
          <a:p>
            <a:pPr marL="342900" indent="-342900">
              <a:buFont typeface="Wingdings" panose="05000000000000000000" pitchFamily="2" charset="2"/>
              <a:buChar char="v"/>
            </a:pPr>
            <a:endParaRPr lang="en-GB" sz="2000" dirty="0">
              <a:solidFill>
                <a:srgbClr val="5C5D5D"/>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GB" sz="2000" dirty="0">
                <a:solidFill>
                  <a:srgbClr val="5C5D5D"/>
                </a:solidFill>
                <a:latin typeface="Times New Roman" panose="02020603050405020304" pitchFamily="18" charset="0"/>
                <a:cs typeface="Times New Roman" panose="02020603050405020304" pitchFamily="18" charset="0"/>
              </a:rPr>
              <a:t>Like all amphibians, caecilians breathe primarily through their skin but will occasionally come to the surface to breathe air through their lungs.</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28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1938992"/>
          </a:xfrm>
          <a:prstGeom prst="rect">
            <a:avLst/>
          </a:prstGeom>
        </p:spPr>
        <p:txBody>
          <a:bodyPr wrap="square">
            <a:spAutoFit/>
          </a:bodyPr>
          <a:lstStyle/>
          <a:p>
            <a:pPr>
              <a:buFont typeface="Wingdings" pitchFamily="2" charset="2"/>
              <a:buChar char="q"/>
            </a:pPr>
            <a:r>
              <a:rPr lang="en-US" sz="2000" dirty="0">
                <a:latin typeface="Times New Roman" pitchFamily="18" charset="0"/>
                <a:cs typeface="Times New Roman" pitchFamily="18" charset="0"/>
              </a:rPr>
              <a:t>They have gills during development (and in adulthood in some), eggs that may have jelly coats but develop without formation of extra-embryonic membranes such as the amnion .</a:t>
            </a:r>
          </a:p>
          <a:p>
            <a:endParaRPr lang="en-US" sz="2000" dirty="0">
              <a:latin typeface="Times New Roman" pitchFamily="18" charset="0"/>
              <a:cs typeface="Times New Roman" pitchFamily="18" charset="0"/>
            </a:endParaRPr>
          </a:p>
          <a:p>
            <a:pPr>
              <a:buFont typeface="Wingdings" pitchFamily="2" charset="2"/>
              <a:buChar char="q"/>
            </a:pPr>
            <a:r>
              <a:rPr lang="en-US" sz="2000" dirty="0">
                <a:latin typeface="Times New Roman" pitchFamily="18" charset="0"/>
                <a:cs typeface="Times New Roman" pitchFamily="18" charset="0"/>
              </a:rPr>
              <a:t>Most amphibians also have four limbs. Limbs and lungs are adaptations for life on land. </a:t>
            </a:r>
            <a:endParaRPr lang="en-US" sz="20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531912"/>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Caecilians have several rows of sharp teeth that they use for capturing small animals such as earthworms, termites, and beetles. In addition, they occasionally eat small frogs and lizards.</a:t>
            </a:r>
          </a:p>
          <a:p>
            <a:pPr marL="0" marR="0" lvl="0" indent="0" algn="l"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 Caecilians differ from most other amphibians in that their reproduction always involves internal fertilization, meaning that the egg and sperm join within the female’s body.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lang="en-US" sz="2000" dirty="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00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endParaRPr>
          </a:p>
          <a:p>
            <a:pPr marL="342900" lvl="0" indent="-342900" defTabSz="914400" eaLnBrk="0" fontAlgn="base" hangingPunct="0">
              <a:spcBef>
                <a:spcPct val="0"/>
              </a:spcBef>
              <a:spcAft>
                <a:spcPct val="0"/>
              </a:spcAft>
              <a:buFont typeface="Wingdings" panose="05000000000000000000" pitchFamily="2" charset="2"/>
              <a:buChar char="v"/>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 </a:t>
            </a:r>
            <a:r>
              <a:rPr lang="en-GB" sz="2000" dirty="0">
                <a:latin typeface="Times New Roman" pitchFamily="18" charset="0"/>
                <a:ea typeface="Times New Roman" pitchFamily="18" charset="0"/>
                <a:cs typeface="Times New Roman" pitchFamily="18" charset="0"/>
              </a:rPr>
              <a:t>Aquatic caecilians, also known as rubber eels, are found in Colombian and Venezuelan lowland rivers and streams. Looking more like large worms than the legless amphibians they are, they can grow up to 22 inches in length and have slimy smooth dark </a:t>
            </a:r>
            <a:r>
              <a:rPr lang="en-GB" sz="2000" dirty="0" err="1">
                <a:latin typeface="Times New Roman" pitchFamily="18" charset="0"/>
                <a:ea typeface="Times New Roman" pitchFamily="18" charset="0"/>
                <a:cs typeface="Times New Roman" pitchFamily="18" charset="0"/>
              </a:rPr>
              <a:t>gray</a:t>
            </a:r>
            <a:r>
              <a:rPr lang="en-GB" sz="2000" dirty="0">
                <a:latin typeface="Times New Roman" pitchFamily="18" charset="0"/>
                <a:ea typeface="Times New Roman" pitchFamily="18" charset="0"/>
                <a:cs typeface="Times New Roman" pitchFamily="18" charset="0"/>
              </a:rPr>
              <a:t> skin.</a:t>
            </a:r>
            <a:endParaRPr kumimoji="0" lang="en-US" sz="2000" i="0"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305800" cy="1754326"/>
          </a:xfrm>
          <a:prstGeom prst="rect">
            <a:avLst/>
          </a:prstGeom>
        </p:spPr>
        <p:txBody>
          <a:bodyPr wrap="square">
            <a:spAutoFit/>
          </a:bodyPr>
          <a:lstStyle/>
          <a:p>
            <a:pPr lvl="0" fontAlgn="base">
              <a:spcBef>
                <a:spcPct val="0"/>
              </a:spcBef>
              <a:spcAft>
                <a:spcPct val="0"/>
              </a:spcAft>
              <a:buFont typeface="Wingdings" pitchFamily="2" charset="2"/>
              <a:buChar char="v"/>
            </a:pPr>
            <a:r>
              <a:rPr lang="en-US" dirty="0">
                <a:latin typeface="Times New Roman" pitchFamily="18" charset="0"/>
                <a:ea typeface="Times New Roman" pitchFamily="18" charset="0"/>
                <a:cs typeface="Times New Roman" pitchFamily="18" charset="0"/>
              </a:rPr>
              <a:t>Among many of the other species, females lay their eggs underground near streams, and the hatchlings wiggle their way to the water, where metamorphosis gradually occurs. </a:t>
            </a:r>
          </a:p>
          <a:p>
            <a:pPr lvl="0" fontAlgn="base">
              <a:spcBef>
                <a:spcPct val="0"/>
              </a:spcBef>
              <a:spcAft>
                <a:spcPct val="0"/>
              </a:spcAft>
            </a:pPr>
            <a:endParaRPr lang="en-US" dirty="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v"/>
            </a:pPr>
            <a:r>
              <a:rPr lang="en-US" dirty="0">
                <a:latin typeface="Times New Roman" pitchFamily="18" charset="0"/>
                <a:ea typeface="Times New Roman" pitchFamily="18" charset="0"/>
                <a:cs typeface="Times New Roman" pitchFamily="18" charset="0"/>
              </a:rPr>
              <a:t>Among other egg-laying species, the embryos undergo metamorphosis inside of the eggs, and the hatchlings emerge with adult body structures.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37990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0051" y="5638800"/>
            <a:ext cx="2763898" cy="523220"/>
          </a:xfrm>
          <a:prstGeom prst="rect">
            <a:avLst/>
          </a:prstGeom>
          <a:noFill/>
        </p:spPr>
        <p:txBody>
          <a:bodyPr wrap="non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Aquatic caecilian</a:t>
            </a:r>
          </a:p>
        </p:txBody>
      </p:sp>
      <p:pic>
        <p:nvPicPr>
          <p:cNvPr id="4" name="Picture 3">
            <a:extLst>
              <a:ext uri="{FF2B5EF4-FFF2-40B4-BE49-F238E27FC236}">
                <a16:creationId xmlns:a16="http://schemas.microsoft.com/office/drawing/2014/main" id="{762477D3-8AF7-4EAE-B2CA-B83623544FBD}"/>
              </a:ext>
            </a:extLst>
          </p:cNvPr>
          <p:cNvPicPr>
            <a:picLocks noChangeAspect="1"/>
          </p:cNvPicPr>
          <p:nvPr/>
        </p:nvPicPr>
        <p:blipFill>
          <a:blip r:embed="rId2"/>
          <a:stretch>
            <a:fillRect/>
          </a:stretch>
        </p:blipFill>
        <p:spPr>
          <a:xfrm>
            <a:off x="2375683" y="816114"/>
            <a:ext cx="4392634" cy="4572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naturehaven.com/Frog/dusky1.jpg"/>
          <p:cNvPicPr>
            <a:picLocks noChangeAspect="1" noChangeArrowheads="1"/>
          </p:cNvPicPr>
          <p:nvPr/>
        </p:nvPicPr>
        <p:blipFill>
          <a:blip r:embed="rId2"/>
          <a:srcRect/>
          <a:stretch>
            <a:fillRect/>
          </a:stretch>
        </p:blipFill>
        <p:spPr bwMode="auto">
          <a:xfrm>
            <a:off x="1676400" y="609600"/>
            <a:ext cx="6324600" cy="4750477"/>
          </a:xfrm>
          <a:prstGeom prst="rect">
            <a:avLst/>
          </a:prstGeom>
          <a:noFill/>
        </p:spPr>
      </p:pic>
      <p:sp>
        <p:nvSpPr>
          <p:cNvPr id="3" name="Rectangle 2"/>
          <p:cNvSpPr/>
          <p:nvPr/>
        </p:nvSpPr>
        <p:spPr>
          <a:xfrm>
            <a:off x="76200" y="5715000"/>
            <a:ext cx="9067800" cy="954107"/>
          </a:xfrm>
          <a:prstGeom prst="rect">
            <a:avLst/>
          </a:prstGeom>
        </p:spPr>
        <p:txBody>
          <a:bodyPr wrap="square">
            <a:spAutoFit/>
          </a:bodyPr>
          <a:lstStyle/>
          <a:p>
            <a:r>
              <a:rPr lang="en-US" sz="2800" b="1" dirty="0">
                <a:solidFill>
                  <a:srgbClr val="7030A0"/>
                </a:solidFill>
              </a:rPr>
              <a:t>Dusky Salamander  (</a:t>
            </a:r>
            <a:r>
              <a:rPr lang="en-US" sz="2800" b="1" i="1" dirty="0" err="1">
                <a:solidFill>
                  <a:srgbClr val="7030A0"/>
                </a:solidFill>
              </a:rPr>
              <a:t>Desmognathus</a:t>
            </a:r>
            <a:r>
              <a:rPr lang="en-US" sz="2800" b="1" i="1" dirty="0">
                <a:solidFill>
                  <a:srgbClr val="7030A0"/>
                </a:solidFill>
              </a:rPr>
              <a:t> </a:t>
            </a:r>
            <a:r>
              <a:rPr lang="en-US" sz="2800" b="1" i="1" dirty="0" err="1">
                <a:solidFill>
                  <a:srgbClr val="7030A0"/>
                </a:solidFill>
              </a:rPr>
              <a:t>ochrophaeus</a:t>
            </a:r>
            <a:r>
              <a:rPr lang="en-US" sz="2800" b="1" dirty="0">
                <a:solidFill>
                  <a:srgbClr val="7030A0"/>
                </a:solidFill>
              </a:rPr>
              <a:t>)</a:t>
            </a:r>
            <a:br>
              <a:rPr lang="en-US" sz="2800" b="1" dirty="0">
                <a:solidFill>
                  <a:srgbClr val="7030A0"/>
                </a:solidFill>
              </a:rPr>
            </a:br>
            <a:endParaRPr lang="en-US" sz="2800" b="1" dirty="0">
              <a:solidFill>
                <a:srgbClr val="7030A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Salamandra salamandra (Marek Szczepanek).jpg">
            <a:hlinkClick r:id="rId2"/>
          </p:cNvPr>
          <p:cNvPicPr>
            <a:picLocks noChangeAspect="1" noChangeArrowheads="1"/>
          </p:cNvPicPr>
          <p:nvPr/>
        </p:nvPicPr>
        <p:blipFill>
          <a:blip r:embed="rId3"/>
          <a:srcRect/>
          <a:stretch>
            <a:fillRect/>
          </a:stretch>
        </p:blipFill>
        <p:spPr bwMode="auto">
          <a:xfrm>
            <a:off x="914400" y="838200"/>
            <a:ext cx="7239000" cy="4710918"/>
          </a:xfrm>
          <a:prstGeom prst="rect">
            <a:avLst/>
          </a:prstGeom>
          <a:noFill/>
        </p:spPr>
      </p:pic>
      <p:sp>
        <p:nvSpPr>
          <p:cNvPr id="3" name="TextBox 2"/>
          <p:cNvSpPr txBox="1"/>
          <p:nvPr/>
        </p:nvSpPr>
        <p:spPr>
          <a:xfrm>
            <a:off x="1676400" y="5715000"/>
            <a:ext cx="5845639" cy="646331"/>
          </a:xfrm>
          <a:prstGeom prst="rect">
            <a:avLst/>
          </a:prstGeom>
          <a:noFill/>
        </p:spPr>
        <p:txBody>
          <a:bodyPr wrap="none" rtlCol="0">
            <a:spAutoFit/>
          </a:bodyPr>
          <a:lstStyle/>
          <a:p>
            <a:r>
              <a:rPr lang="en-US" sz="3600" b="1" i="1" dirty="0">
                <a:solidFill>
                  <a:srgbClr val="0070C0"/>
                </a:solidFill>
              </a:rPr>
              <a:t>Salamander  </a:t>
            </a:r>
            <a:r>
              <a:rPr lang="en-US" sz="3600" b="1" i="1" dirty="0" err="1">
                <a:solidFill>
                  <a:srgbClr val="0070C0"/>
                </a:solidFill>
              </a:rPr>
              <a:t>salamandera</a:t>
            </a:r>
            <a:endParaRPr lang="en-US" sz="3600" b="1" i="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143000"/>
            <a:ext cx="7010400" cy="2554545"/>
          </a:xfrm>
          <a:prstGeom prst="rect">
            <a:avLst/>
          </a:prstGeom>
        </p:spPr>
        <p:txBody>
          <a:bodyPr wrap="square">
            <a:spAutoFit/>
          </a:bodyPr>
          <a:lstStyle/>
          <a:p>
            <a:r>
              <a:rPr lang="en-US" sz="2000" b="1" dirty="0">
                <a:latin typeface="Times New Roman" pitchFamily="18" charset="0"/>
                <a:cs typeface="Times New Roman" pitchFamily="18" charset="0"/>
              </a:rPr>
              <a:t>KINGDOM- </a:t>
            </a:r>
            <a:r>
              <a:rPr lang="en-US" sz="2000" b="1" dirty="0" err="1">
                <a:latin typeface="Times New Roman" pitchFamily="18" charset="0"/>
                <a:cs typeface="Times New Roman" pitchFamily="18" charset="0"/>
              </a:rPr>
              <a:t>Animalia</a:t>
            </a:r>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PHYLUM- </a:t>
            </a:r>
            <a:r>
              <a:rPr lang="en-US" sz="2000" b="1" dirty="0" err="1">
                <a:latin typeface="Times New Roman" pitchFamily="18" charset="0"/>
                <a:cs typeface="Times New Roman" pitchFamily="18" charset="0"/>
              </a:rPr>
              <a:t>Chordata</a:t>
            </a:r>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SUBPHYLUM- Vertebrata</a:t>
            </a:r>
          </a:p>
          <a:p>
            <a:r>
              <a:rPr lang="en-US" sz="2000" b="1" dirty="0">
                <a:latin typeface="Times New Roman" pitchFamily="18" charset="0"/>
                <a:cs typeface="Times New Roman" pitchFamily="18" charset="0"/>
              </a:rPr>
              <a:t>SUPERCLASS- </a:t>
            </a:r>
            <a:r>
              <a:rPr lang="en-US" sz="2000" b="1" dirty="0" err="1">
                <a:latin typeface="Times New Roman" pitchFamily="18" charset="0"/>
                <a:cs typeface="Times New Roman" pitchFamily="18" charset="0"/>
              </a:rPr>
              <a:t>Tetrapoda</a:t>
            </a:r>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CLASS- </a:t>
            </a:r>
            <a:r>
              <a:rPr lang="en-US" sz="2000" b="1" dirty="0" err="1">
                <a:latin typeface="Times New Roman" pitchFamily="18" charset="0"/>
                <a:cs typeface="Times New Roman" pitchFamily="18" charset="0"/>
              </a:rPr>
              <a:t>Amphibia</a:t>
            </a:r>
            <a:endParaRPr lang="en-US" sz="2000" b="1" dirty="0">
              <a:latin typeface="Times New Roman" pitchFamily="18" charset="0"/>
              <a:cs typeface="Times New Roman" pitchFamily="18" charset="0"/>
            </a:endParaRPr>
          </a:p>
          <a:p>
            <a:r>
              <a:rPr lang="en-US" sz="2000" b="1" dirty="0">
                <a:solidFill>
                  <a:srgbClr val="009900"/>
                </a:solidFill>
                <a:latin typeface="Times New Roman" pitchFamily="18" charset="0"/>
                <a:cs typeface="Times New Roman" pitchFamily="18" charset="0"/>
              </a:rPr>
              <a:t>ORDER- </a:t>
            </a:r>
            <a:r>
              <a:rPr lang="en-US" sz="2000" b="1" dirty="0" err="1">
                <a:solidFill>
                  <a:srgbClr val="009900"/>
                </a:solidFill>
                <a:latin typeface="Times New Roman" pitchFamily="18" charset="0"/>
                <a:cs typeface="Times New Roman" pitchFamily="18" charset="0"/>
              </a:rPr>
              <a:t>Anura</a:t>
            </a:r>
            <a:endParaRPr lang="en-US" sz="2000" b="1" dirty="0">
              <a:solidFill>
                <a:srgbClr val="009900"/>
              </a:solidFill>
              <a:latin typeface="Times New Roman" pitchFamily="18" charset="0"/>
              <a:cs typeface="Times New Roman" pitchFamily="18" charset="0"/>
            </a:endParaRPr>
          </a:p>
          <a:p>
            <a:r>
              <a:rPr lang="en-US" sz="2000" b="1" dirty="0">
                <a:solidFill>
                  <a:srgbClr val="009900"/>
                </a:solidFill>
                <a:latin typeface="Times New Roman" pitchFamily="18" charset="0"/>
                <a:cs typeface="Times New Roman" pitchFamily="18" charset="0"/>
              </a:rPr>
              <a:t>ORDER- </a:t>
            </a:r>
            <a:r>
              <a:rPr lang="en-US" sz="2000" b="1" dirty="0" err="1">
                <a:solidFill>
                  <a:srgbClr val="009900"/>
                </a:solidFill>
                <a:latin typeface="Times New Roman" pitchFamily="18" charset="0"/>
                <a:cs typeface="Times New Roman" pitchFamily="18" charset="0"/>
              </a:rPr>
              <a:t>Caudata</a:t>
            </a:r>
            <a:endParaRPr lang="en-US" sz="2000" b="1" dirty="0">
              <a:solidFill>
                <a:srgbClr val="009900"/>
              </a:solidFill>
              <a:latin typeface="Times New Roman" pitchFamily="18" charset="0"/>
              <a:cs typeface="Times New Roman" pitchFamily="18" charset="0"/>
            </a:endParaRPr>
          </a:p>
          <a:p>
            <a:r>
              <a:rPr lang="en-US" sz="2000" b="1" dirty="0">
                <a:solidFill>
                  <a:srgbClr val="009900"/>
                </a:solidFill>
                <a:latin typeface="Times New Roman" pitchFamily="18" charset="0"/>
                <a:cs typeface="Times New Roman" pitchFamily="18" charset="0"/>
              </a:rPr>
              <a:t>ORDER- </a:t>
            </a:r>
            <a:r>
              <a:rPr lang="en-US" sz="2000" b="1" dirty="0" err="1">
                <a:solidFill>
                  <a:srgbClr val="009900"/>
                </a:solidFill>
                <a:latin typeface="Times New Roman" pitchFamily="18" charset="0"/>
                <a:cs typeface="Times New Roman" pitchFamily="18" charset="0"/>
              </a:rPr>
              <a:t>Gymnophonia</a:t>
            </a:r>
            <a:endParaRPr lang="en-US" sz="2000" b="1" dirty="0">
              <a:solidFill>
                <a:srgbClr val="009900"/>
              </a:solidFill>
              <a:latin typeface="Times New Roman" pitchFamily="18" charset="0"/>
              <a:cs typeface="Times New Roman" pitchFamily="18" charset="0"/>
            </a:endParaRPr>
          </a:p>
        </p:txBody>
      </p:sp>
      <p:sp>
        <p:nvSpPr>
          <p:cNvPr id="6" name="Title 5"/>
          <p:cNvSpPr>
            <a:spLocks noGrp="1"/>
          </p:cNvSpPr>
          <p:nvPr>
            <p:ph type="title" idx="4294967295"/>
          </p:nvPr>
        </p:nvSpPr>
        <p:spPr>
          <a:xfrm>
            <a:off x="0" y="0"/>
            <a:ext cx="8229600" cy="1143000"/>
          </a:xfrm>
        </p:spPr>
        <p:txBody>
          <a:bodyPr/>
          <a:lstStyle/>
          <a:p>
            <a:r>
              <a:rPr lang="en-US" b="1" dirty="0">
                <a:solidFill>
                  <a:srgbClr val="009900"/>
                </a:solidFill>
                <a:latin typeface="Times New Roman" pitchFamily="18" charset="0"/>
                <a:cs typeface="Times New Roman" pitchFamily="18" charset="0"/>
              </a:rPr>
              <a:t>CLASSIFICATION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991600" cy="5755422"/>
          </a:xfrm>
          <a:prstGeom prst="rect">
            <a:avLst/>
          </a:prstGeom>
        </p:spPr>
        <p:txBody>
          <a:bodyPr wrap="square">
            <a:spAutoFit/>
          </a:bodyPr>
          <a:lstStyle/>
          <a:p>
            <a:r>
              <a:rPr lang="en-US" sz="2400" b="1" dirty="0">
                <a:solidFill>
                  <a:srgbClr val="009900"/>
                </a:solidFill>
                <a:latin typeface="Times New Roman" pitchFamily="18" charset="0"/>
                <a:cs typeface="Times New Roman" pitchFamily="18" charset="0"/>
              </a:rPr>
              <a:t>Skin</a:t>
            </a:r>
          </a:p>
          <a:p>
            <a:pPr>
              <a:buFont typeface="Wingdings" pitchFamily="2" charset="2"/>
              <a:buChar char="v"/>
            </a:pPr>
            <a:r>
              <a:rPr lang="en-US" sz="2000" dirty="0">
                <a:latin typeface="Times New Roman" pitchFamily="18" charset="0"/>
                <a:cs typeface="Times New Roman" pitchFamily="18" charset="0"/>
              </a:rPr>
              <a:t>An amphibian has a  very thin skin which isn't covered by fur, feathers, or scales. This makes them vulnerable to </a:t>
            </a:r>
            <a:r>
              <a:rPr lang="en-US" sz="2000" dirty="0" err="1">
                <a:latin typeface="Times New Roman" pitchFamily="18" charset="0"/>
                <a:cs typeface="Times New Roman" pitchFamily="18" charset="0"/>
              </a:rPr>
              <a:t>dessication</a:t>
            </a:r>
            <a:r>
              <a:rPr lang="en-US" sz="2000" dirty="0">
                <a:latin typeface="Times New Roman" pitchFamily="18" charset="0"/>
                <a:cs typeface="Times New Roman" pitchFamily="18" charset="0"/>
              </a:rPr>
              <a:t> (drying) and abrupt temperature change, but also offers several advantages. Amphibians can breath through the entire surface of their bodies. In the case of the </a:t>
            </a:r>
            <a:r>
              <a:rPr lang="en-US" sz="2000" dirty="0" err="1">
                <a:latin typeface="Times New Roman" pitchFamily="18" charset="0"/>
                <a:cs typeface="Times New Roman" pitchFamily="18" charset="0"/>
              </a:rPr>
              <a:t>lungless</a:t>
            </a:r>
            <a:r>
              <a:rPr lang="en-US" sz="2000" dirty="0">
                <a:latin typeface="Times New Roman" pitchFamily="18" charset="0"/>
                <a:cs typeface="Times New Roman" pitchFamily="18" charset="0"/>
              </a:rPr>
              <a:t> salamanders ,gas exchange through the skin alone provides sufficient oxygen.</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Water is also absorbed through an amphibian's skin making drinking unnecessary. </a:t>
            </a:r>
            <a:r>
              <a:rPr lang="en-US" sz="2400" b="1" dirty="0">
                <a:solidFill>
                  <a:schemeClr val="accent1">
                    <a:lumMod val="75000"/>
                  </a:schemeClr>
                </a:solidFill>
                <a:latin typeface="Times New Roman" pitchFamily="18" charset="0"/>
                <a:cs typeface="Times New Roman" pitchFamily="18" charset="0"/>
              </a:rPr>
              <a:t>Senses</a:t>
            </a:r>
          </a:p>
          <a:p>
            <a:pPr>
              <a:buFont typeface="Wingdings" pitchFamily="2" charset="2"/>
              <a:buChar char="q"/>
            </a:pPr>
            <a:r>
              <a:rPr lang="en-US" sz="2000" dirty="0">
                <a:latin typeface="Times New Roman" pitchFamily="18" charset="0"/>
                <a:cs typeface="Times New Roman" pitchFamily="18" charset="0"/>
              </a:rPr>
              <a:t>Like the lateral line of  bony fishes, some amphibians, amphibian larvae, and aquatic amphibians also have pores on their bodies, called lateral line organs, that are sensitive to vibrations in the </a:t>
            </a:r>
            <a:r>
              <a:rPr lang="en-US" sz="2000" dirty="0" err="1">
                <a:latin typeface="Times New Roman" pitchFamily="18" charset="0"/>
                <a:cs typeface="Times New Roman" pitchFamily="18" charset="0"/>
              </a:rPr>
              <a:t>water,used</a:t>
            </a:r>
            <a:r>
              <a:rPr lang="en-US" sz="2000" dirty="0">
                <a:latin typeface="Times New Roman" pitchFamily="18" charset="0"/>
                <a:cs typeface="Times New Roman" pitchFamily="18" charset="0"/>
              </a:rPr>
              <a:t> in catching prey, detecting predators.</a:t>
            </a:r>
          </a:p>
          <a:p>
            <a:endParaRPr lang="en-US" sz="2000" dirty="0">
              <a:latin typeface="Times New Roman" pitchFamily="18" charset="0"/>
              <a:cs typeface="Times New Roman" pitchFamily="18" charset="0"/>
            </a:endParaRPr>
          </a:p>
          <a:p>
            <a:pPr>
              <a:buFont typeface="Wingdings" pitchFamily="2" charset="2"/>
              <a:buChar char="q"/>
            </a:pPr>
            <a:r>
              <a:rPr lang="en-US" sz="2000" dirty="0">
                <a:latin typeface="Times New Roman" pitchFamily="18" charset="0"/>
                <a:cs typeface="Times New Roman" pitchFamily="18" charset="0"/>
              </a:rPr>
              <a:t> Their nervous systems are complex and have attributes to facilitate both aquatic and terrestrial life. All amphibians hear. Frogs and salamanders (except those which live in permanently dark locations) have good vision. Vision is nearly lost in caecilians, whose eyes are covered by skin and sometimes bone. They perceive by chemical cues.</a:t>
            </a:r>
          </a:p>
          <a:p>
            <a:pPr>
              <a:buFont typeface="Wingdings" pitchFamily="2" charset="2"/>
              <a:buChar char="v"/>
            </a:pPr>
            <a:endParaRPr lang="en-US"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323439"/>
          </a:xfrm>
          <a:prstGeom prst="rect">
            <a:avLst/>
          </a:prstGeom>
        </p:spPr>
        <p:txBody>
          <a:bodyPr wrap="square">
            <a:spAutoFit/>
          </a:bodyPr>
          <a:lstStyle/>
          <a:p>
            <a:pPr>
              <a:buFont typeface="Wingdings" pitchFamily="2" charset="2"/>
              <a:buChar char="q"/>
            </a:pPr>
            <a:r>
              <a:rPr lang="en-US" sz="2000" b="1" dirty="0">
                <a:solidFill>
                  <a:schemeClr val="accent1"/>
                </a:solidFill>
                <a:latin typeface="Times New Roman" pitchFamily="18" charset="0"/>
                <a:cs typeface="Times New Roman" pitchFamily="18" charset="0"/>
              </a:rPr>
              <a:t>Voice production </a:t>
            </a:r>
            <a:r>
              <a:rPr lang="en-US" sz="2000" dirty="0">
                <a:latin typeface="Times New Roman" pitchFamily="18" charset="0"/>
                <a:cs typeface="Times New Roman" pitchFamily="18" charset="0"/>
              </a:rPr>
              <a:t>is largely an attribute of frogs. Salamanders and caecilians produce noises, coughs, and grunts, but apparently not for communication. Frogs have complex sound production and perception systems, with species-specific warning, defensive, and breeding communications.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78133"/>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Times New Roman" pitchFamily="18" charset="0"/>
                <a:cs typeface="Times New Roman" pitchFamily="18" charset="0"/>
              </a:rPr>
              <a:t>There are three orders in the Class </a:t>
            </a:r>
            <a:r>
              <a:rPr kumimoji="0" lang="en-US" sz="2000" b="1" i="0" u="none" strike="noStrike" cap="none" normalizeH="0" baseline="0" dirty="0" err="1">
                <a:ln>
                  <a:noFill/>
                </a:ln>
                <a:effectLst/>
                <a:latin typeface="Times New Roman" pitchFamily="18" charset="0"/>
                <a:cs typeface="Times New Roman" pitchFamily="18" charset="0"/>
              </a:rPr>
              <a:t>Amphibia</a:t>
            </a:r>
            <a:r>
              <a:rPr kumimoji="0" lang="en-US" sz="2000" b="1" i="0" u="none" strike="noStrike" cap="none" normalizeH="0" baseline="0" dirty="0">
                <a:ln>
                  <a:noFill/>
                </a:ln>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err="1">
                <a:ln>
                  <a:noFill/>
                </a:ln>
                <a:solidFill>
                  <a:srgbClr val="009900"/>
                </a:solidFill>
                <a:effectLst/>
                <a:latin typeface="Times New Roman" pitchFamily="18" charset="0"/>
                <a:cs typeface="Times New Roman" pitchFamily="18" charset="0"/>
              </a:rPr>
              <a:t>Anura</a:t>
            </a:r>
            <a:r>
              <a:rPr kumimoji="0" lang="en-US" sz="2000" b="1" i="0" u="none" strike="noStrike" cap="none" normalizeH="0" baseline="0" dirty="0">
                <a:ln>
                  <a:noFill/>
                </a:ln>
                <a:solidFill>
                  <a:srgbClr val="009900"/>
                </a:solidFill>
                <a:effectLst/>
                <a:latin typeface="Times New Roman" pitchFamily="18" charset="0"/>
                <a:cs typeface="Times New Roman" pitchFamily="18" charset="0"/>
              </a:rPr>
              <a:t> (frogs and toads),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err="1">
                <a:ln>
                  <a:noFill/>
                </a:ln>
                <a:solidFill>
                  <a:srgbClr val="009900"/>
                </a:solidFill>
                <a:effectLst/>
                <a:latin typeface="Times New Roman" pitchFamily="18" charset="0"/>
                <a:cs typeface="Times New Roman" pitchFamily="18" charset="0"/>
              </a:rPr>
              <a:t>Caudata</a:t>
            </a:r>
            <a:r>
              <a:rPr kumimoji="0" lang="en-US" sz="2000" b="1" i="0" u="none" strike="noStrike" cap="none" normalizeH="0" baseline="0" dirty="0">
                <a:ln>
                  <a:noFill/>
                </a:ln>
                <a:solidFill>
                  <a:srgbClr val="009900"/>
                </a:solidFill>
                <a:effectLst/>
                <a:latin typeface="Times New Roman" pitchFamily="18" charset="0"/>
                <a:cs typeface="Times New Roman" pitchFamily="18" charset="0"/>
              </a:rPr>
              <a:t> (salamanders),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a:ln>
                  <a:noFill/>
                </a:ln>
                <a:solidFill>
                  <a:srgbClr val="009900"/>
                </a:solidFill>
                <a:effectLst/>
                <a:latin typeface="Times New Roman" pitchFamily="18" charset="0"/>
                <a:cs typeface="Times New Roman" pitchFamily="18" charset="0"/>
              </a:rPr>
              <a:t>and </a:t>
            </a:r>
            <a:r>
              <a:rPr kumimoji="0" lang="en-US" sz="2000" b="1" i="0" u="none" strike="noStrike" cap="none" normalizeH="0" baseline="0" dirty="0" err="1">
                <a:ln>
                  <a:noFill/>
                </a:ln>
                <a:solidFill>
                  <a:srgbClr val="009900"/>
                </a:solidFill>
                <a:effectLst/>
                <a:latin typeface="Times New Roman" pitchFamily="18" charset="0"/>
                <a:cs typeface="Times New Roman" pitchFamily="18" charset="0"/>
              </a:rPr>
              <a:t>Apoda</a:t>
            </a:r>
            <a:r>
              <a:rPr kumimoji="0" lang="en-US" sz="2000" b="1" i="0" u="none" strike="noStrike" cap="none" normalizeH="0" baseline="0" dirty="0">
                <a:ln>
                  <a:noFill/>
                </a:ln>
                <a:solidFill>
                  <a:srgbClr val="009900"/>
                </a:solidFill>
                <a:effectLst/>
                <a:latin typeface="Times New Roman" pitchFamily="18" charset="0"/>
                <a:cs typeface="Times New Roman" pitchFamily="18" charset="0"/>
              </a:rPr>
              <a:t> (caecilians).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Times New Roman" pitchFamily="18" charset="0"/>
                <a:cs typeface="Times New Roman" pitchFamily="18" charset="0"/>
              </a:rPr>
              <a:t>The order </a:t>
            </a:r>
            <a:r>
              <a:rPr kumimoji="0" lang="en-US" sz="2000" b="1" i="0" u="none" strike="noStrike" cap="none" normalizeH="0" baseline="0" dirty="0" err="1">
                <a:ln>
                  <a:noFill/>
                </a:ln>
                <a:effectLst/>
                <a:latin typeface="Times New Roman" pitchFamily="18" charset="0"/>
                <a:cs typeface="Times New Roman" pitchFamily="18" charset="0"/>
              </a:rPr>
              <a:t>Anura</a:t>
            </a:r>
            <a:r>
              <a:rPr kumimoji="0" lang="en-US" sz="2000" b="1" i="0" u="none" strike="noStrike" cap="none" normalizeH="0" baseline="0" dirty="0">
                <a:ln>
                  <a:noFill/>
                </a:ln>
                <a:effectLst/>
                <a:latin typeface="Times New Roman" pitchFamily="18" charset="0"/>
                <a:cs typeface="Times New Roman" pitchFamily="18" charset="0"/>
              </a:rPr>
              <a:t> has the most species, with 4000 members worldwide, and 81 in North America.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latin typeface="Times New Roman" pitchFamily="18" charset="0"/>
                <a:cs typeface="Times New Roman" pitchFamily="18" charset="0"/>
              </a:rPr>
              <a:t>Of 390 salamander species that exist worldwide, only 112 reside in North America. The third amphibian group, the caecilians, is smaller still with a total of only 162 species</a:t>
            </a:r>
            <a:r>
              <a:rPr kumimoji="0" lang="en-US" sz="2000" b="1" i="0" u="none" strike="noStrike" cap="none" normalizeH="0" dirty="0">
                <a:ln>
                  <a:noFill/>
                </a:ln>
                <a:effectLst/>
                <a:latin typeface="Times New Roman" pitchFamily="18" charset="0"/>
                <a:cs typeface="Times New Roman" pitchFamily="18" charset="0"/>
              </a:rPr>
              <a:t> restricted to the tropics.</a:t>
            </a:r>
            <a:r>
              <a:rPr kumimoji="0" lang="en-US" sz="2000" b="1" i="0" u="none" strike="noStrike" cap="none" normalizeH="0" baseline="0" dirty="0">
                <a:ln>
                  <a:noFill/>
                </a:ln>
                <a:effectLst/>
                <a:latin typeface="Times New Roman" pitchFamily="18" charset="0"/>
                <a:cs typeface="Times New Roman" pitchFamily="18" charset="0"/>
              </a:rPr>
              <a:t>               </a:t>
            </a:r>
            <a:r>
              <a:rPr kumimoji="0" lang="en-US" sz="2000" b="1" i="0" u="none" strike="noStrike" cap="none" normalizeH="0" baseline="0" dirty="0">
                <a:ln>
                  <a:noFill/>
                </a:ln>
                <a:effectLst/>
                <a:latin typeface="Arial" charset="0"/>
                <a:cs typeface="Arial" charset="0"/>
              </a:rPr>
              <a:t>                      </a:t>
            </a:r>
          </a:p>
        </p:txBody>
      </p:sp>
      <p:pic>
        <p:nvPicPr>
          <p:cNvPr id="3" name="Picture 2" descr="http://www.aquatic.uoguelph.ca/amphibians/images/B1images/chart.gif"/>
          <p:cNvPicPr>
            <a:picLocks noChangeAspect="1" noChangeArrowheads="1"/>
          </p:cNvPicPr>
          <p:nvPr/>
        </p:nvPicPr>
        <p:blipFill>
          <a:blip r:embed="rId2"/>
          <a:srcRect/>
          <a:stretch>
            <a:fillRect/>
          </a:stretch>
        </p:blipFill>
        <p:spPr bwMode="auto">
          <a:xfrm>
            <a:off x="3505200" y="4114800"/>
            <a:ext cx="2895600" cy="2247901"/>
          </a:xfrm>
          <a:prstGeom prst="rect">
            <a:avLst/>
          </a:prstGeom>
          <a:noFill/>
        </p:spPr>
      </p:pic>
      <p:pic>
        <p:nvPicPr>
          <p:cNvPr id="4" name="Picture 3" descr="http://www.aquatic.uoguelph.ca/amphibians/images/B1images/chrtwrds.gif"/>
          <p:cNvPicPr>
            <a:picLocks noChangeAspect="1" noChangeArrowheads="1"/>
          </p:cNvPicPr>
          <p:nvPr/>
        </p:nvPicPr>
        <p:blipFill>
          <a:blip r:embed="rId3"/>
          <a:srcRect/>
          <a:stretch>
            <a:fillRect/>
          </a:stretch>
        </p:blipFill>
        <p:spPr bwMode="auto">
          <a:xfrm>
            <a:off x="6400800" y="6096000"/>
            <a:ext cx="2466975" cy="609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63000" cy="5601533"/>
          </a:xfrm>
          <a:prstGeom prst="rect">
            <a:avLst/>
          </a:prstGeom>
        </p:spPr>
        <p:txBody>
          <a:bodyPr wrap="square">
            <a:spAutoFit/>
          </a:bodyPr>
          <a:lstStyle/>
          <a:p>
            <a:r>
              <a:rPr lang="en-US" sz="2000" b="1" dirty="0">
                <a:latin typeface="Times New Roman" pitchFamily="18" charset="0"/>
                <a:cs typeface="Times New Roman" pitchFamily="18" charset="0"/>
              </a:rPr>
              <a:t>1.ANURANS: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The frog is an </a:t>
            </a:r>
            <a:r>
              <a:rPr lang="en-US" sz="2000" dirty="0">
                <a:latin typeface="Times New Roman" pitchFamily="18" charset="0"/>
                <a:cs typeface="Times New Roman" pitchFamily="18" charset="0"/>
                <a:hlinkClick r:id="rId2" tooltip="Amphibian">
                  <a:extLst>
                    <a:ext uri="{A12FA001-AC4F-418D-AE19-62706E023703}">
                      <ahyp:hlinkClr xmlns:ahyp="http://schemas.microsoft.com/office/drawing/2018/hyperlinkcolor" val="tx"/>
                    </a:ext>
                  </a:extLst>
                </a:hlinkClick>
              </a:rPr>
              <a:t>amphibian</a:t>
            </a:r>
            <a:r>
              <a:rPr lang="en-US" sz="2000" dirty="0">
                <a:latin typeface="Times New Roman" pitchFamily="18" charset="0"/>
                <a:cs typeface="Times New Roman" pitchFamily="18" charset="0"/>
              </a:rPr>
              <a:t> in the order </a:t>
            </a:r>
            <a:r>
              <a:rPr lang="en-US" sz="2000" dirty="0" err="1">
                <a:latin typeface="Times New Roman" pitchFamily="18" charset="0"/>
                <a:cs typeface="Times New Roman" pitchFamily="18" charset="0"/>
              </a:rPr>
              <a:t>Anura</a:t>
            </a:r>
            <a:r>
              <a:rPr lang="en-US" sz="2000" dirty="0">
                <a:latin typeface="Times New Roman" pitchFamily="18" charset="0"/>
                <a:cs typeface="Times New Roman" pitchFamily="18" charset="0"/>
              </a:rPr>
              <a:t> (meaning "tail-less’)Adult frogs are </a:t>
            </a:r>
            <a:r>
              <a:rPr lang="en-US" sz="2000" dirty="0" err="1">
                <a:latin typeface="Times New Roman" pitchFamily="18" charset="0"/>
                <a:cs typeface="Times New Roman" pitchFamily="18" charset="0"/>
              </a:rPr>
              <a:t>characterised</a:t>
            </a:r>
            <a:r>
              <a:rPr lang="en-US" sz="2000" dirty="0">
                <a:latin typeface="Times New Roman" pitchFamily="18" charset="0"/>
                <a:cs typeface="Times New Roman" pitchFamily="18" charset="0"/>
              </a:rPr>
              <a:t> by </a:t>
            </a:r>
          </a:p>
          <a:p>
            <a:pPr>
              <a:buFont typeface="Wingdings" pitchFamily="2" charset="2"/>
              <a:buChar char="Ø"/>
            </a:pPr>
            <a:r>
              <a:rPr lang="en-US" sz="2000" dirty="0">
                <a:latin typeface="Times New Roman" pitchFamily="18" charset="0"/>
                <a:cs typeface="Times New Roman" pitchFamily="18" charset="0"/>
              </a:rPr>
              <a:t>long hind legs,</a:t>
            </a:r>
          </a:p>
          <a:p>
            <a:pPr>
              <a:buFont typeface="Wingdings" pitchFamily="2" charset="2"/>
              <a:buChar char="Ø"/>
            </a:pPr>
            <a:r>
              <a:rPr lang="en-US" sz="2000" dirty="0">
                <a:latin typeface="Times New Roman" pitchFamily="18" charset="0"/>
                <a:cs typeface="Times New Roman" pitchFamily="18" charset="0"/>
              </a:rPr>
              <a:t> a short body, </a:t>
            </a:r>
          </a:p>
          <a:p>
            <a:pPr>
              <a:buFont typeface="Wingdings" pitchFamily="2" charset="2"/>
              <a:buChar char="Ø"/>
            </a:pPr>
            <a:r>
              <a:rPr lang="en-US" sz="2000" dirty="0">
                <a:latin typeface="Times New Roman" pitchFamily="18" charset="0"/>
                <a:cs typeface="Times New Roman" pitchFamily="18" charset="0"/>
              </a:rPr>
              <a:t>webbed digits, </a:t>
            </a:r>
          </a:p>
          <a:p>
            <a:pPr>
              <a:buFont typeface="Wingdings" pitchFamily="2" charset="2"/>
              <a:buChar char="Ø"/>
            </a:pPr>
            <a:r>
              <a:rPr lang="en-US" sz="2000" dirty="0">
                <a:latin typeface="Times New Roman" pitchFamily="18" charset="0"/>
                <a:cs typeface="Times New Roman" pitchFamily="18" charset="0"/>
              </a:rPr>
              <a:t>protruding </a:t>
            </a:r>
            <a:r>
              <a:rPr lang="en-US" sz="2000" dirty="0">
                <a:latin typeface="Times New Roman" pitchFamily="18" charset="0"/>
                <a:cs typeface="Times New Roman" pitchFamily="18" charset="0"/>
                <a:hlinkClick r:id="rId3" tooltip="Eye"/>
              </a:rPr>
              <a:t>eyes</a:t>
            </a:r>
            <a:r>
              <a:rPr lang="en-US" sz="2000" dirty="0">
                <a:latin typeface="Times New Roman" pitchFamily="18" charset="0"/>
                <a:cs typeface="Times New Roman" pitchFamily="18" charset="0"/>
              </a:rPr>
              <a:t> and </a:t>
            </a:r>
          </a:p>
          <a:p>
            <a:pPr>
              <a:buFont typeface="Wingdings" pitchFamily="2" charset="2"/>
              <a:buChar char="Ø"/>
            </a:pPr>
            <a:r>
              <a:rPr lang="en-US" sz="2000" dirty="0">
                <a:latin typeface="Times New Roman" pitchFamily="18" charset="0"/>
                <a:cs typeface="Times New Roman" pitchFamily="18" charset="0"/>
              </a:rPr>
              <a:t>the absence of a </a:t>
            </a:r>
            <a:r>
              <a:rPr lang="en-US" sz="2000" dirty="0">
                <a:latin typeface="Times New Roman" pitchFamily="18" charset="0"/>
                <a:cs typeface="Times New Roman" pitchFamily="18" charset="0"/>
                <a:hlinkClick r:id="rId4" tooltip="Tail"/>
              </a:rPr>
              <a:t>tail</a:t>
            </a:r>
            <a:r>
              <a:rPr lang="en-US" sz="2000" dirty="0">
                <a:latin typeface="Times New Roman" pitchFamily="18" charset="0"/>
                <a:cs typeface="Times New Roman" pitchFamily="18" charset="0"/>
              </a:rPr>
              <a:t>.</a:t>
            </a:r>
          </a:p>
          <a:p>
            <a:pPr>
              <a:buFont typeface="Wingdings" pitchFamily="2" charset="2"/>
              <a:buChar char="Ø"/>
            </a:pPr>
            <a:r>
              <a:rPr lang="en-US" sz="2000" dirty="0">
                <a:latin typeface="Times New Roman" pitchFamily="18" charset="0"/>
                <a:cs typeface="Times New Roman" pitchFamily="18" charset="0"/>
              </a:rPr>
              <a:t>three eyelid membranes: one is transparent to protect the eyes underwater, and two vary from translucent to opaque. </a:t>
            </a:r>
          </a:p>
          <a:p>
            <a:pPr>
              <a:buFont typeface="Wingdings" pitchFamily="2" charset="2"/>
              <a:buChar char="Ø"/>
            </a:pPr>
            <a:r>
              <a:rPr lang="en-US" sz="2000" dirty="0">
                <a:latin typeface="Times New Roman" pitchFamily="18" charset="0"/>
                <a:cs typeface="Times New Roman" pitchFamily="18" charset="0"/>
              </a:rPr>
              <a:t> a </a:t>
            </a:r>
            <a:r>
              <a:rPr lang="en-US" sz="2000" dirty="0">
                <a:latin typeface="Times New Roman" pitchFamily="18" charset="0"/>
                <a:cs typeface="Times New Roman" pitchFamily="18" charset="0"/>
                <a:hlinkClick r:id="rId5" action="ppaction://hlinkfile" tooltip="Tympanum (zoology)"/>
              </a:rPr>
              <a:t>tympanum</a:t>
            </a:r>
            <a:r>
              <a:rPr lang="en-US" sz="2000" dirty="0">
                <a:latin typeface="Times New Roman" pitchFamily="18" charset="0"/>
                <a:cs typeface="Times New Roman" pitchFamily="18" charset="0"/>
              </a:rPr>
              <a:t> on each side of the head, which is involved in hearing and, in some species, is covered by skin.</a:t>
            </a:r>
          </a:p>
          <a:p>
            <a:pPr>
              <a:buFont typeface="Wingdings" pitchFamily="2" charset="2"/>
              <a:buChar char="Ø"/>
            </a:pPr>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 Most frogs have a semi-aquatic lifestyle, but move easily on land by jumping or climbing. They typically lay their </a:t>
            </a:r>
            <a:r>
              <a:rPr lang="en-US" sz="2000" dirty="0">
                <a:latin typeface="Times New Roman" pitchFamily="18" charset="0"/>
                <a:cs typeface="Times New Roman" pitchFamily="18" charset="0"/>
                <a:hlinkClick r:id="rId6" tooltip="Egg (biology)"/>
              </a:rPr>
              <a:t>eggs</a:t>
            </a:r>
            <a:r>
              <a:rPr lang="en-US" sz="2000" dirty="0">
                <a:latin typeface="Times New Roman" pitchFamily="18" charset="0"/>
                <a:cs typeface="Times New Roman" pitchFamily="18" charset="0"/>
              </a:rPr>
              <a:t> in puddles, </a:t>
            </a:r>
            <a:r>
              <a:rPr lang="en-US" sz="2000" dirty="0">
                <a:latin typeface="Times New Roman" pitchFamily="18" charset="0"/>
                <a:cs typeface="Times New Roman" pitchFamily="18" charset="0"/>
                <a:hlinkClick r:id="rId7" tooltip="Pond"/>
              </a:rPr>
              <a:t>ponds</a:t>
            </a:r>
            <a:r>
              <a:rPr lang="en-US" sz="2000" dirty="0">
                <a:latin typeface="Times New Roman" pitchFamily="18" charset="0"/>
                <a:cs typeface="Times New Roman" pitchFamily="18" charset="0"/>
              </a:rPr>
              <a:t> or </a:t>
            </a:r>
            <a:r>
              <a:rPr lang="en-US" sz="2000" dirty="0">
                <a:latin typeface="Times New Roman" pitchFamily="18" charset="0"/>
                <a:cs typeface="Times New Roman" pitchFamily="18" charset="0"/>
                <a:hlinkClick r:id="rId8" tooltip="Lake"/>
              </a:rPr>
              <a:t>lakes</a:t>
            </a:r>
            <a:r>
              <a:rPr lang="en-US" sz="2000" dirty="0">
                <a:latin typeface="Times New Roman" pitchFamily="18" charset="0"/>
                <a:cs typeface="Times New Roman" pitchFamily="18" charset="0"/>
              </a:rPr>
              <a:t>, and their </a:t>
            </a:r>
            <a:r>
              <a:rPr lang="en-US" sz="2000" dirty="0">
                <a:latin typeface="Times New Roman" pitchFamily="18" charset="0"/>
                <a:cs typeface="Times New Roman" pitchFamily="18" charset="0"/>
                <a:hlinkClick r:id="rId9" tooltip="Larva"/>
              </a:rPr>
              <a:t>larvae</a:t>
            </a:r>
            <a:r>
              <a:rPr lang="en-US" sz="2000" dirty="0">
                <a:latin typeface="Times New Roman" pitchFamily="18" charset="0"/>
                <a:cs typeface="Times New Roman" pitchFamily="18" charset="0"/>
              </a:rPr>
              <a:t>, called </a:t>
            </a:r>
            <a:r>
              <a:rPr lang="en-US" sz="2000" dirty="0">
                <a:latin typeface="Times New Roman" pitchFamily="18" charset="0"/>
                <a:cs typeface="Times New Roman" pitchFamily="18" charset="0"/>
                <a:hlinkClick r:id="rId10" tooltip="Tadpole"/>
              </a:rPr>
              <a:t>tadpoles</a:t>
            </a:r>
            <a:r>
              <a:rPr lang="en-US" sz="2000" dirty="0">
                <a:latin typeface="Times New Roman" pitchFamily="18" charset="0"/>
                <a:cs typeface="Times New Roman" pitchFamily="18" charset="0"/>
              </a:rPr>
              <a:t>, have </a:t>
            </a:r>
            <a:r>
              <a:rPr lang="en-US" sz="2000" dirty="0">
                <a:latin typeface="Times New Roman" pitchFamily="18" charset="0"/>
                <a:cs typeface="Times New Roman" pitchFamily="18" charset="0"/>
                <a:hlinkClick r:id="rId11" tooltip="Gill"/>
              </a:rPr>
              <a:t>gills</a:t>
            </a:r>
            <a:r>
              <a:rPr lang="en-US" sz="2000" dirty="0">
                <a:latin typeface="Times New Roman" pitchFamily="18" charset="0"/>
                <a:cs typeface="Times New Roman" pitchFamily="18" charset="0"/>
              </a:rPr>
              <a:t> and develop in </a:t>
            </a:r>
            <a:r>
              <a:rPr lang="en-US" sz="2000" dirty="0">
                <a:latin typeface="Times New Roman" pitchFamily="18" charset="0"/>
                <a:cs typeface="Times New Roman" pitchFamily="18" charset="0"/>
                <a:hlinkClick r:id="rId12" tooltip="Water"/>
              </a:rPr>
              <a:t>water</a:t>
            </a:r>
            <a:r>
              <a:rPr lang="en-US" sz="2000" dirty="0">
                <a:latin typeface="Times New Roman" pitchFamily="18" charset="0"/>
                <a:cs typeface="Times New Roman" pitchFamily="18" charset="0"/>
              </a:rPr>
              <a:t>. </a:t>
            </a:r>
          </a:p>
          <a:p>
            <a:pPr>
              <a:buFont typeface="Wingdings" pitchFamily="2" charset="2"/>
              <a:buChar char="Ø"/>
            </a:pPr>
            <a:endParaRPr lang="en-US" sz="2000" dirty="0">
              <a:solidFill>
                <a:srgbClr val="0099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78751"/>
          </a:xfrm>
          <a:prstGeom prst="rect">
            <a:avLst/>
          </a:prstGeom>
        </p:spPr>
        <p:txBody>
          <a:bodyPr wrap="square">
            <a:spAutoFit/>
          </a:bodyPr>
          <a:lstStyle/>
          <a:p>
            <a:pPr>
              <a:buFont typeface="Wingdings" pitchFamily="2" charset="2"/>
              <a:buChar char="Ø"/>
            </a:pPr>
            <a:endParaRPr lang="en-US" sz="2400" b="1"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Adult frogs follow a </a:t>
            </a:r>
            <a:r>
              <a:rPr lang="en-US" sz="2000" dirty="0">
                <a:latin typeface="Times New Roman" pitchFamily="18" charset="0"/>
                <a:cs typeface="Times New Roman" pitchFamily="18" charset="0"/>
                <a:hlinkClick r:id="rId2" tooltip="Carnivore"/>
              </a:rPr>
              <a:t>carnivorous</a:t>
            </a:r>
            <a:r>
              <a:rPr lang="en-US" sz="2000" dirty="0">
                <a:latin typeface="Times New Roman" pitchFamily="18" charset="0"/>
                <a:cs typeface="Times New Roman" pitchFamily="18" charset="0"/>
              </a:rPr>
              <a:t> diet, mostly of </a:t>
            </a:r>
            <a:r>
              <a:rPr lang="en-US" sz="2000" dirty="0">
                <a:latin typeface="Times New Roman" pitchFamily="18" charset="0"/>
                <a:cs typeface="Times New Roman" pitchFamily="18" charset="0"/>
                <a:hlinkClick r:id="rId3" tooltip="Arthropod"/>
              </a:rPr>
              <a:t>arthropods</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4" tooltip="Annelid"/>
              </a:rPr>
              <a:t>annelids</a:t>
            </a:r>
            <a:r>
              <a:rPr lang="en-US" sz="2000" dirty="0">
                <a:latin typeface="Times New Roman" pitchFamily="18" charset="0"/>
                <a:cs typeface="Times New Roman" pitchFamily="18" charset="0"/>
              </a:rPr>
              <a:t> and </a:t>
            </a:r>
            <a:r>
              <a:rPr lang="en-US" sz="2000" dirty="0">
                <a:latin typeface="Times New Roman" pitchFamily="18" charset="0"/>
                <a:cs typeface="Times New Roman" pitchFamily="18" charset="0"/>
                <a:hlinkClick r:id="rId5" tooltip="Gastropoda"/>
              </a:rPr>
              <a:t>gastropods</a:t>
            </a:r>
            <a:r>
              <a:rPr lang="en-US" sz="2000" dirty="0">
                <a:latin typeface="Times New Roman" pitchFamily="18" charset="0"/>
                <a:cs typeface="Times New Roman" pitchFamily="18" charset="0"/>
              </a:rPr>
              <a:t>. Frogs are most noticeable by their call, which can be widely heard during the night or day, mainly in their </a:t>
            </a:r>
            <a:r>
              <a:rPr lang="en-US" sz="2000" dirty="0">
                <a:latin typeface="Times New Roman" pitchFamily="18" charset="0"/>
                <a:cs typeface="Times New Roman" pitchFamily="18" charset="0"/>
                <a:hlinkClick r:id="rId6" tooltip="Estrous cycle"/>
              </a:rPr>
              <a:t>mating season</a:t>
            </a:r>
            <a:r>
              <a:rPr lang="en-US" sz="2000" dirty="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Most frogs do in fact have teeth of a sort. They do not have anything that could be called teeth on their lower jaw, so they usually swallow their  food whole. </a:t>
            </a:r>
          </a:p>
          <a:p>
            <a:pPr>
              <a:buFont typeface="Wingdings" pitchFamily="2" charset="2"/>
              <a:buChar char="Ø"/>
            </a:pPr>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The distribution of frogs ranges from </a:t>
            </a:r>
            <a:r>
              <a:rPr lang="en-US" sz="2000" dirty="0">
                <a:latin typeface="Times New Roman" pitchFamily="18" charset="0"/>
                <a:cs typeface="Times New Roman" pitchFamily="18" charset="0"/>
                <a:hlinkClick r:id="rId7" tooltip="Tropics"/>
              </a:rPr>
              <a:t>tropic</a:t>
            </a:r>
            <a:r>
              <a:rPr lang="en-US" sz="2000" dirty="0">
                <a:latin typeface="Times New Roman" pitchFamily="18" charset="0"/>
                <a:cs typeface="Times New Roman" pitchFamily="18" charset="0"/>
              </a:rPr>
              <a:t> to </a:t>
            </a:r>
            <a:r>
              <a:rPr lang="en-US" sz="2000" dirty="0">
                <a:latin typeface="Times New Roman" pitchFamily="18" charset="0"/>
                <a:cs typeface="Times New Roman" pitchFamily="18" charset="0"/>
                <a:hlinkClick r:id="rId8" tooltip="Subarctic"/>
              </a:rPr>
              <a:t>subarctic</a:t>
            </a:r>
            <a:r>
              <a:rPr lang="en-US" sz="2000" dirty="0">
                <a:latin typeface="Times New Roman" pitchFamily="18" charset="0"/>
                <a:cs typeface="Times New Roman" pitchFamily="18" charset="0"/>
              </a:rPr>
              <a:t> regions, but most species are found in </a:t>
            </a:r>
            <a:r>
              <a:rPr lang="en-US" sz="2000" dirty="0">
                <a:latin typeface="Times New Roman" pitchFamily="18" charset="0"/>
                <a:cs typeface="Times New Roman" pitchFamily="18" charset="0"/>
                <a:hlinkClick r:id="rId9" tooltip="Tropical rainforest"/>
              </a:rPr>
              <a:t>tropical </a:t>
            </a:r>
            <a:r>
              <a:rPr lang="en-US" sz="2000" dirty="0" err="1">
                <a:latin typeface="Times New Roman" pitchFamily="18" charset="0"/>
                <a:cs typeface="Times New Roman" pitchFamily="18" charset="0"/>
                <a:hlinkClick r:id="rId9" tooltip="Tropical rainforest"/>
              </a:rPr>
              <a:t>rainforests</a:t>
            </a:r>
            <a:r>
              <a:rPr lang="en-US" sz="2000" dirty="0" err="1">
                <a:latin typeface="Times New Roman" pitchFamily="18" charset="0"/>
                <a:cs typeface="Times New Roman" pitchFamily="18" charset="0"/>
              </a:rPr>
              <a:t>.Frogs</a:t>
            </a:r>
            <a:r>
              <a:rPr lang="en-US" sz="2000" dirty="0">
                <a:latin typeface="Times New Roman" pitchFamily="18" charset="0"/>
                <a:cs typeface="Times New Roman" pitchFamily="18" charset="0"/>
              </a:rPr>
              <a:t> are unusual because they lack tails as adults and their legs are more suited to jumping than walking. </a:t>
            </a:r>
          </a:p>
          <a:p>
            <a:pPr>
              <a:buFont typeface="Wingdings" pitchFamily="2" charset="2"/>
              <a:buChar char="Ø"/>
            </a:pPr>
            <a:r>
              <a:rPr lang="en-GB" sz="2000" dirty="0">
                <a:latin typeface="Times New Roman" pitchFamily="18" charset="0"/>
                <a:cs typeface="Times New Roman" pitchFamily="18" charset="0"/>
              </a:rPr>
              <a:t>Many frogs, especially those that live in water, have webbed toes. The degree to which the toes are webbed is directly proportional to the amount of time the species lives in the water. </a:t>
            </a:r>
          </a:p>
          <a:p>
            <a:pPr>
              <a:buFont typeface="Wingdings" pitchFamily="2" charset="2"/>
              <a:buChar char="Ø"/>
            </a:pPr>
            <a:r>
              <a:rPr lang="en-GB" sz="2000" dirty="0">
                <a:latin typeface="Times New Roman" pitchFamily="18" charset="0"/>
                <a:cs typeface="Times New Roman" pitchFamily="18" charset="0"/>
              </a:rPr>
              <a:t>For example, the completely aquatic African dwarf frog (</a:t>
            </a:r>
            <a:r>
              <a:rPr lang="en-GB" sz="2000" i="1" dirty="0" err="1">
                <a:latin typeface="Times New Roman" pitchFamily="18" charset="0"/>
                <a:cs typeface="Times New Roman" pitchFamily="18" charset="0"/>
              </a:rPr>
              <a:t>Hymenochirus</a:t>
            </a:r>
            <a:r>
              <a:rPr lang="en-GB" sz="2000" i="1" dirty="0">
                <a:latin typeface="Times New Roman" pitchFamily="18" charset="0"/>
                <a:cs typeface="Times New Roman" pitchFamily="18" charset="0"/>
              </a:rPr>
              <a:t> sp.) has fully webbed toes.</a:t>
            </a:r>
          </a:p>
          <a:p>
            <a:pPr>
              <a:buFont typeface="Wingdings" pitchFamily="2" charset="2"/>
              <a:buChar char="Ø"/>
            </a:pPr>
            <a:endParaRPr lang="en-US" sz="2000" dirty="0">
              <a:latin typeface="Times New Roman" pitchFamily="18" charset="0"/>
              <a:cs typeface="Times New Roman" pitchFamily="18" charset="0"/>
            </a:endParaRPr>
          </a:p>
          <a:p>
            <a:pPr>
              <a:buFont typeface="Wingdings" pitchFamily="2" charset="2"/>
              <a:buChar char="Ø"/>
            </a:pPr>
            <a:endParaRPr lang="en-US" sz="2400" b="1" dirty="0">
              <a:solidFill>
                <a:srgbClr val="009900"/>
              </a:solidFill>
            </a:endParaRPr>
          </a:p>
          <a:p>
            <a:pPr>
              <a:buFont typeface="Wingdings" pitchFamily="2" charset="2"/>
              <a:buChar char="Ø"/>
            </a:pPr>
            <a:endParaRPr lang="en-US" sz="2400" b="1" dirty="0">
              <a:solidFill>
                <a:srgbClr val="009900"/>
              </a:solidFill>
            </a:endParaRPr>
          </a:p>
          <a:p>
            <a:pPr>
              <a:buFont typeface="Wingdings" pitchFamily="2" charset="2"/>
              <a:buChar char="Ø"/>
            </a:pPr>
            <a:endParaRPr lang="en-US" b="1" dirty="0">
              <a:solidFill>
                <a:srgbClr val="009900"/>
              </a:solidFill>
            </a:endParaRPr>
          </a:p>
          <a:p>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1319</TotalTime>
  <Words>2520</Words>
  <Application>Microsoft Office PowerPoint</Application>
  <PresentationFormat>On-screen Show (4:3)</PresentationFormat>
  <Paragraphs>180</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MS Reference Sans Serif</vt:lpstr>
      <vt:lpstr>Tahoma</vt:lpstr>
      <vt:lpstr>Times New Roman</vt:lpstr>
      <vt:lpstr>Trebuchet MS</vt:lpstr>
      <vt:lpstr>Wingdings</vt:lpstr>
      <vt:lpstr>Wingdings 3</vt:lpstr>
      <vt:lpstr>Facet</vt:lpstr>
      <vt:lpstr>AMPHIBIANS</vt:lpstr>
      <vt:lpstr>AMPHIBIANS</vt:lpstr>
      <vt:lpstr>PowerPoint Presentation</vt:lpstr>
      <vt:lpstr>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Mexican axolotl- Ambystoma mexicana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AMPHIBIANS</dc:title>
  <dc:creator>Dr. Virk</dc:creator>
  <cp:lastModifiedBy>Bromy Virk</cp:lastModifiedBy>
  <cp:revision>127</cp:revision>
  <dcterms:created xsi:type="dcterms:W3CDTF">2008-02-12T13:38:05Z</dcterms:created>
  <dcterms:modified xsi:type="dcterms:W3CDTF">2023-01-29T05:22:09Z</dcterms:modified>
</cp:coreProperties>
</file>