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activeX/activeX1.xml" ContentType="application/vnd.ms-office.activeX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1"/>
  </p:notesMasterIdLst>
  <p:sldIdLst>
    <p:sldId id="307" r:id="rId2"/>
    <p:sldId id="290" r:id="rId3"/>
    <p:sldId id="303" r:id="rId4"/>
    <p:sldId id="291" r:id="rId5"/>
    <p:sldId id="261" r:id="rId6"/>
    <p:sldId id="265" r:id="rId7"/>
    <p:sldId id="292" r:id="rId8"/>
    <p:sldId id="267" r:id="rId9"/>
    <p:sldId id="268" r:id="rId10"/>
    <p:sldId id="294" r:id="rId11"/>
    <p:sldId id="301" r:id="rId12"/>
    <p:sldId id="293" r:id="rId13"/>
    <p:sldId id="272" r:id="rId14"/>
    <p:sldId id="295" r:id="rId15"/>
    <p:sldId id="296" r:id="rId16"/>
    <p:sldId id="297" r:id="rId17"/>
    <p:sldId id="309" r:id="rId18"/>
    <p:sldId id="274" r:id="rId19"/>
    <p:sldId id="26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66FF33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8" autoAdjust="0"/>
    <p:restoredTop sz="94660"/>
  </p:normalViewPr>
  <p:slideViewPr>
    <p:cSldViewPr>
      <p:cViewPr varScale="1">
        <p:scale>
          <a:sx n="127" d="100"/>
          <a:sy n="127" d="100"/>
        </p:scale>
        <p:origin x="18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14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.xml"/><Relationship Id="rId7" Type="http://schemas.openxmlformats.org/officeDocument/2006/relationships/image" Target="../media/image8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8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control" Target="../activeX/activeX1.xml"/><Relationship Id="rId1" Type="http://schemas.openxmlformats.org/officeDocument/2006/relationships/tags" Target="../tags/tag4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7.xml"/><Relationship Id="rId7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image" Target="../media/image20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tags" Target="../tags/tag6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tags" Target="../tags/tag17.xml"/><Relationship Id="rId10" Type="http://schemas.openxmlformats.org/officeDocument/2006/relationships/image" Target="../media/image12.jpeg"/><Relationship Id="rId4" Type="http://schemas.openxmlformats.org/officeDocument/2006/relationships/tags" Target="../tags/tag16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21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5.xml"/><Relationship Id="rId7" Type="http://schemas.openxmlformats.org/officeDocument/2006/relationships/image" Target="../media/image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8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0C1556-C059-D9AB-C9EC-6DF15B53B4F6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3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110451"/>
      </p:ext>
    </p:extLst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54038"/>
            <a:ext cx="5181600" cy="5373687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>
                <a:solidFill>
                  <a:srgbClr val="000000"/>
                </a:solidFill>
              </a:rPr>
              <a:t>Once inside, the viral genome commandeers its host, reprogramming the cell to copy viral nucleic acid and manufacture proteins from the viral genome.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>
                <a:solidFill>
                  <a:srgbClr val="000000"/>
                </a:solidFill>
              </a:rPr>
              <a:t>The nucleic acid molecules and capsomeres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15912"/>
            <a:ext cx="8610600" cy="5576911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b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RNA virus that is                                                   duplicated in a host cell using the                                                             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to                                                              produce DNA from its RNA genome.                                                              The DNA is then incorporated into                                                                     the host's genome by an </a:t>
            </a:r>
            <a:r>
              <a:rPr lang="en-US" alt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enzyme.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viral particle includes:</a:t>
            </a:r>
          </a:p>
          <a:p>
            <a:pPr marL="344488" indent="-32702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capsid containing</a:t>
            </a:r>
            <a:b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identical RNA strands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600200"/>
            <a:ext cx="3716338" cy="5105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029200" cy="54848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>
                <a:solidFill>
                  <a:srgbClr val="000000"/>
                </a:solidFill>
              </a:rPr>
              <a:t>Viruses that infect bacteria, are called </a:t>
            </a:r>
            <a:r>
              <a:rPr lang="en-US" altLang="en-US" sz="2400" b="1">
                <a:solidFill>
                  <a:srgbClr val="FF0000"/>
                </a:solidFill>
              </a:rPr>
              <a:t>bacteriophages</a:t>
            </a:r>
            <a:r>
              <a:rPr lang="en-US" altLang="en-US" sz="2400" b="1">
                <a:solidFill>
                  <a:srgbClr val="000000"/>
                </a:solidFill>
              </a:rPr>
              <a:t> or </a:t>
            </a:r>
            <a:r>
              <a:rPr lang="en-US" altLang="en-US" sz="2400" b="1">
                <a:solidFill>
                  <a:srgbClr val="FF0000"/>
                </a:solidFill>
              </a:rPr>
              <a:t>phages</a:t>
            </a:r>
            <a:r>
              <a:rPr lang="en-US" altLang="en-US" sz="2400" b="1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>
                <a:solidFill>
                  <a:srgbClr val="000000"/>
                </a:solidFill>
              </a:rPr>
              <a:t>It has a 20-sided </a:t>
            </a:r>
            <a:r>
              <a:rPr lang="en-US" altLang="en-US" sz="2400" b="1">
                <a:solidFill>
                  <a:srgbClr val="FF0000"/>
                </a:solidFill>
              </a:rPr>
              <a:t>capsid-head</a:t>
            </a:r>
            <a:r>
              <a:rPr lang="en-US" altLang="en-US" sz="2400" b="1">
                <a:solidFill>
                  <a:srgbClr val="000000"/>
                </a:solidFill>
              </a:rPr>
              <a:t> that encloses their DNA and </a:t>
            </a:r>
            <a:r>
              <a:rPr lang="en-US" altLang="en-US" sz="2400" b="1">
                <a:solidFill>
                  <a:srgbClr val="FF0000"/>
                </a:solidFill>
              </a:rPr>
              <a:t>protein tail</a:t>
            </a:r>
            <a:r>
              <a:rPr lang="en-US" altLang="en-US" sz="2400" b="1">
                <a:solidFill>
                  <a:srgbClr val="000000"/>
                </a:solidFill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/>
              <a:t>Phages reproduce by </a:t>
            </a:r>
            <a:r>
              <a:rPr lang="en-GB" altLang="en-US" sz="2400" b="1">
                <a:solidFill>
                  <a:srgbClr val="FF0000"/>
                </a:solidFill>
              </a:rPr>
              <a:t>Lytic</a:t>
            </a:r>
            <a:r>
              <a:rPr lang="en-GB" altLang="en-US" sz="2400" b="1"/>
              <a:t> Cycle </a:t>
            </a:r>
            <a:r>
              <a:rPr lang="en-GB" altLang="en-US" sz="1800" b="1"/>
              <a:t>(</a:t>
            </a:r>
            <a:r>
              <a:rPr lang="ar-EG" altLang="en-US" sz="1800"/>
              <a:t>مميتــــة</a:t>
            </a:r>
            <a:r>
              <a:rPr lang="en-GB" altLang="en-US" sz="1800"/>
              <a:t> </a:t>
            </a:r>
            <a:r>
              <a:rPr lang="ar-EG" altLang="en-US" sz="1800"/>
              <a:t>دورة</a:t>
            </a:r>
            <a:r>
              <a:rPr lang="en-GB" altLang="en-US" sz="1800" b="1"/>
              <a:t>)</a:t>
            </a:r>
            <a:r>
              <a:rPr lang="en-GB" altLang="en-US" sz="2400" b="1"/>
              <a:t> and/or </a:t>
            </a:r>
            <a:r>
              <a:rPr lang="en-GB" altLang="en-US" sz="2400" b="1">
                <a:solidFill>
                  <a:srgbClr val="FF0000"/>
                </a:solidFill>
              </a:rPr>
              <a:t>Lysogenic </a:t>
            </a:r>
            <a:r>
              <a:rPr lang="en-GB" altLang="en-US" sz="2400" b="1"/>
              <a:t>cycle </a:t>
            </a:r>
            <a:r>
              <a:rPr lang="en-GB" altLang="en-US" sz="1800" b="1"/>
              <a:t>(</a:t>
            </a:r>
            <a:r>
              <a:rPr lang="ar-SA" altLang="en-US" sz="1800" b="1"/>
              <a:t>  </a:t>
            </a:r>
            <a:r>
              <a:rPr lang="ar-SA" altLang="en-US" sz="1800"/>
              <a:t>دورة مميتة أحيانا</a:t>
            </a:r>
            <a:r>
              <a:rPr lang="en-GB" altLang="en-US" sz="1800" b="1"/>
              <a:t>)</a:t>
            </a:r>
            <a:r>
              <a:rPr lang="en-GB" altLang="en-US" sz="2400" b="1"/>
              <a:t> .</a:t>
            </a:r>
            <a:endParaRPr lang="en-US" altLang="en-US" sz="2400" b="1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5715000" y="76200"/>
            <a:ext cx="3241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4800600" cy="52863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Viruses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1800" b="1" dirty="0">
                <a:solidFill>
                  <a:srgbClr val="3333FF"/>
                </a:solidFill>
              </a:rPr>
              <a:t> reproductive cycles within bacteria: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7526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18542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2860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26270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>
                <a:solidFill>
                  <a:srgbClr val="000000"/>
                </a:solidFill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</a:rPr>
              <a:t>The phage genome replicates without                  destroying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Temperate phages, like </a:t>
            </a:r>
            <a:r>
              <a:rPr lang="en-US" altLang="en-US" sz="2400" b="1" u="sng" dirty="0">
                <a:solidFill>
                  <a:srgbClr val="FF0000"/>
                </a:solidFill>
              </a:rPr>
              <a:t>phage lambda (</a:t>
            </a:r>
            <a:r>
              <a:rPr lang="he-IL" altLang="en-US" dirty="0"/>
              <a:t>ג</a:t>
            </a:r>
            <a:r>
              <a:rPr lang="en-US" altLang="en-US" sz="2400" b="1" u="sng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,                    may use both </a:t>
            </a:r>
            <a:r>
              <a:rPr lang="en-US" altLang="en-US" sz="2400" b="1" dirty="0">
                <a:solidFill>
                  <a:srgbClr val="0000FF"/>
                </a:solidFill>
              </a:rPr>
              <a:t>lytic </a:t>
            </a:r>
            <a:r>
              <a:rPr lang="en-US" altLang="en-US" sz="2400" b="1" dirty="0"/>
              <a:t>and</a:t>
            </a:r>
            <a:r>
              <a:rPr lang="en-US" altLang="en-US" sz="2400" b="1" dirty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/>
              <a:t>cycles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Within the host, the virus’ circular                              DNA engages in either the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or </a:t>
            </a:r>
            <a:r>
              <a:rPr lang="en-US" altLang="en-US" sz="2400" b="1" dirty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/>
              <a:t>ome</a:t>
            </a:r>
            <a:r>
              <a:rPr lang="en-US" altLang="en-US" sz="2400" b="1" dirty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the host cell into a virus-producing factory,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7526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8306520" imgH="6040626"/>
        </mc:Choice>
        <mc:Fallback>
          <p:control r:id="rId2" imgW="8306520" imgH="6040626">
            <p:pic>
              <p:nvPicPr>
                <p:cNvPr id="2" name="sf66ec9e5b4e40308ed3e42decd8729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8305800" cy="6040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3692054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8" name="Text Box 21"/>
          <p:cNvSpPr txBox="1">
            <a:spLocks noChangeArrowheads="1"/>
          </p:cNvSpPr>
          <p:nvPr/>
        </p:nvSpPr>
        <p:spPr bwMode="auto">
          <a:xfrm>
            <a:off x="5105400" y="4802188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EG" altLang="en-US" sz="2000"/>
              <a:t>فيروس غير مميت أحيانا</a:t>
            </a:r>
            <a:endParaRPr lang="en-GB" altLang="en-US" sz="2000"/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3" name="Text Box 54"/>
          <p:cNvSpPr txBox="1">
            <a:spLocks noChangeArrowheads="1"/>
          </p:cNvSpPr>
          <p:nvPr/>
        </p:nvSpPr>
        <p:spPr bwMode="auto">
          <a:xfrm>
            <a:off x="1403350" y="4776788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EG" altLang="en-US" sz="2000"/>
              <a:t>فيروس مميت</a:t>
            </a:r>
            <a:endParaRPr lang="en-GB" altLang="en-US" sz="2000"/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fibres</a:t>
            </a:r>
          </a:p>
        </p:txBody>
      </p:sp>
      <p:sp>
        <p:nvSpPr>
          <p:cNvPr id="18445" name="Rectangle 56"/>
          <p:cNvSpPr>
            <a:spLocks noChangeArrowheads="1"/>
          </p:cNvSpPr>
          <p:nvPr/>
        </p:nvSpPr>
        <p:spPr bwMode="auto">
          <a:xfrm>
            <a:off x="1452563" y="5168900"/>
            <a:ext cx="1598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</a:rPr>
              <a:t>lytic cycle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(</a:t>
            </a:r>
            <a:r>
              <a:rPr lang="ar-EG" altLang="en-US" sz="2000" dirty="0"/>
              <a:t>التحـللية</a:t>
            </a:r>
            <a:r>
              <a:rPr lang="en-GB" altLang="en-US" sz="2000" dirty="0"/>
              <a:t> </a:t>
            </a:r>
            <a:r>
              <a:rPr lang="ar-EG" altLang="en-US" sz="2000" dirty="0"/>
              <a:t>الدورة</a:t>
            </a:r>
            <a:r>
              <a:rPr lang="en-GB" altLang="en-US" sz="2000" dirty="0"/>
              <a:t>)</a:t>
            </a:r>
          </a:p>
        </p:txBody>
      </p:sp>
      <p:sp>
        <p:nvSpPr>
          <p:cNvPr id="18446" name="Rectangle 57"/>
          <p:cNvSpPr>
            <a:spLocks noChangeArrowheads="1"/>
          </p:cNvSpPr>
          <p:nvPr/>
        </p:nvSpPr>
        <p:spPr bwMode="auto">
          <a:xfrm>
            <a:off x="5429250" y="5168900"/>
            <a:ext cx="221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Lysogenic cycle</a:t>
            </a:r>
            <a:r>
              <a:rPr lang="en-GB" altLang="en-US" sz="2000" b="1" u="sng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(</a:t>
            </a:r>
            <a:r>
              <a:rPr lang="ar-EG" altLang="en-US" sz="2000"/>
              <a:t>التحـللية</a:t>
            </a:r>
            <a:r>
              <a:rPr lang="en-GB" altLang="en-US" sz="2000"/>
              <a:t> </a:t>
            </a:r>
            <a:r>
              <a:rPr lang="ar-EG" altLang="en-US" sz="2000"/>
              <a:t>الدورة غير</a:t>
            </a:r>
            <a:r>
              <a:rPr lang="en-GB" altLang="en-US" sz="2000"/>
              <a:t>)</a:t>
            </a:r>
            <a:endParaRPr lang="en-GB" altLang="en-US" sz="2000" u="sng">
              <a:solidFill>
                <a:srgbClr val="FF0000"/>
              </a:solidFill>
            </a:endParaRPr>
          </a:p>
        </p:txBody>
      </p:sp>
      <p:sp>
        <p:nvSpPr>
          <p:cNvPr id="18447" name="Rectangle 58"/>
          <p:cNvSpPr>
            <a:spLocks noChangeArrowheads="1"/>
          </p:cNvSpPr>
          <p:nvPr/>
        </p:nvSpPr>
        <p:spPr bwMode="auto">
          <a:xfrm>
            <a:off x="5791200" y="621665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lytic cycle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</a:t>
            </a:r>
            <a:r>
              <a:rPr lang="ar-EG" altLang="en-US" sz="1800"/>
              <a:t>التحـللية</a:t>
            </a:r>
            <a:r>
              <a:rPr lang="en-GB" altLang="en-US" sz="1800"/>
              <a:t> </a:t>
            </a:r>
            <a:r>
              <a:rPr lang="ar-EG" altLang="en-US" sz="1800"/>
              <a:t>الدورة</a:t>
            </a:r>
            <a:r>
              <a:rPr lang="en-GB" altLang="en-US" sz="1800"/>
              <a:t>)</a:t>
            </a:r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6324600" y="5805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&amp;</a:t>
            </a:r>
            <a:endParaRPr lang="en-GB" altLang="en-US" sz="280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pic>
        <p:nvPicPr>
          <p:cNvPr id="8204" name="Picture 12" descr="HIV%20Virus%20o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281488"/>
            <a:ext cx="28956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HIVcycle5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4291013"/>
            <a:ext cx="31543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00FF"/>
                </a:solidFill>
              </a:rPr>
              <a:t>a protein on the surface of the virus has a shape that matches a molecule in the plasma membrane of its host, allowing the virus to lock onto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81200" y="1905000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</a:t>
            </a:r>
            <a:endParaRPr lang="en-GB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419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These creatures are </a:t>
            </a:r>
            <a:r>
              <a:rPr lang="en-US" altLang="en-US" sz="1800" b="1" dirty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/>
              <a:t> responsible for causing many diseases in living things (HIV in humans, for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consist of a core of nucleic acid, either </a:t>
            </a:r>
            <a:r>
              <a:rPr lang="en-US" altLang="en-US" sz="1800" b="1" dirty="0">
                <a:solidFill>
                  <a:srgbClr val="0000FF"/>
                </a:solidFill>
              </a:rPr>
              <a:t>DNA</a:t>
            </a:r>
            <a:r>
              <a:rPr lang="en-US" altLang="en-US" sz="1800" b="1" dirty="0"/>
              <a:t> or </a:t>
            </a:r>
            <a:r>
              <a:rPr lang="en-US" altLang="en-US" sz="1800" b="1" dirty="0">
                <a:solidFill>
                  <a:srgbClr val="0000FF"/>
                </a:solidFill>
              </a:rPr>
              <a:t>RNA</a:t>
            </a:r>
            <a:r>
              <a:rPr lang="en-US" altLang="en-US" sz="1800" b="1" dirty="0"/>
              <a:t>, and a protective coat of protein molecules and sometimes lipids.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and bacteriophages show none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do not respond to stimuli, do not grow, do not do 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are not considered "living" organisms. However, they do show one of the most important signs of life: </a:t>
            </a:r>
            <a:r>
              <a:rPr lang="en-US" altLang="en-US" sz="1800" b="1" dirty="0">
                <a:solidFill>
                  <a:srgbClr val="0000FF"/>
                </a:solidFill>
              </a:rPr>
              <a:t>the ability to reproduce in a host cell</a:t>
            </a:r>
            <a:r>
              <a:rPr lang="en-US" altLang="en-US" sz="1800" b="1" dirty="0"/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0" y="2349500"/>
            <a:ext cx="4800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52400" y="1171575"/>
            <a:ext cx="7227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1- Viruses are much smaller than bacteria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876800" y="3886200"/>
            <a:ext cx="396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4- A virus is a genome</a:t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</a:t>
            </a:r>
            <a:r>
              <a:rPr lang="ar-EG" altLang="en-US" sz="1600" b="1"/>
              <a:t>حامض نوو</a:t>
            </a:r>
            <a:r>
              <a:rPr lang="ar-SA" altLang="en-US" sz="1600" b="1"/>
              <a:t>ي</a:t>
            </a:r>
            <a:r>
              <a:rPr lang="en-US" altLang="en-US" sz="2800" b="1"/>
              <a:t> enclosed in a </a:t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protective coat </a:t>
            </a:r>
            <a:r>
              <a:rPr lang="ar-EG" altLang="en-US" sz="1600" b="1"/>
              <a:t>غطاء واق</a:t>
            </a:r>
            <a:r>
              <a:rPr lang="ar-SA" altLang="en-US" sz="1600" b="1"/>
              <a:t>ي</a:t>
            </a:r>
            <a:endParaRPr lang="en-GB" altLang="en-US" sz="2800" b="1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953000" y="2590800"/>
            <a:ext cx="406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3- Viruses are not cells</a:t>
            </a:r>
            <a:endParaRPr lang="en-GB" altLang="en-US" sz="2800" b="1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28600" y="1676400"/>
            <a:ext cx="597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2- Virus is about 20</a:t>
            </a:r>
            <a:r>
              <a:rPr lang="en-US" altLang="en-US" sz="2800" b="1" dirty="0">
                <a:solidFill>
                  <a:srgbClr val="0000FF"/>
                </a:solidFill>
              </a:rPr>
              <a:t>nm</a:t>
            </a:r>
            <a:r>
              <a:rPr lang="en-US" altLang="en-US" sz="2800" b="1" dirty="0">
                <a:solidFill>
                  <a:srgbClr val="000000"/>
                </a:solidFill>
              </a:rPr>
              <a:t> in diameter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DCBB1-D19C-4031-833F-62FC22CE2FF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534400" cy="12954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/>
            <a:r>
              <a:rPr lang="en-GB" altLang="en-US" sz="2400" b="1" dirty="0">
                <a:solidFill>
                  <a:srgbClr val="0000FF"/>
                </a:solidFill>
              </a:rPr>
              <a:t>It is rode-shaped, helical, polyhedral or more complex.</a:t>
            </a:r>
          </a:p>
          <a:p>
            <a:pPr eaLnBrk="1" hangingPunct="1"/>
            <a:r>
              <a:rPr lang="en-GB" altLang="en-US" sz="2400" b="1" dirty="0" err="1">
                <a:solidFill>
                  <a:srgbClr val="D60093"/>
                </a:solidFill>
              </a:rPr>
              <a:t>Capsomeres</a:t>
            </a:r>
            <a:r>
              <a:rPr lang="en-GB" altLang="en-US" sz="2400" b="1" dirty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304800" y="5745163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>
                <a:solidFill>
                  <a:srgbClr val="FF0000"/>
                </a:solidFill>
              </a:rPr>
              <a:t>rapped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24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2400" b="1" dirty="0">
                <a:solidFill>
                  <a:srgbClr val="0000FF"/>
                </a:solidFill>
              </a:rPr>
              <a:t> </a:t>
            </a:r>
            <a:r>
              <a:rPr lang="ar-SA" altLang="en-US" sz="1800" b="1" dirty="0"/>
              <a:t>الغطاء </a:t>
            </a:r>
            <a:r>
              <a:rPr lang="ar-EG" altLang="en-US" sz="1800" b="1" dirty="0"/>
              <a:t>الفيروس</a:t>
            </a:r>
            <a:r>
              <a:rPr lang="ar-SA" altLang="en-US" sz="1800" b="1" dirty="0"/>
              <a:t>ي</a:t>
            </a:r>
            <a:r>
              <a:rPr lang="ar-EG" altLang="en-US" sz="18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>
                <a:solidFill>
                  <a:srgbClr val="000000"/>
                </a:solidFill>
              </a:rPr>
              <a:t>Some viruses have </a:t>
            </a:r>
            <a:r>
              <a:rPr lang="en-US" altLang="en-US" sz="2500" b="1">
                <a:solidFill>
                  <a:srgbClr val="FF0000"/>
                </a:solidFill>
              </a:rPr>
              <a:t>viral envelopes</a:t>
            </a:r>
            <a:r>
              <a:rPr lang="en-US" altLang="en-US" sz="2500" b="1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>
                <a:solidFill>
                  <a:srgbClr val="000000"/>
                </a:solidFill>
              </a:rPr>
              <a:t>These envelopes are derived from the membrane of the host cell.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a single linear or circular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98557" y="1681577"/>
            <a:ext cx="4698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 </a:t>
            </a:r>
            <a:r>
              <a:rPr lang="ar-SA" altLang="en-US" sz="2400" b="1" dirty="0"/>
              <a:t>ال</a:t>
            </a:r>
            <a:r>
              <a:rPr lang="ar-EG" altLang="en-US" sz="2400" b="1" dirty="0"/>
              <a:t>تطفل </a:t>
            </a:r>
            <a:r>
              <a:rPr lang="ar-SA" altLang="en-US" sz="2400" b="1" dirty="0"/>
              <a:t>ال</a:t>
            </a:r>
            <a:r>
              <a:rPr lang="ar-EG" altLang="en-US" sz="2400" b="1" dirty="0"/>
              <a:t>إجبار</a:t>
            </a:r>
            <a:r>
              <a:rPr lang="ar-SA" altLang="en-US" sz="2400" b="1" dirty="0"/>
              <a:t>ي</a:t>
            </a:r>
            <a:endParaRPr lang="en-GB" altLang="en-US" sz="24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25648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2"/>
  <p:tag name="ARTICULATE_PROJECT_OPEN" val="1"/>
  <p:tag name="TAG_BACKING_FORM_KEY" val="1378270-c:\users\amahmedkeele\desktop\lectures\lecture-3 viruses\lecture 3 virus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7513504b6745938dc8aaa49a913dc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0e4cad5dfa4df2a1dabf642149327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72e9dec67432b96855dac1dc9bd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e0ad50619b4947bd2fd94a1ce722c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5ed5fc0cd04d00a49283aa7251b0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05cf1b956a4c9b808a16297a1836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53004507a3490d8f062de6461fbae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c6716c6e8f4b9088fc4df2b3eec09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72125a2a8642b594d55fb50254784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467eb7b83247858866fce080d55e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f7f9e7b8954de38c58b88ed6e270b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e7fab39a644691843c65f84b5fbe8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fa45408096402480fdc7b7a599bf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edca5dad5443909addef4675a375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480b65a4da44199d248aa8c8b4c6a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d1a36446eb4ba085a7952a868d47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3f5bfe259546668077f9c594cbc65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552aae17944f6c9e6fe797409e8b4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7d28025ac84b7bbed605b3ca69753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a1a7843d1749f8a7535f8fabd7270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05ab8dd7-ebe2-4073-8105-e163cfbce264"/>
  <p:tag name="VIDEO_SOURCE_TYPE" val="local"/>
  <p:tag name="VIDEO_TITLE" val="micro_viral_replication.swf"/>
  <p:tag name="OVERRIDE_SWF" val="YES"/>
  <p:tag name="THUMBNAIL_IS_PLACEHOLDER" val="False"/>
  <p:tag name="SWF_MOVIE_PATH" val="micro_viral_replication.swf"/>
  <p:tag name="SWF_MOVIE_PATH_ORIGINAL" val="micro_viral_replication.swf"/>
  <p:tag name="SWF_MOVIE_PATH_SOURCE" val="C:\Users\amahmedkeele\Desktop\Lectures\Lecture-3 Viruses\micro_viral_replication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54000"/>
  <p:tag name="VIDEO_KEY" val="82bd2a65-29c8-4928-9944-7f1c8b2d1be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6a02b9351e4dfaa443ceb852691e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5161edeac344758de138d0757a37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b469cba1aa49d694566e8efca6a7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1ad087670742faba17f13938dccce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c3122d16d04571bca15215b34ac8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4a10109a174c5098036c98e7a3ce1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4139</TotalTime>
  <Words>1107</Words>
  <Application>Microsoft Macintosh PowerPoint</Application>
  <PresentationFormat>On-screen Show (4:3)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AF_Taif Normal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Meshal Khalid A Alghanem</cp:lastModifiedBy>
  <cp:revision>603</cp:revision>
  <dcterms:created xsi:type="dcterms:W3CDTF">2005-10-01T18:57:57Z</dcterms:created>
  <dcterms:modified xsi:type="dcterms:W3CDTF">2024-12-23T21:44:56Z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C:\Users\amahmedkeele\Desktop\Lectures\Lecture-3 Viruses\Lecture 3 Virus.ppta</vt:lpwstr>
  </property>
</Properties>
</file>