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88" r:id="rId2"/>
    <p:sldId id="308" r:id="rId3"/>
    <p:sldId id="256" r:id="rId4"/>
    <p:sldId id="301" r:id="rId5"/>
    <p:sldId id="257" r:id="rId6"/>
    <p:sldId id="302" r:id="rId7"/>
    <p:sldId id="265" r:id="rId8"/>
    <p:sldId id="294" r:id="rId9"/>
    <p:sldId id="303" r:id="rId10"/>
    <p:sldId id="304" r:id="rId11"/>
    <p:sldId id="274" r:id="rId12"/>
    <p:sldId id="305" r:id="rId13"/>
    <p:sldId id="275" r:id="rId14"/>
    <p:sldId id="297" r:id="rId15"/>
    <p:sldId id="306" r:id="rId16"/>
    <p:sldId id="284" r:id="rId17"/>
    <p:sldId id="276" r:id="rId18"/>
    <p:sldId id="281" r:id="rId19"/>
    <p:sldId id="287" r:id="rId20"/>
    <p:sldId id="286" r:id="rId21"/>
    <p:sldId id="264" r:id="rId22"/>
    <p:sldId id="307" r:id="rId23"/>
    <p:sldId id="260" r:id="rId24"/>
    <p:sldId id="262" r:id="rId25"/>
    <p:sldId id="26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66"/>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1B5B2-0117-4583-8B81-92F5031568E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3010841-A66F-4A43-A196-AC23C8AF5DAD}">
      <dgm:prSet phldrT="[Text]" custT="1"/>
      <dgm:spPr/>
      <dgm:t>
        <a:bodyPr/>
        <a:lstStyle/>
        <a:p>
          <a:r>
            <a:rPr lang="en-US" sz="2800" b="1">
              <a:latin typeface="Times New Roman" pitchFamily="18" charset="0"/>
              <a:cs typeface="Times New Roman" pitchFamily="18" charset="0"/>
            </a:rPr>
            <a:t>Order Testudinata</a:t>
          </a:r>
          <a:endParaRPr lang="en-US" sz="2000" b="1" dirty="0"/>
        </a:p>
      </dgm:t>
    </dgm:pt>
    <dgm:pt modelId="{35FB5930-9C93-4E5C-8D6F-FD7DF5AA7D8E}" type="parTrans" cxnId="{71218431-FC09-4D2B-95B7-96AACA0CA262}">
      <dgm:prSet/>
      <dgm:spPr/>
      <dgm:t>
        <a:bodyPr/>
        <a:lstStyle/>
        <a:p>
          <a:endParaRPr lang="en-US"/>
        </a:p>
      </dgm:t>
    </dgm:pt>
    <dgm:pt modelId="{A1717859-F4BA-4ABE-9F20-126017D4BC67}" type="sibTrans" cxnId="{71218431-FC09-4D2B-95B7-96AACA0CA262}">
      <dgm:prSet/>
      <dgm:spPr/>
      <dgm:t>
        <a:bodyPr/>
        <a:lstStyle/>
        <a:p>
          <a:endParaRPr lang="en-US"/>
        </a:p>
      </dgm:t>
    </dgm:pt>
    <dgm:pt modelId="{FE93C582-A728-4E13-B9C3-5C3EBF34551A}">
      <dgm:prSet phldrT="[Text]" custT="1"/>
      <dgm:spPr/>
      <dgm:t>
        <a:bodyPr/>
        <a:lstStyle/>
        <a:p>
          <a:r>
            <a:rPr lang="en-US" sz="2800" b="1">
              <a:latin typeface="Times New Roman" pitchFamily="18" charset="0"/>
              <a:cs typeface="Times New Roman" pitchFamily="18" charset="0"/>
            </a:rPr>
            <a:t>Pleurodira. </a:t>
          </a:r>
          <a:endParaRPr lang="en-US" sz="2800" b="1" dirty="0"/>
        </a:p>
      </dgm:t>
    </dgm:pt>
    <dgm:pt modelId="{1F39ECEE-DE52-411E-9358-F52D5777A0B7}" type="parTrans" cxnId="{ABD8419E-6F81-4502-B545-C03A5546CA46}">
      <dgm:prSet/>
      <dgm:spPr/>
      <dgm:t>
        <a:bodyPr/>
        <a:lstStyle/>
        <a:p>
          <a:endParaRPr lang="en-US"/>
        </a:p>
      </dgm:t>
    </dgm:pt>
    <dgm:pt modelId="{CC0F9D50-F464-458D-808E-BF2B8536D01F}" type="sibTrans" cxnId="{ABD8419E-6F81-4502-B545-C03A5546CA46}">
      <dgm:prSet/>
      <dgm:spPr/>
      <dgm:t>
        <a:bodyPr/>
        <a:lstStyle/>
        <a:p>
          <a:endParaRPr lang="en-US"/>
        </a:p>
      </dgm:t>
    </dgm:pt>
    <dgm:pt modelId="{D8A19E32-2AA3-4C0F-AC28-D48E8A20E355}">
      <dgm:prSet phldrT="[Text]" custT="1"/>
      <dgm:spPr/>
      <dgm:t>
        <a:bodyPr/>
        <a:lstStyle/>
        <a:p>
          <a:r>
            <a:rPr lang="en-US" sz="2800" b="1" dirty="0">
              <a:latin typeface="Times New Roman" pitchFamily="18" charset="0"/>
              <a:cs typeface="Times New Roman" pitchFamily="18" charset="0"/>
            </a:rPr>
            <a:t>Cryptodira</a:t>
          </a:r>
          <a:endParaRPr lang="en-US" sz="2800" b="1" dirty="0"/>
        </a:p>
      </dgm:t>
    </dgm:pt>
    <dgm:pt modelId="{95689B50-75FB-437A-8089-8F771DBB5A48}" type="parTrans" cxnId="{D17EC68A-9E4B-4D95-89DE-FEFD021131A1}">
      <dgm:prSet/>
      <dgm:spPr/>
      <dgm:t>
        <a:bodyPr/>
        <a:lstStyle/>
        <a:p>
          <a:endParaRPr lang="en-US"/>
        </a:p>
      </dgm:t>
    </dgm:pt>
    <dgm:pt modelId="{E9EA5787-8E44-4374-B3BA-E487B4CAD0AD}" type="sibTrans" cxnId="{D17EC68A-9E4B-4D95-89DE-FEFD021131A1}">
      <dgm:prSet/>
      <dgm:spPr/>
      <dgm:t>
        <a:bodyPr/>
        <a:lstStyle/>
        <a:p>
          <a:endParaRPr lang="en-US"/>
        </a:p>
      </dgm:t>
    </dgm:pt>
    <dgm:pt modelId="{73B6A63D-E640-4478-9476-8281BC36135E}" type="pres">
      <dgm:prSet presAssocID="{BDB1B5B2-0117-4583-8B81-92F5031568E6}" presName="Name0" presStyleCnt="0">
        <dgm:presLayoutVars>
          <dgm:dir/>
          <dgm:resizeHandles val="exact"/>
        </dgm:presLayoutVars>
      </dgm:prSet>
      <dgm:spPr/>
    </dgm:pt>
    <dgm:pt modelId="{A27B8F86-9BE3-4E75-BB8F-E727A450F3F7}" type="pres">
      <dgm:prSet presAssocID="{B3010841-A66F-4A43-A196-AC23C8AF5DAD}" presName="node" presStyleLbl="node1" presStyleIdx="0" presStyleCnt="3" custScaleX="159321" custScaleY="85853" custRadScaleRad="100029" custRadScaleInc="0">
        <dgm:presLayoutVars>
          <dgm:bulletEnabled val="1"/>
        </dgm:presLayoutVars>
      </dgm:prSet>
      <dgm:spPr/>
    </dgm:pt>
    <dgm:pt modelId="{B8D67A43-592F-4D3F-A236-5F60B7708905}" type="pres">
      <dgm:prSet presAssocID="{A1717859-F4BA-4ABE-9F20-126017D4BC67}" presName="sibTrans" presStyleLbl="sibTrans2D1" presStyleIdx="0" presStyleCnt="3"/>
      <dgm:spPr/>
    </dgm:pt>
    <dgm:pt modelId="{8C53ED91-D100-4E27-B391-31B279026F14}" type="pres">
      <dgm:prSet presAssocID="{A1717859-F4BA-4ABE-9F20-126017D4BC67}" presName="connectorText" presStyleLbl="sibTrans2D1" presStyleIdx="0" presStyleCnt="3"/>
      <dgm:spPr/>
    </dgm:pt>
    <dgm:pt modelId="{7875D570-CE34-4643-BBC8-9AFC86DBBF9E}" type="pres">
      <dgm:prSet presAssocID="{FE93C582-A728-4E13-B9C3-5C3EBF34551A}" presName="node" presStyleLbl="node1" presStyleIdx="1" presStyleCnt="3" custScaleX="147610" custScaleY="85403" custRadScaleRad="93196" custRadScaleInc="-24530">
        <dgm:presLayoutVars>
          <dgm:bulletEnabled val="1"/>
        </dgm:presLayoutVars>
      </dgm:prSet>
      <dgm:spPr/>
    </dgm:pt>
    <dgm:pt modelId="{921D1A19-1407-4250-A8B2-EDD4D1D6B7D1}" type="pres">
      <dgm:prSet presAssocID="{CC0F9D50-F464-458D-808E-BF2B8536D01F}" presName="sibTrans" presStyleLbl="sibTrans2D1" presStyleIdx="1" presStyleCnt="3" custFlipVert="0" custScaleX="110789" custScaleY="149847" custLinFactNeighborX="-1511" custLinFactNeighborY="16712"/>
      <dgm:spPr/>
    </dgm:pt>
    <dgm:pt modelId="{37B8787C-8249-4921-9A93-E79CC034F03A}" type="pres">
      <dgm:prSet presAssocID="{CC0F9D50-F464-458D-808E-BF2B8536D01F}" presName="connectorText" presStyleLbl="sibTrans2D1" presStyleIdx="1" presStyleCnt="3"/>
      <dgm:spPr/>
    </dgm:pt>
    <dgm:pt modelId="{A8D8CCDA-A569-4867-9FDF-391167BA943F}" type="pres">
      <dgm:prSet presAssocID="{D8A19E32-2AA3-4C0F-AC28-D48E8A20E355}" presName="node" presStyleLbl="node1" presStyleIdx="2" presStyleCnt="3" custRadScaleRad="98053" custRadScaleInc="28940">
        <dgm:presLayoutVars>
          <dgm:bulletEnabled val="1"/>
        </dgm:presLayoutVars>
      </dgm:prSet>
      <dgm:spPr/>
    </dgm:pt>
    <dgm:pt modelId="{12B29770-FED8-4698-B6AA-4C137BD79296}" type="pres">
      <dgm:prSet presAssocID="{E9EA5787-8E44-4374-B3BA-E487B4CAD0AD}" presName="sibTrans" presStyleLbl="sibTrans2D1" presStyleIdx="2" presStyleCnt="3"/>
      <dgm:spPr/>
    </dgm:pt>
    <dgm:pt modelId="{88512FEC-02F5-4854-B1F9-5ACB66446F3A}" type="pres">
      <dgm:prSet presAssocID="{E9EA5787-8E44-4374-B3BA-E487B4CAD0AD}" presName="connectorText" presStyleLbl="sibTrans2D1" presStyleIdx="2" presStyleCnt="3"/>
      <dgm:spPr/>
    </dgm:pt>
  </dgm:ptLst>
  <dgm:cxnLst>
    <dgm:cxn modelId="{F9BC2F18-9322-4FF5-8255-E0B929FF39BB}" type="presOf" srcId="{A1717859-F4BA-4ABE-9F20-126017D4BC67}" destId="{8C53ED91-D100-4E27-B391-31B279026F14}" srcOrd="1" destOrd="0" presId="urn:microsoft.com/office/officeart/2005/8/layout/cycle7"/>
    <dgm:cxn modelId="{226E4C2F-8AEB-4AE3-812C-1FF95BA9FDE2}" type="presOf" srcId="{CC0F9D50-F464-458D-808E-BF2B8536D01F}" destId="{37B8787C-8249-4921-9A93-E79CC034F03A}" srcOrd="1" destOrd="0" presId="urn:microsoft.com/office/officeart/2005/8/layout/cycle7"/>
    <dgm:cxn modelId="{71218431-FC09-4D2B-95B7-96AACA0CA262}" srcId="{BDB1B5B2-0117-4583-8B81-92F5031568E6}" destId="{B3010841-A66F-4A43-A196-AC23C8AF5DAD}" srcOrd="0" destOrd="0" parTransId="{35FB5930-9C93-4E5C-8D6F-FD7DF5AA7D8E}" sibTransId="{A1717859-F4BA-4ABE-9F20-126017D4BC67}"/>
    <dgm:cxn modelId="{AE926355-78DB-498D-9ACD-5095A4B6A836}" type="presOf" srcId="{E9EA5787-8E44-4374-B3BA-E487B4CAD0AD}" destId="{88512FEC-02F5-4854-B1F9-5ACB66446F3A}" srcOrd="1" destOrd="0" presId="urn:microsoft.com/office/officeart/2005/8/layout/cycle7"/>
    <dgm:cxn modelId="{D17EC68A-9E4B-4D95-89DE-FEFD021131A1}" srcId="{BDB1B5B2-0117-4583-8B81-92F5031568E6}" destId="{D8A19E32-2AA3-4C0F-AC28-D48E8A20E355}" srcOrd="2" destOrd="0" parTransId="{95689B50-75FB-437A-8089-8F771DBB5A48}" sibTransId="{E9EA5787-8E44-4374-B3BA-E487B4CAD0AD}"/>
    <dgm:cxn modelId="{ABD8419E-6F81-4502-B545-C03A5546CA46}" srcId="{BDB1B5B2-0117-4583-8B81-92F5031568E6}" destId="{FE93C582-A728-4E13-B9C3-5C3EBF34551A}" srcOrd="1" destOrd="0" parTransId="{1F39ECEE-DE52-411E-9358-F52D5777A0B7}" sibTransId="{CC0F9D50-F464-458D-808E-BF2B8536D01F}"/>
    <dgm:cxn modelId="{4A3F74A8-F8DA-4A8D-AA9C-ACA5ED47090F}" type="presOf" srcId="{A1717859-F4BA-4ABE-9F20-126017D4BC67}" destId="{B8D67A43-592F-4D3F-A236-5F60B7708905}" srcOrd="0" destOrd="0" presId="urn:microsoft.com/office/officeart/2005/8/layout/cycle7"/>
    <dgm:cxn modelId="{76F7D4AA-7D1C-4DE5-9C79-F31C6C2BFC6C}" type="presOf" srcId="{B3010841-A66F-4A43-A196-AC23C8AF5DAD}" destId="{A27B8F86-9BE3-4E75-BB8F-E727A450F3F7}" srcOrd="0" destOrd="0" presId="urn:microsoft.com/office/officeart/2005/8/layout/cycle7"/>
    <dgm:cxn modelId="{4E0D4DB2-90BD-432C-B51A-A91C9A05E4AA}" type="presOf" srcId="{D8A19E32-2AA3-4C0F-AC28-D48E8A20E355}" destId="{A8D8CCDA-A569-4867-9FDF-391167BA943F}" srcOrd="0" destOrd="0" presId="urn:microsoft.com/office/officeart/2005/8/layout/cycle7"/>
    <dgm:cxn modelId="{BEDC8DB4-27E7-44F9-8713-F2BD11E1B84F}" type="presOf" srcId="{FE93C582-A728-4E13-B9C3-5C3EBF34551A}" destId="{7875D570-CE34-4643-BBC8-9AFC86DBBF9E}" srcOrd="0" destOrd="0" presId="urn:microsoft.com/office/officeart/2005/8/layout/cycle7"/>
    <dgm:cxn modelId="{53995ECA-111C-42DD-9082-A9F99A75B1BA}" type="presOf" srcId="{E9EA5787-8E44-4374-B3BA-E487B4CAD0AD}" destId="{12B29770-FED8-4698-B6AA-4C137BD79296}" srcOrd="0" destOrd="0" presId="urn:microsoft.com/office/officeart/2005/8/layout/cycle7"/>
    <dgm:cxn modelId="{448A35D3-348D-49E9-A3DD-89CC668B499D}" type="presOf" srcId="{BDB1B5B2-0117-4583-8B81-92F5031568E6}" destId="{73B6A63D-E640-4478-9476-8281BC36135E}" srcOrd="0" destOrd="0" presId="urn:microsoft.com/office/officeart/2005/8/layout/cycle7"/>
    <dgm:cxn modelId="{2446C8F7-B512-4439-BE58-8C8157B53AF9}" type="presOf" srcId="{CC0F9D50-F464-458D-808E-BF2B8536D01F}" destId="{921D1A19-1407-4250-A8B2-EDD4D1D6B7D1}" srcOrd="0" destOrd="0" presId="urn:microsoft.com/office/officeart/2005/8/layout/cycle7"/>
    <dgm:cxn modelId="{F51A517C-C224-436B-88D2-BB0EEED3C3E6}" type="presParOf" srcId="{73B6A63D-E640-4478-9476-8281BC36135E}" destId="{A27B8F86-9BE3-4E75-BB8F-E727A450F3F7}" srcOrd="0" destOrd="0" presId="urn:microsoft.com/office/officeart/2005/8/layout/cycle7"/>
    <dgm:cxn modelId="{54833FEC-7562-407A-9750-1BD31651F5DB}" type="presParOf" srcId="{73B6A63D-E640-4478-9476-8281BC36135E}" destId="{B8D67A43-592F-4D3F-A236-5F60B7708905}" srcOrd="1" destOrd="0" presId="urn:microsoft.com/office/officeart/2005/8/layout/cycle7"/>
    <dgm:cxn modelId="{0A511A2C-60B7-4122-A64B-CC728E431500}" type="presParOf" srcId="{B8D67A43-592F-4D3F-A236-5F60B7708905}" destId="{8C53ED91-D100-4E27-B391-31B279026F14}" srcOrd="0" destOrd="0" presId="urn:microsoft.com/office/officeart/2005/8/layout/cycle7"/>
    <dgm:cxn modelId="{E14489C7-7155-4D31-9678-E25979F02A07}" type="presParOf" srcId="{73B6A63D-E640-4478-9476-8281BC36135E}" destId="{7875D570-CE34-4643-BBC8-9AFC86DBBF9E}" srcOrd="2" destOrd="0" presId="urn:microsoft.com/office/officeart/2005/8/layout/cycle7"/>
    <dgm:cxn modelId="{703BC087-D05E-4680-8C2F-9B24D51961CA}" type="presParOf" srcId="{73B6A63D-E640-4478-9476-8281BC36135E}" destId="{921D1A19-1407-4250-A8B2-EDD4D1D6B7D1}" srcOrd="3" destOrd="0" presId="urn:microsoft.com/office/officeart/2005/8/layout/cycle7"/>
    <dgm:cxn modelId="{13B717B1-275C-48C9-8505-AC3599B1D709}" type="presParOf" srcId="{921D1A19-1407-4250-A8B2-EDD4D1D6B7D1}" destId="{37B8787C-8249-4921-9A93-E79CC034F03A}" srcOrd="0" destOrd="0" presId="urn:microsoft.com/office/officeart/2005/8/layout/cycle7"/>
    <dgm:cxn modelId="{87347961-6D4A-4C00-86BC-030DE0186ADF}" type="presParOf" srcId="{73B6A63D-E640-4478-9476-8281BC36135E}" destId="{A8D8CCDA-A569-4867-9FDF-391167BA943F}" srcOrd="4" destOrd="0" presId="urn:microsoft.com/office/officeart/2005/8/layout/cycle7"/>
    <dgm:cxn modelId="{D50BB77B-A50C-4953-8627-A3775CC6B5FD}" type="presParOf" srcId="{73B6A63D-E640-4478-9476-8281BC36135E}" destId="{12B29770-FED8-4698-B6AA-4C137BD79296}" srcOrd="5" destOrd="0" presId="urn:microsoft.com/office/officeart/2005/8/layout/cycle7"/>
    <dgm:cxn modelId="{2AFB11CD-9C6D-4131-8954-A0FC851F004E}" type="presParOf" srcId="{12B29770-FED8-4698-B6AA-4C137BD79296}" destId="{88512FEC-02F5-4854-B1F9-5ACB66446F3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B8F86-9BE3-4E75-BB8F-E727A450F3F7}">
      <dsp:nvSpPr>
        <dsp:cNvPr id="0" name=""/>
        <dsp:cNvSpPr/>
      </dsp:nvSpPr>
      <dsp:spPr>
        <a:xfrm>
          <a:off x="1121121" y="75025"/>
          <a:ext cx="3352798" cy="90335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itchFamily="18" charset="0"/>
              <a:cs typeface="Times New Roman" pitchFamily="18" charset="0"/>
            </a:rPr>
            <a:t>Order Testudinata</a:t>
          </a:r>
          <a:endParaRPr lang="en-US" sz="2000" b="1" kern="1200" dirty="0"/>
        </a:p>
      </dsp:txBody>
      <dsp:txXfrm>
        <a:off x="1147579" y="101483"/>
        <a:ext cx="3299882" cy="850442"/>
      </dsp:txXfrm>
    </dsp:sp>
    <dsp:sp modelId="{B8D67A43-592F-4D3F-A236-5F60B7708905}">
      <dsp:nvSpPr>
        <dsp:cNvPr id="0" name=""/>
        <dsp:cNvSpPr/>
      </dsp:nvSpPr>
      <dsp:spPr>
        <a:xfrm rot="3304611">
          <a:off x="3316854" y="1593592"/>
          <a:ext cx="708290"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427337" y="1667247"/>
        <a:ext cx="487325" cy="220965"/>
      </dsp:txXfrm>
    </dsp:sp>
    <dsp:sp modelId="{7875D570-CE34-4643-BBC8-9AFC86DBBF9E}">
      <dsp:nvSpPr>
        <dsp:cNvPr id="0" name=""/>
        <dsp:cNvSpPr/>
      </dsp:nvSpPr>
      <dsp:spPr>
        <a:xfrm>
          <a:off x="2989651" y="2577076"/>
          <a:ext cx="3106348" cy="89862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itchFamily="18" charset="0"/>
              <a:cs typeface="Times New Roman" pitchFamily="18" charset="0"/>
            </a:rPr>
            <a:t>Pleurodira. </a:t>
          </a:r>
          <a:endParaRPr lang="en-US" sz="2800" b="1" kern="1200" dirty="0"/>
        </a:p>
      </dsp:txBody>
      <dsp:txXfrm>
        <a:off x="3015971" y="2603396"/>
        <a:ext cx="3053708" cy="845983"/>
      </dsp:txXfrm>
    </dsp:sp>
    <dsp:sp modelId="{921D1A19-1407-4250-A8B2-EDD4D1D6B7D1}">
      <dsp:nvSpPr>
        <dsp:cNvPr id="0" name=""/>
        <dsp:cNvSpPr/>
      </dsp:nvSpPr>
      <dsp:spPr>
        <a:xfrm rot="10861522">
          <a:off x="2143984" y="2776289"/>
          <a:ext cx="784708" cy="55184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2309539" y="2886659"/>
        <a:ext cx="453598" cy="331109"/>
      </dsp:txXfrm>
    </dsp:sp>
    <dsp:sp modelId="{A8D8CCDA-A569-4867-9FDF-391167BA943F}">
      <dsp:nvSpPr>
        <dsp:cNvPr id="0" name=""/>
        <dsp:cNvSpPr/>
      </dsp:nvSpPr>
      <dsp:spPr>
        <a:xfrm>
          <a:off x="0" y="2437806"/>
          <a:ext cx="2104429" cy="105221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itchFamily="18" charset="0"/>
              <a:cs typeface="Times New Roman" pitchFamily="18" charset="0"/>
            </a:rPr>
            <a:t>Cryptodira</a:t>
          </a:r>
          <a:endParaRPr lang="en-US" sz="2800" b="1" kern="1200" dirty="0"/>
        </a:p>
      </dsp:txBody>
      <dsp:txXfrm>
        <a:off x="30818" y="2468624"/>
        <a:ext cx="2042793" cy="990578"/>
      </dsp:txXfrm>
    </dsp:sp>
    <dsp:sp modelId="{12B29770-FED8-4698-B6AA-4C137BD79296}">
      <dsp:nvSpPr>
        <dsp:cNvPr id="0" name=""/>
        <dsp:cNvSpPr/>
      </dsp:nvSpPr>
      <dsp:spPr>
        <a:xfrm rot="18336406">
          <a:off x="1597371" y="1523957"/>
          <a:ext cx="708290"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07854" y="1597612"/>
        <a:ext cx="487325" cy="22096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33A0B-1AAF-4097-A83C-411CBC87974D}" type="datetimeFigureOut">
              <a:rPr lang="en-GB" smtClean="0"/>
              <a:t>29/01/2023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B4689-6778-49C1-BA7F-716BB9528C1E}" type="slidenum">
              <a:rPr lang="en-GB" smtClean="0"/>
              <a:t>‹#›</a:t>
            </a:fld>
            <a:endParaRPr lang="en-GB"/>
          </a:p>
        </p:txBody>
      </p:sp>
    </p:spTree>
    <p:extLst>
      <p:ext uri="{BB962C8B-B14F-4D97-AF65-F5344CB8AC3E}">
        <p14:creationId xmlns:p14="http://schemas.microsoft.com/office/powerpoint/2010/main" val="255525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FB4689-6778-49C1-BA7F-716BB9528C1E}" type="slidenum">
              <a:rPr lang="en-GB" smtClean="0"/>
              <a:t>10</a:t>
            </a:fld>
            <a:endParaRPr lang="en-GB"/>
          </a:p>
        </p:txBody>
      </p:sp>
    </p:spTree>
    <p:extLst>
      <p:ext uri="{BB962C8B-B14F-4D97-AF65-F5344CB8AC3E}">
        <p14:creationId xmlns:p14="http://schemas.microsoft.com/office/powerpoint/2010/main" val="299256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43028D-D9C1-4CD1-9C96-77ABEE5B049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177324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3028D-D9C1-4CD1-9C96-77ABEE5B049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3207335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3028D-D9C1-4CD1-9C96-77ABEE5B049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D63E-AD3B-4DF6-98B1-52302834EFF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190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3028D-D9C1-4CD1-9C96-77ABEE5B049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1509812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3028D-D9C1-4CD1-9C96-77ABEE5B049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D63E-AD3B-4DF6-98B1-52302834EFF0}"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6150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3028D-D9C1-4CD1-9C96-77ABEE5B049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1877963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3028D-D9C1-4CD1-9C96-77ABEE5B049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398324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3028D-D9C1-4CD1-9C96-77ABEE5B049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290390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3028D-D9C1-4CD1-9C96-77ABEE5B049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152093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3028D-D9C1-4CD1-9C96-77ABEE5B0494}"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372670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3028D-D9C1-4CD1-9C96-77ABEE5B0494}"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413146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3028D-D9C1-4CD1-9C96-77ABEE5B0494}"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172898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3028D-D9C1-4CD1-9C96-77ABEE5B0494}"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427812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3028D-D9C1-4CD1-9C96-77ABEE5B0494}"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154593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43028D-D9C1-4CD1-9C96-77ABEE5B0494}"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367443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43028D-D9C1-4CD1-9C96-77ABEE5B0494}"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FD63E-AD3B-4DF6-98B1-52302834EFF0}" type="slidenum">
              <a:rPr lang="en-US" smtClean="0"/>
              <a:pPr/>
              <a:t>‹#›</a:t>
            </a:fld>
            <a:endParaRPr lang="en-US"/>
          </a:p>
        </p:txBody>
      </p:sp>
    </p:spTree>
    <p:extLst>
      <p:ext uri="{BB962C8B-B14F-4D97-AF65-F5344CB8AC3E}">
        <p14:creationId xmlns:p14="http://schemas.microsoft.com/office/powerpoint/2010/main" val="144911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43028D-D9C1-4CD1-9C96-77ABEE5B0494}" type="datetimeFigureOut">
              <a:rPr lang="en-US" smtClean="0"/>
              <a:pPr/>
              <a:t>1/29/2023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94FD63E-AD3B-4DF6-98B1-52302834EFF0}" type="slidenum">
              <a:rPr lang="en-US" smtClean="0"/>
              <a:pPr/>
              <a:t>‹#›</a:t>
            </a:fld>
            <a:endParaRPr lang="en-US"/>
          </a:p>
        </p:txBody>
      </p:sp>
    </p:spTree>
    <p:extLst>
      <p:ext uri="{BB962C8B-B14F-4D97-AF65-F5344CB8AC3E}">
        <p14:creationId xmlns:p14="http://schemas.microsoft.com/office/powerpoint/2010/main" val="34348446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Sal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en.wikipedia.org/wiki/Incubation" TargetMode="External"/><Relationship Id="rId1" Type="http://schemas.openxmlformats.org/officeDocument/2006/relationships/slideLayout" Target="../slideLayouts/slideLayout7.xml"/><Relationship Id="rId6" Type="http://schemas.openxmlformats.org/officeDocument/2006/relationships/image" Target="http://www.seaworld.org/infobooks/SeaTurtle/images/species2.gif" TargetMode="External"/><Relationship Id="rId5" Type="http://schemas.openxmlformats.org/officeDocument/2006/relationships/image" Target="../media/image10.gif"/><Relationship Id="rId4" Type="http://schemas.openxmlformats.org/officeDocument/2006/relationships/image" Target="http://www.seaworld.org/infobooks/SeaTurtle/images/species1.gi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animalwised.com/what-are-oviparous-animals-2816.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Laticauda" TargetMode="External"/><Relationship Id="rId2" Type="http://schemas.openxmlformats.org/officeDocument/2006/relationships/hyperlink" Target="http://en.wikipedia.org/wiki/Ovoviviparous" TargetMode="External"/><Relationship Id="rId1" Type="http://schemas.openxmlformats.org/officeDocument/2006/relationships/slideLayout" Target="../slideLayouts/slideLayout7.xml"/><Relationship Id="rId4" Type="http://schemas.openxmlformats.org/officeDocument/2006/relationships/hyperlink" Target="http://en.wikipedia.org/wiki/Oviparo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en.wikipedia.org/wiki/Bhitarkanika_Wildlife_Sanctuary" TargetMode="External"/><Relationship Id="rId2" Type="http://schemas.openxmlformats.org/officeDocument/2006/relationships/hyperlink" Target="http://upload.wikimedia.org/wikipedia/commons/8/81/NileCrocodile.jpg" TargetMode="External"/><Relationship Id="rId1" Type="http://schemas.openxmlformats.org/officeDocument/2006/relationships/slideLayout" Target="../slideLayouts/slideLayout7.xml"/><Relationship Id="rId6" Type="http://schemas.openxmlformats.org/officeDocument/2006/relationships/hyperlink" Target="http://en.wikipedia.org/wiki/Orissa" TargetMode="External"/><Relationship Id="rId5" Type="http://schemas.openxmlformats.org/officeDocument/2006/relationships/hyperlink" Target="http://en.wikipedia.org/wiki/Saltwater_crocodile" TargetMode="External"/><Relationship Id="rId4" Type="http://schemas.openxmlformats.org/officeDocument/2006/relationships/hyperlink" Target="http://en.wikipedia.org/wiki/South-east_Asi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Shark" TargetMode="External"/><Relationship Id="rId2" Type="http://schemas.openxmlformats.org/officeDocument/2006/relationships/hyperlink" Target="http://en.wikipedia.org/wiki/Lethargic" TargetMode="External"/><Relationship Id="rId1" Type="http://schemas.openxmlformats.org/officeDocument/2006/relationships/slideLayout" Target="../slideLayouts/slideLayout7.xml"/><Relationship Id="rId4" Type="http://schemas.openxmlformats.org/officeDocument/2006/relationships/hyperlink" Target="http://en.wikipedia.org/wiki/Predato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Vertebrate" TargetMode="External"/><Relationship Id="rId2" Type="http://schemas.openxmlformats.org/officeDocument/2006/relationships/hyperlink" Target="http://en.wikipedia.org/wiki/Cold-blooded" TargetMode="External"/><Relationship Id="rId1" Type="http://schemas.openxmlformats.org/officeDocument/2006/relationships/slideLayout" Target="../slideLayouts/slideLayout6.xml"/><Relationship Id="rId4" Type="http://schemas.openxmlformats.org/officeDocument/2006/relationships/hyperlink" Target="http://en.wikipedia.org/wiki/Scale_(zoolog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7/71/GreenSeaTurtle-2.jpg" TargetMode="Externa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Plastron" TargetMode="External"/><Relationship Id="rId7" Type="http://schemas.openxmlformats.org/officeDocument/2006/relationships/hyperlink" Target="http://en.wikipedia.org/wiki/Keratin" TargetMode="External"/><Relationship Id="rId2" Type="http://schemas.openxmlformats.org/officeDocument/2006/relationships/hyperlink" Target="http://en.wikipedia.org/wiki/Carapace" TargetMode="External"/><Relationship Id="rId1" Type="http://schemas.openxmlformats.org/officeDocument/2006/relationships/slideLayout" Target="../slideLayouts/slideLayout7.xml"/><Relationship Id="rId6" Type="http://schemas.openxmlformats.org/officeDocument/2006/relationships/hyperlink" Target="http://en.wikipedia.org/wiki/Protein" TargetMode="External"/><Relationship Id="rId5" Type="http://schemas.openxmlformats.org/officeDocument/2006/relationships/hyperlink" Target="http://en.wikipedia.org/wiki/Epidermis_(skin)" TargetMode="External"/><Relationship Id="rId4" Type="http://schemas.openxmlformats.org/officeDocument/2006/relationships/hyperlink" Target="http://en.wikipedia.org/wiki/Scu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685800"/>
            <a:ext cx="7772400" cy="1362456"/>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a:ln w="635">
                  <a:noFill/>
                </a:ln>
                <a:solidFill>
                  <a:srgbClr val="009900"/>
                </a:solidFill>
                <a:effectLst>
                  <a:outerShdw blurRad="38100" dist="25400" dir="5400000" algn="tl" rotWithShape="0">
                    <a:srgbClr val="000000">
                      <a:alpha val="43000"/>
                    </a:srgbClr>
                  </a:outerShdw>
                </a:effectLst>
                <a:uLnTx/>
                <a:uFillTx/>
                <a:latin typeface="Times New Roman" panose="02020603050405020304" pitchFamily="18" charset="0"/>
                <a:ea typeface="+mj-ea"/>
                <a:cs typeface="Times New Roman" panose="02020603050405020304" pitchFamily="18" charset="0"/>
              </a:rPr>
              <a:t>AQUATIC REPTILES</a:t>
            </a:r>
          </a:p>
        </p:txBody>
      </p:sp>
      <p:sp>
        <p:nvSpPr>
          <p:cNvPr id="13" name="Text Placeholder 2"/>
          <p:cNvSpPr txBox="1">
            <a:spLocks/>
          </p:cNvSpPr>
          <p:nvPr/>
        </p:nvSpPr>
        <p:spPr>
          <a:xfrm>
            <a:off x="530352" y="2704664"/>
            <a:ext cx="7772400" cy="1509712"/>
          </a:xfrm>
          <a:prstGeom prst="rect">
            <a:avLst/>
          </a:prstGeom>
        </p:spPr>
        <p:txBody>
          <a:bodyPr vert="horz" lIns="45720" rIns="45720" anchor="t">
            <a:noAutofit/>
          </a:bodyPr>
          <a:lstStyle/>
          <a:p>
            <a:pPr algn="ctr" defTabSz="914400">
              <a:spcBef>
                <a:spcPct val="20000"/>
              </a:spcBef>
              <a:buClr>
                <a:srgbClr val="EB641B"/>
              </a:buClr>
              <a:buSzPct val="95000"/>
              <a:defRPr/>
            </a:pPr>
            <a:r>
              <a:rPr lang="en-US" sz="4000" dirty="0">
                <a:latin typeface="Constantia"/>
              </a:rPr>
              <a:t>Turtles, Crocodiles, Snakes</a:t>
            </a:r>
          </a:p>
          <a:p>
            <a:pPr algn="ctr" defTabSz="914400">
              <a:spcBef>
                <a:spcPct val="20000"/>
              </a:spcBef>
              <a:buClr>
                <a:srgbClr val="EB641B"/>
              </a:buClr>
              <a:buSzPct val="95000"/>
              <a:defRPr/>
            </a:pPr>
            <a:endParaRPr lang="en-US" sz="4000" dirty="0">
              <a:latin typeface="Constantia"/>
            </a:endParaRPr>
          </a:p>
          <a:p>
            <a:pPr marL="0" marR="0" lvl="0" indent="0" algn="ctr" defTabSz="914400" rtl="0" eaLnBrk="1" fontAlgn="auto" latinLnBrk="0" hangingPunct="1">
              <a:lnSpc>
                <a:spcPct val="100000"/>
              </a:lnSpc>
              <a:spcBef>
                <a:spcPct val="20000"/>
              </a:spcBef>
              <a:spcAft>
                <a:spcPts val="0"/>
              </a:spcAft>
              <a:buClr>
                <a:srgbClr val="EB641B"/>
              </a:buClr>
              <a:buSzPct val="95000"/>
              <a:buFont typeface="Wingdings 2"/>
              <a:buNone/>
              <a:tabLst/>
              <a:defRPr/>
            </a:pPr>
            <a:endParaRPr kumimoji="0" lang="en-US" sz="4000" i="0" u="none" strike="noStrike" kern="1200" cap="none" spc="0" normalizeH="0" baseline="0" noProof="0" dirty="0">
              <a:ln>
                <a:noFill/>
              </a:ln>
              <a:effectLst/>
              <a:uLnTx/>
              <a:uFillTx/>
              <a:latin typeface="Constantia"/>
              <a:ea typeface="+mn-ea"/>
              <a:cs typeface="+mn-cs"/>
            </a:endParaRPr>
          </a:p>
          <a:p>
            <a:pPr marL="0" marR="0" lvl="0" indent="0" algn="ctr" defTabSz="914400" rtl="0" eaLnBrk="1" fontAlgn="auto" latinLnBrk="0" hangingPunct="1">
              <a:lnSpc>
                <a:spcPct val="100000"/>
              </a:lnSpc>
              <a:spcBef>
                <a:spcPct val="20000"/>
              </a:spcBef>
              <a:spcAft>
                <a:spcPts val="0"/>
              </a:spcAft>
              <a:buClr>
                <a:srgbClr val="EB641B"/>
              </a:buClr>
              <a:buSzPct val="95000"/>
              <a:buFont typeface="Wingdings 2"/>
              <a:buNone/>
              <a:tabLst/>
              <a:defRPr/>
            </a:pPr>
            <a:r>
              <a:rPr kumimoji="0" lang="en-US" sz="3200" i="0" u="none" strike="noStrike" kern="1200" cap="none" spc="0" normalizeH="0" baseline="0" noProof="0" dirty="0">
                <a:ln>
                  <a:noFill/>
                </a:ln>
                <a:effectLst/>
                <a:uLnTx/>
                <a:uFillTx/>
                <a:latin typeface="Constantia"/>
                <a:ea typeface="+mn-ea"/>
                <a:cs typeface="+mn-cs"/>
              </a:rPr>
              <a:t>Lecture 3</a:t>
            </a:r>
          </a:p>
          <a:p>
            <a:pPr marL="0" marR="0" lvl="0" indent="0" algn="ctr" defTabSz="914400" rtl="0" eaLnBrk="1" fontAlgn="auto" latinLnBrk="0" hangingPunct="1">
              <a:lnSpc>
                <a:spcPct val="100000"/>
              </a:lnSpc>
              <a:spcBef>
                <a:spcPct val="20000"/>
              </a:spcBef>
              <a:spcAft>
                <a:spcPts val="0"/>
              </a:spcAft>
              <a:buClr>
                <a:srgbClr val="EB641B"/>
              </a:buClr>
              <a:buSzPct val="95000"/>
              <a:buFont typeface="Wingdings 2"/>
              <a:buNone/>
              <a:tabLst/>
              <a:defRPr/>
            </a:pPr>
            <a:endParaRPr kumimoji="0" lang="en-US" sz="4000" i="0" u="none" strike="noStrike" kern="1200" cap="none" spc="0" normalizeH="0" baseline="0" noProof="0" dirty="0">
              <a:ln>
                <a:noFill/>
              </a:ln>
              <a:effectLst/>
              <a:uLnTx/>
              <a:uFillTx/>
              <a:latin typeface="Constantia"/>
              <a:ea typeface="+mn-ea"/>
              <a:cs typeface="+mn-cs"/>
            </a:endParaRPr>
          </a:p>
        </p:txBody>
      </p:sp>
      <p:pic>
        <p:nvPicPr>
          <p:cNvPr id="14" name="Picture 2" descr="http://images.intellitxt.com/ast/adTypes/2b.gif">
            <a:hlinkClick r:id="" action="ppaction://noaction"/>
          </p:cNvPr>
          <p:cNvPicPr>
            <a:picLocks noChangeAspect="1" noChangeArrowheads="1"/>
          </p:cNvPicPr>
          <p:nvPr/>
        </p:nvPicPr>
        <p:blipFill>
          <a:blip r:embed="rId2"/>
          <a:srcRect/>
          <a:stretch>
            <a:fillRect/>
          </a:stretch>
        </p:blipFill>
        <p:spPr bwMode="auto">
          <a:xfrm>
            <a:off x="15189200" y="-214313"/>
            <a:ext cx="95250" cy="95250"/>
          </a:xfrm>
          <a:prstGeom prst="rect">
            <a:avLst/>
          </a:prstGeom>
          <a:noFill/>
        </p:spPr>
      </p:pic>
      <p:pic>
        <p:nvPicPr>
          <p:cNvPr id="15" name="Picture 4" descr="http://images.intellitxt.com/ast/adTypes/2b.gif">
            <a:hlinkClick r:id="" action="ppaction://noaction"/>
          </p:cNvPr>
          <p:cNvPicPr>
            <a:picLocks noChangeAspect="1" noChangeArrowheads="1"/>
          </p:cNvPicPr>
          <p:nvPr/>
        </p:nvPicPr>
        <p:blipFill>
          <a:blip r:embed="rId2"/>
          <a:srcRect/>
          <a:stretch>
            <a:fillRect/>
          </a:stretch>
        </p:blipFill>
        <p:spPr bwMode="auto">
          <a:xfrm>
            <a:off x="15189200" y="-214313"/>
            <a:ext cx="95250" cy="95250"/>
          </a:xfrm>
          <a:prstGeom prst="rect">
            <a:avLst/>
          </a:prstGeom>
          <a:noFill/>
        </p:spPr>
      </p:pic>
      <p:pic>
        <p:nvPicPr>
          <p:cNvPr id="16" name="Picture 6" descr="http://images.intellitxt.com/ast/adTypes/2b.gif">
            <a:hlinkClick r:id="" action="ppaction://noaction"/>
          </p:cNvPr>
          <p:cNvPicPr>
            <a:picLocks noChangeAspect="1" noChangeArrowheads="1"/>
          </p:cNvPicPr>
          <p:nvPr/>
        </p:nvPicPr>
        <p:blipFill>
          <a:blip r:embed="rId2"/>
          <a:srcRect/>
          <a:stretch>
            <a:fillRect/>
          </a:stretch>
        </p:blipFill>
        <p:spPr bwMode="auto">
          <a:xfrm>
            <a:off x="15189200" y="-214313"/>
            <a:ext cx="95250" cy="95250"/>
          </a:xfrm>
          <a:prstGeom prst="rect">
            <a:avLst/>
          </a:prstGeom>
          <a:noFill/>
        </p:spPr>
      </p:pic>
      <p:pic>
        <p:nvPicPr>
          <p:cNvPr id="17" name="Picture 8" descr="http://images.intellitxt.com/ast/adTypes/2b.gif">
            <a:hlinkClick r:id="" action="ppaction://noaction"/>
          </p:cNvPr>
          <p:cNvPicPr>
            <a:picLocks noChangeAspect="1" noChangeArrowheads="1"/>
          </p:cNvPicPr>
          <p:nvPr/>
        </p:nvPicPr>
        <p:blipFill>
          <a:blip r:embed="rId2"/>
          <a:srcRect/>
          <a:stretch>
            <a:fillRect/>
          </a:stretch>
        </p:blipFill>
        <p:spPr bwMode="auto">
          <a:xfrm>
            <a:off x="15189200" y="-214313"/>
            <a:ext cx="95250" cy="95250"/>
          </a:xfrm>
          <a:prstGeom prst="rect">
            <a:avLst/>
          </a:prstGeom>
          <a:noFill/>
        </p:spPr>
      </p:pic>
      <p:pic>
        <p:nvPicPr>
          <p:cNvPr id="18" name="Picture 10" descr="http://images.intellitxt.com/ast/adTypes/2b.gif">
            <a:hlinkClick r:id="" action="ppaction://noaction"/>
          </p:cNvPr>
          <p:cNvPicPr>
            <a:picLocks noChangeAspect="1" noChangeArrowheads="1"/>
          </p:cNvPicPr>
          <p:nvPr/>
        </p:nvPicPr>
        <p:blipFill>
          <a:blip r:embed="rId2"/>
          <a:srcRect/>
          <a:stretch>
            <a:fillRect/>
          </a:stretch>
        </p:blipFill>
        <p:spPr bwMode="auto">
          <a:xfrm>
            <a:off x="15189200" y="-214313"/>
            <a:ext cx="95250" cy="95250"/>
          </a:xfrm>
          <a:prstGeom prst="rect">
            <a:avLst/>
          </a:prstGeom>
          <a:noFill/>
        </p:spPr>
      </p:pic>
      <p:pic>
        <p:nvPicPr>
          <p:cNvPr id="19" name="Picture 12" descr="http://images.intellitxt.com/ast/adTypes/2b.gif">
            <a:hlinkClick r:id="" action="ppaction://noaction"/>
          </p:cNvPr>
          <p:cNvPicPr>
            <a:picLocks noChangeAspect="1" noChangeArrowheads="1"/>
          </p:cNvPicPr>
          <p:nvPr/>
        </p:nvPicPr>
        <p:blipFill>
          <a:blip r:embed="rId2"/>
          <a:srcRect/>
          <a:stretch>
            <a:fillRect/>
          </a:stretch>
        </p:blipFill>
        <p:spPr bwMode="auto">
          <a:xfrm>
            <a:off x="15189200" y="-214313"/>
            <a:ext cx="95250" cy="95250"/>
          </a:xfrm>
          <a:prstGeom prst="rect">
            <a:avLst/>
          </a:prstGeom>
          <a:noFill/>
        </p:spPr>
      </p:pic>
      <p:pic>
        <p:nvPicPr>
          <p:cNvPr id="20" name="Picture 14" descr="http://images.intellitxt.com/ast/adTypes/2b.gif">
            <a:hlinkClick r:id="" action="ppaction://noaction"/>
          </p:cNvPr>
          <p:cNvPicPr>
            <a:picLocks noChangeAspect="1" noChangeArrowheads="1"/>
          </p:cNvPicPr>
          <p:nvPr/>
        </p:nvPicPr>
        <p:blipFill>
          <a:blip r:embed="rId2"/>
          <a:srcRect/>
          <a:stretch>
            <a:fillRect/>
          </a:stretch>
        </p:blipFill>
        <p:spPr bwMode="auto">
          <a:xfrm>
            <a:off x="15189200" y="-214313"/>
            <a:ext cx="95250" cy="952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5DB7EA-47DD-456C-A380-874FC5FB4960}"/>
              </a:ext>
            </a:extLst>
          </p:cNvPr>
          <p:cNvSpPr/>
          <p:nvPr/>
        </p:nvSpPr>
        <p:spPr>
          <a:xfrm>
            <a:off x="228600" y="533400"/>
            <a:ext cx="8077200" cy="3215521"/>
          </a:xfrm>
          <a:prstGeom prst="rect">
            <a:avLst/>
          </a:prstGeom>
        </p:spPr>
        <p:txBody>
          <a:bodyPr wrap="square">
            <a:spAutoFit/>
          </a:bodyPr>
          <a:lstStyle/>
          <a:p>
            <a:pPr lvl="0" eaLnBrk="0" fontAlgn="base" hangingPunct="0">
              <a:spcBef>
                <a:spcPct val="0"/>
              </a:spcBef>
              <a:spcAft>
                <a:spcPct val="0"/>
              </a:spcAft>
            </a:pPr>
            <a:r>
              <a:rPr lang="en-US" dirty="0">
                <a:latin typeface="Times New Roman" pitchFamily="18" charset="0"/>
                <a:cs typeface="Times New Roman" pitchFamily="18" charset="0"/>
              </a:rPr>
              <a:t>3)Some aquatic turtles, such as snapping turtles and soft-shelled turtles, have eyes closer to the top of the head. </a:t>
            </a:r>
          </a:p>
          <a:p>
            <a:pPr lvl="0" eaLnBrk="0" fontAlgn="base" hangingPunct="0">
              <a:spcBef>
                <a:spcPct val="0"/>
              </a:spcBef>
              <a:spcAft>
                <a:spcPct val="0"/>
              </a:spcAft>
            </a:pPr>
            <a:r>
              <a:rPr lang="en-US" dirty="0">
                <a:latin typeface="Times New Roman" pitchFamily="18" charset="0"/>
                <a:cs typeface="Times New Roman" pitchFamily="18" charset="0"/>
              </a:rPr>
              <a:t>These species of turtles can hide from predators in shallow water where they lie entirely submerged except for their eyes and nostrils. </a:t>
            </a:r>
          </a:p>
          <a:p>
            <a:pPr lvl="0" eaLnBrk="0" fontAlgn="base" hangingPunct="0">
              <a:spcBef>
                <a:spcPct val="0"/>
              </a:spcBef>
              <a:spcAft>
                <a:spcPct val="0"/>
              </a:spcAft>
            </a:pPr>
            <a:endParaRPr lang="en-US" dirty="0">
              <a:latin typeface="Times New Roman" pitchFamily="18" charset="0"/>
              <a:cs typeface="Times New Roman" pitchFamily="18" charset="0"/>
            </a:endParaRPr>
          </a:p>
          <a:p>
            <a:pPr lvl="0" eaLnBrk="0" fontAlgn="base" hangingPunct="0">
              <a:spcBef>
                <a:spcPct val="0"/>
              </a:spcBef>
              <a:spcAft>
                <a:spcPct val="0"/>
              </a:spcAft>
            </a:pPr>
            <a:r>
              <a:rPr lang="en-US" dirty="0">
                <a:latin typeface="Times New Roman" pitchFamily="18" charset="0"/>
                <a:cs typeface="Times New Roman" pitchFamily="18" charset="0"/>
              </a:rPr>
              <a:t>4)Sea turtles possess glands near their eyes that produce salty tears that rid their body of excess </a:t>
            </a:r>
            <a:r>
              <a:rPr lang="en-US" dirty="0">
                <a:latin typeface="Times New Roman" pitchFamily="18" charset="0"/>
                <a:cs typeface="Times New Roman" pitchFamily="18" charset="0"/>
                <a:hlinkClick r:id="rId3" tooltip="Salt">
                  <a:extLst>
                    <a:ext uri="{A12FA001-AC4F-418D-AE19-62706E023703}">
                      <ahyp:hlinkClr xmlns:ahyp="http://schemas.microsoft.com/office/drawing/2018/hyperlinkcolor" val="tx"/>
                    </a:ext>
                  </a:extLst>
                </a:hlinkClick>
              </a:rPr>
              <a:t>salt</a:t>
            </a:r>
            <a:r>
              <a:rPr lang="en-US" dirty="0">
                <a:latin typeface="Times New Roman" pitchFamily="18" charset="0"/>
                <a:cs typeface="Times New Roman" pitchFamily="18" charset="0"/>
              </a:rPr>
              <a:t> taken in from the water they drink.</a:t>
            </a:r>
          </a:p>
          <a:p>
            <a:pPr lvl="0" eaLnBrk="0" fontAlgn="base" hangingPunct="0">
              <a:spcBef>
                <a:spcPct val="0"/>
              </a:spcBef>
              <a:spcAft>
                <a:spcPct val="0"/>
              </a:spcAft>
            </a:pPr>
            <a:endParaRPr lang="en-US" dirty="0">
              <a:latin typeface="Times New Roman" pitchFamily="18" charset="0"/>
              <a:cs typeface="Times New Roman" pitchFamily="18" charset="0"/>
            </a:endParaRPr>
          </a:p>
          <a:p>
            <a:pPr lvl="0" eaLnBrk="0" fontAlgn="base" hangingPunct="0">
              <a:spcBef>
                <a:spcPct val="0"/>
              </a:spcBef>
              <a:spcAft>
                <a:spcPct val="0"/>
              </a:spcAft>
            </a:pPr>
            <a:r>
              <a:rPr lang="en-US" dirty="0">
                <a:latin typeface="Times New Roman" pitchFamily="18" charset="0"/>
                <a:cs typeface="Times New Roman" pitchFamily="18" charset="0"/>
              </a:rPr>
              <a:t>5)Most aquatic turtles have flat, streamlined shells which aid in swimming and diving. </a:t>
            </a:r>
          </a:p>
          <a:p>
            <a:endParaRPr lang="en-GB" dirty="0"/>
          </a:p>
        </p:txBody>
      </p:sp>
    </p:spTree>
    <p:extLst>
      <p:ext uri="{BB962C8B-B14F-4D97-AF65-F5344CB8AC3E}">
        <p14:creationId xmlns:p14="http://schemas.microsoft.com/office/powerpoint/2010/main" val="400122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28600" y="609600"/>
            <a:ext cx="8610600" cy="483209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effectLst/>
                <a:latin typeface="Times New Roman" pitchFamily="18" charset="0"/>
                <a:ea typeface="Times New Roman" pitchFamily="18" charset="0"/>
                <a:cs typeface="Times New Roman" pitchFamily="18" charset="0"/>
              </a:rPr>
              <a:t>Reproduction</a:t>
            </a:r>
          </a:p>
          <a:p>
            <a:pPr marL="342900" lvl="0" indent="-342900" defTabSz="914400" eaLnBrk="0" fontAlgn="base" hangingPunct="0">
              <a:spcBef>
                <a:spcPct val="0"/>
              </a:spcBef>
              <a:spcAft>
                <a:spcPct val="0"/>
              </a:spcAft>
              <a:buFont typeface="Wingdings" panose="05000000000000000000" pitchFamily="2" charset="2"/>
              <a:buChar char="q"/>
            </a:pPr>
            <a:r>
              <a:rPr lang="en-GB" sz="2000" dirty="0">
                <a:latin typeface="Times New Roman" pitchFamily="18" charset="0"/>
                <a:ea typeface="Times New Roman" pitchFamily="18" charset="0"/>
                <a:cs typeface="Times New Roman" pitchFamily="18" charset="0"/>
              </a:rPr>
              <a:t>Male and female sea turtles do not differ externally until they approach maturity. </a:t>
            </a:r>
          </a:p>
          <a:p>
            <a:pPr marL="342900" lvl="0" indent="-342900" defTabSz="914400" eaLnBrk="0" fontAlgn="base" hangingPunct="0">
              <a:spcBef>
                <a:spcPct val="0"/>
              </a:spcBef>
              <a:spcAft>
                <a:spcPct val="0"/>
              </a:spcAft>
              <a:buFont typeface="Wingdings" panose="05000000000000000000" pitchFamily="2" charset="2"/>
              <a:buChar char="q"/>
            </a:pPr>
            <a:r>
              <a:rPr lang="en-GB" sz="2000" dirty="0">
                <a:latin typeface="Times New Roman" pitchFamily="18" charset="0"/>
                <a:ea typeface="Times New Roman" pitchFamily="18" charset="0"/>
                <a:cs typeface="Times New Roman" pitchFamily="18" charset="0"/>
              </a:rPr>
              <a:t>Adult males have longer, thicker tails, because the male reproductive organ is housed in the base of the tail. In males, the tail may extend beyond the hind flippers.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Like other turtles, sea turtles lay eggs. They must come ashore to do so.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Females nest a few weeks after mating.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Females usually nest during the warmest months of the year. The exception is the leatherback turtle, which nests in fall and winter. </a:t>
            </a:r>
          </a:p>
          <a:p>
            <a:pPr marL="342900" lvl="0" indent="-342900" eaLnBrk="0" fontAlgn="base" hangingPunct="0">
              <a:spcBef>
                <a:spcPct val="0"/>
              </a:spcBef>
              <a:spcAft>
                <a:spcPct val="0"/>
              </a:spcAft>
              <a:buFont typeface="Wingdings" panose="05000000000000000000" pitchFamily="2" charset="2"/>
              <a:buChar char="q"/>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 Females may spend two or more hours out of water during the nesting period. </a:t>
            </a:r>
          </a:p>
          <a:p>
            <a:pPr marL="342900" lvl="0" indent="-342900" eaLnBrk="0" fontAlgn="base" hangingPunct="0">
              <a:spcBef>
                <a:spcPct val="0"/>
              </a:spcBef>
              <a:spcAft>
                <a:spcPct val="0"/>
              </a:spcAft>
              <a:buFont typeface="Wingdings" panose="05000000000000000000" pitchFamily="2" charset="2"/>
              <a:buChar char="q"/>
            </a:pPr>
            <a:r>
              <a:rPr lang="en-US" sz="2000" dirty="0">
                <a:latin typeface="Times New Roman" pitchFamily="18" charset="0"/>
                <a:cs typeface="Times New Roman" pitchFamily="18" charset="0"/>
              </a:rPr>
              <a:t>A mature nesting female hauls herself onto the beach until she finds suitable sand on which to create a nest. </a:t>
            </a:r>
          </a:p>
          <a:p>
            <a:pPr marL="342900" lvl="0" indent="-342900" eaLnBrk="0" fontAlgn="base" hangingPunct="0">
              <a:spcBef>
                <a:spcPct val="0"/>
              </a:spcBef>
              <a:spcAft>
                <a:spcPct val="0"/>
              </a:spcAft>
              <a:buFont typeface="Wingdings" panose="05000000000000000000" pitchFamily="2" charset="2"/>
              <a:buChar char="q"/>
            </a:pPr>
            <a:r>
              <a:rPr lang="en-US" sz="2000" dirty="0">
                <a:latin typeface="Times New Roman" pitchFamily="18" charset="0"/>
                <a:cs typeface="Times New Roman" pitchFamily="18" charset="0"/>
              </a:rPr>
              <a:t>Using its hind flippers, the female proceeds to dig a circular hole 40 to 50 centimeters deep. After the hole is dug, the female then starts filling the nest with eggs one by one until it has deposited around 150 to 200 eggs</a:t>
            </a:r>
            <a:r>
              <a:rPr lang="en-US" sz="2000" dirty="0"/>
              <a:t>.</a:t>
            </a:r>
            <a:endParaRPr kumimoji="0" lang="en-US" sz="2000" i="0" u="none" strike="noStrike" cap="none" normalizeH="0" baseline="0" dirty="0">
              <a:ln>
                <a:noFill/>
              </a:ln>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0C300-D9D5-45CC-9D8E-888244FC63FE}"/>
              </a:ext>
            </a:extLst>
          </p:cNvPr>
          <p:cNvSpPr/>
          <p:nvPr/>
        </p:nvSpPr>
        <p:spPr>
          <a:xfrm>
            <a:off x="0" y="5019541"/>
            <a:ext cx="8763000" cy="1292662"/>
          </a:xfrm>
          <a:prstGeom prst="rect">
            <a:avLst/>
          </a:prstGeom>
        </p:spPr>
        <p:txBody>
          <a:bodyPr wrap="square">
            <a:spAutoFit/>
          </a:bodyPr>
          <a:lstStyle/>
          <a:p>
            <a:r>
              <a:rPr lang="en-US" dirty="0"/>
              <a:t> </a:t>
            </a:r>
          </a:p>
          <a:p>
            <a:r>
              <a:rPr lang="en-US" sz="2000" dirty="0">
                <a:latin typeface="Times New Roman" pitchFamily="18" charset="0"/>
                <a:cs typeface="Times New Roman" pitchFamily="18" charset="0"/>
              </a:rPr>
              <a:t>A turtle prepares to nest: (from top to bottom) using her front flippers, the turtle creates the "body pit" and, with her hind legs, digs the egg chamber, where she deposits more than a hundred eggs.</a:t>
            </a:r>
          </a:p>
        </p:txBody>
      </p:sp>
      <p:pic>
        <p:nvPicPr>
          <p:cNvPr id="3" name="Picture 2">
            <a:extLst>
              <a:ext uri="{FF2B5EF4-FFF2-40B4-BE49-F238E27FC236}">
                <a16:creationId xmlns:a16="http://schemas.microsoft.com/office/drawing/2014/main" id="{0571EB26-6EA4-4B2C-A880-F00C4A7AD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16" y="2971800"/>
            <a:ext cx="2743200" cy="204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AF3D889-ADCD-416E-B9D3-E409F00CF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416676"/>
            <a:ext cx="3276600" cy="213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0680BC4E-7372-48A5-B802-6849ACA2E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304800"/>
            <a:ext cx="297803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415B43D9-2F28-4F46-9491-2921CEE4BE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024551"/>
            <a:ext cx="3018508" cy="19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182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1938992"/>
          </a:xfrm>
          <a:prstGeom prst="rect">
            <a:avLst/>
          </a:prstGeom>
        </p:spPr>
        <p:txBody>
          <a:bodyPr wrap="square">
            <a:spAutoFit/>
          </a:bodyPr>
          <a:lstStyle/>
          <a:p>
            <a:r>
              <a:rPr lang="en-US" sz="2400" u="sng" dirty="0">
                <a:latin typeface="Times New Roman" pitchFamily="18" charset="0"/>
                <a:cs typeface="Times New Roman" pitchFamily="18" charset="0"/>
                <a:hlinkClick r:id="rId2" tooltip="Incubation">
                  <a:extLst>
                    <a:ext uri="{A12FA001-AC4F-418D-AE19-62706E023703}">
                      <ahyp:hlinkClr xmlns:ahyp="http://schemas.microsoft.com/office/drawing/2018/hyperlinkcolor" val="tx"/>
                    </a:ext>
                  </a:extLst>
                </a:hlinkClick>
              </a:rPr>
              <a:t>Incubation</a:t>
            </a:r>
            <a:r>
              <a:rPr lang="en-US" sz="2400" dirty="0">
                <a:latin typeface="Times New Roman" pitchFamily="18" charset="0"/>
                <a:cs typeface="Times New Roman" pitchFamily="18" charset="0"/>
              </a:rPr>
              <a:t> takes about 2 months. The length of incubation and the gender of the hatchling depends on the temperature of the sand. Darker sands maintain higher temperatures, decreasing incubation time and increasing the frequency of female hatchlings. When the eggs hatch, these hatchlings dig their way out and seek the ocean. </a:t>
            </a:r>
          </a:p>
        </p:txBody>
      </p:sp>
      <p:graphicFrame>
        <p:nvGraphicFramePr>
          <p:cNvPr id="3" name="Table 2"/>
          <p:cNvGraphicFramePr>
            <a:graphicFrameLocks noGrp="1"/>
          </p:cNvGraphicFramePr>
          <p:nvPr/>
        </p:nvGraphicFramePr>
        <p:xfrm>
          <a:off x="1524000" y="3337560"/>
          <a:ext cx="6096000" cy="18288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0">
                <a:tc>
                  <a:txBody>
                    <a:bodyPr/>
                    <a:lstStyle/>
                    <a:p>
                      <a:pPr marL="0" marR="0" algn="l" rtl="0">
                        <a:spcBef>
                          <a:spcPts val="0"/>
                        </a:spcBef>
                        <a:spcAft>
                          <a:spcPts val="0"/>
                        </a:spcAft>
                      </a:pPr>
                      <a:endParaRPr lang="en-US" sz="1200">
                        <a:solidFill>
                          <a:srgbClr val="000000"/>
                        </a:solidFill>
                        <a:latin typeface="Times New Roman"/>
                        <a:ea typeface="Times New Roman"/>
                        <a:cs typeface="Times New Roman"/>
                      </a:endParaRPr>
                    </a:p>
                  </a:txBody>
                  <a:tcPr marL="0" marR="0" marT="0" marB="0" anchor="ctr">
                    <a:lnL>
                      <a:noFill/>
                    </a:lnL>
                    <a:lnR>
                      <a:noFill/>
                    </a:lnR>
                    <a:lnT>
                      <a:noFill/>
                    </a:lnT>
                    <a:lnB>
                      <a:noFill/>
                    </a:lnB>
                  </a:tcPr>
                </a:tc>
                <a:tc>
                  <a:txBody>
                    <a:bodyPr/>
                    <a:lstStyle/>
                    <a:p>
                      <a:pPr marL="0" marR="0" algn="l" rtl="0">
                        <a:spcBef>
                          <a:spcPts val="0"/>
                        </a:spcBef>
                        <a:spcAft>
                          <a:spcPts val="0"/>
                        </a:spcAft>
                      </a:pPr>
                      <a:endParaRPr lang="en-US" sz="1200" dirty="0">
                        <a:solidFill>
                          <a:srgbClr val="000000"/>
                        </a:solidFill>
                        <a:latin typeface="Times New Roman"/>
                        <a:ea typeface="Times New Roman"/>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2770" name="Picture 2" descr="turtle types"/>
          <p:cNvPicPr>
            <a:picLocks noChangeAspect="1" noChangeArrowheads="1"/>
          </p:cNvPicPr>
          <p:nvPr/>
        </p:nvPicPr>
        <p:blipFill>
          <a:blip r:embed="rId3" r:link="rId4"/>
          <a:srcRect/>
          <a:stretch>
            <a:fillRect/>
          </a:stretch>
        </p:blipFill>
        <p:spPr bwMode="auto">
          <a:xfrm>
            <a:off x="4528185" y="2139017"/>
            <a:ext cx="3657600" cy="4572000"/>
          </a:xfrm>
          <a:prstGeom prst="rect">
            <a:avLst/>
          </a:prstGeom>
          <a:noFill/>
        </p:spPr>
      </p:pic>
      <p:pic>
        <p:nvPicPr>
          <p:cNvPr id="32769" name="Picture 1" descr="turtle types"/>
          <p:cNvPicPr>
            <a:picLocks noChangeAspect="1" noChangeArrowheads="1"/>
          </p:cNvPicPr>
          <p:nvPr/>
        </p:nvPicPr>
        <p:blipFill>
          <a:blip r:embed="rId5" r:link="rId6"/>
          <a:srcRect/>
          <a:stretch>
            <a:fillRect/>
          </a:stretch>
        </p:blipFill>
        <p:spPr bwMode="auto">
          <a:xfrm>
            <a:off x="762000" y="2253317"/>
            <a:ext cx="3474720" cy="4343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339071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6159" y="4133671"/>
            <a:ext cx="8534400" cy="1200329"/>
          </a:xfrm>
          <a:prstGeom prst="rect">
            <a:avLst/>
          </a:prstGeom>
        </p:spPr>
        <p:txBody>
          <a:bodyPr wrap="square">
            <a:spAutoFit/>
          </a:bodyPr>
          <a:lstStyle/>
          <a:p>
            <a:r>
              <a:rPr lang="en-US" sz="2400" dirty="0">
                <a:latin typeface="Times New Roman" pitchFamily="18" charset="0"/>
                <a:cs typeface="Times New Roman" pitchFamily="18" charset="0"/>
              </a:rPr>
              <a:t>Soon after they emerge from their shells, young turtles leave their natural nest (top and middle photos) and scurry to the water (bottom photo) to begin their seaward journey. </a:t>
            </a:r>
          </a:p>
        </p:txBody>
      </p:sp>
    </p:spTree>
    <p:extLst>
      <p:ext uri="{BB962C8B-B14F-4D97-AF65-F5344CB8AC3E}">
        <p14:creationId xmlns:p14="http://schemas.microsoft.com/office/powerpoint/2010/main" val="323662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0CF67B-8776-41DA-8284-AE5A9E8892F6}"/>
              </a:ext>
            </a:extLst>
          </p:cNvPr>
          <p:cNvSpPr/>
          <p:nvPr/>
        </p:nvSpPr>
        <p:spPr>
          <a:xfrm>
            <a:off x="685800" y="762000"/>
            <a:ext cx="8077200" cy="5339179"/>
          </a:xfrm>
          <a:prstGeom prst="rect">
            <a:avLst/>
          </a:prstGeom>
        </p:spPr>
        <p:txBody>
          <a:bodyPr wrap="square">
            <a:spAutoFit/>
          </a:bodyPr>
          <a:lstStyle/>
          <a:p>
            <a:r>
              <a:rPr lang="en-GB" sz="2800" b="1" dirty="0">
                <a:solidFill>
                  <a:srgbClr val="00B050"/>
                </a:solidFill>
                <a:latin typeface="Times New Roman" panose="02020603050405020304" pitchFamily="18" charset="0"/>
                <a:cs typeface="Times New Roman" panose="02020603050405020304" pitchFamily="18" charset="0"/>
              </a:rPr>
              <a:t>Squamata</a:t>
            </a:r>
            <a:r>
              <a:rPr lang="en-GB" sz="2800" dirty="0">
                <a:solidFill>
                  <a:srgbClr val="333333"/>
                </a:solidFill>
                <a:latin typeface="Catamaran"/>
              </a:rPr>
              <a:t> </a:t>
            </a:r>
          </a:p>
          <a:p>
            <a:endParaRPr lang="en-GB" sz="2800" dirty="0">
              <a:solidFill>
                <a:srgbClr val="333333"/>
              </a:solidFill>
              <a:latin typeface="Catamaran"/>
            </a:endParaRPr>
          </a:p>
          <a:p>
            <a:r>
              <a:rPr lang="en-GB" sz="2000" dirty="0">
                <a:solidFill>
                  <a:srgbClr val="333333"/>
                </a:solidFill>
                <a:latin typeface="Times New Roman" panose="02020603050405020304" pitchFamily="18" charset="0"/>
                <a:cs typeface="Times New Roman" panose="02020603050405020304" pitchFamily="18" charset="0"/>
              </a:rPr>
              <a:t>Some species of</a:t>
            </a:r>
            <a:r>
              <a:rPr lang="en-GB" sz="2000" b="1" dirty="0">
                <a:solidFill>
                  <a:srgbClr val="333333"/>
                </a:solidFill>
                <a:latin typeface="Times New Roman" panose="02020603050405020304" pitchFamily="18" charset="0"/>
                <a:cs typeface="Times New Roman" panose="02020603050405020304" pitchFamily="18" charset="0"/>
              </a:rPr>
              <a:t> aquatic snake</a:t>
            </a:r>
            <a:r>
              <a:rPr lang="en-GB" sz="2000" dirty="0">
                <a:solidFill>
                  <a:srgbClr val="333333"/>
                </a:solidFill>
                <a:latin typeface="Times New Roman" panose="02020603050405020304" pitchFamily="18" charset="0"/>
                <a:cs typeface="Times New Roman" panose="02020603050405020304" pitchFamily="18" charset="0"/>
              </a:rPr>
              <a:t> are highly poisonous. These animals have adapted to life in a marine environment without any problem. In fact, they are often not well adapted to life on land. </a:t>
            </a:r>
          </a:p>
          <a:p>
            <a:endParaRPr lang="en-GB" sz="2000" dirty="0">
              <a:solidFill>
                <a:srgbClr val="333333"/>
              </a:solidFill>
              <a:latin typeface="Times New Roman" panose="02020603050405020304" pitchFamily="18" charset="0"/>
              <a:cs typeface="Times New Roman" panose="02020603050405020304" pitchFamily="18" charset="0"/>
            </a:endParaRPr>
          </a:p>
          <a:p>
            <a:r>
              <a:rPr lang="en-GB" sz="2000" dirty="0">
                <a:solidFill>
                  <a:srgbClr val="333333"/>
                </a:solidFill>
                <a:latin typeface="Times New Roman" panose="02020603050405020304" pitchFamily="18" charset="0"/>
                <a:cs typeface="Times New Roman" panose="02020603050405020304" pitchFamily="18" charset="0"/>
              </a:rPr>
              <a:t>In general, the entire reproductive cycle occurs in the water with certain exceptions, such as the genus </a:t>
            </a:r>
            <a:r>
              <a:rPr lang="en-GB" sz="2000" i="1" dirty="0" err="1">
                <a:solidFill>
                  <a:srgbClr val="333333"/>
                </a:solidFill>
                <a:latin typeface="Times New Roman" panose="02020603050405020304" pitchFamily="18" charset="0"/>
                <a:cs typeface="Times New Roman" panose="02020603050405020304" pitchFamily="18" charset="0"/>
              </a:rPr>
              <a:t>Laticauda</a:t>
            </a:r>
            <a:r>
              <a:rPr lang="en-GB" sz="2000" dirty="0">
                <a:solidFill>
                  <a:srgbClr val="333333"/>
                </a:solidFill>
                <a:latin typeface="Times New Roman" panose="02020603050405020304" pitchFamily="18" charset="0"/>
                <a:cs typeface="Times New Roman" panose="02020603050405020304" pitchFamily="18" charset="0"/>
              </a:rPr>
              <a:t>. These are </a:t>
            </a:r>
            <a:r>
              <a:rPr lang="en-GB" sz="2000" dirty="0">
                <a:solidFill>
                  <a:srgbClr val="0183E4"/>
                </a:solidFill>
                <a:latin typeface="Times New Roman" panose="02020603050405020304" pitchFamily="18" charset="0"/>
                <a:cs typeface="Times New Roman" panose="02020603050405020304" pitchFamily="18" charset="0"/>
                <a:hlinkClick r:id="rId2"/>
              </a:rPr>
              <a:t>types of oviparous animals</a:t>
            </a:r>
            <a:r>
              <a:rPr lang="en-GB" sz="2000" dirty="0">
                <a:solidFill>
                  <a:srgbClr val="333333"/>
                </a:solidFill>
                <a:latin typeface="Times New Roman" panose="02020603050405020304" pitchFamily="18" charset="0"/>
                <a:cs typeface="Times New Roman" panose="02020603050405020304" pitchFamily="18" charset="0"/>
              </a:rPr>
              <a:t> and lays their eggs on land. They tend to be predators of other animals that live in the sea.</a:t>
            </a:r>
          </a:p>
          <a:p>
            <a:endParaRPr lang="en-GB" sz="2000" dirty="0">
              <a:solidFill>
                <a:srgbClr val="333333"/>
              </a:solidFill>
              <a:latin typeface="Times New Roman" panose="02020603050405020304" pitchFamily="18" charset="0"/>
              <a:cs typeface="Times New Roman" panose="02020603050405020304" pitchFamily="18" charset="0"/>
            </a:endParaRPr>
          </a:p>
          <a:p>
            <a:endParaRPr lang="en-GB" sz="2000" dirty="0">
              <a:solidFill>
                <a:srgbClr val="333333"/>
              </a:solidFill>
              <a:latin typeface="Times New Roman" panose="02020603050405020304" pitchFamily="18" charset="0"/>
              <a:cs typeface="Times New Roman" panose="02020603050405020304" pitchFamily="18" charset="0"/>
            </a:endParaRPr>
          </a:p>
          <a:p>
            <a:r>
              <a:rPr lang="en-GB" sz="2000" dirty="0">
                <a:solidFill>
                  <a:srgbClr val="333333"/>
                </a:solidFill>
                <a:latin typeface="Times New Roman" panose="02020603050405020304" pitchFamily="18" charset="0"/>
                <a:cs typeface="Times New Roman" panose="02020603050405020304" pitchFamily="18" charset="0"/>
              </a:rPr>
              <a:t>Some examples of these aquatic reptiles are:</a:t>
            </a:r>
          </a:p>
          <a:p>
            <a:pPr>
              <a:buFont typeface="Arial" panose="020B0604020202020204" pitchFamily="34" charset="0"/>
              <a:buChar char="•"/>
            </a:pPr>
            <a:r>
              <a:rPr lang="en-GB" sz="2000" dirty="0">
                <a:solidFill>
                  <a:srgbClr val="333333"/>
                </a:solidFill>
                <a:latin typeface="Times New Roman" panose="02020603050405020304" pitchFamily="18" charset="0"/>
                <a:cs typeface="Times New Roman" panose="02020603050405020304" pitchFamily="18" charset="0"/>
              </a:rPr>
              <a:t>Beaked sea snake (</a:t>
            </a:r>
            <a:r>
              <a:rPr lang="en-GB" sz="2000" i="1" dirty="0" err="1">
                <a:solidFill>
                  <a:srgbClr val="333333"/>
                </a:solidFill>
                <a:latin typeface="Times New Roman" panose="02020603050405020304" pitchFamily="18" charset="0"/>
                <a:cs typeface="Times New Roman" panose="02020603050405020304" pitchFamily="18" charset="0"/>
              </a:rPr>
              <a:t>Enhydrina</a:t>
            </a:r>
            <a:r>
              <a:rPr lang="en-GB" sz="2000" i="1" dirty="0">
                <a:solidFill>
                  <a:srgbClr val="333333"/>
                </a:solidFill>
                <a:latin typeface="Times New Roman" panose="02020603050405020304" pitchFamily="18" charset="0"/>
                <a:cs typeface="Times New Roman" panose="02020603050405020304" pitchFamily="18" charset="0"/>
              </a:rPr>
              <a:t> </a:t>
            </a:r>
            <a:r>
              <a:rPr lang="en-GB" sz="2000" i="1" dirty="0" err="1">
                <a:solidFill>
                  <a:srgbClr val="333333"/>
                </a:solidFill>
                <a:latin typeface="Times New Roman" panose="02020603050405020304" pitchFamily="18" charset="0"/>
                <a:cs typeface="Times New Roman" panose="02020603050405020304" pitchFamily="18" charset="0"/>
              </a:rPr>
              <a:t>schistosa</a:t>
            </a:r>
            <a:r>
              <a:rPr lang="en-GB" sz="2000" dirty="0">
                <a:solidFill>
                  <a:srgbClr val="333333"/>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GB" sz="2000" dirty="0">
                <a:solidFill>
                  <a:srgbClr val="333333"/>
                </a:solidFill>
                <a:latin typeface="Times New Roman" panose="02020603050405020304" pitchFamily="18" charset="0"/>
                <a:cs typeface="Times New Roman" panose="02020603050405020304" pitchFamily="18" charset="0"/>
              </a:rPr>
              <a:t>Olive sea snake (</a:t>
            </a:r>
            <a:r>
              <a:rPr lang="en-GB" sz="2000" i="1" dirty="0" err="1">
                <a:solidFill>
                  <a:srgbClr val="333333"/>
                </a:solidFill>
                <a:latin typeface="Times New Roman" panose="02020603050405020304" pitchFamily="18" charset="0"/>
                <a:cs typeface="Times New Roman" panose="02020603050405020304" pitchFamily="18" charset="0"/>
              </a:rPr>
              <a:t>Aipysurus</a:t>
            </a:r>
            <a:r>
              <a:rPr lang="en-GB" sz="2000" i="1" dirty="0">
                <a:solidFill>
                  <a:srgbClr val="333333"/>
                </a:solidFill>
                <a:latin typeface="Times New Roman" panose="02020603050405020304" pitchFamily="18" charset="0"/>
                <a:cs typeface="Times New Roman" panose="02020603050405020304" pitchFamily="18" charset="0"/>
              </a:rPr>
              <a:t> </a:t>
            </a:r>
            <a:r>
              <a:rPr lang="en-GB" sz="2000" i="1" dirty="0" err="1">
                <a:solidFill>
                  <a:srgbClr val="333333"/>
                </a:solidFill>
                <a:latin typeface="Times New Roman" panose="02020603050405020304" pitchFamily="18" charset="0"/>
                <a:cs typeface="Times New Roman" panose="02020603050405020304" pitchFamily="18" charset="0"/>
              </a:rPr>
              <a:t>laevis</a:t>
            </a:r>
            <a:r>
              <a:rPr lang="en-GB" sz="2000" dirty="0">
                <a:solidFill>
                  <a:srgbClr val="333333"/>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GB" sz="2000" dirty="0">
                <a:solidFill>
                  <a:srgbClr val="333333"/>
                </a:solidFill>
                <a:latin typeface="Times New Roman" panose="02020603050405020304" pitchFamily="18" charset="0"/>
                <a:cs typeface="Times New Roman" panose="02020603050405020304" pitchFamily="18" charset="0"/>
              </a:rPr>
              <a:t>Yellow-bellied sea snake</a:t>
            </a:r>
            <a:endParaRPr lang="en-GB" sz="20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3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8600" y="990600"/>
            <a:ext cx="8686800" cy="4572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i="0" u="none" strike="noStrike" kern="1200" cap="none" spc="0" normalizeH="0" baseline="0" noProof="0" dirty="0">
                <a:ln>
                  <a:noFill/>
                </a:ln>
                <a:effectLst/>
                <a:uLnTx/>
                <a:uFillTx/>
                <a:latin typeface="Times New Roman" pitchFamily="18" charset="0"/>
                <a:cs typeface="Times New Roman" pitchFamily="18" charset="0"/>
              </a:rPr>
              <a:t>A term which includes some members of the </a:t>
            </a:r>
            <a:r>
              <a:rPr kumimoji="0" lang="en-US" sz="2000" b="1" i="0" u="none" strike="noStrike" kern="1200" cap="none" spc="0" normalizeH="0" baseline="0" noProof="0" dirty="0" err="1">
                <a:ln>
                  <a:noFill/>
                </a:ln>
                <a:effectLst/>
                <a:uLnTx/>
                <a:uFillTx/>
                <a:latin typeface="Times New Roman" pitchFamily="18" charset="0"/>
                <a:cs typeface="Times New Roman" pitchFamily="18" charset="0"/>
              </a:rPr>
              <a:t>Colubridae</a:t>
            </a:r>
            <a:r>
              <a:rPr kumimoji="0" lang="en-US" sz="2000" b="1" i="0" u="none" strike="noStrike" kern="1200" cap="none" spc="0" normalizeH="0" baseline="0" noProof="0" dirty="0">
                <a:ln>
                  <a:noFill/>
                </a:ln>
                <a:effectLst/>
                <a:uLnTx/>
                <a:uFillTx/>
                <a:latin typeface="Times New Roman" pitchFamily="18" charset="0"/>
                <a:cs typeface="Times New Roman" pitchFamily="18" charset="0"/>
              </a:rPr>
              <a:t> family</a:t>
            </a:r>
            <a:r>
              <a:rPr kumimoji="0" lang="en-US" sz="2000" i="0" u="none" strike="noStrike" kern="1200" cap="none" spc="0" normalizeH="0" baseline="0" noProof="0" dirty="0">
                <a:ln>
                  <a:noFill/>
                </a:ln>
                <a:effectLst/>
                <a:uLnTx/>
                <a:uFillTx/>
                <a:latin typeface="Times New Roman" pitchFamily="18" charset="0"/>
                <a:cs typeface="Times New Roman" pitchFamily="18" charset="0"/>
              </a:rPr>
              <a:t>, of very low or nil </a:t>
            </a:r>
            <a:r>
              <a:rPr kumimoji="0" lang="en-US" sz="2000" i="0" u="none" strike="noStrike" kern="1200" cap="none" spc="0" normalizeH="0" baseline="0" noProof="0" dirty="0" err="1">
                <a:ln>
                  <a:noFill/>
                </a:ln>
                <a:effectLst/>
                <a:uLnTx/>
                <a:uFillTx/>
                <a:latin typeface="Times New Roman" pitchFamily="18" charset="0"/>
                <a:cs typeface="Times New Roman" pitchFamily="18" charset="0"/>
              </a:rPr>
              <a:t>venomicity</a:t>
            </a:r>
            <a:r>
              <a:rPr kumimoji="0" lang="en-US" sz="2000" i="0" u="none" strike="noStrike" kern="1200" cap="none" spc="0" normalizeH="0" baseline="0" noProof="0" dirty="0">
                <a:ln>
                  <a:noFill/>
                </a:ln>
                <a:effectLst/>
                <a:uLnTx/>
                <a:uFillTx/>
                <a:latin typeface="Times New Roman" pitchFamily="18" charset="0"/>
                <a:cs typeface="Times New Roman" pitchFamily="18" charset="0"/>
              </a:rPr>
              <a:t>, and true sea-snakes of the family </a:t>
            </a:r>
            <a:r>
              <a:rPr kumimoji="0" lang="en-US" sz="2000" b="1" i="0" u="none" strike="noStrike" kern="1200" cap="none" spc="0" normalizeH="0" baseline="0" noProof="0" dirty="0" err="1">
                <a:ln>
                  <a:noFill/>
                </a:ln>
                <a:effectLst/>
                <a:uLnTx/>
                <a:uFillTx/>
                <a:latin typeface="Times New Roman" pitchFamily="18" charset="0"/>
                <a:cs typeface="Times New Roman" pitchFamily="18" charset="0"/>
              </a:rPr>
              <a:t>Hydrophiidae</a:t>
            </a:r>
            <a:r>
              <a:rPr kumimoji="0" lang="en-US" sz="2000" i="0" u="none" strike="noStrike" kern="1200" cap="none" spc="0" normalizeH="0" baseline="0" noProof="0" dirty="0">
                <a:ln>
                  <a:noFill/>
                </a:ln>
                <a:effectLst/>
                <a:uLnTx/>
                <a:uFillTx/>
                <a:latin typeface="Times New Roman" pitchFamily="18" charset="0"/>
                <a:cs typeface="Times New Roman" pitchFamily="18" charset="0"/>
              </a:rPr>
              <a:t>, which have very powerful venom but keep mostly to the open sea. They can be a hazard if blown to shore in rough weather. They have a capability of staying under water for as long as 8 hours.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0"/>
            <a:ext cx="8915400" cy="6370975"/>
          </a:xfrm>
          <a:prstGeom prst="rect">
            <a:avLst/>
          </a:prstGeom>
        </p:spPr>
        <p:txBody>
          <a:bodyPr wrap="square">
            <a:spAutoFit/>
          </a:bodyPr>
          <a:lstStyle/>
          <a:p>
            <a:pPr>
              <a:buFont typeface="Wingdings" pitchFamily="2" charset="2"/>
              <a:buChar char="Ø"/>
            </a:pPr>
            <a:r>
              <a:rPr lang="en-US" sz="2000" dirty="0">
                <a:latin typeface="Times New Roman" pitchFamily="18" charset="0"/>
                <a:cs typeface="Times New Roman" pitchFamily="18" charset="0"/>
              </a:rPr>
              <a:t>Most snakes are capable of swimming fairly well, but some types (aquatic snakes) specialize in the medium.</a:t>
            </a:r>
          </a:p>
          <a:p>
            <a:pPr>
              <a:buFont typeface="Wingdings" pitchFamily="2" charset="2"/>
              <a:buChar char="Ø"/>
            </a:pPr>
            <a:r>
              <a:rPr lang="en-US" sz="2000" dirty="0">
                <a:latin typeface="Times New Roman" pitchFamily="18" charset="0"/>
                <a:cs typeface="Times New Roman" pitchFamily="18" charset="0"/>
              </a:rPr>
              <a:t> Some of their more obvious adaptations are the placement of their eyes and nostrils higher in the head allowing them to breathe and see without raising their head above water, and the flattening of their tail.</a:t>
            </a:r>
          </a:p>
          <a:p>
            <a:pPr>
              <a:buFont typeface="Wingdings" pitchFamily="2" charset="2"/>
              <a:buChar char="Ø"/>
            </a:pPr>
            <a:r>
              <a:rPr lang="en-US" sz="2000" dirty="0">
                <a:latin typeface="Times New Roman" pitchFamily="18" charset="0"/>
                <a:cs typeface="Times New Roman" pitchFamily="18" charset="0"/>
              </a:rPr>
              <a:t> The tail  is used like a fin, moved side-to-side like a fish to propel themselves.</a:t>
            </a:r>
          </a:p>
          <a:p>
            <a:pPr>
              <a:buFont typeface="Wingdings" pitchFamily="2" charset="2"/>
              <a:buChar char="Ø"/>
            </a:pPr>
            <a:r>
              <a:rPr lang="en-US" sz="2000" dirty="0">
                <a:latin typeface="Times New Roman" pitchFamily="18" charset="0"/>
                <a:cs typeface="Times New Roman" pitchFamily="18" charset="0"/>
              </a:rPr>
              <a:t> These snakes often prey on fish and other unsuspecting marine animals. These snakes often dive to great depths, staying underwater for long periods of time. </a:t>
            </a:r>
          </a:p>
          <a:p>
            <a:pPr>
              <a:buFont typeface="Wingdings" pitchFamily="2" charset="2"/>
              <a:buChar char="Ø"/>
            </a:pPr>
            <a:endParaRPr lang="en-US" sz="2000" dirty="0">
              <a:latin typeface="Times New Roman" pitchFamily="18" charset="0"/>
              <a:cs typeface="Times New Roman" pitchFamily="18" charset="0"/>
            </a:endParaRPr>
          </a:p>
          <a:p>
            <a:pPr>
              <a:buFont typeface="Wingdings" pitchFamily="2" charset="2"/>
              <a:buChar char="Ø"/>
            </a:pPr>
            <a:r>
              <a:rPr lang="en-GB" sz="2000" dirty="0">
                <a:latin typeface="Times New Roman" pitchFamily="18" charset="0"/>
                <a:cs typeface="Times New Roman" pitchFamily="18" charset="0"/>
              </a:rPr>
              <a:t>The lung has become very large and extends almost the entire length of the body, although it seems likely that the rear portion developed to aid buoyancy, rather than to exchange gas. The extended lung may also serve as a means of storing air for dives.</a:t>
            </a:r>
          </a:p>
          <a:p>
            <a:pPr>
              <a:buFont typeface="Wingdings" pitchFamily="2" charset="2"/>
              <a:buChar char="Ø"/>
            </a:pPr>
            <a:endParaRPr lang="en-GB" sz="2000" dirty="0">
              <a:latin typeface="Times New Roman" pitchFamily="18" charset="0"/>
              <a:cs typeface="Times New Roman" pitchFamily="18" charset="0"/>
            </a:endParaRPr>
          </a:p>
          <a:p>
            <a:pPr>
              <a:buFont typeface="Wingdings" pitchFamily="2" charset="2"/>
              <a:buChar char="Ø"/>
            </a:pPr>
            <a:r>
              <a:rPr lang="en-GB" sz="2000" dirty="0">
                <a:latin typeface="Times New Roman" pitchFamily="18" charset="0"/>
                <a:cs typeface="Times New Roman" pitchFamily="18" charset="0"/>
              </a:rPr>
              <a:t>Sea snakes in general are able to respire through their skin. </a:t>
            </a:r>
          </a:p>
          <a:p>
            <a:pPr>
              <a:buFont typeface="Wingdings" pitchFamily="2" charset="2"/>
              <a:buChar char="Ø"/>
            </a:pPr>
            <a:endParaRPr lang="en-GB" sz="2000" dirty="0">
              <a:latin typeface="Times New Roman" pitchFamily="18" charset="0"/>
              <a:cs typeface="Times New Roman" pitchFamily="18" charset="0"/>
            </a:endParaRPr>
          </a:p>
          <a:p>
            <a:pPr>
              <a:buFont typeface="Wingdings" pitchFamily="2" charset="2"/>
              <a:buChar char="Ø"/>
            </a:pPr>
            <a:r>
              <a:rPr lang="en-GB" sz="2000" dirty="0">
                <a:latin typeface="Times New Roman" pitchFamily="18" charset="0"/>
                <a:cs typeface="Times New Roman" pitchFamily="18" charset="0"/>
              </a:rPr>
              <a:t>In sea snakes, the posterior sublingual glands, located under and around the tongue sheath, to allow them to expel salt with their tongue action.[</a:t>
            </a:r>
          </a:p>
          <a:p>
            <a:pPr>
              <a:buFont typeface="Wingdings" pitchFamily="2" charset="2"/>
              <a:buChar char="Ø"/>
            </a:pPr>
            <a:endParaRPr lang="en-US" sz="2000" dirty="0">
              <a:latin typeface="Times New Roman" pitchFamily="18" charset="0"/>
              <a:cs typeface="Times New Roman" pitchFamily="18" charset="0"/>
            </a:endParaRPr>
          </a:p>
          <a:p>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ater snake 2.jpg"/>
          <p:cNvPicPr>
            <a:picLocks noGrp="1" noChangeAspect="1"/>
          </p:cNvPicPr>
          <p:nvPr>
            <p:ph type="pic" idx="1"/>
          </p:nvPr>
        </p:nvPicPr>
        <p:blipFill>
          <a:blip r:embed="rId2"/>
          <a:srcRect t="10475" b="10475"/>
          <a:stretch>
            <a:fillRect/>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763000" cy="2554545"/>
          </a:xfrm>
          <a:prstGeom prst="rect">
            <a:avLst/>
          </a:prstGeom>
        </p:spPr>
        <p:txBody>
          <a:bodyPr wrap="square">
            <a:spAutoFit/>
          </a:bodyPr>
          <a:lstStyle/>
          <a:p>
            <a:r>
              <a:rPr lang="en-US" sz="2000" b="1" dirty="0">
                <a:latin typeface="Times New Roman" pitchFamily="18" charset="0"/>
                <a:cs typeface="Times New Roman" pitchFamily="18" charset="0"/>
              </a:rPr>
              <a:t>Reproduction</a:t>
            </a:r>
          </a:p>
          <a:p>
            <a:r>
              <a:rPr lang="en-US" sz="2000" dirty="0">
                <a:latin typeface="Times New Roman" pitchFamily="18" charset="0"/>
                <a:cs typeface="Times New Roman" pitchFamily="18" charset="0"/>
              </a:rPr>
              <a:t>Except for a single genus, all sea snakes are </a:t>
            </a:r>
            <a:r>
              <a:rPr lang="en-US" sz="2000" dirty="0">
                <a:latin typeface="Times New Roman" pitchFamily="18" charset="0"/>
                <a:cs typeface="Times New Roman" pitchFamily="18" charset="0"/>
                <a:hlinkClick r:id="rId2" action="ppaction://hlinkfile" tooltip="Ovoviviparous">
                  <a:extLst>
                    <a:ext uri="{A12FA001-AC4F-418D-AE19-62706E023703}">
                      <ahyp:hlinkClr xmlns:ahyp="http://schemas.microsoft.com/office/drawing/2018/hyperlinkcolor" val="tx"/>
                    </a:ext>
                  </a:extLst>
                </a:hlinkClick>
              </a:rPr>
              <a:t>ovoviviparous</a:t>
            </a:r>
            <a:r>
              <a:rPr lang="en-US" sz="2000" dirty="0">
                <a:latin typeface="Times New Roman" pitchFamily="18" charset="0"/>
                <a:cs typeface="Times New Roman" pitchFamily="18" charset="0"/>
              </a:rPr>
              <a:t>; the young are born alive in the water where they live out their entire life cycle.</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In some species, the young are quite large: up to half as long as the mother.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The one exception is the genus </a:t>
            </a:r>
            <a:r>
              <a:rPr lang="en-US" sz="2000" i="1" dirty="0" err="1">
                <a:latin typeface="Times New Roman" pitchFamily="18" charset="0"/>
                <a:cs typeface="Times New Roman" pitchFamily="18" charset="0"/>
                <a:hlinkClick r:id="rId3" action="ppaction://hlinkfile" tooltip="Laticauda">
                  <a:extLst>
                    <a:ext uri="{A12FA001-AC4F-418D-AE19-62706E023703}">
                      <ahyp:hlinkClr xmlns:ahyp="http://schemas.microsoft.com/office/drawing/2018/hyperlinkcolor" val="tx"/>
                    </a:ext>
                  </a:extLst>
                </a:hlinkClick>
              </a:rPr>
              <a:t>Laticauda</a:t>
            </a:r>
            <a:r>
              <a:rPr lang="en-US" sz="2000" dirty="0">
                <a:latin typeface="Times New Roman" pitchFamily="18" charset="0"/>
                <a:cs typeface="Times New Roman" pitchFamily="18" charset="0"/>
              </a:rPr>
              <a:t>, which is </a:t>
            </a:r>
            <a:r>
              <a:rPr lang="en-US" sz="2000" dirty="0">
                <a:latin typeface="Times New Roman" pitchFamily="18" charset="0"/>
                <a:cs typeface="Times New Roman" pitchFamily="18" charset="0"/>
                <a:hlinkClick r:id="rId4" action="ppaction://hlinkfile" tooltip="Oviparous">
                  <a:extLst>
                    <a:ext uri="{A12FA001-AC4F-418D-AE19-62706E023703}">
                      <ahyp:hlinkClr xmlns:ahyp="http://schemas.microsoft.com/office/drawing/2018/hyperlinkcolor" val="tx"/>
                    </a:ext>
                  </a:extLst>
                </a:hlinkClick>
              </a:rPr>
              <a:t>oviparous</a:t>
            </a:r>
            <a:r>
              <a:rPr lang="en-US" sz="2000" dirty="0">
                <a:latin typeface="Times New Roman" pitchFamily="18" charset="0"/>
                <a:cs typeface="Times New Roman" pitchFamily="18" charset="0"/>
              </a:rPr>
              <a:t>; its five species all lay their eggs on 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ine reptile - Wikipedia">
            <a:extLst>
              <a:ext uri="{FF2B5EF4-FFF2-40B4-BE49-F238E27FC236}">
                <a16:creationId xmlns:a16="http://schemas.microsoft.com/office/drawing/2014/main" id="{845D70C8-0D84-4A04-A9D6-6686688C3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2361"/>
            <a:ext cx="6781800" cy="559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5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8991600" cy="738664"/>
          </a:xfrm>
          <a:prstGeom prst="rect">
            <a:avLst/>
          </a:prstGeom>
        </p:spPr>
        <p:txBody>
          <a:bodyPr wrap="square">
            <a:spAutoFit/>
          </a:bodyPr>
          <a:lstStyle/>
          <a:p>
            <a:pPr>
              <a:buFont typeface="Wingdings" pitchFamily="2" charset="2"/>
              <a:buChar char="q"/>
            </a:pPr>
            <a:endParaRPr lang="en-US" b="1" baseline="30000" dirty="0">
              <a:solidFill>
                <a:srgbClr val="7030A0"/>
              </a:solidFill>
            </a:endParaRPr>
          </a:p>
          <a:p>
            <a:pPr>
              <a:buFont typeface="Wingdings" pitchFamily="2" charset="2"/>
              <a:buChar char="q"/>
            </a:pPr>
            <a:endParaRPr lang="en-US" b="1" baseline="30000" dirty="0">
              <a:solidFill>
                <a:srgbClr val="7030A0"/>
              </a:solidFill>
            </a:endParaRPr>
          </a:p>
          <a:p>
            <a:pPr>
              <a:buFont typeface="Wingdings" pitchFamily="2" charset="2"/>
              <a:buChar char="q"/>
            </a:pPr>
            <a:endParaRPr lang="en-US" b="1" dirty="0">
              <a:solidFill>
                <a:srgbClr val="7030A0"/>
              </a:solidFill>
            </a:endParaRPr>
          </a:p>
        </p:txBody>
      </p:sp>
      <p:sp>
        <p:nvSpPr>
          <p:cNvPr id="3" name="Rectangle 2">
            <a:extLst>
              <a:ext uri="{FF2B5EF4-FFF2-40B4-BE49-F238E27FC236}">
                <a16:creationId xmlns:a16="http://schemas.microsoft.com/office/drawing/2014/main" id="{58CE4DD2-9E5B-4986-AEED-4BD9808EBAA1}"/>
              </a:ext>
            </a:extLst>
          </p:cNvPr>
          <p:cNvSpPr/>
          <p:nvPr/>
        </p:nvSpPr>
        <p:spPr>
          <a:xfrm>
            <a:off x="457200" y="457200"/>
            <a:ext cx="8077200" cy="5293757"/>
          </a:xfrm>
          <a:prstGeom prst="rect">
            <a:avLst/>
          </a:prstGeom>
        </p:spPr>
        <p:txBody>
          <a:bodyPr wrap="square">
            <a:spAutoFit/>
          </a:bodyPr>
          <a:lstStyle/>
          <a:p>
            <a:r>
              <a:rPr lang="en-GB" sz="3200" b="1" dirty="0" err="1">
                <a:solidFill>
                  <a:srgbClr val="00B050"/>
                </a:solidFill>
                <a:latin typeface="Times New Roman" panose="02020603050405020304" pitchFamily="18" charset="0"/>
                <a:cs typeface="Times New Roman" panose="02020603050405020304" pitchFamily="18" charset="0"/>
              </a:rPr>
              <a:t>Crocodilia</a:t>
            </a:r>
            <a:endParaRPr lang="en-GB" sz="3200" b="1" dirty="0">
              <a:solidFill>
                <a:srgbClr val="00B05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This group is made up of three families that include commonly known animals such as </a:t>
            </a:r>
            <a:r>
              <a:rPr lang="en-GB" b="1" dirty="0">
                <a:solidFill>
                  <a:srgbClr val="333333"/>
                </a:solidFill>
                <a:latin typeface="Times New Roman" panose="02020603050405020304" pitchFamily="18" charset="0"/>
                <a:cs typeface="Times New Roman" panose="02020603050405020304" pitchFamily="18" charset="0"/>
              </a:rPr>
              <a:t>crocodiles</a:t>
            </a:r>
            <a:r>
              <a:rPr lang="en-GB" dirty="0">
                <a:solidFill>
                  <a:srgbClr val="333333"/>
                </a:solidFill>
                <a:latin typeface="Times New Roman" panose="02020603050405020304" pitchFamily="18" charset="0"/>
                <a:cs typeface="Times New Roman" panose="02020603050405020304" pitchFamily="18" charset="0"/>
              </a:rPr>
              <a:t> (Crocodylidae), </a:t>
            </a:r>
            <a:r>
              <a:rPr lang="en-GB" b="1" dirty="0">
                <a:solidFill>
                  <a:srgbClr val="333333"/>
                </a:solidFill>
                <a:latin typeface="Times New Roman" panose="02020603050405020304" pitchFamily="18" charset="0"/>
                <a:cs typeface="Times New Roman" panose="02020603050405020304" pitchFamily="18" charset="0"/>
              </a:rPr>
              <a:t>alligators and caimans</a:t>
            </a:r>
            <a:r>
              <a:rPr lang="en-GB" dirty="0">
                <a:solidFill>
                  <a:srgbClr val="333333"/>
                </a:solidFill>
                <a:latin typeface="Times New Roman" panose="02020603050405020304" pitchFamily="18" charset="0"/>
                <a:cs typeface="Times New Roman" panose="02020603050405020304" pitchFamily="18" charset="0"/>
              </a:rPr>
              <a:t> (Alligatoridae), and </a:t>
            </a:r>
            <a:r>
              <a:rPr lang="en-GB" b="1" dirty="0">
                <a:solidFill>
                  <a:srgbClr val="333333"/>
                </a:solidFill>
                <a:latin typeface="Times New Roman" panose="02020603050405020304" pitchFamily="18" charset="0"/>
                <a:cs typeface="Times New Roman" panose="02020603050405020304" pitchFamily="18" charset="0"/>
              </a:rPr>
              <a:t>gharials</a:t>
            </a:r>
            <a:r>
              <a:rPr lang="en-GB" dirty="0">
                <a:solidFill>
                  <a:srgbClr val="333333"/>
                </a:solidFill>
                <a:latin typeface="Times New Roman" panose="02020603050405020304" pitchFamily="18" charset="0"/>
                <a:cs typeface="Times New Roman" panose="02020603050405020304" pitchFamily="18" charset="0"/>
              </a:rPr>
              <a:t> (</a:t>
            </a:r>
            <a:r>
              <a:rPr lang="en-GB" dirty="0" err="1">
                <a:solidFill>
                  <a:srgbClr val="333333"/>
                </a:solidFill>
                <a:latin typeface="Times New Roman" panose="02020603050405020304" pitchFamily="18" charset="0"/>
                <a:cs typeface="Times New Roman" panose="02020603050405020304" pitchFamily="18" charset="0"/>
              </a:rPr>
              <a:t>Gavialidae</a:t>
            </a:r>
            <a:r>
              <a:rPr lang="en-GB" dirty="0">
                <a:solidFill>
                  <a:srgbClr val="333333"/>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They all have semi-aquatic habits. Most live in tropical areas, although some exceptions can be found in North America and China. </a:t>
            </a: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They are carnivorous animals that stalk their prey using speed and strength. They all have a similar body shape(streamlined), although they vary in size.</a:t>
            </a: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Although most live in</a:t>
            </a:r>
            <a:r>
              <a:rPr lang="en-GB" b="1" dirty="0">
                <a:solidFill>
                  <a:srgbClr val="333333"/>
                </a:solidFill>
                <a:latin typeface="Times New Roman" panose="02020603050405020304" pitchFamily="18" charset="0"/>
                <a:cs typeface="Times New Roman" panose="02020603050405020304" pitchFamily="18" charset="0"/>
              </a:rPr>
              <a:t> freshwater ecosystems</a:t>
            </a:r>
            <a:r>
              <a:rPr lang="en-GB" dirty="0">
                <a:solidFill>
                  <a:srgbClr val="333333"/>
                </a:solidFill>
                <a:latin typeface="Times New Roman" panose="02020603050405020304" pitchFamily="18" charset="0"/>
                <a:cs typeface="Times New Roman" panose="02020603050405020304" pitchFamily="18" charset="0"/>
              </a:rPr>
              <a:t>, there are species that tolerate marine or brackish environments. </a:t>
            </a:r>
          </a:p>
          <a:p>
            <a:pPr marL="285750" indent="-285750">
              <a:buFont typeface="Wingdings" panose="05000000000000000000" pitchFamily="2" charset="2"/>
              <a:buChar char="q"/>
            </a:pPr>
            <a:endParaRPr lang="en-GB" b="0" i="0" dirty="0">
              <a:solidFill>
                <a:srgbClr val="333333"/>
              </a:solidFill>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They feed mostly on vertebrates like fish, reptiles, and mammals, sometimes with invertebrates like </a:t>
            </a:r>
            <a:r>
              <a:rPr lang="en-GB" dirty="0" err="1">
                <a:solidFill>
                  <a:srgbClr val="333333"/>
                </a:solidFill>
                <a:latin typeface="Times New Roman" panose="02020603050405020304" pitchFamily="18" charset="0"/>
                <a:cs typeface="Times New Roman" panose="02020603050405020304" pitchFamily="18" charset="0"/>
              </a:rPr>
              <a:t>mollusks</a:t>
            </a:r>
            <a:r>
              <a:rPr lang="en-GB" dirty="0">
                <a:solidFill>
                  <a:srgbClr val="333333"/>
                </a:solidFill>
                <a:latin typeface="Times New Roman" panose="02020603050405020304" pitchFamily="18" charset="0"/>
                <a:cs typeface="Times New Roman" panose="02020603050405020304" pitchFamily="18" charset="0"/>
              </a:rPr>
              <a:t> and crustaceans, depending on species.</a:t>
            </a:r>
          </a:p>
          <a:p>
            <a:pPr marL="285750" indent="-285750">
              <a:buFont typeface="Wingdings" panose="05000000000000000000" pitchFamily="2" charset="2"/>
              <a:buChar char="q"/>
            </a:pPr>
            <a:endParaRPr lang="en-GB" b="0" i="0" dirty="0">
              <a:solidFill>
                <a:srgbClr val="333333"/>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NileCrocodile.jpg">
            <a:hlinkClick r:id="rId2"/>
          </p:cNvPr>
          <p:cNvPicPr>
            <a:picLocks noChangeAspect="1" noChangeArrowheads="1"/>
          </p:cNvPicPr>
          <p:nvPr/>
        </p:nvPicPr>
        <p:blipFill>
          <a:blip r:embed="rId3"/>
          <a:srcRect/>
          <a:stretch>
            <a:fillRect/>
          </a:stretch>
        </p:blipFill>
        <p:spPr bwMode="auto">
          <a:xfrm>
            <a:off x="685800" y="381000"/>
            <a:ext cx="4585717" cy="3601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508" name="Rectangle 4"/>
          <p:cNvSpPr>
            <a:spLocks noChangeArrowheads="1"/>
          </p:cNvSpPr>
          <p:nvPr/>
        </p:nvSpPr>
        <p:spPr bwMode="auto">
          <a:xfrm>
            <a:off x="1447800" y="4149658"/>
            <a:ext cx="8458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Nile crocodile </a:t>
            </a:r>
            <a:r>
              <a:rPr kumimoji="0" lang="en-US" b="1" i="1" u="none" strike="noStrike" cap="none" normalizeH="0" baseline="0" dirty="0" err="1">
                <a:ln>
                  <a:noFill/>
                </a:ln>
                <a:solidFill>
                  <a:srgbClr val="FF0000"/>
                </a:solidFill>
                <a:effectLst/>
                <a:latin typeface="Calibri" pitchFamily="34" charset="0"/>
                <a:ea typeface="Calibri" pitchFamily="34" charset="0"/>
                <a:cs typeface="Times New Roman" pitchFamily="18" charset="0"/>
              </a:rPr>
              <a:t>Crocodylus</a:t>
            </a:r>
            <a:r>
              <a:rPr kumimoji="0" lang="en-US" b="1" i="1" u="none" strike="noStrike" cap="none" normalizeH="0" baseline="0" dirty="0">
                <a:ln>
                  <a:noFill/>
                </a:ln>
                <a:solidFill>
                  <a:srgbClr val="FF0000"/>
                </a:solidFill>
                <a:effectLst/>
                <a:latin typeface="Calibri" pitchFamily="34" charset="0"/>
                <a:ea typeface="Calibri" pitchFamily="34" charset="0"/>
                <a:cs typeface="Times New Roman" pitchFamily="18" charset="0"/>
              </a:rPr>
              <a:t>  </a:t>
            </a:r>
            <a:r>
              <a:rPr kumimoji="0" lang="en-US" b="1" i="1" u="none" strike="noStrike" cap="none" normalizeH="0" baseline="0" dirty="0" err="1">
                <a:ln>
                  <a:noFill/>
                </a:ln>
                <a:solidFill>
                  <a:srgbClr val="FF0000"/>
                </a:solidFill>
                <a:effectLst/>
                <a:latin typeface="Calibri" pitchFamily="34" charset="0"/>
                <a:ea typeface="Calibri" pitchFamily="34" charset="0"/>
                <a:cs typeface="Times New Roman" pitchFamily="18" charset="0"/>
              </a:rPr>
              <a:t>niloticus</a:t>
            </a:r>
            <a:endParaRPr kumimoji="0" lang="en-US" b="1" i="0" u="none" strike="noStrike" cap="none" normalizeH="0" baseline="0" dirty="0">
              <a:ln>
                <a:noFill/>
              </a:ln>
              <a:solidFill>
                <a:srgbClr val="FF0000"/>
              </a:solidFill>
              <a:effectLst/>
              <a:latin typeface="Arial" pitchFamily="34" charset="0"/>
              <a:cs typeface="Arial" pitchFamily="34" charset="0"/>
            </a:endParaRPr>
          </a:p>
        </p:txBody>
      </p:sp>
      <p:sp>
        <p:nvSpPr>
          <p:cNvPr id="5" name="Rectangle 4"/>
          <p:cNvSpPr/>
          <p:nvPr/>
        </p:nvSpPr>
        <p:spPr>
          <a:xfrm>
            <a:off x="228600" y="4724400"/>
            <a:ext cx="8305800"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largest species of crocodile is the Saltwater Crocodile, found in northern Australia and throughout </a:t>
            </a:r>
            <a:r>
              <a:rPr lang="en-US" sz="2400" u="sng" dirty="0">
                <a:solidFill>
                  <a:srgbClr val="99CA3C"/>
                </a:solidFill>
                <a:latin typeface="Times New Roman" panose="02020603050405020304" pitchFamily="18" charset="0"/>
                <a:cs typeface="Times New Roman" panose="02020603050405020304" pitchFamily="18" charset="0"/>
                <a:hlinkClick r:id="rId4" tooltip="South-east Asia">
                  <a:extLst>
                    <a:ext uri="{A12FA001-AC4F-418D-AE19-62706E023703}">
                      <ahyp:hlinkClr xmlns:ahyp="http://schemas.microsoft.com/office/drawing/2018/hyperlinkcolor" val="tx"/>
                    </a:ext>
                  </a:extLst>
                </a:hlinkClick>
              </a:rPr>
              <a:t>South-east </a:t>
            </a:r>
            <a:r>
              <a:rPr lang="en-US" sz="2400" u="sng" dirty="0" err="1">
                <a:latin typeface="Times New Roman" panose="02020603050405020304" pitchFamily="18" charset="0"/>
                <a:cs typeface="Times New Roman" panose="02020603050405020304" pitchFamily="18" charset="0"/>
                <a:hlinkClick r:id="rId4" tooltip="South-east Asia">
                  <a:extLst>
                    <a:ext uri="{A12FA001-AC4F-418D-AE19-62706E023703}">
                      <ahyp:hlinkClr xmlns:ahyp="http://schemas.microsoft.com/office/drawing/2018/hyperlinkcolor" val="tx"/>
                    </a:ext>
                  </a:extLst>
                </a:hlinkClick>
              </a:rPr>
              <a:t>Asia</a:t>
            </a:r>
            <a:r>
              <a:rPr lang="en-US" sz="2400" dirty="0" err="1">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largest living crocodile is a 7.1 m (23.3 ft) long </a:t>
            </a:r>
            <a:r>
              <a:rPr lang="en-US" sz="2400" u="sng" dirty="0">
                <a:latin typeface="Times New Roman" panose="02020603050405020304" pitchFamily="18" charset="0"/>
                <a:cs typeface="Times New Roman" panose="02020603050405020304" pitchFamily="18" charset="0"/>
                <a:hlinkClick r:id="rId5" tooltip="Saltwater crocodile">
                  <a:extLst>
                    <a:ext uri="{A12FA001-AC4F-418D-AE19-62706E023703}">
                      <ahyp:hlinkClr xmlns:ahyp="http://schemas.microsoft.com/office/drawing/2018/hyperlinkcolor" val="tx"/>
                    </a:ext>
                  </a:extLst>
                </a:hlinkClick>
              </a:rPr>
              <a:t>saltwater crocodile</a:t>
            </a:r>
            <a:r>
              <a:rPr lang="en-US" sz="2400" dirty="0">
                <a:latin typeface="Times New Roman" panose="02020603050405020304" pitchFamily="18" charset="0"/>
                <a:cs typeface="Times New Roman" panose="02020603050405020304" pitchFamily="18" charset="0"/>
              </a:rPr>
              <a:t>, in </a:t>
            </a:r>
            <a:r>
              <a:rPr lang="en-US" sz="2400" u="sng" dirty="0">
                <a:latin typeface="Times New Roman" panose="02020603050405020304" pitchFamily="18" charset="0"/>
                <a:cs typeface="Times New Roman" panose="02020603050405020304" pitchFamily="18" charset="0"/>
                <a:hlinkClick r:id="rId6" tooltip="Orissa">
                  <a:extLst>
                    <a:ext uri="{A12FA001-AC4F-418D-AE19-62706E023703}">
                      <ahyp:hlinkClr xmlns:ahyp="http://schemas.microsoft.com/office/drawing/2018/hyperlinkcolor" val="tx"/>
                    </a:ext>
                  </a:extLst>
                </a:hlinkClick>
              </a:rPr>
              <a:t>Orissa</a:t>
            </a:r>
            <a:r>
              <a:rPr lang="en-US" sz="2400" dirty="0">
                <a:latin typeface="Times New Roman" panose="02020603050405020304" pitchFamily="18" charset="0"/>
                <a:cs typeface="Times New Roman" panose="02020603050405020304" pitchFamily="18" charset="0"/>
              </a:rPr>
              <a:t>, India. It lives in </a:t>
            </a:r>
            <a:r>
              <a:rPr lang="en-US" sz="2400" u="sng" dirty="0" err="1">
                <a:solidFill>
                  <a:srgbClr val="99CA3C"/>
                </a:solidFill>
                <a:latin typeface="Times New Roman" panose="02020603050405020304" pitchFamily="18" charset="0"/>
                <a:cs typeface="Times New Roman" panose="02020603050405020304" pitchFamily="18" charset="0"/>
                <a:hlinkClick r:id="rId7" tooltip="Bhitarkanika Wildlife Sanctuary">
                  <a:extLst>
                    <a:ext uri="{A12FA001-AC4F-418D-AE19-62706E023703}">
                      <ahyp:hlinkClr xmlns:ahyp="http://schemas.microsoft.com/office/drawing/2018/hyperlinkcolor" val="tx"/>
                    </a:ext>
                  </a:extLst>
                </a:hlinkClick>
              </a:rPr>
              <a:t>Bhitarkanika</a:t>
            </a:r>
            <a:r>
              <a:rPr lang="en-US" sz="2400" u="sng" dirty="0">
                <a:latin typeface="Times New Roman" panose="02020603050405020304" pitchFamily="18" charset="0"/>
                <a:cs typeface="Times New Roman" panose="02020603050405020304" pitchFamily="18" charset="0"/>
                <a:hlinkClick r:id="rId7" tooltip="Bhitarkanika Wildlife Sanctuary">
                  <a:extLst>
                    <a:ext uri="{A12FA001-AC4F-418D-AE19-62706E023703}">
                      <ahyp:hlinkClr xmlns:ahyp="http://schemas.microsoft.com/office/drawing/2018/hyperlinkcolor" val="tx"/>
                    </a:ext>
                  </a:extLst>
                </a:hlinkClick>
              </a:rPr>
              <a:t> Wildlife Sanctuary</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DC57F-DB79-4BA0-9AFD-E35BD48E1BE7}"/>
              </a:ext>
            </a:extLst>
          </p:cNvPr>
          <p:cNvSpPr/>
          <p:nvPr/>
        </p:nvSpPr>
        <p:spPr>
          <a:xfrm>
            <a:off x="533400" y="381001"/>
            <a:ext cx="7924800" cy="2031325"/>
          </a:xfrm>
          <a:prstGeom prst="rect">
            <a:avLst/>
          </a:prstGeom>
        </p:spPr>
        <p:txBody>
          <a:bodyPr wrap="square">
            <a:spAutoFit/>
          </a:bodyPr>
          <a:lstStyle/>
          <a:p>
            <a:pPr marL="285750" lvl="0" indent="-285750" defTabSz="914400" fontAlgn="base">
              <a:spcBef>
                <a:spcPct val="0"/>
              </a:spcBef>
              <a:spcAft>
                <a:spcPct val="0"/>
              </a:spcAft>
              <a:buFont typeface="Wingdings" panose="05000000000000000000" pitchFamily="2" charset="2"/>
              <a:buChar char="q"/>
            </a:pPr>
            <a:r>
              <a:rPr lang="en-US" dirty="0">
                <a:latin typeface="Times New Roman" pitchFamily="18" charset="0"/>
                <a:ea typeface="Times New Roman" pitchFamily="18" charset="0"/>
                <a:cs typeface="Times New Roman" pitchFamily="18" charset="0"/>
              </a:rPr>
              <a:t>As cold-blooded predators, they are </a:t>
            </a:r>
            <a:r>
              <a:rPr lang="en-US" dirty="0">
                <a:latin typeface="Times New Roman" pitchFamily="18" charset="0"/>
                <a:ea typeface="Times New Roman" pitchFamily="18" charset="0"/>
                <a:cs typeface="Times New Roman" pitchFamily="18" charset="0"/>
                <a:hlinkClick r:id="rId2" tooltip="Lethargic">
                  <a:extLst>
                    <a:ext uri="{A12FA001-AC4F-418D-AE19-62706E023703}">
                      <ahyp:hlinkClr xmlns:ahyp="http://schemas.microsoft.com/office/drawing/2018/hyperlinkcolor" val="tx"/>
                    </a:ext>
                  </a:extLst>
                </a:hlinkClick>
              </a:rPr>
              <a:t>lethargic</a:t>
            </a:r>
            <a:r>
              <a:rPr lang="en-US" dirty="0">
                <a:latin typeface="Times New Roman" pitchFamily="18" charset="0"/>
                <a:ea typeface="Times New Roman" pitchFamily="18" charset="0"/>
                <a:cs typeface="Times New Roman" pitchFamily="18" charset="0"/>
              </a:rPr>
              <a:t>, therefore survive long periods without food, and rarely need to actively go hunting. </a:t>
            </a:r>
          </a:p>
          <a:p>
            <a:pPr marL="285750" lvl="0" indent="-285750" defTabSz="914400" fontAlgn="base">
              <a:spcBef>
                <a:spcPct val="0"/>
              </a:spcBef>
              <a:spcAft>
                <a:spcPct val="0"/>
              </a:spcAft>
              <a:buFont typeface="Wingdings" panose="05000000000000000000" pitchFamily="2" charset="2"/>
              <a:buChar char="q"/>
            </a:pPr>
            <a:endParaRPr lang="en-US" dirty="0">
              <a:latin typeface="Times New Roman" pitchFamily="18" charset="0"/>
              <a:ea typeface="Times New Roman" pitchFamily="18" charset="0"/>
              <a:cs typeface="Times New Roman" pitchFamily="18" charset="0"/>
            </a:endParaRPr>
          </a:p>
          <a:p>
            <a:pPr marL="285750" lvl="0" indent="-285750" defTabSz="914400" fontAlgn="base">
              <a:spcBef>
                <a:spcPct val="0"/>
              </a:spcBef>
              <a:spcAft>
                <a:spcPct val="0"/>
              </a:spcAft>
              <a:buFont typeface="Wingdings" panose="05000000000000000000" pitchFamily="2" charset="2"/>
              <a:buChar char="q"/>
            </a:pPr>
            <a:r>
              <a:rPr lang="en-US" dirty="0">
                <a:latin typeface="Times New Roman" pitchFamily="18" charset="0"/>
                <a:ea typeface="Times New Roman" pitchFamily="18" charset="0"/>
                <a:cs typeface="Times New Roman" pitchFamily="18" charset="0"/>
              </a:rPr>
              <a:t>Despite their slow appearance, crocodiles are top predators in their environment, and various species have been observed attacking and killing </a:t>
            </a:r>
            <a:r>
              <a:rPr lang="en-US" dirty="0">
                <a:latin typeface="Times New Roman" pitchFamily="18" charset="0"/>
                <a:ea typeface="Times New Roman" pitchFamily="18" charset="0"/>
                <a:cs typeface="Times New Roman" pitchFamily="18" charset="0"/>
                <a:hlinkClick r:id="rId3" tooltip="Shark">
                  <a:extLst>
                    <a:ext uri="{A12FA001-AC4F-418D-AE19-62706E023703}">
                      <ahyp:hlinkClr xmlns:ahyp="http://schemas.microsoft.com/office/drawing/2018/hyperlinkcolor" val="tx"/>
                    </a:ext>
                  </a:extLst>
                </a:hlinkClick>
              </a:rPr>
              <a:t>sharks</a:t>
            </a:r>
            <a:r>
              <a:rPr lang="en-US" dirty="0">
                <a:latin typeface="Times New Roman" pitchFamily="18" charset="0"/>
                <a:ea typeface="Times New Roman" pitchFamily="18" charset="0"/>
                <a:cs typeface="Times New Roman" pitchFamily="18" charset="0"/>
              </a:rPr>
              <a:t>.</a:t>
            </a:r>
          </a:p>
          <a:p>
            <a:pPr marL="285750" lvl="0" indent="-285750" defTabSz="914400" fontAlgn="base">
              <a:spcBef>
                <a:spcPct val="0"/>
              </a:spcBef>
              <a:spcAft>
                <a:spcPct val="0"/>
              </a:spcAft>
              <a:buFont typeface="Wingdings" panose="05000000000000000000" pitchFamily="2" charset="2"/>
              <a:buChar char="q"/>
            </a:pPr>
            <a:endParaRPr lang="en-US" dirty="0">
              <a:latin typeface="Times New Roman" pitchFamily="18" charset="0"/>
              <a:ea typeface="Times New Roman" pitchFamily="18" charset="0"/>
              <a:cs typeface="Times New Roman" pitchFamily="18" charset="0"/>
            </a:endParaRPr>
          </a:p>
          <a:p>
            <a:pPr marL="285750" lvl="0" indent="-285750" defTabSz="914400" eaLnBrk="0" fontAlgn="base" hangingPunct="0">
              <a:spcBef>
                <a:spcPct val="0"/>
              </a:spcBef>
              <a:spcAft>
                <a:spcPct val="0"/>
              </a:spcAft>
              <a:buFont typeface="Wingdings" panose="05000000000000000000" pitchFamily="2" charset="2"/>
              <a:buChar char="q"/>
            </a:pPr>
            <a:r>
              <a:rPr lang="en-US" dirty="0">
                <a:latin typeface="Times New Roman" pitchFamily="18" charset="0"/>
                <a:ea typeface="Times New Roman" pitchFamily="18" charset="0"/>
                <a:cs typeface="Times New Roman" pitchFamily="18" charset="0"/>
              </a:rPr>
              <a:t> A crocodile’s physical traits allow it to be a successful </a:t>
            </a:r>
            <a:r>
              <a:rPr lang="en-US" dirty="0">
                <a:latin typeface="Times New Roman" pitchFamily="18" charset="0"/>
                <a:ea typeface="Times New Roman" pitchFamily="18" charset="0"/>
                <a:cs typeface="Times New Roman" pitchFamily="18" charset="0"/>
                <a:hlinkClick r:id="rId4" tooltip="Predator">
                  <a:extLst>
                    <a:ext uri="{A12FA001-AC4F-418D-AE19-62706E023703}">
                      <ahyp:hlinkClr xmlns:ahyp="http://schemas.microsoft.com/office/drawing/2018/hyperlinkcolor" val="tx"/>
                    </a:ext>
                  </a:extLst>
                </a:hlinkClick>
              </a:rPr>
              <a:t>predator</a:t>
            </a:r>
            <a:r>
              <a:rPr lang="en-US" dirty="0">
                <a:latin typeface="Times New Roman" pitchFamily="18" charset="0"/>
                <a:ea typeface="Times New Roman" pitchFamily="18" charset="0"/>
                <a:cs typeface="Times New Roman" pitchFamily="18" charset="0"/>
              </a:rPr>
              <a:t>.</a:t>
            </a:r>
          </a:p>
        </p:txBody>
      </p:sp>
    </p:spTree>
    <p:extLst>
      <p:ext uri="{BB962C8B-B14F-4D97-AF65-F5344CB8AC3E}">
        <p14:creationId xmlns:p14="http://schemas.microsoft.com/office/powerpoint/2010/main" val="108151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09600" y="1226641"/>
            <a:ext cx="79248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They have streamlined bodies.</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pPr>
            <a:endParaRPr lang="en-US" sz="2000" dirty="0">
              <a:latin typeface="Times New Roman" pitchFamily="18" charset="0"/>
              <a:ea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They have webbed feet which, although not used to propel the animal through the water, allow it to make fast turns and sudden moves in the water or initiate swimming. </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Webbed feet are an advantage in shallower water where the animals sometimes move around by walking.</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pPr>
            <a:endParaRPr kumimoji="0" lang="en-US" sz="2000" i="0" u="none" strike="noStrike" cap="none" normalizeH="0" baseline="0" dirty="0">
              <a:ln>
                <a:noFill/>
              </a:ln>
              <a:effectLst/>
              <a:latin typeface="Times New Roman" pitchFamily="18"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They have extremely powerful jaws capable of biting down with immense force, by far the strongest bite of any animal.</a:t>
            </a:r>
          </a:p>
          <a:p>
            <a:pPr marR="0" lvl="0" algn="l" defTabSz="914400" rtl="0" eaLnBrk="0" fontAlgn="base" latinLnBrk="0" hangingPunct="0">
              <a:lnSpc>
                <a:spcPct val="100000"/>
              </a:lnSpc>
              <a:spcBef>
                <a:spcPct val="0"/>
              </a:spcBef>
              <a:spcAft>
                <a:spcPct val="0"/>
              </a:spcAft>
              <a:buClrTx/>
              <a:buSzTx/>
              <a:tabLst/>
            </a:pPr>
            <a:endParaRPr kumimoji="0" lang="en-US" sz="2000" i="0" u="none" strike="noStrike" cap="none" normalizeH="0" baseline="0" dirty="0">
              <a:ln>
                <a:noFill/>
              </a:ln>
              <a:effectLst/>
              <a:latin typeface="Times New Roman" pitchFamily="18"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They have sharp teeth for tearing and holding onto flesh, but cannot open their mouth if it is held closed.</a:t>
            </a:r>
            <a:endParaRPr kumimoji="0" lang="en-US" sz="2000" i="0" u="none" strike="noStrike" cap="none" normalizeH="0" baseline="0" dirty="0">
              <a:ln>
                <a:noFill/>
              </a:ln>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19100" y="857309"/>
            <a:ext cx="8305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Reproduction</a:t>
            </a:r>
          </a:p>
          <a:p>
            <a:pPr fontAlgn="base">
              <a:spcBef>
                <a:spcPct val="0"/>
              </a:spcBef>
              <a:spcAft>
                <a:spcPct val="0"/>
              </a:spcAft>
              <a:buFont typeface="Wingdings" pitchFamily="2" charset="2"/>
              <a:buChar char="q"/>
            </a:pPr>
            <a:br>
              <a:rPr kumimoji="0" lang="en-US" sz="20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sz="20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Crocodiles reach sexual maturity at 12 to 15 years when they are about 2-3 m long and weigh 70-100 kg. Mature males form a dominance hierarchy during the breeding season. </a:t>
            </a:r>
            <a:endParaRPr kumimoji="0" lang="en-US" sz="2000" i="0" u="none" strike="noStrike" cap="none" normalizeH="0" baseline="0" dirty="0">
              <a:ln>
                <a:noFill/>
              </a:ln>
              <a:effectLst/>
              <a:latin typeface="Times New Roman" panose="02020603050405020304"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Courtship is elaborate, with females thrusting vertically out of the water, and males thrashing about in an impressive display of power. Mating occurs in the water.</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The female selects a suitable sand bank for her nest, usually high up and near to cover so that she can keep watch over the eggs; good sites are used year after year by the same female.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2000" i="0" u="none" strike="noStrike" cap="none" normalizeH="0" baseline="0" dirty="0">
              <a:ln>
                <a:noFill/>
              </a:ln>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During the night she digs a hole 30-41 cm deep, using her front feet and her snout.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rot="10800000" flipV="1">
            <a:off x="342900" y="530424"/>
            <a:ext cx="8458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The female defends the nest site against predators (including other crocodiles, particularly males) for the next 90 days, going without food though she may visit the water to drink</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 Three months later, the young crocodiles begin to emit high pitched cheeping noises from within the eggs which is audible up to 20 m away. On hearing this, the female digs open the nest and releases the hatchlings which use a special egg tooth to break through their shells.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 Then their mother gently transports them to the water's edge in</a:t>
            </a:r>
            <a:r>
              <a:rPr kumimoji="0" lang="en-US" sz="2000" b="1" i="0" u="none" strike="noStrike" cap="none" normalizeH="0" baseline="0" dirty="0">
                <a:ln>
                  <a:noFill/>
                </a:ln>
                <a:effectLst/>
                <a:latin typeface="Times New Roman" pitchFamily="18" charset="0"/>
                <a:ea typeface="Times New Roman" pitchFamily="18" charset="0"/>
                <a:cs typeface="Times New Roman" pitchFamily="18" charset="0"/>
              </a:rPr>
              <a:t> the elastic gular pouch </a:t>
            </a: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of her throat so that they can clean themselves.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lang="en-US" sz="2000" dirty="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000" i="0" u="none" strike="noStrike" cap="none" normalizeH="0" baseline="0" dirty="0">
              <a:ln>
                <a:noFill/>
              </a:ln>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i="0" u="none" strike="noStrike" cap="none" normalizeH="0" baseline="0" dirty="0">
                <a:ln>
                  <a:noFill/>
                </a:ln>
                <a:effectLst/>
                <a:latin typeface="Times New Roman" pitchFamily="18" charset="0"/>
                <a:ea typeface="Times New Roman" pitchFamily="18" charset="0"/>
                <a:cs typeface="Times New Roman" pitchFamily="18" charset="0"/>
              </a:rPr>
              <a:t>Crocodiles can "choose" the sex of their offspring by controlling the temperature of the nest. Cooler temperatures of 26 - 30°C produce female crocodiles, while hotter temperatures of 31 - 34°C produce males</a:t>
            </a:r>
            <a:r>
              <a:rPr kumimoji="0" lang="en-US" sz="2000" i="0" u="none" strike="noStrike" cap="none" normalizeH="0" baseline="0" dirty="0">
                <a:ln>
                  <a:noFill/>
                </a:ln>
                <a:effectLst/>
                <a:latin typeface="Arial" pitchFamily="34" charset="0"/>
                <a:ea typeface="Times New Roman" pitchFamily="18" charset="0"/>
                <a:cs typeface="Arial" pitchFamily="34" charset="0"/>
              </a:rPr>
              <a:t>.</a:t>
            </a:r>
            <a:endParaRPr kumimoji="0" lang="en-US" sz="2000" i="0" u="none" strike="noStrike" cap="none" normalizeH="0" baseline="0" dirty="0">
              <a:ln>
                <a:noFill/>
              </a:ln>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09600"/>
            <a:ext cx="7162802" cy="381000"/>
          </a:xfrm>
        </p:spPr>
        <p:txBody>
          <a:bodyPr>
            <a:normAutofit fontScale="90000"/>
          </a:bodyPr>
          <a:lstStyle/>
          <a:p>
            <a:r>
              <a:rPr lang="en-US" sz="3200" b="1" dirty="0">
                <a:solidFill>
                  <a:schemeClr val="tx1"/>
                </a:solidFill>
                <a:latin typeface="Times New Roman" panose="02020603050405020304" pitchFamily="18" charset="0"/>
                <a:cs typeface="Times New Roman" pitchFamily="18" charset="0"/>
              </a:rPr>
              <a:t>AQUATIC REPTILES</a:t>
            </a:r>
          </a:p>
        </p:txBody>
      </p:sp>
      <p:sp>
        <p:nvSpPr>
          <p:cNvPr id="5" name="Rectangle 4"/>
          <p:cNvSpPr/>
          <p:nvPr/>
        </p:nvSpPr>
        <p:spPr>
          <a:xfrm>
            <a:off x="228600" y="1219200"/>
            <a:ext cx="8915400" cy="3416320"/>
          </a:xfrm>
          <a:prstGeom prst="rect">
            <a:avLst/>
          </a:prstGeom>
        </p:spPr>
        <p:txBody>
          <a:bodyPr wrap="square">
            <a:spAutoFit/>
          </a:bodyPr>
          <a:lstStyle/>
          <a:p>
            <a:pPr marL="342900" indent="-342900">
              <a:buFont typeface="Wingdings" panose="05000000000000000000" pitchFamily="2" charset="2"/>
              <a:buChar char="v"/>
            </a:pPr>
            <a:r>
              <a:rPr lang="en-US" sz="2400" dirty="0">
                <a:latin typeface="Times New Roman" pitchFamily="18" charset="0"/>
                <a:cs typeface="Times New Roman" pitchFamily="18" charset="0"/>
              </a:rPr>
              <a:t>Reptiles are </a:t>
            </a:r>
            <a:r>
              <a:rPr lang="en-US" sz="2400" u="sng" dirty="0">
                <a:latin typeface="Times New Roman" pitchFamily="18" charset="0"/>
                <a:cs typeface="Times New Roman" pitchFamily="18" charset="0"/>
                <a:hlinkClick r:id="rId2" tooltip="Cold-blooded">
                  <a:extLst>
                    <a:ext uri="{A12FA001-AC4F-418D-AE19-62706E023703}">
                      <ahyp:hlinkClr xmlns:ahyp="http://schemas.microsoft.com/office/drawing/2018/hyperlinkcolor" val="tx"/>
                    </a:ext>
                  </a:extLst>
                </a:hlinkClick>
              </a:rPr>
              <a:t>cold-blooded </a:t>
            </a:r>
            <a:r>
              <a:rPr lang="en-US" sz="2400" u="sng" dirty="0">
                <a:latin typeface="Times New Roman" pitchFamily="18" charset="0"/>
                <a:cs typeface="Times New Roman" pitchFamily="18" charset="0"/>
                <a:hlinkClick r:id="rId3" tooltip="Vertebrate">
                  <a:extLst>
                    <a:ext uri="{A12FA001-AC4F-418D-AE19-62706E023703}">
                      <ahyp:hlinkClr xmlns:ahyp="http://schemas.microsoft.com/office/drawing/2018/hyperlinkcolor" val="tx"/>
                    </a:ext>
                  </a:extLst>
                </a:hlinkClick>
              </a:rPr>
              <a:t>vertebrates</a:t>
            </a:r>
            <a:r>
              <a:rPr lang="en-US" sz="2400" dirty="0">
                <a:latin typeface="Times New Roman" pitchFamily="18" charset="0"/>
                <a:cs typeface="Times New Roman" pitchFamily="18" charset="0"/>
              </a:rPr>
              <a:t> that have skin covered in </a:t>
            </a:r>
            <a:r>
              <a:rPr lang="en-US" sz="2400" u="sng" dirty="0">
                <a:latin typeface="Times New Roman" pitchFamily="18" charset="0"/>
                <a:cs typeface="Times New Roman" pitchFamily="18" charset="0"/>
                <a:hlinkClick r:id="rId4" tooltip="Scale (zoology)">
                  <a:extLst>
                    <a:ext uri="{A12FA001-AC4F-418D-AE19-62706E023703}">
                      <ahyp:hlinkClr xmlns:ahyp="http://schemas.microsoft.com/office/drawing/2018/hyperlinkcolor" val="tx"/>
                    </a:ext>
                  </a:extLst>
                </a:hlinkClick>
              </a:rPr>
              <a:t>scales</a:t>
            </a:r>
            <a:r>
              <a:rPr lang="en-US" sz="2400" dirty="0">
                <a:latin typeface="Times New Roman" pitchFamily="18" charset="0"/>
                <a:cs typeface="Times New Roman" pitchFamily="18" charset="0"/>
              </a:rPr>
              <a:t> and are air-breathing.</a:t>
            </a:r>
          </a:p>
          <a:p>
            <a:pPr marL="342900" indent="-342900">
              <a:buFont typeface="Wingdings" panose="05000000000000000000" pitchFamily="2" charset="2"/>
              <a:buChar char="v"/>
            </a:pPr>
            <a:endParaRPr lang="en-US" sz="2400" dirty="0">
              <a:latin typeface="Times New Roman" pitchFamily="18" charset="0"/>
              <a:cs typeface="Times New Roman" pitchFamily="18" charset="0"/>
            </a:endParaRPr>
          </a:p>
          <a:p>
            <a:pPr marL="342900" indent="-342900">
              <a:buFont typeface="Wingdings" panose="05000000000000000000" pitchFamily="2" charset="2"/>
              <a:buChar char="v"/>
            </a:pPr>
            <a:r>
              <a:rPr lang="en-GB" sz="2400" dirty="0">
                <a:latin typeface="Times New Roman" pitchFamily="18" charset="0"/>
                <a:cs typeface="Times New Roman" pitchFamily="18" charset="0"/>
              </a:rPr>
              <a:t>Aquatic reptiles are vertebrates that do not correspond to a single group, but there are several types which live in different habits. </a:t>
            </a:r>
          </a:p>
          <a:p>
            <a:pPr marL="342900" indent="-342900">
              <a:buFont typeface="Wingdings" panose="05000000000000000000" pitchFamily="2" charset="2"/>
              <a:buChar char="v"/>
            </a:pPr>
            <a:endParaRPr lang="en-GB" sz="2400" dirty="0">
              <a:latin typeface="Times New Roman" pitchFamily="18" charset="0"/>
              <a:cs typeface="Times New Roman" pitchFamily="18" charset="0"/>
            </a:endParaRPr>
          </a:p>
          <a:p>
            <a:pPr marL="342900" indent="-342900">
              <a:buFont typeface="Wingdings" panose="05000000000000000000" pitchFamily="2" charset="2"/>
              <a:buChar char="v"/>
            </a:pPr>
            <a:r>
              <a:rPr lang="en-GB" sz="2400" dirty="0">
                <a:latin typeface="Times New Roman" pitchFamily="18" charset="0"/>
                <a:cs typeface="Times New Roman" pitchFamily="18" charset="0"/>
              </a:rPr>
              <a:t>Some of them are exclusively aquatic, while others are considered semi-aquatic because they spend a large part of their time on land. They may do so to lay eggs, sunbathe or even breathe.</a:t>
            </a:r>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DEDBCC-71C9-4EEF-8294-3812009B347E}"/>
              </a:ext>
            </a:extLst>
          </p:cNvPr>
          <p:cNvSpPr/>
          <p:nvPr/>
        </p:nvSpPr>
        <p:spPr>
          <a:xfrm>
            <a:off x="762000" y="533400"/>
            <a:ext cx="7848600" cy="6186309"/>
          </a:xfrm>
          <a:prstGeom prst="rect">
            <a:avLst/>
          </a:prstGeom>
        </p:spPr>
        <p:txBody>
          <a:bodyPr wrap="square">
            <a:spAutoFit/>
          </a:bodyPr>
          <a:lstStyle/>
          <a:p>
            <a:pPr>
              <a:buFont typeface="Arial" panose="020B0604020202020204" pitchFamily="34" charset="0"/>
              <a:buChar char="•"/>
            </a:pPr>
            <a:r>
              <a:rPr lang="en-GB" b="1" dirty="0">
                <a:solidFill>
                  <a:srgbClr val="333333"/>
                </a:solidFill>
                <a:latin typeface="Times New Roman" panose="02020603050405020304" pitchFamily="18" charset="0"/>
                <a:cs typeface="Times New Roman" panose="02020603050405020304" pitchFamily="18" charset="0"/>
              </a:rPr>
              <a:t>CHARACTERISTICS of AQUATIC REPTILES</a:t>
            </a: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Depending on the type, they can inhabit fresh or salt water.</a:t>
            </a: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Some species manage to dive to great depths, so they can withstand the pressure of deep sea environments.</a:t>
            </a: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In certain cases, the limbs have been modified to facilitate locomotion in the water through swimming.</a:t>
            </a: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Species of marine reptiles have mechanisms to expel excess salt through the use of specialized glands that may be in the mouth, eyes or nose, depending on the species.</a:t>
            </a: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They have a common feature of valve nostrils which allow them to stop water entering when submerged.</a:t>
            </a: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The diet varies according to the type of aquatic reptile, some being strictly carnivorous predators, others omnivores and some herbivores.</a:t>
            </a:r>
          </a:p>
          <a:p>
            <a:pPr marL="285750" indent="-285750">
              <a:buFont typeface="Wingdings" panose="05000000000000000000" pitchFamily="2" charset="2"/>
              <a:buChar char="q"/>
            </a:pPr>
            <a:endParaRPr lang="en-GB" dirty="0">
              <a:solidFill>
                <a:srgbClr val="333333"/>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GB" dirty="0">
                <a:solidFill>
                  <a:srgbClr val="333333"/>
                </a:solidFill>
                <a:latin typeface="Times New Roman" panose="02020603050405020304" pitchFamily="18" charset="0"/>
                <a:cs typeface="Times New Roman" panose="02020603050405020304" pitchFamily="18" charset="0"/>
              </a:rPr>
              <a:t>In certain cases, they have quite marked migratory habits, while others remain in the same habitat throughout their lives.</a:t>
            </a:r>
          </a:p>
        </p:txBody>
      </p:sp>
    </p:spTree>
    <p:extLst>
      <p:ext uri="{BB962C8B-B14F-4D97-AF65-F5344CB8AC3E}">
        <p14:creationId xmlns:p14="http://schemas.microsoft.com/office/powerpoint/2010/main" val="409173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28700" y="3429000"/>
            <a:ext cx="7086600" cy="461665"/>
          </a:xfrm>
          <a:prstGeom prst="rect">
            <a:avLst/>
          </a:prstGeom>
          <a:solidFill>
            <a:srgbClr val="F8F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328D6729-93FD-4071-9804-2BA2D90FE67C}"/>
              </a:ext>
            </a:extLst>
          </p:cNvPr>
          <p:cNvSpPr/>
          <p:nvPr/>
        </p:nvSpPr>
        <p:spPr>
          <a:xfrm>
            <a:off x="914400" y="762000"/>
            <a:ext cx="7239000" cy="5632311"/>
          </a:xfrm>
          <a:prstGeom prst="rect">
            <a:avLst/>
          </a:prstGeom>
        </p:spPr>
        <p:txBody>
          <a:bodyPr wrap="square">
            <a:spAutoFit/>
          </a:bodyPr>
          <a:lstStyle/>
          <a:p>
            <a:r>
              <a:rPr lang="en-GB" sz="2400" b="1" dirty="0">
                <a:solidFill>
                  <a:srgbClr val="333333"/>
                </a:solidFill>
                <a:latin typeface="Times New Roman" panose="02020603050405020304" pitchFamily="18" charset="0"/>
                <a:cs typeface="Times New Roman" panose="02020603050405020304" pitchFamily="18" charset="0"/>
              </a:rPr>
              <a:t>Types of aquatic reptiles</a:t>
            </a:r>
          </a:p>
          <a:p>
            <a:r>
              <a:rPr lang="en-GB" sz="2800" dirty="0">
                <a:solidFill>
                  <a:srgbClr val="333333"/>
                </a:solidFill>
                <a:latin typeface="Times New Roman" panose="02020603050405020304" pitchFamily="18" charset="0"/>
                <a:cs typeface="Times New Roman" panose="02020603050405020304" pitchFamily="18" charset="0"/>
              </a:rPr>
              <a:t>According to traditional taxonomy, the </a:t>
            </a:r>
            <a:r>
              <a:rPr lang="en-GB" sz="2800" dirty="0" err="1">
                <a:solidFill>
                  <a:srgbClr val="333333"/>
                </a:solidFill>
                <a:latin typeface="Times New Roman" panose="02020603050405020304" pitchFamily="18" charset="0"/>
                <a:cs typeface="Times New Roman" panose="02020603050405020304" pitchFamily="18" charset="0"/>
              </a:rPr>
              <a:t>Reptilia</a:t>
            </a:r>
            <a:r>
              <a:rPr lang="en-GB" sz="2800" dirty="0">
                <a:solidFill>
                  <a:srgbClr val="333333"/>
                </a:solidFill>
                <a:latin typeface="Times New Roman" panose="02020603050405020304" pitchFamily="18" charset="0"/>
                <a:cs typeface="Times New Roman" panose="02020603050405020304" pitchFamily="18" charset="0"/>
              </a:rPr>
              <a:t> class is made up of the following orders:</a:t>
            </a:r>
          </a:p>
          <a:p>
            <a:endParaRPr lang="en-GB" sz="2800" dirty="0">
              <a:solidFill>
                <a:srgbClr val="333333"/>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2800" b="1" dirty="0">
                <a:solidFill>
                  <a:srgbClr val="00B050"/>
                </a:solidFill>
                <a:latin typeface="Times New Roman" panose="02020603050405020304" pitchFamily="18" charset="0"/>
                <a:cs typeface="Times New Roman" panose="02020603050405020304" pitchFamily="18" charset="0"/>
              </a:rPr>
              <a:t>Testudines (turtles and tortoises)</a:t>
            </a:r>
          </a:p>
          <a:p>
            <a:pPr>
              <a:buFont typeface="Arial" panose="020B0604020202020204" pitchFamily="34" charset="0"/>
              <a:buChar char="•"/>
            </a:pPr>
            <a:r>
              <a:rPr lang="en-GB" sz="2800" b="1" dirty="0">
                <a:solidFill>
                  <a:srgbClr val="00B050"/>
                </a:solidFill>
                <a:latin typeface="Times New Roman" panose="02020603050405020304" pitchFamily="18" charset="0"/>
                <a:cs typeface="Times New Roman" panose="02020603050405020304" pitchFamily="18" charset="0"/>
              </a:rPr>
              <a:t>Squamata (snakes, blind shingles, and lizards)</a:t>
            </a:r>
          </a:p>
          <a:p>
            <a:pPr>
              <a:buFont typeface="Arial" panose="020B0604020202020204" pitchFamily="34" charset="0"/>
              <a:buChar char="•"/>
            </a:pPr>
            <a:r>
              <a:rPr lang="en-GB" sz="2800" b="1" dirty="0" err="1">
                <a:solidFill>
                  <a:srgbClr val="00B050"/>
                </a:solidFill>
                <a:latin typeface="Times New Roman" panose="02020603050405020304" pitchFamily="18" charset="0"/>
                <a:cs typeface="Times New Roman" panose="02020603050405020304" pitchFamily="18" charset="0"/>
              </a:rPr>
              <a:t>Crocodilia</a:t>
            </a:r>
            <a:r>
              <a:rPr lang="en-GB" sz="2800" b="1" dirty="0">
                <a:solidFill>
                  <a:srgbClr val="00B050"/>
                </a:solidFill>
                <a:latin typeface="Times New Roman" panose="02020603050405020304" pitchFamily="18" charset="0"/>
                <a:cs typeface="Times New Roman" panose="02020603050405020304" pitchFamily="18" charset="0"/>
              </a:rPr>
              <a:t> (crocodiles, alligators and caimans)</a:t>
            </a:r>
          </a:p>
          <a:p>
            <a:endParaRPr lang="en-GB" sz="2800" dirty="0">
              <a:solidFill>
                <a:srgbClr val="333333"/>
              </a:solidFill>
              <a:latin typeface="Times New Roman" panose="02020603050405020304" pitchFamily="18" charset="0"/>
              <a:cs typeface="Times New Roman" panose="02020603050405020304" pitchFamily="18" charset="0"/>
            </a:endParaRPr>
          </a:p>
          <a:p>
            <a:endParaRPr lang="en-GB" sz="2800" dirty="0">
              <a:solidFill>
                <a:srgbClr val="333333"/>
              </a:solidFill>
              <a:latin typeface="Times New Roman" panose="02020603050405020304" pitchFamily="18" charset="0"/>
              <a:cs typeface="Times New Roman" panose="02020603050405020304" pitchFamily="18" charset="0"/>
            </a:endParaRPr>
          </a:p>
          <a:p>
            <a:r>
              <a:rPr lang="en-GB" sz="2800" dirty="0">
                <a:solidFill>
                  <a:srgbClr val="333333"/>
                </a:solidFill>
                <a:latin typeface="Times New Roman" panose="02020603050405020304" pitchFamily="18" charset="0"/>
                <a:cs typeface="Times New Roman" panose="02020603050405020304" pitchFamily="18" charset="0"/>
              </a:rPr>
              <a:t>Within these orders we find different types of marine and freshwater reptiles. </a:t>
            </a:r>
            <a:endParaRPr lang="en-GB" sz="2800" b="0" i="0" dirty="0">
              <a:solidFill>
                <a:srgbClr val="333333"/>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516154-9599-4DEF-99E0-A05BDCAD84E7}"/>
              </a:ext>
            </a:extLst>
          </p:cNvPr>
          <p:cNvSpPr/>
          <p:nvPr/>
        </p:nvSpPr>
        <p:spPr>
          <a:xfrm>
            <a:off x="533400" y="304800"/>
            <a:ext cx="8534400" cy="5755422"/>
          </a:xfrm>
          <a:prstGeom prst="rect">
            <a:avLst/>
          </a:prstGeom>
        </p:spPr>
        <p:txBody>
          <a:bodyPr wrap="square">
            <a:spAutoFit/>
          </a:bodyPr>
          <a:lstStyle/>
          <a:p>
            <a:r>
              <a:rPr lang="en-GB" sz="2800" b="1" dirty="0">
                <a:solidFill>
                  <a:srgbClr val="333333"/>
                </a:solidFill>
                <a:latin typeface="Times New Roman" panose="02020603050405020304" pitchFamily="18" charset="0"/>
                <a:cs typeface="Times New Roman" panose="02020603050405020304" pitchFamily="18" charset="0"/>
              </a:rPr>
              <a:t>Testudines</a:t>
            </a:r>
          </a:p>
          <a:p>
            <a:r>
              <a:rPr lang="en-GB" sz="2000" dirty="0">
                <a:solidFill>
                  <a:srgbClr val="333333"/>
                </a:solidFill>
                <a:latin typeface="Times New Roman" panose="02020603050405020304" pitchFamily="18" charset="0"/>
                <a:cs typeface="Times New Roman" panose="02020603050405020304" pitchFamily="18" charset="0"/>
              </a:rPr>
              <a:t>Turtles are a common example of aquatic reptiles, although there are species with exclusively</a:t>
            </a:r>
            <a:r>
              <a:rPr lang="en-GB" sz="2000" b="1" dirty="0">
                <a:solidFill>
                  <a:srgbClr val="333333"/>
                </a:solidFill>
                <a:latin typeface="Times New Roman" panose="02020603050405020304" pitchFamily="18" charset="0"/>
                <a:cs typeface="Times New Roman" panose="02020603050405020304" pitchFamily="18" charset="0"/>
              </a:rPr>
              <a:t> terrestrial habits</a:t>
            </a:r>
            <a:r>
              <a:rPr lang="en-GB" sz="2000" dirty="0">
                <a:solidFill>
                  <a:srgbClr val="333333"/>
                </a:solidFill>
                <a:latin typeface="Times New Roman" panose="02020603050405020304" pitchFamily="18" charset="0"/>
                <a:cs typeface="Times New Roman" panose="02020603050405020304" pitchFamily="18" charset="0"/>
              </a:rPr>
              <a:t>. </a:t>
            </a:r>
          </a:p>
          <a:p>
            <a:endParaRPr lang="en-GB" sz="2000" dirty="0">
              <a:solidFill>
                <a:srgbClr val="333333"/>
              </a:solidFill>
              <a:latin typeface="Times New Roman" panose="02020603050405020304" pitchFamily="18" charset="0"/>
              <a:cs typeface="Times New Roman" panose="02020603050405020304" pitchFamily="18" charset="0"/>
            </a:endParaRPr>
          </a:p>
          <a:p>
            <a:r>
              <a:rPr lang="en-GB" sz="2000" dirty="0">
                <a:solidFill>
                  <a:srgbClr val="333333"/>
                </a:solidFill>
                <a:latin typeface="Times New Roman" panose="02020603050405020304" pitchFamily="18" charset="0"/>
                <a:cs typeface="Times New Roman" panose="02020603050405020304" pitchFamily="18" charset="0"/>
              </a:rPr>
              <a:t>These animals have a characteristic </a:t>
            </a:r>
            <a:r>
              <a:rPr lang="en-GB" sz="2000" b="1" dirty="0">
                <a:solidFill>
                  <a:srgbClr val="333333"/>
                </a:solidFill>
                <a:latin typeface="Times New Roman" panose="02020603050405020304" pitchFamily="18" charset="0"/>
                <a:cs typeface="Times New Roman" panose="02020603050405020304" pitchFamily="18" charset="0"/>
              </a:rPr>
              <a:t>shell or carapace</a:t>
            </a:r>
            <a:r>
              <a:rPr lang="en-GB" sz="2000" dirty="0">
                <a:solidFill>
                  <a:srgbClr val="333333"/>
                </a:solidFill>
                <a:latin typeface="Times New Roman" panose="02020603050405020304" pitchFamily="18" charset="0"/>
                <a:cs typeface="Times New Roman" panose="02020603050405020304" pitchFamily="18" charset="0"/>
              </a:rPr>
              <a:t>. Rather than a separate part of the body, they are a modified extension of the spine and ribs.</a:t>
            </a:r>
          </a:p>
          <a:p>
            <a:r>
              <a:rPr lang="en-GB" sz="2000" dirty="0">
                <a:solidFill>
                  <a:srgbClr val="333333"/>
                </a:solidFill>
                <a:latin typeface="Times New Roman" panose="02020603050405020304" pitchFamily="18" charset="0"/>
                <a:cs typeface="Times New Roman" panose="02020603050405020304" pitchFamily="18" charset="0"/>
              </a:rPr>
              <a:t>Turtles lay their eggs on land. For this reason, they do not live exclusively in water. They also need to break the surface water to breathe. Turtles are </a:t>
            </a:r>
            <a:r>
              <a:rPr lang="en-GB" sz="2000" dirty="0" err="1">
                <a:solidFill>
                  <a:srgbClr val="333333"/>
                </a:solidFill>
                <a:latin typeface="Times New Roman" panose="02020603050405020304" pitchFamily="18" charset="0"/>
                <a:cs typeface="Times New Roman" panose="02020603050405020304" pitchFamily="18" charset="0"/>
              </a:rPr>
              <a:t>are</a:t>
            </a:r>
            <a:r>
              <a:rPr lang="en-GB" sz="2000" dirty="0">
                <a:solidFill>
                  <a:srgbClr val="333333"/>
                </a:solidFill>
                <a:latin typeface="Times New Roman" panose="02020603050405020304" pitchFamily="18" charset="0"/>
                <a:cs typeface="Times New Roman" panose="02020603050405020304" pitchFamily="18" charset="0"/>
              </a:rPr>
              <a:t> usually omnivorous animals, although some tend to be more herbivorous in the adult phase. In terms of habitat, there are both </a:t>
            </a:r>
            <a:r>
              <a:rPr lang="en-GB" sz="2000" b="1" dirty="0">
                <a:solidFill>
                  <a:srgbClr val="333333"/>
                </a:solidFill>
                <a:latin typeface="Times New Roman" panose="02020603050405020304" pitchFamily="18" charset="0"/>
                <a:cs typeface="Times New Roman" panose="02020603050405020304" pitchFamily="18" charset="0"/>
              </a:rPr>
              <a:t>freshwater</a:t>
            </a:r>
            <a:r>
              <a:rPr lang="en-GB" sz="2000" dirty="0">
                <a:solidFill>
                  <a:srgbClr val="333333"/>
                </a:solidFill>
                <a:latin typeface="Times New Roman" panose="02020603050405020304" pitchFamily="18" charset="0"/>
                <a:cs typeface="Times New Roman" panose="02020603050405020304" pitchFamily="18" charset="0"/>
              </a:rPr>
              <a:t> and </a:t>
            </a:r>
            <a:r>
              <a:rPr lang="en-GB" sz="2000" b="1" dirty="0">
                <a:solidFill>
                  <a:srgbClr val="333333"/>
                </a:solidFill>
                <a:latin typeface="Times New Roman" panose="02020603050405020304" pitchFamily="18" charset="0"/>
                <a:cs typeface="Times New Roman" panose="02020603050405020304" pitchFamily="18" charset="0"/>
              </a:rPr>
              <a:t>marine</a:t>
            </a:r>
            <a:r>
              <a:rPr lang="en-GB" sz="2000" dirty="0">
                <a:solidFill>
                  <a:srgbClr val="333333"/>
                </a:solidFill>
                <a:latin typeface="Times New Roman" panose="02020603050405020304" pitchFamily="18" charset="0"/>
                <a:cs typeface="Times New Roman" panose="02020603050405020304" pitchFamily="18" charset="0"/>
              </a:rPr>
              <a:t> turtles. Some examples are found in the following species:</a:t>
            </a:r>
          </a:p>
          <a:p>
            <a:r>
              <a:rPr lang="en-GB" sz="2000" b="1" dirty="0">
                <a:solidFill>
                  <a:srgbClr val="333333"/>
                </a:solidFill>
                <a:latin typeface="Times New Roman" panose="02020603050405020304" pitchFamily="18" charset="0"/>
                <a:cs typeface="Times New Roman" panose="02020603050405020304" pitchFamily="18" charset="0"/>
              </a:rPr>
              <a:t>Saltwater Turtles</a:t>
            </a:r>
            <a:r>
              <a:rPr lang="en-GB" sz="2000" dirty="0">
                <a:solidFill>
                  <a:srgbClr val="333333"/>
                </a:solidFill>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GB" sz="2000" dirty="0">
                <a:solidFill>
                  <a:srgbClr val="333333"/>
                </a:solidFill>
                <a:latin typeface="Times New Roman" panose="02020603050405020304" pitchFamily="18" charset="0"/>
                <a:cs typeface="Times New Roman" panose="02020603050405020304" pitchFamily="18" charset="0"/>
              </a:rPr>
              <a:t>Loggerhead sea turtle (</a:t>
            </a:r>
            <a:r>
              <a:rPr lang="en-GB" sz="2000" i="1" dirty="0">
                <a:solidFill>
                  <a:srgbClr val="333333"/>
                </a:solidFill>
                <a:latin typeface="Times New Roman" panose="02020603050405020304" pitchFamily="18" charset="0"/>
                <a:cs typeface="Times New Roman" panose="02020603050405020304" pitchFamily="18" charset="0"/>
              </a:rPr>
              <a:t>Caretta </a:t>
            </a:r>
            <a:r>
              <a:rPr lang="en-GB" sz="2000" i="1" dirty="0" err="1">
                <a:solidFill>
                  <a:srgbClr val="333333"/>
                </a:solidFill>
                <a:latin typeface="Times New Roman" panose="02020603050405020304" pitchFamily="18" charset="0"/>
                <a:cs typeface="Times New Roman" panose="02020603050405020304" pitchFamily="18" charset="0"/>
              </a:rPr>
              <a:t>caretta</a:t>
            </a:r>
            <a:r>
              <a:rPr lang="en-GB" sz="2000" dirty="0">
                <a:solidFill>
                  <a:srgbClr val="333333"/>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GB" sz="2000" dirty="0">
                <a:solidFill>
                  <a:srgbClr val="333333"/>
                </a:solidFill>
                <a:latin typeface="Times New Roman" panose="02020603050405020304" pitchFamily="18" charset="0"/>
                <a:cs typeface="Times New Roman" panose="02020603050405020304" pitchFamily="18" charset="0"/>
              </a:rPr>
              <a:t>Green sea turtle (</a:t>
            </a:r>
            <a:r>
              <a:rPr lang="en-GB" sz="2000" i="1" dirty="0">
                <a:solidFill>
                  <a:srgbClr val="333333"/>
                </a:solidFill>
                <a:latin typeface="Times New Roman" panose="02020603050405020304" pitchFamily="18" charset="0"/>
                <a:cs typeface="Times New Roman" panose="02020603050405020304" pitchFamily="18" charset="0"/>
              </a:rPr>
              <a:t>Chelonia mydas</a:t>
            </a:r>
            <a:r>
              <a:rPr lang="en-GB" sz="2000" dirty="0">
                <a:solidFill>
                  <a:srgbClr val="333333"/>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GB" sz="2000" dirty="0">
                <a:solidFill>
                  <a:srgbClr val="333333"/>
                </a:solidFill>
                <a:latin typeface="Times New Roman" panose="02020603050405020304" pitchFamily="18" charset="0"/>
                <a:cs typeface="Times New Roman" panose="02020603050405020304" pitchFamily="18" charset="0"/>
              </a:rPr>
              <a:t>Hawksbill sea turtle (</a:t>
            </a:r>
            <a:r>
              <a:rPr lang="en-GB" sz="2000" i="1" dirty="0">
                <a:solidFill>
                  <a:srgbClr val="333333"/>
                </a:solidFill>
                <a:latin typeface="Times New Roman" panose="02020603050405020304" pitchFamily="18" charset="0"/>
                <a:cs typeface="Times New Roman" panose="02020603050405020304" pitchFamily="18" charset="0"/>
              </a:rPr>
              <a:t>Eretmochelys imbricate</a:t>
            </a:r>
            <a:r>
              <a:rPr lang="en-GB" sz="2000" dirty="0">
                <a:solidFill>
                  <a:srgbClr val="333333"/>
                </a:solidFill>
                <a:latin typeface="Times New Roman" panose="02020603050405020304" pitchFamily="18" charset="0"/>
                <a:cs typeface="Times New Roman" panose="02020603050405020304" pitchFamily="18" charset="0"/>
              </a:rPr>
              <a:t>)</a:t>
            </a:r>
          </a:p>
          <a:p>
            <a:r>
              <a:rPr lang="en-GB" sz="2000" b="1" dirty="0">
                <a:solidFill>
                  <a:srgbClr val="333333"/>
                </a:solidFill>
                <a:latin typeface="Times New Roman" panose="02020603050405020304" pitchFamily="18" charset="0"/>
                <a:cs typeface="Times New Roman" panose="02020603050405020304" pitchFamily="18" charset="0"/>
              </a:rPr>
              <a:t>Freshwater turtles</a:t>
            </a:r>
            <a:r>
              <a:rPr lang="en-GB" sz="2000" dirty="0">
                <a:solidFill>
                  <a:srgbClr val="333333"/>
                </a:solidFill>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GB" sz="2000" dirty="0">
                <a:solidFill>
                  <a:srgbClr val="333333"/>
                </a:solidFill>
                <a:latin typeface="Times New Roman" panose="02020603050405020304" pitchFamily="18" charset="0"/>
                <a:cs typeface="Times New Roman" panose="02020603050405020304" pitchFamily="18" charset="0"/>
              </a:rPr>
              <a:t>Snake necked turtle </a:t>
            </a:r>
          </a:p>
          <a:p>
            <a:pPr>
              <a:buFont typeface="Arial" panose="020B0604020202020204" pitchFamily="34" charset="0"/>
              <a:buChar char="•"/>
            </a:pPr>
            <a:r>
              <a:rPr lang="en-GB" sz="2000" dirty="0">
                <a:solidFill>
                  <a:srgbClr val="333333"/>
                </a:solidFill>
                <a:latin typeface="Times New Roman" panose="02020603050405020304" pitchFamily="18" charset="0"/>
                <a:cs typeface="Times New Roman" panose="02020603050405020304" pitchFamily="18" charset="0"/>
              </a:rPr>
              <a:t>Razor-backed musk turtle </a:t>
            </a:r>
            <a:endParaRPr lang="en-GB" sz="20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51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5400"/>
            <a:ext cx="3090672" cy="576262"/>
          </a:xfrm>
        </p:spPr>
        <p:txBody>
          <a:bodyPr>
            <a:normAutofit fontScale="62500" lnSpcReduction="20000"/>
          </a:bodyPr>
          <a:lstStyle/>
          <a:p>
            <a:r>
              <a:rPr lang="en-US" dirty="0"/>
              <a:t>	</a:t>
            </a:r>
            <a:r>
              <a:rPr lang="en-US" sz="3200" dirty="0">
                <a:solidFill>
                  <a:srgbClr val="C00000"/>
                </a:solidFill>
              </a:rPr>
              <a:t>SEA  TURTLE</a:t>
            </a:r>
          </a:p>
        </p:txBody>
      </p:sp>
      <p:sp>
        <p:nvSpPr>
          <p:cNvPr id="5" name="Text Placeholder 4"/>
          <p:cNvSpPr>
            <a:spLocks noGrp="1"/>
          </p:cNvSpPr>
          <p:nvPr>
            <p:ph type="body" sz="quarter" idx="3"/>
          </p:nvPr>
        </p:nvSpPr>
        <p:spPr>
          <a:xfrm>
            <a:off x="4591050" y="1304925"/>
            <a:ext cx="3090672" cy="576262"/>
          </a:xfrm>
        </p:spPr>
        <p:txBody>
          <a:bodyPr>
            <a:normAutofit fontScale="62500" lnSpcReduction="20000"/>
          </a:bodyPr>
          <a:lstStyle/>
          <a:p>
            <a:r>
              <a:rPr lang="en-US" dirty="0"/>
              <a:t>	</a:t>
            </a:r>
            <a:r>
              <a:rPr lang="en-US" sz="2900" dirty="0">
                <a:solidFill>
                  <a:srgbClr val="C00000"/>
                </a:solidFill>
              </a:rPr>
              <a:t>FRESHWATER TURTLES</a:t>
            </a:r>
          </a:p>
        </p:txBody>
      </p:sp>
      <p:pic>
        <p:nvPicPr>
          <p:cNvPr id="22530" name="Picture 2" descr="Image:GreenSeaTurtle-2.jpg">
            <a:hlinkClick r:id="rId2"/>
          </p:cNvPr>
          <p:cNvPicPr>
            <a:picLocks noChangeAspect="1" noChangeArrowheads="1"/>
          </p:cNvPicPr>
          <p:nvPr/>
        </p:nvPicPr>
        <p:blipFill>
          <a:blip r:embed="rId3"/>
          <a:srcRect/>
          <a:stretch>
            <a:fillRect/>
          </a:stretch>
        </p:blipFill>
        <p:spPr bwMode="auto">
          <a:xfrm rot="10800000" flipV="1">
            <a:off x="228600" y="2221706"/>
            <a:ext cx="4191000" cy="3143250"/>
          </a:xfrm>
          <a:prstGeom prst="rect">
            <a:avLst/>
          </a:prstGeom>
          <a:noFill/>
        </p:spPr>
      </p:pic>
      <p:sp>
        <p:nvSpPr>
          <p:cNvPr id="22531" name="Rectangle 3"/>
          <p:cNvSpPr>
            <a:spLocks noChangeArrowheads="1"/>
          </p:cNvSpPr>
          <p:nvPr/>
        </p:nvSpPr>
        <p:spPr bwMode="auto">
          <a:xfrm>
            <a:off x="685800" y="5715000"/>
            <a:ext cx="3581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Hawaiian Green Sea Turtle</a:t>
            </a:r>
          </a:p>
        </p:txBody>
      </p:sp>
      <p:pic>
        <p:nvPicPr>
          <p:cNvPr id="22533" name="Picture 5" descr="photo: Chelodina longicollis"/>
          <p:cNvPicPr>
            <a:picLocks noChangeAspect="1" noChangeArrowheads="1"/>
          </p:cNvPicPr>
          <p:nvPr/>
        </p:nvPicPr>
        <p:blipFill>
          <a:blip r:embed="rId4"/>
          <a:srcRect/>
          <a:stretch>
            <a:fillRect/>
          </a:stretch>
        </p:blipFill>
        <p:spPr bwMode="auto">
          <a:xfrm>
            <a:off x="4572000" y="2236660"/>
            <a:ext cx="4495800" cy="3113342"/>
          </a:xfrm>
          <a:prstGeom prst="rect">
            <a:avLst/>
          </a:prstGeom>
          <a:noFill/>
        </p:spPr>
      </p:pic>
      <p:sp>
        <p:nvSpPr>
          <p:cNvPr id="10" name="Rectangle 9"/>
          <p:cNvSpPr/>
          <p:nvPr/>
        </p:nvSpPr>
        <p:spPr>
          <a:xfrm>
            <a:off x="4648200" y="5791200"/>
            <a:ext cx="2402261" cy="369332"/>
          </a:xfrm>
          <a:prstGeom prst="rect">
            <a:avLst/>
          </a:prstGeom>
        </p:spPr>
        <p:txBody>
          <a:bodyPr wrap="none">
            <a:spAutoFit/>
          </a:bodyPr>
          <a:lstStyle/>
          <a:p>
            <a:r>
              <a:rPr lang="en-US" b="1" dirty="0"/>
              <a:t>Snake-necked Turtle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56115390"/>
              </p:ext>
            </p:extLst>
          </p:nvPr>
        </p:nvGraphicFramePr>
        <p:xfrm>
          <a:off x="1371600" y="4709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F0BA7A4-A054-4069-9ACC-87F10D63A161}"/>
              </a:ext>
            </a:extLst>
          </p:cNvPr>
          <p:cNvSpPr txBox="1"/>
          <p:nvPr/>
        </p:nvSpPr>
        <p:spPr>
          <a:xfrm>
            <a:off x="3581400" y="1600200"/>
            <a:ext cx="12954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Suborders</a:t>
            </a:r>
            <a:endParaRPr lang="en-GB"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C5C4AC7-0DFE-4BF8-8342-69D9C583FB42}"/>
              </a:ext>
            </a:extLst>
          </p:cNvPr>
          <p:cNvSpPr/>
          <p:nvPr/>
        </p:nvSpPr>
        <p:spPr>
          <a:xfrm>
            <a:off x="990600" y="4267200"/>
            <a:ext cx="6934200" cy="1754326"/>
          </a:xfrm>
          <a:prstGeom prst="rect">
            <a:avLst/>
          </a:prstGeom>
        </p:spPr>
        <p:txBody>
          <a:bodyPr wrap="square">
            <a:spAutoFit/>
          </a:bodyPr>
          <a:lstStyle/>
          <a:p>
            <a:pPr>
              <a:buFont typeface="Wingdings" pitchFamily="2" charset="2"/>
              <a:buChar char="Ø"/>
            </a:pPr>
            <a:r>
              <a:rPr lang="en-US" b="1" dirty="0">
                <a:solidFill>
                  <a:srgbClr val="002060"/>
                </a:solidFill>
                <a:latin typeface="Times New Roman" pitchFamily="18" charset="0"/>
                <a:cs typeface="Times New Roman" pitchFamily="18" charset="0"/>
              </a:rPr>
              <a:t>The Cryptodira is the larger of the two groups and includes all the marine turtles, the terrestrial tortoises, and many of the freshwater turtles. </a:t>
            </a:r>
          </a:p>
          <a:p>
            <a:pPr>
              <a:buFont typeface="Wingdings" pitchFamily="2" charset="2"/>
              <a:buChar char="Ø"/>
            </a:pPr>
            <a:r>
              <a:rPr lang="en-US" b="1" dirty="0">
                <a:solidFill>
                  <a:srgbClr val="002060"/>
                </a:solidFill>
                <a:latin typeface="Times New Roman" pitchFamily="18" charset="0"/>
                <a:cs typeface="Times New Roman" pitchFamily="18" charset="0"/>
              </a:rPr>
              <a:t>The Pleurodira are sometimes known as the side-necked turtles, a reference to the way they withdraw their heads into their shells. This smaller group consists primarily of various freshwater turtle</a:t>
            </a:r>
            <a:r>
              <a:rPr lang="en-US" dirty="0">
                <a:solidFill>
                  <a:srgbClr val="002060"/>
                </a:solidFill>
                <a:latin typeface="Times New Roman" pitchFamily="18" charset="0"/>
                <a:cs typeface="Times New Roman" pitchFamily="18" charset="0"/>
              </a:rPr>
              <a:t>s</a:t>
            </a:r>
          </a:p>
        </p:txBody>
      </p:sp>
    </p:spTree>
    <p:extLst>
      <p:ext uri="{BB962C8B-B14F-4D97-AF65-F5344CB8AC3E}">
        <p14:creationId xmlns:p14="http://schemas.microsoft.com/office/powerpoint/2010/main" val="263131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3428C1-1D41-4A68-A885-83E7E04BC5ED}"/>
              </a:ext>
            </a:extLst>
          </p:cNvPr>
          <p:cNvSpPr/>
          <p:nvPr/>
        </p:nvSpPr>
        <p:spPr>
          <a:xfrm>
            <a:off x="76200" y="152400"/>
            <a:ext cx="8839200" cy="5940088"/>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1)SHELL</a:t>
            </a:r>
          </a:p>
          <a:p>
            <a:r>
              <a:rPr lang="en-US" sz="2000" dirty="0">
                <a:latin typeface="Times New Roman" panose="02020603050405020304" pitchFamily="18" charset="0"/>
                <a:cs typeface="Times New Roman" panose="02020603050405020304" pitchFamily="18" charset="0"/>
              </a:rPr>
              <a:t>The upper shell of the turtle is called the </a:t>
            </a:r>
            <a:r>
              <a:rPr lang="en-US" sz="2000" i="1" dirty="0">
                <a:latin typeface="Times New Roman" panose="02020603050405020304" pitchFamily="18" charset="0"/>
                <a:cs typeface="Times New Roman" pitchFamily="18" charset="0"/>
                <a:hlinkClick r:id="rId2" action="ppaction://hlinkfile" tooltip="Carapace">
                  <a:extLst>
                    <a:ext uri="{A12FA001-AC4F-418D-AE19-62706E023703}">
                      <ahyp:hlinkClr xmlns:ahyp="http://schemas.microsoft.com/office/drawing/2018/hyperlinkcolor" val="tx"/>
                    </a:ext>
                  </a:extLst>
                </a:hlinkClick>
              </a:rPr>
              <a:t>carapace</a:t>
            </a:r>
            <a:r>
              <a:rPr lang="en-US" sz="2000" dirty="0">
                <a:latin typeface="Times New Roman" panose="02020603050405020304" pitchFamily="18" charset="0"/>
                <a:cs typeface="Times New Roman" pitchFamily="18" charset="0"/>
              </a:rPr>
              <a:t>. The lower shell that encases the belly is called the </a:t>
            </a:r>
            <a:r>
              <a:rPr lang="en-US" sz="2000" i="1" dirty="0">
                <a:latin typeface="Times New Roman" panose="02020603050405020304" pitchFamily="18" charset="0"/>
                <a:cs typeface="Times New Roman" pitchFamily="18" charset="0"/>
                <a:hlinkClick r:id="rId3" action="ppaction://hlinkfile" tooltip="Plastron">
                  <a:extLst>
                    <a:ext uri="{A12FA001-AC4F-418D-AE19-62706E023703}">
                      <ahyp:hlinkClr xmlns:ahyp="http://schemas.microsoft.com/office/drawing/2018/hyperlinkcolor" val="tx"/>
                    </a:ext>
                  </a:extLst>
                </a:hlinkClick>
              </a:rPr>
              <a:t>plastron</a:t>
            </a:r>
            <a:r>
              <a:rPr lang="en-US" sz="2000" dirty="0">
                <a:latin typeface="Times New Roman" panose="02020603050405020304" pitchFamily="18" charset="0"/>
                <a:cs typeface="Times New Roman" pitchFamily="18" charset="0"/>
              </a:rPr>
              <a:t>. The carapace and plastron are joined together on the turtle's sides by bony structures called </a:t>
            </a:r>
            <a:r>
              <a:rPr lang="en-US" sz="2000" i="1" dirty="0">
                <a:latin typeface="Times New Roman" panose="02020603050405020304" pitchFamily="18" charset="0"/>
                <a:cs typeface="Times New Roman" pitchFamily="18" charset="0"/>
              </a:rPr>
              <a:t>bridges</a:t>
            </a:r>
            <a:r>
              <a:rPr lang="en-US" sz="2000" dirty="0">
                <a:latin typeface="Times New Roman" panose="02020603050405020304" pitchFamily="18" charset="0"/>
                <a:cs typeface="Times New Roman" pitchFamily="18" charset="0"/>
              </a:rPr>
              <a:t>. In most turtles, the outer layer of the shell is covered by horny scales called </a:t>
            </a:r>
            <a:r>
              <a:rPr lang="en-US" sz="2000" dirty="0" err="1">
                <a:latin typeface="Times New Roman" panose="02020603050405020304" pitchFamily="18" charset="0"/>
                <a:cs typeface="Times New Roman" pitchFamily="18" charset="0"/>
                <a:hlinkClick r:id="rId4" action="ppaction://hlinkfile" tooltip="Scute">
                  <a:extLst>
                    <a:ext uri="{A12FA001-AC4F-418D-AE19-62706E023703}">
                      <ahyp:hlinkClr xmlns:ahyp="http://schemas.microsoft.com/office/drawing/2018/hyperlinkcolor" val="tx"/>
                    </a:ext>
                  </a:extLst>
                </a:hlinkClick>
              </a:rPr>
              <a:t>scutes</a:t>
            </a:r>
            <a:r>
              <a:rPr lang="en-US" sz="2000" dirty="0">
                <a:latin typeface="Times New Roman" panose="02020603050405020304" pitchFamily="18" charset="0"/>
                <a:cs typeface="Times New Roman" pitchFamily="18" charset="0"/>
              </a:rPr>
              <a:t> that are part of its outer skin, or </a:t>
            </a:r>
            <a:r>
              <a:rPr lang="en-US" sz="2000" dirty="0">
                <a:latin typeface="Times New Roman" panose="02020603050405020304" pitchFamily="18" charset="0"/>
                <a:cs typeface="Times New Roman" pitchFamily="18" charset="0"/>
                <a:hlinkClick r:id="rId5" action="ppaction://hlinkfile" tooltip="Epidermis (skin)">
                  <a:extLst>
                    <a:ext uri="{A12FA001-AC4F-418D-AE19-62706E023703}">
                      <ahyp:hlinkClr xmlns:ahyp="http://schemas.microsoft.com/office/drawing/2018/hyperlinkcolor" val="tx"/>
                    </a:ext>
                  </a:extLst>
                </a:hlinkClick>
              </a:rPr>
              <a:t>epidermis</a:t>
            </a:r>
            <a:r>
              <a:rPr lang="en-US" sz="2000" dirty="0">
                <a:latin typeface="Times New Roman" panose="02020603050405020304" pitchFamily="18" charset="0"/>
                <a:cs typeface="Times New Roman" pitchFamily="18" charset="0"/>
              </a:rPr>
              <a:t>. </a:t>
            </a:r>
            <a:r>
              <a:rPr lang="en-US" sz="2000" dirty="0" err="1">
                <a:latin typeface="Times New Roman" panose="02020603050405020304" pitchFamily="18" charset="0"/>
                <a:cs typeface="Times New Roman" pitchFamily="18" charset="0"/>
              </a:rPr>
              <a:t>Scutes</a:t>
            </a:r>
            <a:r>
              <a:rPr lang="en-US" sz="2000" dirty="0">
                <a:latin typeface="Times New Roman" panose="02020603050405020304" pitchFamily="18" charset="0"/>
                <a:cs typeface="Times New Roman" pitchFamily="18" charset="0"/>
              </a:rPr>
              <a:t> are made up of a fibrous </a:t>
            </a:r>
            <a:r>
              <a:rPr lang="en-US" sz="2000" dirty="0">
                <a:latin typeface="Times New Roman" panose="02020603050405020304" pitchFamily="18" charset="0"/>
                <a:cs typeface="Times New Roman" pitchFamily="18" charset="0"/>
                <a:hlinkClick r:id="rId6" action="ppaction://hlinkfile" tooltip="Protein">
                  <a:extLst>
                    <a:ext uri="{A12FA001-AC4F-418D-AE19-62706E023703}">
                      <ahyp:hlinkClr xmlns:ahyp="http://schemas.microsoft.com/office/drawing/2018/hyperlinkcolor" val="tx"/>
                    </a:ext>
                  </a:extLst>
                </a:hlinkClick>
              </a:rPr>
              <a:t>protein</a:t>
            </a:r>
            <a:r>
              <a:rPr lang="en-US" sz="2000" dirty="0">
                <a:latin typeface="Times New Roman" panose="02020603050405020304" pitchFamily="18" charset="0"/>
                <a:cs typeface="Times New Roman" pitchFamily="18" charset="0"/>
              </a:rPr>
              <a:t> called </a:t>
            </a:r>
            <a:r>
              <a:rPr lang="en-US" sz="2000" b="1" dirty="0">
                <a:solidFill>
                  <a:srgbClr val="00B050"/>
                </a:solidFill>
                <a:latin typeface="Times New Roman" panose="02020603050405020304" pitchFamily="18" charset="0"/>
                <a:cs typeface="Times New Roman" pitchFamily="18" charset="0"/>
                <a:hlinkClick r:id="rId7" action="ppaction://hlinkfile" tooltip="Keratin">
                  <a:extLst>
                    <a:ext uri="{A12FA001-AC4F-418D-AE19-62706E023703}">
                      <ahyp:hlinkClr xmlns:ahyp="http://schemas.microsoft.com/office/drawing/2018/hyperlinkcolor" val="tx"/>
                    </a:ext>
                  </a:extLst>
                </a:hlinkClick>
              </a:rPr>
              <a:t>ker</a:t>
            </a:r>
            <a:r>
              <a:rPr lang="en-US" sz="2000" b="1" dirty="0">
                <a:solidFill>
                  <a:srgbClr val="00B050"/>
                </a:solidFill>
                <a:latin typeface="Times New Roman" panose="02020603050405020304" pitchFamily="18" charset="0"/>
                <a:cs typeface="Times New Roman" pitchFamily="18" charset="0"/>
              </a:rPr>
              <a:t>atin.</a:t>
            </a:r>
          </a:p>
          <a:p>
            <a:endParaRPr lang="en-US" sz="2000" b="1" dirty="0">
              <a:solidFill>
                <a:srgbClr val="00B050"/>
              </a:solidFill>
              <a:latin typeface="Times New Roman" panose="02020603050405020304" pitchFamily="18" charset="0"/>
              <a:cs typeface="Times New Roman" pitchFamily="18" charset="0"/>
            </a:endParaRPr>
          </a:p>
          <a:p>
            <a:r>
              <a:rPr lang="en-GB" sz="2000" dirty="0">
                <a:latin typeface="Times New Roman" panose="02020603050405020304" pitchFamily="18" charset="0"/>
                <a:cs typeface="Times New Roman" pitchFamily="18" charset="0"/>
              </a:rPr>
              <a:t>Aquatic and soft-shelled turtles have lighter shells that help them avoid sinking in water and swim faster with more agility. These lighter shells have large spaces called </a:t>
            </a:r>
            <a:r>
              <a:rPr lang="en-GB" sz="2000" b="1" dirty="0">
                <a:latin typeface="Times New Roman" panose="02020603050405020304" pitchFamily="18" charset="0"/>
                <a:cs typeface="Times New Roman" pitchFamily="18" charset="0"/>
              </a:rPr>
              <a:t>fontanelles</a:t>
            </a:r>
            <a:r>
              <a:rPr lang="en-GB" sz="2000" dirty="0">
                <a:latin typeface="Times New Roman" panose="02020603050405020304" pitchFamily="18" charset="0"/>
                <a:cs typeface="Times New Roman" pitchFamily="18" charset="0"/>
              </a:rPr>
              <a:t> between the shell bones. The shell of a leatherback turtle is extremely light because they lack </a:t>
            </a:r>
            <a:r>
              <a:rPr lang="en-GB" sz="2000" dirty="0" err="1">
                <a:latin typeface="Times New Roman" panose="02020603050405020304" pitchFamily="18" charset="0"/>
                <a:cs typeface="Times New Roman" pitchFamily="18" charset="0"/>
              </a:rPr>
              <a:t>scutes</a:t>
            </a:r>
            <a:r>
              <a:rPr lang="en-GB" sz="2000" dirty="0">
                <a:latin typeface="Times New Roman" panose="02020603050405020304" pitchFamily="18" charset="0"/>
                <a:cs typeface="Times New Roman" pitchFamily="18" charset="0"/>
              </a:rPr>
              <a:t> and contain many fontanelles</a:t>
            </a:r>
          </a:p>
          <a:p>
            <a:endParaRPr lang="en-US" sz="2000" b="1" dirty="0">
              <a:solidFill>
                <a:srgbClr val="00B050"/>
              </a:solidFill>
              <a:latin typeface="Times New Roman" panose="02020603050405020304" pitchFamily="18" charset="0"/>
              <a:cs typeface="Times New Roman" pitchFamily="18" charset="0"/>
            </a:endParaRPr>
          </a:p>
          <a:p>
            <a:endParaRPr lang="en-US" sz="2000" b="1" dirty="0">
              <a:solidFill>
                <a:srgbClr val="00B050"/>
              </a:solidFill>
              <a:latin typeface="Times New Roman" panose="02020603050405020304" pitchFamily="18" charset="0"/>
              <a:cs typeface="Times New Roman" pitchFamily="18" charset="0"/>
            </a:endParaRPr>
          </a:p>
          <a:p>
            <a:r>
              <a:rPr lang="en-US" sz="2000" dirty="0">
                <a:latin typeface="Times New Roman" panose="02020603050405020304" pitchFamily="18" charset="0"/>
                <a:cs typeface="Times New Roman" pitchFamily="18" charset="0"/>
              </a:rPr>
              <a:t>2) LIMBS</a:t>
            </a:r>
          </a:p>
          <a:p>
            <a:r>
              <a:rPr lang="en-US" sz="2000" dirty="0">
                <a:latin typeface="Times New Roman" panose="02020603050405020304" pitchFamily="18" charset="0"/>
                <a:cs typeface="Times New Roman" pitchFamily="18" charset="0"/>
              </a:rPr>
              <a:t>The front limbs of sea turtles are long and wing-like, and formed into flippers; the back limbs are paddles (not really flippers) with a membrane joining all five of the toes.</a:t>
            </a:r>
            <a:r>
              <a:rPr lang="en-US" sz="2000" b="1" kern="0" dirty="0">
                <a:solidFill>
                  <a:srgbClr val="FF0000"/>
                </a:solidFill>
                <a:latin typeface="Times New Roman" pitchFamily="18" charset="0"/>
                <a:cs typeface="Times New Roman" pitchFamily="18" charset="0"/>
              </a:rPr>
              <a:t> </a:t>
            </a:r>
            <a:r>
              <a:rPr lang="en-US" sz="2000" kern="0" dirty="0">
                <a:latin typeface="Times New Roman" pitchFamily="18" charset="0"/>
                <a:cs typeface="Times New Roman" pitchFamily="18" charset="0"/>
              </a:rPr>
              <a:t>Sea turtles "fly" through the water, using the up-and-down motion of the front flippers.</a:t>
            </a:r>
            <a:endParaRPr lang="en-US" sz="2000" dirty="0">
              <a:latin typeface="Times New Roman" pitchFamily="18" charset="0"/>
              <a:cs typeface="Times New Roman" pitchFamily="18" charset="0"/>
            </a:endParaRPr>
          </a:p>
          <a:p>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1471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4916</TotalTime>
  <Words>1705</Words>
  <Application>Microsoft Office PowerPoint</Application>
  <PresentationFormat>On-screen Show (4:3)</PresentationFormat>
  <Paragraphs>152</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Catamaran</vt:lpstr>
      <vt:lpstr>Constantia</vt:lpstr>
      <vt:lpstr>Times New Roman</vt:lpstr>
      <vt:lpstr>Trebuchet MS</vt:lpstr>
      <vt:lpstr>Wingdings</vt:lpstr>
      <vt:lpstr>Wingdings 2</vt:lpstr>
      <vt:lpstr>Wingdings 3</vt:lpstr>
      <vt:lpstr>Facet</vt:lpstr>
      <vt:lpstr>PowerPoint Presentation</vt:lpstr>
      <vt:lpstr>PowerPoint Presentation</vt:lpstr>
      <vt:lpstr>AQUATIC REPTILES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AQUATIC REPTILES</dc:title>
  <dc:creator>Dr. Virk</dc:creator>
  <cp:lastModifiedBy>Bromy Virk</cp:lastModifiedBy>
  <cp:revision>87</cp:revision>
  <dcterms:created xsi:type="dcterms:W3CDTF">2008-02-12T05:02:29Z</dcterms:created>
  <dcterms:modified xsi:type="dcterms:W3CDTF">2023-01-29T05:21:14Z</dcterms:modified>
</cp:coreProperties>
</file>