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4" r:id="rId1"/>
  </p:sldMasterIdLst>
  <p:notesMasterIdLst>
    <p:notesMasterId r:id="rId33"/>
  </p:notesMasterIdLst>
  <p:sldIdLst>
    <p:sldId id="286" r:id="rId2"/>
    <p:sldId id="256" r:id="rId3"/>
    <p:sldId id="257" r:id="rId4"/>
    <p:sldId id="258" r:id="rId5"/>
    <p:sldId id="259" r:id="rId6"/>
    <p:sldId id="337" r:id="rId7"/>
    <p:sldId id="340" r:id="rId8"/>
    <p:sldId id="260" r:id="rId9"/>
    <p:sldId id="341" r:id="rId10"/>
    <p:sldId id="339" r:id="rId11"/>
    <p:sldId id="342" r:id="rId12"/>
    <p:sldId id="343" r:id="rId13"/>
    <p:sldId id="344" r:id="rId14"/>
    <p:sldId id="316" r:id="rId15"/>
    <p:sldId id="345" r:id="rId16"/>
    <p:sldId id="315" r:id="rId17"/>
    <p:sldId id="317" r:id="rId18"/>
    <p:sldId id="261" r:id="rId19"/>
    <p:sldId id="338" r:id="rId20"/>
    <p:sldId id="264" r:id="rId21"/>
    <p:sldId id="331" r:id="rId22"/>
    <p:sldId id="265" r:id="rId23"/>
    <p:sldId id="332" r:id="rId24"/>
    <p:sldId id="336" r:id="rId25"/>
    <p:sldId id="268" r:id="rId26"/>
    <p:sldId id="346" r:id="rId27"/>
    <p:sldId id="269" r:id="rId28"/>
    <p:sldId id="272" r:id="rId29"/>
    <p:sldId id="273" r:id="rId30"/>
    <p:sldId id="347" r:id="rId31"/>
    <p:sldId id="34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3366FF"/>
    <a:srgbClr val="18C50B"/>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4660"/>
  </p:normalViewPr>
  <p:slideViewPr>
    <p:cSldViewPr>
      <p:cViewPr varScale="1">
        <p:scale>
          <a:sx n="54" d="100"/>
          <a:sy n="54" d="100"/>
        </p:scale>
        <p:origin x="13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E3268-27C8-44BD-90A2-74A6E0E6A10F}"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1824D7D-AF24-4144-AE39-3F4FED32A543}">
      <dgm:prSet phldrT="[Text]"/>
      <dgm:spPr/>
      <dgm:t>
        <a:bodyPr/>
        <a:lstStyle/>
        <a:p>
          <a:r>
            <a:rPr lang="en-US">
              <a:latin typeface="Times New Roman" pitchFamily="18" charset="0"/>
              <a:cs typeface="Times New Roman" pitchFamily="18" charset="0"/>
            </a:rPr>
            <a:t>Sirenians</a:t>
          </a:r>
          <a:endParaRPr lang="en-US" dirty="0">
            <a:latin typeface="Times New Roman" pitchFamily="18" charset="0"/>
            <a:cs typeface="Times New Roman" pitchFamily="18" charset="0"/>
          </a:endParaRPr>
        </a:p>
      </dgm:t>
    </dgm:pt>
    <dgm:pt modelId="{C7211620-1813-48C6-B371-60CB14C75638}" type="parTrans" cxnId="{D36E9D5C-28F3-465A-8D8F-593CC63E0008}">
      <dgm:prSet/>
      <dgm:spPr/>
      <dgm:t>
        <a:bodyPr/>
        <a:lstStyle/>
        <a:p>
          <a:endParaRPr lang="en-US"/>
        </a:p>
      </dgm:t>
    </dgm:pt>
    <dgm:pt modelId="{ED5FF91A-9EBD-4307-841C-4F55385FD6E9}" type="sibTrans" cxnId="{D36E9D5C-28F3-465A-8D8F-593CC63E0008}">
      <dgm:prSet/>
      <dgm:spPr/>
      <dgm:t>
        <a:bodyPr/>
        <a:lstStyle/>
        <a:p>
          <a:endParaRPr lang="en-US"/>
        </a:p>
      </dgm:t>
    </dgm:pt>
    <dgm:pt modelId="{E4DE650E-95C5-4129-A7C5-CF315EA4B538}">
      <dgm:prSet phldrT="[Text]"/>
      <dgm:spPr/>
      <dgm:t>
        <a:bodyPr/>
        <a:lstStyle/>
        <a:p>
          <a:r>
            <a:rPr lang="en-US">
              <a:latin typeface="Times New Roman" pitchFamily="18" charset="0"/>
              <a:cs typeface="Times New Roman" pitchFamily="18" charset="0"/>
            </a:rPr>
            <a:t>Dugongidae </a:t>
          </a:r>
          <a:endParaRPr lang="en-US" dirty="0">
            <a:latin typeface="Times New Roman" pitchFamily="18" charset="0"/>
            <a:cs typeface="Times New Roman" pitchFamily="18" charset="0"/>
          </a:endParaRPr>
        </a:p>
      </dgm:t>
    </dgm:pt>
    <dgm:pt modelId="{E76AEB90-2FC4-4446-921B-2ED8261E3C0E}" type="parTrans" cxnId="{25332428-4ED0-46E9-AE3F-F4512A30A509}">
      <dgm:prSet/>
      <dgm:spPr/>
      <dgm:t>
        <a:bodyPr/>
        <a:lstStyle/>
        <a:p>
          <a:endParaRPr lang="en-US"/>
        </a:p>
      </dgm:t>
    </dgm:pt>
    <dgm:pt modelId="{E2B04F9B-A9AA-4D53-B955-F86D75FE45C1}" type="sibTrans" cxnId="{25332428-4ED0-46E9-AE3F-F4512A30A509}">
      <dgm:prSet/>
      <dgm:spPr/>
      <dgm:t>
        <a:bodyPr/>
        <a:lstStyle/>
        <a:p>
          <a:endParaRPr lang="en-US"/>
        </a:p>
      </dgm:t>
    </dgm:pt>
    <dgm:pt modelId="{D54C7317-98E9-4051-B52A-E8AB43423987}">
      <dgm:prSet phldrT="[Text]"/>
      <dgm:spPr/>
      <dgm:t>
        <a:bodyPr/>
        <a:lstStyle/>
        <a:p>
          <a:r>
            <a:rPr lang="en-US">
              <a:latin typeface="Times New Roman" pitchFamily="18" charset="0"/>
              <a:cs typeface="Times New Roman" pitchFamily="18" charset="0"/>
            </a:rPr>
            <a:t>Dugongs </a:t>
          </a:r>
          <a:endParaRPr lang="en-US" dirty="0">
            <a:latin typeface="Times New Roman" pitchFamily="18" charset="0"/>
            <a:cs typeface="Times New Roman" pitchFamily="18" charset="0"/>
          </a:endParaRPr>
        </a:p>
      </dgm:t>
    </dgm:pt>
    <dgm:pt modelId="{4F807CCA-4E99-4F71-923E-1AE972800612}" type="parTrans" cxnId="{F5E80227-038C-45A7-BAD0-23E5C402897F}">
      <dgm:prSet/>
      <dgm:spPr/>
      <dgm:t>
        <a:bodyPr/>
        <a:lstStyle/>
        <a:p>
          <a:endParaRPr lang="en-US"/>
        </a:p>
      </dgm:t>
    </dgm:pt>
    <dgm:pt modelId="{7FD0FC2F-1513-4FD5-8D32-0F9E929948CB}" type="sibTrans" cxnId="{F5E80227-038C-45A7-BAD0-23E5C402897F}">
      <dgm:prSet/>
      <dgm:spPr/>
      <dgm:t>
        <a:bodyPr/>
        <a:lstStyle/>
        <a:p>
          <a:endParaRPr lang="en-US"/>
        </a:p>
      </dgm:t>
    </dgm:pt>
    <dgm:pt modelId="{EEABEDA4-1052-4FDF-B67A-EB79C72209F0}">
      <dgm:prSet phldrT="[Text]"/>
      <dgm:spPr/>
      <dgm:t>
        <a:bodyPr/>
        <a:lstStyle/>
        <a:p>
          <a:r>
            <a:rPr lang="en-US">
              <a:latin typeface="Times New Roman" pitchFamily="18" charset="0"/>
              <a:cs typeface="Times New Roman" pitchFamily="18" charset="0"/>
            </a:rPr>
            <a:t>Trichechidae)</a:t>
          </a:r>
          <a:endParaRPr lang="en-US" dirty="0">
            <a:latin typeface="Times New Roman" pitchFamily="18" charset="0"/>
            <a:cs typeface="Times New Roman" pitchFamily="18" charset="0"/>
          </a:endParaRPr>
        </a:p>
      </dgm:t>
    </dgm:pt>
    <dgm:pt modelId="{EADD60FF-2DBC-4228-83DD-8EA8C86DAD32}" type="parTrans" cxnId="{D9F8A7EF-D64A-40D9-8AFA-B214F0CF274E}">
      <dgm:prSet/>
      <dgm:spPr/>
      <dgm:t>
        <a:bodyPr/>
        <a:lstStyle/>
        <a:p>
          <a:endParaRPr lang="en-US"/>
        </a:p>
      </dgm:t>
    </dgm:pt>
    <dgm:pt modelId="{3023BF8F-38B1-4769-AF9A-B1C892535689}" type="sibTrans" cxnId="{D9F8A7EF-D64A-40D9-8AFA-B214F0CF274E}">
      <dgm:prSet/>
      <dgm:spPr/>
      <dgm:t>
        <a:bodyPr/>
        <a:lstStyle/>
        <a:p>
          <a:endParaRPr lang="en-US"/>
        </a:p>
      </dgm:t>
    </dgm:pt>
    <dgm:pt modelId="{0BCDA218-B531-4081-B4BB-F11A7720BC89}">
      <dgm:prSet phldrT="[Text]"/>
      <dgm:spPr/>
      <dgm:t>
        <a:bodyPr/>
        <a:lstStyle/>
        <a:p>
          <a:r>
            <a:rPr lang="en-US">
              <a:latin typeface="Times New Roman" pitchFamily="18" charset="0"/>
              <a:cs typeface="Times New Roman" pitchFamily="18" charset="0"/>
            </a:rPr>
            <a:t>Manatees</a:t>
          </a:r>
          <a:endParaRPr lang="en-US" dirty="0">
            <a:latin typeface="Times New Roman" pitchFamily="18" charset="0"/>
            <a:cs typeface="Times New Roman" pitchFamily="18" charset="0"/>
          </a:endParaRPr>
        </a:p>
      </dgm:t>
    </dgm:pt>
    <dgm:pt modelId="{DB8471BE-385D-4432-87EB-EE7FABB821DD}" type="parTrans" cxnId="{A520D73D-196A-48CE-94C5-639D9572BA90}">
      <dgm:prSet/>
      <dgm:spPr/>
      <dgm:t>
        <a:bodyPr/>
        <a:lstStyle/>
        <a:p>
          <a:endParaRPr lang="en-US"/>
        </a:p>
      </dgm:t>
    </dgm:pt>
    <dgm:pt modelId="{8F953531-F097-4DDC-AFE8-C980304CAD4C}" type="sibTrans" cxnId="{A520D73D-196A-48CE-94C5-639D9572BA90}">
      <dgm:prSet/>
      <dgm:spPr/>
      <dgm:t>
        <a:bodyPr/>
        <a:lstStyle/>
        <a:p>
          <a:endParaRPr lang="en-US"/>
        </a:p>
      </dgm:t>
    </dgm:pt>
    <dgm:pt modelId="{5A924D04-4714-48CB-A3CD-5E62FF0F66E0}" type="pres">
      <dgm:prSet presAssocID="{AF8E3268-27C8-44BD-90A2-74A6E0E6A10F}" presName="hierChild1" presStyleCnt="0">
        <dgm:presLayoutVars>
          <dgm:chPref val="1"/>
          <dgm:dir/>
          <dgm:animOne val="branch"/>
          <dgm:animLvl val="lvl"/>
          <dgm:resizeHandles/>
        </dgm:presLayoutVars>
      </dgm:prSet>
      <dgm:spPr/>
    </dgm:pt>
    <dgm:pt modelId="{FF3D1AF5-53D7-4D21-A69D-6EF839517F15}" type="pres">
      <dgm:prSet presAssocID="{B1824D7D-AF24-4144-AE39-3F4FED32A543}" presName="hierRoot1" presStyleCnt="0"/>
      <dgm:spPr/>
    </dgm:pt>
    <dgm:pt modelId="{2371FFCA-47DB-412C-B9FA-9EB2C830B778}" type="pres">
      <dgm:prSet presAssocID="{B1824D7D-AF24-4144-AE39-3F4FED32A543}" presName="composite" presStyleCnt="0"/>
      <dgm:spPr/>
    </dgm:pt>
    <dgm:pt modelId="{6AD49ACC-B21C-44D5-A5BF-D46C00F2BA98}" type="pres">
      <dgm:prSet presAssocID="{B1824D7D-AF24-4144-AE39-3F4FED32A543}" presName="background" presStyleLbl="node0" presStyleIdx="0" presStyleCnt="1"/>
      <dgm:spPr/>
    </dgm:pt>
    <dgm:pt modelId="{4F82AC30-4698-4A1E-BDBB-2136755148D1}" type="pres">
      <dgm:prSet presAssocID="{B1824D7D-AF24-4144-AE39-3F4FED32A543}" presName="text" presStyleLbl="fgAcc0" presStyleIdx="0" presStyleCnt="1">
        <dgm:presLayoutVars>
          <dgm:chPref val="3"/>
        </dgm:presLayoutVars>
      </dgm:prSet>
      <dgm:spPr/>
    </dgm:pt>
    <dgm:pt modelId="{E1474691-1978-42C8-BBCE-17264CB704D8}" type="pres">
      <dgm:prSet presAssocID="{B1824D7D-AF24-4144-AE39-3F4FED32A543}" presName="hierChild2" presStyleCnt="0"/>
      <dgm:spPr/>
    </dgm:pt>
    <dgm:pt modelId="{F524F787-2B26-4BB2-84E5-5918BE09084E}" type="pres">
      <dgm:prSet presAssocID="{E76AEB90-2FC4-4446-921B-2ED8261E3C0E}" presName="Name10" presStyleLbl="parChTrans1D2" presStyleIdx="0" presStyleCnt="2"/>
      <dgm:spPr/>
    </dgm:pt>
    <dgm:pt modelId="{C498DCE0-B873-4E1A-BB06-591EC464A209}" type="pres">
      <dgm:prSet presAssocID="{E4DE650E-95C5-4129-A7C5-CF315EA4B538}" presName="hierRoot2" presStyleCnt="0"/>
      <dgm:spPr/>
    </dgm:pt>
    <dgm:pt modelId="{C0B409C2-3195-49EE-823C-4405CF7C99FD}" type="pres">
      <dgm:prSet presAssocID="{E4DE650E-95C5-4129-A7C5-CF315EA4B538}" presName="composite2" presStyleCnt="0"/>
      <dgm:spPr/>
    </dgm:pt>
    <dgm:pt modelId="{DD563906-0607-48C5-93E1-4E77E4F9BD8D}" type="pres">
      <dgm:prSet presAssocID="{E4DE650E-95C5-4129-A7C5-CF315EA4B538}" presName="background2" presStyleLbl="node2" presStyleIdx="0" presStyleCnt="2"/>
      <dgm:spPr/>
    </dgm:pt>
    <dgm:pt modelId="{F0D51218-207A-4E46-9EB9-9ABBEBF3D4C4}" type="pres">
      <dgm:prSet presAssocID="{E4DE650E-95C5-4129-A7C5-CF315EA4B538}" presName="text2" presStyleLbl="fgAcc2" presStyleIdx="0" presStyleCnt="2">
        <dgm:presLayoutVars>
          <dgm:chPref val="3"/>
        </dgm:presLayoutVars>
      </dgm:prSet>
      <dgm:spPr/>
    </dgm:pt>
    <dgm:pt modelId="{87FA8D62-D97F-4568-979F-B0DE1A2FCEB0}" type="pres">
      <dgm:prSet presAssocID="{E4DE650E-95C5-4129-A7C5-CF315EA4B538}" presName="hierChild3" presStyleCnt="0"/>
      <dgm:spPr/>
    </dgm:pt>
    <dgm:pt modelId="{F17B0E0E-DF27-420B-B4BB-AD39CCDC3992}" type="pres">
      <dgm:prSet presAssocID="{4F807CCA-4E99-4F71-923E-1AE972800612}" presName="Name17" presStyleLbl="parChTrans1D3" presStyleIdx="0" presStyleCnt="2"/>
      <dgm:spPr/>
    </dgm:pt>
    <dgm:pt modelId="{E54ED135-200D-4650-B467-0E9801542FFA}" type="pres">
      <dgm:prSet presAssocID="{D54C7317-98E9-4051-B52A-E8AB43423987}" presName="hierRoot3" presStyleCnt="0"/>
      <dgm:spPr/>
    </dgm:pt>
    <dgm:pt modelId="{5966E919-0152-44B0-B726-F1B95B10BDD8}" type="pres">
      <dgm:prSet presAssocID="{D54C7317-98E9-4051-B52A-E8AB43423987}" presName="composite3" presStyleCnt="0"/>
      <dgm:spPr/>
    </dgm:pt>
    <dgm:pt modelId="{775B44F9-D35D-45AA-A31C-E16634E52B7F}" type="pres">
      <dgm:prSet presAssocID="{D54C7317-98E9-4051-B52A-E8AB43423987}" presName="background3" presStyleLbl="node3" presStyleIdx="0" presStyleCnt="2"/>
      <dgm:spPr/>
    </dgm:pt>
    <dgm:pt modelId="{D2CE8CB3-37F5-4B75-B74A-BAD1DE8BF93E}" type="pres">
      <dgm:prSet presAssocID="{D54C7317-98E9-4051-B52A-E8AB43423987}" presName="text3" presStyleLbl="fgAcc3" presStyleIdx="0" presStyleCnt="2">
        <dgm:presLayoutVars>
          <dgm:chPref val="3"/>
        </dgm:presLayoutVars>
      </dgm:prSet>
      <dgm:spPr/>
    </dgm:pt>
    <dgm:pt modelId="{6E0C2570-0B98-4D2C-B92B-0A8DEFD8BCD1}" type="pres">
      <dgm:prSet presAssocID="{D54C7317-98E9-4051-B52A-E8AB43423987}" presName="hierChild4" presStyleCnt="0"/>
      <dgm:spPr/>
    </dgm:pt>
    <dgm:pt modelId="{2E2DFC03-2A4E-474F-B6BD-F275EF8746BD}" type="pres">
      <dgm:prSet presAssocID="{EADD60FF-2DBC-4228-83DD-8EA8C86DAD32}" presName="Name10" presStyleLbl="parChTrans1D2" presStyleIdx="1" presStyleCnt="2"/>
      <dgm:spPr/>
    </dgm:pt>
    <dgm:pt modelId="{5AEE6B7F-6E12-45F1-A86A-460643A39D5B}" type="pres">
      <dgm:prSet presAssocID="{EEABEDA4-1052-4FDF-B67A-EB79C72209F0}" presName="hierRoot2" presStyleCnt="0"/>
      <dgm:spPr/>
    </dgm:pt>
    <dgm:pt modelId="{D872A6E5-0E2F-48C4-B675-9A6E4DD97D4E}" type="pres">
      <dgm:prSet presAssocID="{EEABEDA4-1052-4FDF-B67A-EB79C72209F0}" presName="composite2" presStyleCnt="0"/>
      <dgm:spPr/>
    </dgm:pt>
    <dgm:pt modelId="{3F997EBB-61DA-46B5-BC64-310E42037A4C}" type="pres">
      <dgm:prSet presAssocID="{EEABEDA4-1052-4FDF-B67A-EB79C72209F0}" presName="background2" presStyleLbl="node2" presStyleIdx="1" presStyleCnt="2"/>
      <dgm:spPr/>
    </dgm:pt>
    <dgm:pt modelId="{06823115-BBDD-416A-8838-022BFE5AE5B0}" type="pres">
      <dgm:prSet presAssocID="{EEABEDA4-1052-4FDF-B67A-EB79C72209F0}" presName="text2" presStyleLbl="fgAcc2" presStyleIdx="1" presStyleCnt="2" custLinFactNeighborX="19" custLinFactNeighborY="3403">
        <dgm:presLayoutVars>
          <dgm:chPref val="3"/>
        </dgm:presLayoutVars>
      </dgm:prSet>
      <dgm:spPr/>
    </dgm:pt>
    <dgm:pt modelId="{E724BF38-C4E8-4942-BDEF-94CFD55C9E42}" type="pres">
      <dgm:prSet presAssocID="{EEABEDA4-1052-4FDF-B67A-EB79C72209F0}" presName="hierChild3" presStyleCnt="0"/>
      <dgm:spPr/>
    </dgm:pt>
    <dgm:pt modelId="{61AD168F-E706-4B89-A1F7-4B83E259EEFD}" type="pres">
      <dgm:prSet presAssocID="{DB8471BE-385D-4432-87EB-EE7FABB821DD}" presName="Name17" presStyleLbl="parChTrans1D3" presStyleIdx="1" presStyleCnt="2"/>
      <dgm:spPr/>
    </dgm:pt>
    <dgm:pt modelId="{B6E28557-B376-4373-B11B-276F4F18FB24}" type="pres">
      <dgm:prSet presAssocID="{0BCDA218-B531-4081-B4BB-F11A7720BC89}" presName="hierRoot3" presStyleCnt="0"/>
      <dgm:spPr/>
    </dgm:pt>
    <dgm:pt modelId="{7C5A4EEB-02E0-477F-A71D-4A90C32F901D}" type="pres">
      <dgm:prSet presAssocID="{0BCDA218-B531-4081-B4BB-F11A7720BC89}" presName="composite3" presStyleCnt="0"/>
      <dgm:spPr/>
    </dgm:pt>
    <dgm:pt modelId="{1A237420-EC6D-4450-8A1C-51285AE2C26C}" type="pres">
      <dgm:prSet presAssocID="{0BCDA218-B531-4081-B4BB-F11A7720BC89}" presName="background3" presStyleLbl="node3" presStyleIdx="1" presStyleCnt="2"/>
      <dgm:spPr/>
    </dgm:pt>
    <dgm:pt modelId="{AF8BF64B-80A4-43A5-ACAE-3251CAE87F80}" type="pres">
      <dgm:prSet presAssocID="{0BCDA218-B531-4081-B4BB-F11A7720BC89}" presName="text3" presStyleLbl="fgAcc3" presStyleIdx="1" presStyleCnt="2">
        <dgm:presLayoutVars>
          <dgm:chPref val="3"/>
        </dgm:presLayoutVars>
      </dgm:prSet>
      <dgm:spPr/>
    </dgm:pt>
    <dgm:pt modelId="{15B3860A-30E6-4E10-98A4-A54327E783A1}" type="pres">
      <dgm:prSet presAssocID="{0BCDA218-B531-4081-B4BB-F11A7720BC89}" presName="hierChild4" presStyleCnt="0"/>
      <dgm:spPr/>
    </dgm:pt>
  </dgm:ptLst>
  <dgm:cxnLst>
    <dgm:cxn modelId="{4F80C019-96A8-478E-8875-A8F16F1F1C19}" type="presOf" srcId="{B1824D7D-AF24-4144-AE39-3F4FED32A543}" destId="{4F82AC30-4698-4A1E-BDBB-2136755148D1}" srcOrd="0" destOrd="0" presId="urn:microsoft.com/office/officeart/2005/8/layout/hierarchy1"/>
    <dgm:cxn modelId="{F5E80227-038C-45A7-BAD0-23E5C402897F}" srcId="{E4DE650E-95C5-4129-A7C5-CF315EA4B538}" destId="{D54C7317-98E9-4051-B52A-E8AB43423987}" srcOrd="0" destOrd="0" parTransId="{4F807CCA-4E99-4F71-923E-1AE972800612}" sibTransId="{7FD0FC2F-1513-4FD5-8D32-0F9E929948CB}"/>
    <dgm:cxn modelId="{25332428-4ED0-46E9-AE3F-F4512A30A509}" srcId="{B1824D7D-AF24-4144-AE39-3F4FED32A543}" destId="{E4DE650E-95C5-4129-A7C5-CF315EA4B538}" srcOrd="0" destOrd="0" parTransId="{E76AEB90-2FC4-4446-921B-2ED8261E3C0E}" sibTransId="{E2B04F9B-A9AA-4D53-B955-F86D75FE45C1}"/>
    <dgm:cxn modelId="{A520D73D-196A-48CE-94C5-639D9572BA90}" srcId="{EEABEDA4-1052-4FDF-B67A-EB79C72209F0}" destId="{0BCDA218-B531-4081-B4BB-F11A7720BC89}" srcOrd="0" destOrd="0" parTransId="{DB8471BE-385D-4432-87EB-EE7FABB821DD}" sibTransId="{8F953531-F097-4DDC-AFE8-C980304CAD4C}"/>
    <dgm:cxn modelId="{D36E9D5C-28F3-465A-8D8F-593CC63E0008}" srcId="{AF8E3268-27C8-44BD-90A2-74A6E0E6A10F}" destId="{B1824D7D-AF24-4144-AE39-3F4FED32A543}" srcOrd="0" destOrd="0" parTransId="{C7211620-1813-48C6-B371-60CB14C75638}" sibTransId="{ED5FF91A-9EBD-4307-841C-4F55385FD6E9}"/>
    <dgm:cxn modelId="{028E8764-5444-4A65-BEE0-4874F228AD08}" type="presOf" srcId="{EADD60FF-2DBC-4228-83DD-8EA8C86DAD32}" destId="{2E2DFC03-2A4E-474F-B6BD-F275EF8746BD}" srcOrd="0" destOrd="0" presId="urn:microsoft.com/office/officeart/2005/8/layout/hierarchy1"/>
    <dgm:cxn modelId="{2372556D-F7D5-4195-BD99-E0C27821116A}" type="presOf" srcId="{EEABEDA4-1052-4FDF-B67A-EB79C72209F0}" destId="{06823115-BBDD-416A-8838-022BFE5AE5B0}" srcOrd="0" destOrd="0" presId="urn:microsoft.com/office/officeart/2005/8/layout/hierarchy1"/>
    <dgm:cxn modelId="{6E944F4F-A21E-47EA-BC6A-C06F03AA46A6}" type="presOf" srcId="{AF8E3268-27C8-44BD-90A2-74A6E0E6A10F}" destId="{5A924D04-4714-48CB-A3CD-5E62FF0F66E0}" srcOrd="0" destOrd="0" presId="urn:microsoft.com/office/officeart/2005/8/layout/hierarchy1"/>
    <dgm:cxn modelId="{A6F1F276-8C18-4D5E-B276-B2133541BCE8}" type="presOf" srcId="{E76AEB90-2FC4-4446-921B-2ED8261E3C0E}" destId="{F524F787-2B26-4BB2-84E5-5918BE09084E}" srcOrd="0" destOrd="0" presId="urn:microsoft.com/office/officeart/2005/8/layout/hierarchy1"/>
    <dgm:cxn modelId="{4296968F-60AB-4C1F-9847-C5DCCD117EC7}" type="presOf" srcId="{0BCDA218-B531-4081-B4BB-F11A7720BC89}" destId="{AF8BF64B-80A4-43A5-ACAE-3251CAE87F80}" srcOrd="0" destOrd="0" presId="urn:microsoft.com/office/officeart/2005/8/layout/hierarchy1"/>
    <dgm:cxn modelId="{5234579B-07F6-4394-9CE8-E9E6F7353A2E}" type="presOf" srcId="{4F807CCA-4E99-4F71-923E-1AE972800612}" destId="{F17B0E0E-DF27-420B-B4BB-AD39CCDC3992}" srcOrd="0" destOrd="0" presId="urn:microsoft.com/office/officeart/2005/8/layout/hierarchy1"/>
    <dgm:cxn modelId="{BFCD51AD-656C-43D9-A334-F19DB171BDEF}" type="presOf" srcId="{DB8471BE-385D-4432-87EB-EE7FABB821DD}" destId="{61AD168F-E706-4B89-A1F7-4B83E259EEFD}" srcOrd="0" destOrd="0" presId="urn:microsoft.com/office/officeart/2005/8/layout/hierarchy1"/>
    <dgm:cxn modelId="{15F576D4-21F4-4F80-9AA4-948F789EDA07}" type="presOf" srcId="{D54C7317-98E9-4051-B52A-E8AB43423987}" destId="{D2CE8CB3-37F5-4B75-B74A-BAD1DE8BF93E}" srcOrd="0" destOrd="0" presId="urn:microsoft.com/office/officeart/2005/8/layout/hierarchy1"/>
    <dgm:cxn modelId="{D9F8A7EF-D64A-40D9-8AFA-B214F0CF274E}" srcId="{B1824D7D-AF24-4144-AE39-3F4FED32A543}" destId="{EEABEDA4-1052-4FDF-B67A-EB79C72209F0}" srcOrd="1" destOrd="0" parTransId="{EADD60FF-2DBC-4228-83DD-8EA8C86DAD32}" sibTransId="{3023BF8F-38B1-4769-AF9A-B1C892535689}"/>
    <dgm:cxn modelId="{C12DD5F8-66A8-4018-9483-2950170CF6B8}" type="presOf" srcId="{E4DE650E-95C5-4129-A7C5-CF315EA4B538}" destId="{F0D51218-207A-4E46-9EB9-9ABBEBF3D4C4}" srcOrd="0" destOrd="0" presId="urn:microsoft.com/office/officeart/2005/8/layout/hierarchy1"/>
    <dgm:cxn modelId="{5C40A58F-ACA4-4C6D-B5E3-1675577DBFB7}" type="presParOf" srcId="{5A924D04-4714-48CB-A3CD-5E62FF0F66E0}" destId="{FF3D1AF5-53D7-4D21-A69D-6EF839517F15}" srcOrd="0" destOrd="0" presId="urn:microsoft.com/office/officeart/2005/8/layout/hierarchy1"/>
    <dgm:cxn modelId="{8EEECB1F-B3FD-4CF9-B2F0-D69DF4CC87B2}" type="presParOf" srcId="{FF3D1AF5-53D7-4D21-A69D-6EF839517F15}" destId="{2371FFCA-47DB-412C-B9FA-9EB2C830B778}" srcOrd="0" destOrd="0" presId="urn:microsoft.com/office/officeart/2005/8/layout/hierarchy1"/>
    <dgm:cxn modelId="{70F47922-B072-4CEC-B914-4A24036C29D6}" type="presParOf" srcId="{2371FFCA-47DB-412C-B9FA-9EB2C830B778}" destId="{6AD49ACC-B21C-44D5-A5BF-D46C00F2BA98}" srcOrd="0" destOrd="0" presId="urn:microsoft.com/office/officeart/2005/8/layout/hierarchy1"/>
    <dgm:cxn modelId="{B6F9D6E3-A43F-45BB-9F81-B5037B455E7F}" type="presParOf" srcId="{2371FFCA-47DB-412C-B9FA-9EB2C830B778}" destId="{4F82AC30-4698-4A1E-BDBB-2136755148D1}" srcOrd="1" destOrd="0" presId="urn:microsoft.com/office/officeart/2005/8/layout/hierarchy1"/>
    <dgm:cxn modelId="{907A3D64-874C-4053-A878-DF12B6DFED39}" type="presParOf" srcId="{FF3D1AF5-53D7-4D21-A69D-6EF839517F15}" destId="{E1474691-1978-42C8-BBCE-17264CB704D8}" srcOrd="1" destOrd="0" presId="urn:microsoft.com/office/officeart/2005/8/layout/hierarchy1"/>
    <dgm:cxn modelId="{7792BB64-AF63-498B-8558-D77B0F9594E3}" type="presParOf" srcId="{E1474691-1978-42C8-BBCE-17264CB704D8}" destId="{F524F787-2B26-4BB2-84E5-5918BE09084E}" srcOrd="0" destOrd="0" presId="urn:microsoft.com/office/officeart/2005/8/layout/hierarchy1"/>
    <dgm:cxn modelId="{28F0C7E9-AE4C-4AD0-B728-002730953DB1}" type="presParOf" srcId="{E1474691-1978-42C8-BBCE-17264CB704D8}" destId="{C498DCE0-B873-4E1A-BB06-591EC464A209}" srcOrd="1" destOrd="0" presId="urn:microsoft.com/office/officeart/2005/8/layout/hierarchy1"/>
    <dgm:cxn modelId="{3332C9AC-3C4A-4676-A54C-15928F61B62F}" type="presParOf" srcId="{C498DCE0-B873-4E1A-BB06-591EC464A209}" destId="{C0B409C2-3195-49EE-823C-4405CF7C99FD}" srcOrd="0" destOrd="0" presId="urn:microsoft.com/office/officeart/2005/8/layout/hierarchy1"/>
    <dgm:cxn modelId="{AF7E9219-755E-4BDA-B9C5-54046F1361AB}" type="presParOf" srcId="{C0B409C2-3195-49EE-823C-4405CF7C99FD}" destId="{DD563906-0607-48C5-93E1-4E77E4F9BD8D}" srcOrd="0" destOrd="0" presId="urn:microsoft.com/office/officeart/2005/8/layout/hierarchy1"/>
    <dgm:cxn modelId="{B9A7DD3F-04A0-4F87-846F-A3D23269EF14}" type="presParOf" srcId="{C0B409C2-3195-49EE-823C-4405CF7C99FD}" destId="{F0D51218-207A-4E46-9EB9-9ABBEBF3D4C4}" srcOrd="1" destOrd="0" presId="urn:microsoft.com/office/officeart/2005/8/layout/hierarchy1"/>
    <dgm:cxn modelId="{8CD6EA49-9AF4-43A1-897F-7B25E9D56DCE}" type="presParOf" srcId="{C498DCE0-B873-4E1A-BB06-591EC464A209}" destId="{87FA8D62-D97F-4568-979F-B0DE1A2FCEB0}" srcOrd="1" destOrd="0" presId="urn:microsoft.com/office/officeart/2005/8/layout/hierarchy1"/>
    <dgm:cxn modelId="{9EDA764D-9DAA-4C52-8EFD-AAC64B17E968}" type="presParOf" srcId="{87FA8D62-D97F-4568-979F-B0DE1A2FCEB0}" destId="{F17B0E0E-DF27-420B-B4BB-AD39CCDC3992}" srcOrd="0" destOrd="0" presId="urn:microsoft.com/office/officeart/2005/8/layout/hierarchy1"/>
    <dgm:cxn modelId="{661856DB-56E3-414D-BC7F-DFA083B7898C}" type="presParOf" srcId="{87FA8D62-D97F-4568-979F-B0DE1A2FCEB0}" destId="{E54ED135-200D-4650-B467-0E9801542FFA}" srcOrd="1" destOrd="0" presId="urn:microsoft.com/office/officeart/2005/8/layout/hierarchy1"/>
    <dgm:cxn modelId="{16A18975-45A8-41A1-A314-1ECB9A4E1E23}" type="presParOf" srcId="{E54ED135-200D-4650-B467-0E9801542FFA}" destId="{5966E919-0152-44B0-B726-F1B95B10BDD8}" srcOrd="0" destOrd="0" presId="urn:microsoft.com/office/officeart/2005/8/layout/hierarchy1"/>
    <dgm:cxn modelId="{16677ADD-9D40-4286-8EDB-BD5A9E0EDB27}" type="presParOf" srcId="{5966E919-0152-44B0-B726-F1B95B10BDD8}" destId="{775B44F9-D35D-45AA-A31C-E16634E52B7F}" srcOrd="0" destOrd="0" presId="urn:microsoft.com/office/officeart/2005/8/layout/hierarchy1"/>
    <dgm:cxn modelId="{8E6B8AB0-BE2B-44BF-AF6C-6683461E5A99}" type="presParOf" srcId="{5966E919-0152-44B0-B726-F1B95B10BDD8}" destId="{D2CE8CB3-37F5-4B75-B74A-BAD1DE8BF93E}" srcOrd="1" destOrd="0" presId="urn:microsoft.com/office/officeart/2005/8/layout/hierarchy1"/>
    <dgm:cxn modelId="{D58EF803-EC82-4C92-8FB0-4E0E746A4D6F}" type="presParOf" srcId="{E54ED135-200D-4650-B467-0E9801542FFA}" destId="{6E0C2570-0B98-4D2C-B92B-0A8DEFD8BCD1}" srcOrd="1" destOrd="0" presId="urn:microsoft.com/office/officeart/2005/8/layout/hierarchy1"/>
    <dgm:cxn modelId="{3DF52180-1832-4010-A094-AF1885D9680C}" type="presParOf" srcId="{E1474691-1978-42C8-BBCE-17264CB704D8}" destId="{2E2DFC03-2A4E-474F-B6BD-F275EF8746BD}" srcOrd="2" destOrd="0" presId="urn:microsoft.com/office/officeart/2005/8/layout/hierarchy1"/>
    <dgm:cxn modelId="{D2DE8D9C-5AB0-40D2-88E5-4546996EC85A}" type="presParOf" srcId="{E1474691-1978-42C8-BBCE-17264CB704D8}" destId="{5AEE6B7F-6E12-45F1-A86A-460643A39D5B}" srcOrd="3" destOrd="0" presId="urn:microsoft.com/office/officeart/2005/8/layout/hierarchy1"/>
    <dgm:cxn modelId="{46377515-3429-494A-927B-54D30E7EC63F}" type="presParOf" srcId="{5AEE6B7F-6E12-45F1-A86A-460643A39D5B}" destId="{D872A6E5-0E2F-48C4-B675-9A6E4DD97D4E}" srcOrd="0" destOrd="0" presId="urn:microsoft.com/office/officeart/2005/8/layout/hierarchy1"/>
    <dgm:cxn modelId="{64EBA844-8CF7-4E9B-BEC6-6E8786636F32}" type="presParOf" srcId="{D872A6E5-0E2F-48C4-B675-9A6E4DD97D4E}" destId="{3F997EBB-61DA-46B5-BC64-310E42037A4C}" srcOrd="0" destOrd="0" presId="urn:microsoft.com/office/officeart/2005/8/layout/hierarchy1"/>
    <dgm:cxn modelId="{3ECDF8DD-D162-4AE7-8B0C-20BB9C528A60}" type="presParOf" srcId="{D872A6E5-0E2F-48C4-B675-9A6E4DD97D4E}" destId="{06823115-BBDD-416A-8838-022BFE5AE5B0}" srcOrd="1" destOrd="0" presId="urn:microsoft.com/office/officeart/2005/8/layout/hierarchy1"/>
    <dgm:cxn modelId="{D2FDF25D-BF8B-499D-B0AE-B9E1C2065DCD}" type="presParOf" srcId="{5AEE6B7F-6E12-45F1-A86A-460643A39D5B}" destId="{E724BF38-C4E8-4942-BDEF-94CFD55C9E42}" srcOrd="1" destOrd="0" presId="urn:microsoft.com/office/officeart/2005/8/layout/hierarchy1"/>
    <dgm:cxn modelId="{56874746-D48B-46B5-94BC-862D8AA989DE}" type="presParOf" srcId="{E724BF38-C4E8-4942-BDEF-94CFD55C9E42}" destId="{61AD168F-E706-4B89-A1F7-4B83E259EEFD}" srcOrd="0" destOrd="0" presId="urn:microsoft.com/office/officeart/2005/8/layout/hierarchy1"/>
    <dgm:cxn modelId="{29032C58-D52E-4D11-8D1C-299F35663A53}" type="presParOf" srcId="{E724BF38-C4E8-4942-BDEF-94CFD55C9E42}" destId="{B6E28557-B376-4373-B11B-276F4F18FB24}" srcOrd="1" destOrd="0" presId="urn:microsoft.com/office/officeart/2005/8/layout/hierarchy1"/>
    <dgm:cxn modelId="{4DB29A5E-A723-4408-910E-6BA5C4A55D52}" type="presParOf" srcId="{B6E28557-B376-4373-B11B-276F4F18FB24}" destId="{7C5A4EEB-02E0-477F-A71D-4A90C32F901D}" srcOrd="0" destOrd="0" presId="urn:microsoft.com/office/officeart/2005/8/layout/hierarchy1"/>
    <dgm:cxn modelId="{CEDEBF5E-4406-461C-AA2E-135D22FC1D85}" type="presParOf" srcId="{7C5A4EEB-02E0-477F-A71D-4A90C32F901D}" destId="{1A237420-EC6D-4450-8A1C-51285AE2C26C}" srcOrd="0" destOrd="0" presId="urn:microsoft.com/office/officeart/2005/8/layout/hierarchy1"/>
    <dgm:cxn modelId="{C6FB2015-168D-4416-8150-5C1254BB00A6}" type="presParOf" srcId="{7C5A4EEB-02E0-477F-A71D-4A90C32F901D}" destId="{AF8BF64B-80A4-43A5-ACAE-3251CAE87F80}" srcOrd="1" destOrd="0" presId="urn:microsoft.com/office/officeart/2005/8/layout/hierarchy1"/>
    <dgm:cxn modelId="{7ECEB579-8414-4B0E-BD3C-34788D91D327}" type="presParOf" srcId="{B6E28557-B376-4373-B11B-276F4F18FB24}" destId="{15B3860A-30E6-4E10-98A4-A54327E783A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D168F-E706-4B89-A1F7-4B83E259EEFD}">
      <dsp:nvSpPr>
        <dsp:cNvPr id="0" name=""/>
        <dsp:cNvSpPr/>
      </dsp:nvSpPr>
      <dsp:spPr>
        <a:xfrm>
          <a:off x="3131946" y="2325288"/>
          <a:ext cx="91440" cy="395178"/>
        </a:xfrm>
        <a:custGeom>
          <a:avLst/>
          <a:gdLst/>
          <a:ahLst/>
          <a:cxnLst/>
          <a:rect l="0" t="0" r="0" b="0"/>
          <a:pathLst>
            <a:path>
              <a:moveTo>
                <a:pt x="45998" y="0"/>
              </a:moveTo>
              <a:lnTo>
                <a:pt x="45998" y="259199"/>
              </a:lnTo>
              <a:lnTo>
                <a:pt x="45720" y="259199"/>
              </a:lnTo>
              <a:lnTo>
                <a:pt x="45720" y="395178"/>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DFC03-2A4E-474F-B6BD-F275EF8746BD}">
      <dsp:nvSpPr>
        <dsp:cNvPr id="0" name=""/>
        <dsp:cNvSpPr/>
      </dsp:nvSpPr>
      <dsp:spPr>
        <a:xfrm>
          <a:off x="2280653" y="934594"/>
          <a:ext cx="897292" cy="458615"/>
        </a:xfrm>
        <a:custGeom>
          <a:avLst/>
          <a:gdLst/>
          <a:ahLst/>
          <a:cxnLst/>
          <a:rect l="0" t="0" r="0" b="0"/>
          <a:pathLst>
            <a:path>
              <a:moveTo>
                <a:pt x="0" y="0"/>
              </a:moveTo>
              <a:lnTo>
                <a:pt x="0" y="322636"/>
              </a:lnTo>
              <a:lnTo>
                <a:pt x="897292" y="322636"/>
              </a:lnTo>
              <a:lnTo>
                <a:pt x="897292" y="45861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B0E0E-DF27-420B-B4BB-AD39CCDC3992}">
      <dsp:nvSpPr>
        <dsp:cNvPr id="0" name=""/>
        <dsp:cNvSpPr/>
      </dsp:nvSpPr>
      <dsp:spPr>
        <a:xfrm>
          <a:off x="1337920" y="2293569"/>
          <a:ext cx="91440" cy="426896"/>
        </a:xfrm>
        <a:custGeom>
          <a:avLst/>
          <a:gdLst/>
          <a:ahLst/>
          <a:cxnLst/>
          <a:rect l="0" t="0" r="0" b="0"/>
          <a:pathLst>
            <a:path>
              <a:moveTo>
                <a:pt x="45720" y="0"/>
              </a:moveTo>
              <a:lnTo>
                <a:pt x="45720" y="426896"/>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4F787-2B26-4BB2-84E5-5918BE09084E}">
      <dsp:nvSpPr>
        <dsp:cNvPr id="0" name=""/>
        <dsp:cNvSpPr/>
      </dsp:nvSpPr>
      <dsp:spPr>
        <a:xfrm>
          <a:off x="1383640" y="934594"/>
          <a:ext cx="897013" cy="426896"/>
        </a:xfrm>
        <a:custGeom>
          <a:avLst/>
          <a:gdLst/>
          <a:ahLst/>
          <a:cxnLst/>
          <a:rect l="0" t="0" r="0" b="0"/>
          <a:pathLst>
            <a:path>
              <a:moveTo>
                <a:pt x="897013" y="0"/>
              </a:moveTo>
              <a:lnTo>
                <a:pt x="897013" y="290917"/>
              </a:lnTo>
              <a:lnTo>
                <a:pt x="0" y="290917"/>
              </a:lnTo>
              <a:lnTo>
                <a:pt x="0" y="42689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49ACC-B21C-44D5-A5BF-D46C00F2BA98}">
      <dsp:nvSpPr>
        <dsp:cNvPr id="0" name=""/>
        <dsp:cNvSpPr/>
      </dsp:nvSpPr>
      <dsp:spPr>
        <a:xfrm>
          <a:off x="1546733" y="2516"/>
          <a:ext cx="1467839" cy="9320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2AC30-4698-4A1E-BDBB-2136755148D1}">
      <dsp:nvSpPr>
        <dsp:cNvPr id="0" name=""/>
        <dsp:cNvSpPr/>
      </dsp:nvSpPr>
      <dsp:spPr>
        <a:xfrm>
          <a:off x="1709826" y="157455"/>
          <a:ext cx="1467839" cy="93207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Sirenians</a:t>
          </a:r>
          <a:endParaRPr lang="en-US" sz="1800" kern="1200" dirty="0">
            <a:latin typeface="Times New Roman" pitchFamily="18" charset="0"/>
            <a:cs typeface="Times New Roman" pitchFamily="18" charset="0"/>
          </a:endParaRPr>
        </a:p>
      </dsp:txBody>
      <dsp:txXfrm>
        <a:off x="1737126" y="184755"/>
        <a:ext cx="1413239" cy="877478"/>
      </dsp:txXfrm>
    </dsp:sp>
    <dsp:sp modelId="{DD563906-0607-48C5-93E1-4E77E4F9BD8D}">
      <dsp:nvSpPr>
        <dsp:cNvPr id="0" name=""/>
        <dsp:cNvSpPr/>
      </dsp:nvSpPr>
      <dsp:spPr>
        <a:xfrm>
          <a:off x="649720" y="1361491"/>
          <a:ext cx="1467839" cy="9320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51218-207A-4E46-9EB9-9ABBEBF3D4C4}">
      <dsp:nvSpPr>
        <dsp:cNvPr id="0" name=""/>
        <dsp:cNvSpPr/>
      </dsp:nvSpPr>
      <dsp:spPr>
        <a:xfrm>
          <a:off x="812813" y="1516430"/>
          <a:ext cx="1467839" cy="93207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Dugongidae </a:t>
          </a:r>
          <a:endParaRPr lang="en-US" sz="1800" kern="1200" dirty="0">
            <a:latin typeface="Times New Roman" pitchFamily="18" charset="0"/>
            <a:cs typeface="Times New Roman" pitchFamily="18" charset="0"/>
          </a:endParaRPr>
        </a:p>
      </dsp:txBody>
      <dsp:txXfrm>
        <a:off x="840113" y="1543730"/>
        <a:ext cx="1413239" cy="877478"/>
      </dsp:txXfrm>
    </dsp:sp>
    <dsp:sp modelId="{775B44F9-D35D-45AA-A31C-E16634E52B7F}">
      <dsp:nvSpPr>
        <dsp:cNvPr id="0" name=""/>
        <dsp:cNvSpPr/>
      </dsp:nvSpPr>
      <dsp:spPr>
        <a:xfrm>
          <a:off x="649720" y="2720466"/>
          <a:ext cx="1467839" cy="9320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E8CB3-37F5-4B75-B74A-BAD1DE8BF93E}">
      <dsp:nvSpPr>
        <dsp:cNvPr id="0" name=""/>
        <dsp:cNvSpPr/>
      </dsp:nvSpPr>
      <dsp:spPr>
        <a:xfrm>
          <a:off x="812813" y="2875405"/>
          <a:ext cx="1467839" cy="93207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Dugongs </a:t>
          </a:r>
          <a:endParaRPr lang="en-US" sz="1800" kern="1200" dirty="0">
            <a:latin typeface="Times New Roman" pitchFamily="18" charset="0"/>
            <a:cs typeface="Times New Roman" pitchFamily="18" charset="0"/>
          </a:endParaRPr>
        </a:p>
      </dsp:txBody>
      <dsp:txXfrm>
        <a:off x="840113" y="2902705"/>
        <a:ext cx="1413239" cy="877478"/>
      </dsp:txXfrm>
    </dsp:sp>
    <dsp:sp modelId="{3F997EBB-61DA-46B5-BC64-310E42037A4C}">
      <dsp:nvSpPr>
        <dsp:cNvPr id="0" name=""/>
        <dsp:cNvSpPr/>
      </dsp:nvSpPr>
      <dsp:spPr>
        <a:xfrm>
          <a:off x="2444025" y="1393210"/>
          <a:ext cx="1467839" cy="9320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23115-BBDD-416A-8838-022BFE5AE5B0}">
      <dsp:nvSpPr>
        <dsp:cNvPr id="0" name=""/>
        <dsp:cNvSpPr/>
      </dsp:nvSpPr>
      <dsp:spPr>
        <a:xfrm>
          <a:off x="2607118" y="1548148"/>
          <a:ext cx="1467839" cy="93207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Trichechidae)</a:t>
          </a:r>
          <a:endParaRPr lang="en-US" sz="1800" kern="1200" dirty="0">
            <a:latin typeface="Times New Roman" pitchFamily="18" charset="0"/>
            <a:cs typeface="Times New Roman" pitchFamily="18" charset="0"/>
          </a:endParaRPr>
        </a:p>
      </dsp:txBody>
      <dsp:txXfrm>
        <a:off x="2634418" y="1575448"/>
        <a:ext cx="1413239" cy="877478"/>
      </dsp:txXfrm>
    </dsp:sp>
    <dsp:sp modelId="{1A237420-EC6D-4450-8A1C-51285AE2C26C}">
      <dsp:nvSpPr>
        <dsp:cNvPr id="0" name=""/>
        <dsp:cNvSpPr/>
      </dsp:nvSpPr>
      <dsp:spPr>
        <a:xfrm>
          <a:off x="2443746" y="2720466"/>
          <a:ext cx="1467839" cy="9320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BF64B-80A4-43A5-ACAE-3251CAE87F80}">
      <dsp:nvSpPr>
        <dsp:cNvPr id="0" name=""/>
        <dsp:cNvSpPr/>
      </dsp:nvSpPr>
      <dsp:spPr>
        <a:xfrm>
          <a:off x="2606839" y="2875405"/>
          <a:ext cx="1467839" cy="932078"/>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Manatees</a:t>
          </a:r>
          <a:endParaRPr lang="en-US" sz="1800" kern="1200" dirty="0">
            <a:latin typeface="Times New Roman" pitchFamily="18" charset="0"/>
            <a:cs typeface="Times New Roman" pitchFamily="18" charset="0"/>
          </a:endParaRPr>
        </a:p>
      </dsp:txBody>
      <dsp:txXfrm>
        <a:off x="2634139" y="2902705"/>
        <a:ext cx="1413239" cy="8774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446B4-C6F6-415A-BD5D-053E6EE455BF}" type="datetimeFigureOut">
              <a:rPr lang="en-US" smtClean="0"/>
              <a:pPr/>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3A603-AC3B-440A-AD7E-7B823DCF2FD6}" type="slidenum">
              <a:rPr lang="en-US" smtClean="0"/>
              <a:pPr/>
              <a:t>‹#›</a:t>
            </a:fld>
            <a:endParaRPr lang="en-US"/>
          </a:p>
        </p:txBody>
      </p:sp>
    </p:spTree>
    <p:extLst>
      <p:ext uri="{BB962C8B-B14F-4D97-AF65-F5344CB8AC3E}">
        <p14:creationId xmlns:p14="http://schemas.microsoft.com/office/powerpoint/2010/main" val="6757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3A603-AC3B-440A-AD7E-7B823DCF2FD6}" type="slidenum">
              <a:rPr lang="en-US" smtClean="0"/>
              <a:pPr/>
              <a:t>14</a:t>
            </a:fld>
            <a:endParaRPr lang="en-US"/>
          </a:p>
        </p:txBody>
      </p:sp>
    </p:spTree>
    <p:extLst>
      <p:ext uri="{BB962C8B-B14F-4D97-AF65-F5344CB8AC3E}">
        <p14:creationId xmlns:p14="http://schemas.microsoft.com/office/powerpoint/2010/main" val="357200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71A1110-F1DE-4AE4-8394-E6C497D59710}" type="datetimeFigureOut">
              <a:rPr lang="en-US" smtClean="0"/>
              <a:pPr/>
              <a:t>1/29/2023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C997FCD-440F-4A81-BD6C-F95B4F92DEC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1110-F1DE-4AE4-8394-E6C497D59710}"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1110-F1DE-4AE4-8394-E6C497D59710}"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A1110-F1DE-4AE4-8394-E6C497D59710}"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A1110-F1DE-4AE4-8394-E6C497D59710}"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71A1110-F1DE-4AE4-8394-E6C497D59710}"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7FCD-440F-4A81-BD6C-F95B4F92DEC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A1110-F1DE-4AE4-8394-E6C497D59710}"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A1110-F1DE-4AE4-8394-E6C497D59710}"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1110-F1DE-4AE4-8394-E6C497D59710}"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71A1110-F1DE-4AE4-8394-E6C497D59710}" type="datetimeFigureOut">
              <a:rPr lang="en-US" smtClean="0"/>
              <a:pPr/>
              <a:t>1/29/2023</a:t>
            </a:fld>
            <a:endParaRPr lang="en-US"/>
          </a:p>
        </p:txBody>
      </p:sp>
      <p:sp>
        <p:nvSpPr>
          <p:cNvPr id="7" name="Slide Number Placeholder 6"/>
          <p:cNvSpPr>
            <a:spLocks noGrp="1"/>
          </p:cNvSpPr>
          <p:nvPr>
            <p:ph type="sldNum" sz="quarter" idx="12"/>
          </p:nvPr>
        </p:nvSpPr>
        <p:spPr/>
        <p:txBody>
          <a:bodyPr/>
          <a:lstStyle/>
          <a:p>
            <a:fld id="{EC997FCD-440F-4A81-BD6C-F95B4F92DEC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A1110-F1DE-4AE4-8394-E6C497D59710}" type="datetimeFigureOut">
              <a:rPr lang="en-US" smtClean="0"/>
              <a:pPr/>
              <a:t>1/29/2023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C997FCD-440F-4A81-BD6C-F95B4F92DE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71A1110-F1DE-4AE4-8394-E6C497D59710}" type="datetimeFigureOut">
              <a:rPr lang="en-US" smtClean="0"/>
              <a:pPr/>
              <a:t>1/29/2023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C997FCD-440F-4A81-BD6C-F95B4F92DE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f/f8/Marsvin_(Phocoena_phocoena)_light.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Ecosystem" TargetMode="External"/><Relationship Id="rId2" Type="http://schemas.openxmlformats.org/officeDocument/2006/relationships/hyperlink" Target="http://en.wikipedia.org/wiki/Estuary"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thewebsiteofeverything.com/animals/mammals/Sirenia/Dugongidae/Hydrodamalis/Hydrodamalis-gigas.html" TargetMode="External"/><Relationship Id="rId7" Type="http://schemas.openxmlformats.org/officeDocument/2006/relationships/diagramQuickStyle" Target="../diagrams/quickStyle1.xml"/><Relationship Id="rId2" Type="http://schemas.openxmlformats.org/officeDocument/2006/relationships/hyperlink" Target="http://thewebsiteofeverything.com/animals/mammals/Sirenia/" TargetMode="Externa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thewebsiteofeverything.com/animals/mammals/Proboscidea/" TargetMode="Externa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Reproductive_synchrony" TargetMode="External"/><Relationship Id="rId2" Type="http://schemas.openxmlformats.org/officeDocument/2006/relationships/hyperlink" Target="http://en.wikipedia.org/wiki/Mating" TargetMode="External"/><Relationship Id="rId1" Type="http://schemas.openxmlformats.org/officeDocument/2006/relationships/slideLayout" Target="../slideLayouts/slideLayout7.xml"/><Relationship Id="rId4" Type="http://schemas.openxmlformats.org/officeDocument/2006/relationships/hyperlink" Target="http://en.wikipedia.org/wiki/Polygyno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Image:Sea_otter_cropped.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Marine_otter" TargetMode="External"/><Relationship Id="rId3" Type="http://schemas.openxmlformats.org/officeDocument/2006/relationships/hyperlink" Target="http://en.wikipedia.org/wiki/Odontoceti" TargetMode="External"/><Relationship Id="rId7" Type="http://schemas.openxmlformats.org/officeDocument/2006/relationships/hyperlink" Target="http://en.wikipedia.org/wiki/Sea_otter" TargetMode="External"/><Relationship Id="rId2" Type="http://schemas.openxmlformats.org/officeDocument/2006/relationships/hyperlink" Target="http://en.wikipedia.org/wiki/Mysticeti" TargetMode="External"/><Relationship Id="rId1" Type="http://schemas.openxmlformats.org/officeDocument/2006/relationships/slideLayout" Target="../slideLayouts/slideLayout7.xml"/><Relationship Id="rId6" Type="http://schemas.openxmlformats.org/officeDocument/2006/relationships/hyperlink" Target="http://en.wikipedia.org/wiki/Walrus" TargetMode="External"/><Relationship Id="rId5" Type="http://schemas.openxmlformats.org/officeDocument/2006/relationships/hyperlink" Target="http://en.wikipedia.org/wiki/Eared_seals" TargetMode="External"/><Relationship Id="rId4" Type="http://schemas.openxmlformats.org/officeDocument/2006/relationships/hyperlink" Target="http://en.wikipedia.org/wiki/True_seal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MARINE MAMMALS</a:t>
            </a:r>
          </a:p>
        </p:txBody>
      </p:sp>
      <p:sp>
        <p:nvSpPr>
          <p:cNvPr id="3" name="Content Placeholder 2"/>
          <p:cNvSpPr>
            <a:spLocks noGrp="1"/>
          </p:cNvSpPr>
          <p:nvPr>
            <p:ph type="subTitle" idx="1"/>
          </p:nvPr>
        </p:nvSpPr>
        <p:spPr/>
        <p:txBody>
          <a:bodyPr>
            <a:normAutofit/>
          </a:bodyPr>
          <a:lstStyle/>
          <a:p>
            <a:pPr marL="0" lvl="0" indent="0" algn="ctr" eaLnBrk="0" fontAlgn="base" hangingPunct="0">
              <a:spcBef>
                <a:spcPct val="0"/>
              </a:spcBef>
              <a:spcAft>
                <a:spcPct val="0"/>
              </a:spcAft>
              <a:buClrTx/>
              <a:buSzTx/>
              <a:buNone/>
              <a:tabLst>
                <a:tab pos="1200150" algn="l"/>
              </a:tabLs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Lecture-2</a:t>
            </a:r>
            <a:endParaRPr lang="en-US" sz="2000" b="1"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tabLst>
                <a:tab pos="1200150" algn="l"/>
              </a:tabLst>
            </a:pPr>
            <a:endParaRPr lang="en-US" sz="20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661398"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50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67298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65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4257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600200" y="672193"/>
            <a:ext cx="914400" cy="13852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774333" y="484806"/>
            <a:ext cx="82586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Baleen</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29337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91200" y="4778573"/>
            <a:ext cx="111921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Blue whale</a:t>
            </a:r>
          </a:p>
        </p:txBody>
      </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90" y="4932461"/>
            <a:ext cx="73723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83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109663"/>
            <a:ext cx="785812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09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33400"/>
            <a:ext cx="9525000" cy="3477875"/>
          </a:xfrm>
          <a:prstGeom prst="rect">
            <a:avLst/>
          </a:prstGeom>
        </p:spPr>
        <p:txBody>
          <a:bodyPr wrap="square">
            <a:spAutoFit/>
          </a:bodyPr>
          <a:lstStyle/>
          <a:p>
            <a:pPr lvl="3" fontAlgn="base">
              <a:spcBef>
                <a:spcPct val="0"/>
              </a:spcBef>
              <a:spcAft>
                <a:spcPct val="0"/>
              </a:spcAft>
              <a:buFont typeface="Wingdings" pitchFamily="2" charset="2"/>
              <a:buChar char=""/>
              <a:tabLst>
                <a:tab pos="2286000" algn="l"/>
              </a:tabLst>
            </a:pPr>
            <a:r>
              <a:rPr lang="en-US" sz="2000" b="1" dirty="0" err="1">
                <a:solidFill>
                  <a:srgbClr val="18C50B"/>
                </a:solidFill>
                <a:latin typeface="Times New Roman" pitchFamily="18" charset="0"/>
                <a:ea typeface="Calibri" pitchFamily="34" charset="0"/>
                <a:cs typeface="Times New Roman" pitchFamily="18" charset="0"/>
              </a:rPr>
              <a:t>Family:Delphinidae</a:t>
            </a:r>
            <a:endParaRPr lang="en-US" sz="2000" b="1" dirty="0">
              <a:solidFill>
                <a:srgbClr val="18C50B"/>
              </a:solidFill>
              <a:latin typeface="Times New Roman" pitchFamily="18" charset="0"/>
              <a:ea typeface="Calibri" pitchFamily="34" charset="0"/>
              <a:cs typeface="Times New Roman" pitchFamily="18" charset="0"/>
            </a:endParaRPr>
          </a:p>
          <a:p>
            <a:pPr lvl="3" fontAlgn="base">
              <a:spcBef>
                <a:spcPct val="0"/>
              </a:spcBef>
              <a:spcAft>
                <a:spcPct val="0"/>
              </a:spcAft>
              <a:buFont typeface="Wingdings" pitchFamily="2" charset="2"/>
              <a:buChar char=""/>
              <a:tabLst>
                <a:tab pos="2286000" algn="l"/>
              </a:tabLst>
            </a:pPr>
            <a:r>
              <a:rPr lang="en-US" sz="2000" dirty="0">
                <a:latin typeface="Times New Roman" pitchFamily="18" charset="0"/>
                <a:cs typeface="Times New Roman" pitchFamily="18" charset="0"/>
              </a:rPr>
              <a:t>Most have dorsal fins, which are usually curved, but much variation exists. </a:t>
            </a:r>
          </a:p>
          <a:p>
            <a:pPr lvl="3" fontAlgn="base">
              <a:spcBef>
                <a:spcPct val="0"/>
              </a:spcBef>
              <a:spcAft>
                <a:spcPct val="0"/>
              </a:spcAft>
              <a:buFont typeface="Wingdings" pitchFamily="2" charset="2"/>
              <a:buChar char=""/>
              <a:tabLst>
                <a:tab pos="2286000" algn="l"/>
              </a:tabLst>
            </a:pPr>
            <a:r>
              <a:rPr lang="en-US" sz="2000" dirty="0">
                <a:latin typeface="Times New Roman" pitchFamily="18" charset="0"/>
                <a:cs typeface="Times New Roman" pitchFamily="18" charset="0"/>
              </a:rPr>
              <a:t>Some species have striking color patterns over their bodies; others are more or less uniform. </a:t>
            </a:r>
          </a:p>
          <a:p>
            <a:pPr lvl="3" fontAlgn="base">
              <a:spcBef>
                <a:spcPct val="0"/>
              </a:spcBef>
              <a:spcAft>
                <a:spcPct val="0"/>
              </a:spcAft>
              <a:buFont typeface="Wingdings" pitchFamily="2" charset="2"/>
              <a:buChar char=""/>
              <a:tabLst>
                <a:tab pos="2286000" algn="l"/>
              </a:tabLst>
            </a:pPr>
            <a:r>
              <a:rPr lang="en-US" sz="2000" dirty="0">
                <a:latin typeface="Times New Roman" pitchFamily="18" charset="0"/>
                <a:cs typeface="Times New Roman" pitchFamily="18" charset="0"/>
              </a:rPr>
              <a:t>The group includes bottlenose dolphins, killer whales etc.</a:t>
            </a:r>
          </a:p>
          <a:p>
            <a:pPr lvl="3" fontAlgn="base">
              <a:spcBef>
                <a:spcPct val="0"/>
              </a:spcBef>
              <a:spcAft>
                <a:spcPct val="0"/>
              </a:spcAft>
              <a:buFont typeface="Wingdings" pitchFamily="2" charset="2"/>
              <a:buChar char=""/>
              <a:tabLst>
                <a:tab pos="2286000" algn="l"/>
              </a:tabLst>
            </a:pPr>
            <a:r>
              <a:rPr lang="en-US" sz="2000" dirty="0">
                <a:latin typeface="Times New Roman" pitchFamily="18" charset="0"/>
                <a:cs typeface="Times New Roman" pitchFamily="18" charset="0"/>
              </a:rPr>
              <a:t>The shape of the head of many </a:t>
            </a:r>
            <a:r>
              <a:rPr lang="en-US" sz="2000" dirty="0" err="1">
                <a:latin typeface="Times New Roman" pitchFamily="18" charset="0"/>
                <a:cs typeface="Times New Roman" pitchFamily="18" charset="0"/>
              </a:rPr>
              <a:t>delphinids</a:t>
            </a:r>
            <a:r>
              <a:rPr lang="en-US" sz="2000" dirty="0">
                <a:latin typeface="Times New Roman" pitchFamily="18" charset="0"/>
                <a:cs typeface="Times New Roman" pitchFamily="18" charset="0"/>
              </a:rPr>
              <a:t> is distinctive; the forehead appears to bulge over the beak-like rostrum due to the presence of a lens-shaped fatty deposit called a "</a:t>
            </a:r>
            <a:r>
              <a:rPr lang="en-US" sz="2000" dirty="0">
                <a:solidFill>
                  <a:srgbClr val="FF0066"/>
                </a:solidFill>
                <a:latin typeface="Times New Roman" pitchFamily="18" charset="0"/>
                <a:cs typeface="Times New Roman" pitchFamily="18" charset="0"/>
              </a:rPr>
              <a:t>melon.“</a:t>
            </a:r>
          </a:p>
          <a:p>
            <a:pPr lvl="3" fontAlgn="base">
              <a:spcBef>
                <a:spcPct val="0"/>
              </a:spcBef>
              <a:spcAft>
                <a:spcPct val="0"/>
              </a:spcAft>
              <a:buFont typeface="Wingdings" pitchFamily="2" charset="2"/>
              <a:buChar char=""/>
              <a:tabLst>
                <a:tab pos="2286000" algn="l"/>
              </a:tabLst>
            </a:pPr>
            <a:r>
              <a:rPr lang="en-US" sz="2000" dirty="0">
                <a:latin typeface="Times New Roman" pitchFamily="18" charset="0"/>
                <a:cs typeface="Times New Roman" pitchFamily="18" charset="0"/>
              </a:rPr>
              <a:t> This structure may help focus the sound emitted by these animals in echolocation and feeding.</a:t>
            </a:r>
          </a:p>
          <a:p>
            <a:pPr lvl="3" fontAlgn="base">
              <a:spcBef>
                <a:spcPct val="0"/>
              </a:spcBef>
              <a:spcAft>
                <a:spcPct val="0"/>
              </a:spcAft>
              <a:buFont typeface="Wingdings" pitchFamily="2" charset="2"/>
              <a:buChar char=""/>
              <a:tabLst>
                <a:tab pos="2286000" algn="l"/>
              </a:tabLst>
            </a:pPr>
            <a:r>
              <a:rPr lang="en-US" sz="2000" dirty="0">
                <a:latin typeface="Times New Roman" pitchFamily="18" charset="0"/>
                <a:cs typeface="Times New Roman" pitchFamily="18" charset="0"/>
              </a:rPr>
              <a:t>One blowhole.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889744"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08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olphintrainer.com/images/EcholocationLables01a.jpg"/>
          <p:cNvPicPr>
            <a:picLocks noChangeAspect="1" noChangeArrowheads="1"/>
          </p:cNvPicPr>
          <p:nvPr/>
        </p:nvPicPr>
        <p:blipFill>
          <a:blip r:embed="rId2"/>
          <a:srcRect/>
          <a:stretch>
            <a:fillRect/>
          </a:stretch>
        </p:blipFill>
        <p:spPr bwMode="auto">
          <a:xfrm>
            <a:off x="304800" y="1143000"/>
            <a:ext cx="2771775" cy="3250848"/>
          </a:xfrm>
          <a:prstGeom prst="rect">
            <a:avLst/>
          </a:prstGeom>
          <a:noFill/>
        </p:spPr>
      </p:pic>
      <p:pic>
        <p:nvPicPr>
          <p:cNvPr id="6" name="Picture 4" descr="http://www.popartuk.com/g/l/lghr12355+dolphin-sunset-steve-bloom-poster.jpg"/>
          <p:cNvPicPr>
            <a:picLocks noChangeAspect="1" noChangeArrowheads="1"/>
          </p:cNvPicPr>
          <p:nvPr/>
        </p:nvPicPr>
        <p:blipFill>
          <a:blip r:embed="rId3"/>
          <a:srcRect/>
          <a:stretch>
            <a:fillRect/>
          </a:stretch>
        </p:blipFill>
        <p:spPr bwMode="auto">
          <a:xfrm>
            <a:off x="3581400" y="1447800"/>
            <a:ext cx="4305300" cy="3048000"/>
          </a:xfrm>
          <a:prstGeom prst="rect">
            <a:avLst/>
          </a:prstGeom>
          <a:noFill/>
        </p:spPr>
      </p:pic>
      <p:sp>
        <p:nvSpPr>
          <p:cNvPr id="7" name="TextBox 6"/>
          <p:cNvSpPr txBox="1"/>
          <p:nvPr/>
        </p:nvSpPr>
        <p:spPr>
          <a:xfrm>
            <a:off x="2819400" y="4953000"/>
            <a:ext cx="4648200" cy="707886"/>
          </a:xfrm>
          <a:prstGeom prst="rect">
            <a:avLst/>
          </a:prstGeom>
          <a:noFill/>
        </p:spPr>
        <p:txBody>
          <a:bodyPr wrap="square" rtlCol="0">
            <a:spAutoFit/>
          </a:bodyPr>
          <a:lstStyle/>
          <a:p>
            <a:r>
              <a:rPr lang="en-US" sz="4000" b="1" dirty="0"/>
              <a:t>Dolphin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17701"/>
            <a:ext cx="7848600" cy="400110"/>
          </a:xfrm>
          <a:prstGeom prst="rect">
            <a:avLst/>
          </a:prstGeom>
        </p:spPr>
        <p:txBody>
          <a:bodyPr wrap="square">
            <a:spAutoFit/>
          </a:bodyPr>
          <a:lstStyle/>
          <a:p>
            <a:r>
              <a:rPr lang="en-US" sz="2000" b="1" dirty="0">
                <a:latin typeface="Times New Roman" panose="02020603050405020304" pitchFamily="18" charset="0"/>
                <a:ea typeface="Calibri" pitchFamily="34" charset="0"/>
                <a:cs typeface="Times New Roman" panose="02020603050405020304" pitchFamily="18" charset="0"/>
              </a:rPr>
              <a:t>Family </a:t>
            </a:r>
            <a:r>
              <a:rPr lang="en-US" sz="2000" b="1" dirty="0" err="1">
                <a:latin typeface="Times New Roman" panose="02020603050405020304" pitchFamily="18" charset="0"/>
                <a:ea typeface="Calibri" pitchFamily="34" charset="0"/>
                <a:cs typeface="Times New Roman" panose="02020603050405020304" pitchFamily="18" charset="0"/>
              </a:rPr>
              <a:t>Phoceonidae</a:t>
            </a:r>
            <a:r>
              <a:rPr lang="en-US" sz="2000" b="1" dirty="0">
                <a:latin typeface="Times New Roman" panose="02020603050405020304" pitchFamily="18" charset="0"/>
                <a:ea typeface="Calibri" pitchFamily="34" charset="0"/>
                <a:cs typeface="Times New Roman" panose="02020603050405020304" pitchFamily="18" charset="0"/>
              </a:rPr>
              <a:t>: Porpoises</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117811"/>
            <a:ext cx="7543800" cy="2616101"/>
          </a:xfrm>
          <a:prstGeom prst="rect">
            <a:avLst/>
          </a:prstGeom>
        </p:spPr>
        <p:txBody>
          <a:bodyPr wrap="square">
            <a:spAutoFit/>
          </a:bodyPr>
          <a:lstStyle/>
          <a:p>
            <a:pPr>
              <a:buFont typeface="Wingdings" pitchFamily="2" charset="2"/>
              <a:buChar char="v"/>
            </a:pPr>
            <a:r>
              <a:rPr lang="en-US" sz="2000" dirty="0">
                <a:latin typeface="Times New Roman" pitchFamily="18" charset="0"/>
                <a:cs typeface="Times New Roman" pitchFamily="18" charset="0"/>
              </a:rPr>
              <a:t>Porpoises tend to be smaller but stouter than dolphins. </a:t>
            </a:r>
          </a:p>
          <a:p>
            <a:pPr>
              <a:buFont typeface="Wingdings" pitchFamily="2" charset="2"/>
              <a:buChar char="v"/>
            </a:pPr>
            <a:r>
              <a:rPr lang="en-US" sz="2000" dirty="0">
                <a:latin typeface="Times New Roman" pitchFamily="18" charset="0"/>
                <a:cs typeface="Times New Roman" pitchFamily="18" charset="0"/>
              </a:rPr>
              <a:t>They have small, rounded heads and short and blunt jaws instead of beaks. </a:t>
            </a:r>
          </a:p>
          <a:p>
            <a:pPr>
              <a:buFont typeface="Wingdings" pitchFamily="2" charset="2"/>
              <a:buChar char="v"/>
            </a:pPr>
            <a:r>
              <a:rPr lang="en-US" sz="2000" dirty="0">
                <a:latin typeface="Times New Roman" pitchFamily="18" charset="0"/>
                <a:cs typeface="Times New Roman" pitchFamily="18" charset="0"/>
              </a:rPr>
              <a:t>While dolphins have a round, bulbous “melon", porpoises do not. </a:t>
            </a:r>
          </a:p>
          <a:p>
            <a:pPr>
              <a:buFont typeface="Wingdings" pitchFamily="2" charset="2"/>
              <a:buChar char="v"/>
            </a:pPr>
            <a:r>
              <a:rPr lang="en-US" sz="2000" dirty="0">
                <a:latin typeface="Times New Roman" pitchFamily="18" charset="0"/>
                <a:cs typeface="Times New Roman" pitchFamily="18" charset="0"/>
              </a:rPr>
              <a:t> In addition, a porpoise's dorsal fin is generally triangular, rather than curved like that of many dolphins and large whales.</a:t>
            </a:r>
          </a:p>
          <a:p>
            <a:r>
              <a:rPr lang="en-US" sz="2000" dirty="0">
                <a:latin typeface="Times New Roman" pitchFamily="18" charset="0"/>
                <a:cs typeface="Times New Roman" pitchFamily="18" charset="0"/>
              </a:rPr>
              <a:t> </a:t>
            </a:r>
          </a:p>
          <a:p>
            <a:endParaRPr lang="en-US" sz="2400" b="1" dirty="0">
              <a:latin typeface="Times New Roman" pitchFamily="18" charset="0"/>
              <a:cs typeface="Times New Roman" pitchFamily="18" charset="0"/>
            </a:endParaRPr>
          </a:p>
        </p:txBody>
      </p:sp>
      <p:pic>
        <p:nvPicPr>
          <p:cNvPr id="4" name="Picture 2" descr="Image:Marsvin (Phocoena phocoena) light.jpg">
            <a:hlinkClick r:id="rId2"/>
          </p:cNvPr>
          <p:cNvPicPr>
            <a:picLocks noChangeAspect="1" noChangeArrowheads="1"/>
          </p:cNvPicPr>
          <p:nvPr/>
        </p:nvPicPr>
        <p:blipFill>
          <a:blip r:embed="rId3"/>
          <a:srcRect/>
          <a:stretch>
            <a:fillRect/>
          </a:stretch>
        </p:blipFill>
        <p:spPr bwMode="auto">
          <a:xfrm>
            <a:off x="3429000" y="3124200"/>
            <a:ext cx="2286000" cy="343186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rot="10800000" flipV="1">
            <a:off x="762000" y="1074241"/>
            <a:ext cx="73914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Cetacean Reproduction:</a:t>
            </a:r>
            <a:endParaRPr kumimoji="0" lang="en-US" sz="20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i="0" u="none"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In order to maintain their streamlined shape the genitals and mammary glands are hidden within the body.</a:t>
            </a:r>
            <a:endParaRPr kumimoji="0" lang="en-US" sz="200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i="0" u="none"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Sexual maturity occurs from 2 to 20 years depending on the species and the gender. </a:t>
            </a:r>
            <a:endParaRPr kumimoji="0" lang="en-US" sz="200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i="0" u="none"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Pregnancy varies from 8 to 16 months. </a:t>
            </a:r>
            <a:endParaRPr kumimoji="0" lang="en-US" sz="200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i="0" u="none"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A single calf is born usually tail first and must be lifted to the surface for the first breath. In some species the mother and calf are assisted by other females who will lift the calf with their own bodies.</a:t>
            </a:r>
          </a:p>
          <a:p>
            <a:pPr lvl="0" algn="ctr" eaLnBrk="0" fontAlgn="base" hangingPunct="0">
              <a:spcBef>
                <a:spcPct val="0"/>
              </a:spcBef>
              <a:spcAft>
                <a:spcPct val="0"/>
              </a:spcAft>
              <a:buFont typeface="Wingdings" pitchFamily="2" charset="2"/>
              <a:buChar char="Ø"/>
            </a:pPr>
            <a:r>
              <a:rPr lang="en-US" sz="2000" dirty="0">
                <a:solidFill>
                  <a:srgbClr val="002060"/>
                </a:solidFill>
                <a:latin typeface="Times New Roman" panose="02020603050405020304" pitchFamily="18" charset="0"/>
                <a:cs typeface="Times New Roman" panose="02020603050405020304" pitchFamily="18" charset="0"/>
              </a:rPr>
              <a:t>Heat loss is a danger with all small animals because of the surface to volume ratio so cetacean calves are generally quite large at birth. </a:t>
            </a:r>
          </a:p>
          <a:p>
            <a:pPr lvl="0" algn="ctr" eaLnBrk="0" fontAlgn="base" hangingPunct="0">
              <a:spcBef>
                <a:spcPct val="0"/>
              </a:spcBef>
              <a:spcAft>
                <a:spcPct val="0"/>
              </a:spcAft>
              <a:buFont typeface="Wingdings" pitchFamily="2" charset="2"/>
              <a:buChar char="Ø"/>
            </a:pPr>
            <a:r>
              <a:rPr lang="en-US" sz="2000" dirty="0">
                <a:solidFill>
                  <a:srgbClr val="002060"/>
                </a:solidFill>
                <a:latin typeface="Times New Roman" panose="02020603050405020304" pitchFamily="18" charset="0"/>
                <a:cs typeface="Times New Roman" panose="02020603050405020304" pitchFamily="18" charset="0"/>
              </a:rPr>
              <a:t>Their growth rate is extremely rapid and is supported by very nutritious milk. The fat content can be as high as 50% compared to human milk which is only about 3% fat.</a:t>
            </a: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871986"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87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UTION: Know Your Marine Mammals General Characteristics PPT - Study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70857"/>
            <a:ext cx="68072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532914" cy="4093428"/>
          </a:xfrm>
          <a:prstGeom prst="rect">
            <a:avLst/>
          </a:prstGeom>
        </p:spPr>
        <p:txBody>
          <a:bodyPr wrap="square">
            <a:spAutoFit/>
          </a:bodyPr>
          <a:lstStyle/>
          <a:p>
            <a:pPr>
              <a:buFont typeface="Wingdings" pitchFamily="2" charset="2"/>
              <a:buChar char="Ø"/>
            </a:pPr>
            <a:r>
              <a:rPr lang="en-US" sz="2000" dirty="0">
                <a:latin typeface="Times New Roman" pitchFamily="18" charset="0"/>
                <a:cs typeface="Times New Roman" pitchFamily="18" charset="0"/>
              </a:rPr>
              <a:t>Members of the extant order </a:t>
            </a:r>
            <a:r>
              <a:rPr lang="en-US" sz="2000" dirty="0" err="1">
                <a:latin typeface="Times New Roman" pitchFamily="18" charset="0"/>
                <a:cs typeface="Times New Roman" pitchFamily="18" charset="0"/>
              </a:rPr>
              <a:t>Sirenia</a:t>
            </a:r>
            <a:r>
              <a:rPr lang="en-US" sz="2000" dirty="0">
                <a:latin typeface="Times New Roman" pitchFamily="18" charset="0"/>
                <a:cs typeface="Times New Roman" pitchFamily="18" charset="0"/>
              </a:rPr>
              <a:t> are found in aquatic habitats throughout the tropics and subtropics.</a:t>
            </a:r>
          </a:p>
          <a:p>
            <a:pPr>
              <a:buFont typeface="Wingdings" pitchFamily="2" charset="2"/>
              <a:buChar char="Ø"/>
            </a:pPr>
            <a:r>
              <a:rPr lang="en-US" sz="2000" dirty="0" err="1">
                <a:latin typeface="Times New Roman" pitchFamily="18" charset="0"/>
                <a:cs typeface="Times New Roman" pitchFamily="18" charset="0"/>
              </a:rPr>
              <a:t>Sirenians</a:t>
            </a:r>
            <a:r>
              <a:rPr lang="en-US" sz="2000" dirty="0">
                <a:latin typeface="Times New Roman" pitchFamily="18" charset="0"/>
                <a:cs typeface="Times New Roman" pitchFamily="18" charset="0"/>
              </a:rPr>
              <a:t> are the only completely aquatic mammals that are herbivores. </a:t>
            </a:r>
          </a:p>
          <a:p>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Because of their herbivorous nature, all </a:t>
            </a:r>
            <a:r>
              <a:rPr lang="en-US" sz="2000" dirty="0" err="1">
                <a:latin typeface="Times New Roman" pitchFamily="18" charset="0"/>
                <a:cs typeface="Times New Roman" pitchFamily="18" charset="0"/>
              </a:rPr>
              <a:t>sirenians</a:t>
            </a:r>
            <a:r>
              <a:rPr lang="en-US" sz="2000" dirty="0">
                <a:latin typeface="Times New Roman" pitchFamily="18" charset="0"/>
                <a:cs typeface="Times New Roman" pitchFamily="18" charset="0"/>
              </a:rPr>
              <a:t> are found in relatively shallow waters where sunlight can penetrate and stimulate plant growth.</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r>
              <a:rPr lang="en-US" sz="2000" dirty="0">
                <a:latin typeface="Times New Roman" pitchFamily="18" charset="0"/>
                <a:cs typeface="Times New Roman" pitchFamily="18" charset="0"/>
              </a:rPr>
              <a:t>The combination of these factors means that </a:t>
            </a:r>
            <a:r>
              <a:rPr lang="en-US" sz="2000" dirty="0" err="1">
                <a:latin typeface="Times New Roman" pitchFamily="18" charset="0"/>
                <a:cs typeface="Times New Roman" pitchFamily="18" charset="0"/>
              </a:rPr>
              <a:t>sirenians</a:t>
            </a:r>
            <a:r>
              <a:rPr lang="en-US" sz="2000" dirty="0">
                <a:latin typeface="Times New Roman" pitchFamily="18" charset="0"/>
                <a:cs typeface="Times New Roman" pitchFamily="18" charset="0"/>
              </a:rPr>
              <a:t> are restricted to warm shallow coastal waters, </a:t>
            </a:r>
            <a:r>
              <a:rPr lang="en-US" sz="2000" dirty="0">
                <a:latin typeface="Times New Roman" pitchFamily="18" charset="0"/>
                <a:cs typeface="Times New Roman" pitchFamily="18" charset="0"/>
                <a:hlinkClick r:id="rId2" action="ppaction://hlinkfile" tooltip="Estuary"/>
              </a:rPr>
              <a:t>estuaries</a:t>
            </a:r>
            <a:r>
              <a:rPr lang="en-US" sz="2000" dirty="0">
                <a:latin typeface="Times New Roman" pitchFamily="18" charset="0"/>
                <a:cs typeface="Times New Roman" pitchFamily="18" charset="0"/>
              </a:rPr>
              <a:t>, and rivers, with healthy </a:t>
            </a:r>
            <a:r>
              <a:rPr lang="en-US" sz="2000" dirty="0">
                <a:latin typeface="Times New Roman" pitchFamily="18" charset="0"/>
                <a:cs typeface="Times New Roman" pitchFamily="18" charset="0"/>
                <a:hlinkClick r:id="rId3" action="ppaction://hlinkfile" tooltip="Ecosystem"/>
              </a:rPr>
              <a:t>ecosystems</a:t>
            </a:r>
            <a:r>
              <a:rPr lang="en-US" sz="2000" dirty="0">
                <a:latin typeface="Times New Roman" pitchFamily="18" charset="0"/>
                <a:cs typeface="Times New Roman" pitchFamily="18" charset="0"/>
              </a:rPr>
              <a:t> that support large amounts of </a:t>
            </a:r>
            <a:r>
              <a:rPr lang="en-US" sz="2000" dirty="0" err="1">
                <a:latin typeface="Times New Roman" pitchFamily="18" charset="0"/>
                <a:cs typeface="Times New Roman" pitchFamily="18" charset="0"/>
              </a:rPr>
              <a:t>seagrass</a:t>
            </a:r>
            <a:r>
              <a:rPr lang="en-US" sz="2000" dirty="0">
                <a:latin typeface="Times New Roman" pitchFamily="18" charset="0"/>
                <a:cs typeface="Times New Roman" pitchFamily="18" charset="0"/>
              </a:rPr>
              <a:t> and/or other vegetation.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229600" cy="2308324"/>
          </a:xfrm>
          <a:prstGeom prst="rect">
            <a:avLst/>
          </a:prstGeom>
        </p:spPr>
        <p:txBody>
          <a:bodyPr wrap="square">
            <a:spAutoFit/>
          </a:bodyPr>
          <a:lstStyle/>
          <a:p>
            <a:pPr>
              <a:buFont typeface="Wingdings" pitchFamily="2" charset="2"/>
              <a:buChar char="v"/>
            </a:pPr>
            <a:r>
              <a:rPr lang="en-US" dirty="0">
                <a:latin typeface="Times New Roman" panose="02020603050405020304" pitchFamily="18" charset="0"/>
                <a:cs typeface="Times New Roman" panose="02020603050405020304" pitchFamily="18" charset="0"/>
              </a:rPr>
              <a:t>The order of </a:t>
            </a:r>
            <a:r>
              <a:rPr lang="en-US" dirty="0" err="1">
                <a:latin typeface="Times New Roman" panose="02020603050405020304" pitchFamily="18" charset="0"/>
                <a:cs typeface="Times New Roman" panose="02020603050405020304" pitchFamily="18" charset="0"/>
              </a:rPr>
              <a:t>sirenians</a:t>
            </a:r>
            <a:r>
              <a:rPr lang="en-US" dirty="0">
                <a:latin typeface="Times New Roman" panose="02020603050405020304" pitchFamily="18" charset="0"/>
                <a:cs typeface="Times New Roman" panose="02020603050405020304" pitchFamily="18" charset="0"/>
              </a:rPr>
              <a:t> contains five species in two families </a:t>
            </a:r>
          </a:p>
          <a:p>
            <a:pPr>
              <a:buFont typeface="Wingdings" pitchFamily="2" charset="2"/>
              <a:buChar char="q"/>
            </a:pPr>
            <a:r>
              <a:rPr lang="en-US" dirty="0" err="1">
                <a:solidFill>
                  <a:srgbClr val="0070C0"/>
                </a:solidFill>
                <a:latin typeface="Times New Roman" panose="02020603050405020304" pitchFamily="18" charset="0"/>
                <a:cs typeface="Times New Roman" panose="02020603050405020304" pitchFamily="18" charset="0"/>
              </a:rPr>
              <a:t>Dugongidae</a:t>
            </a:r>
            <a:r>
              <a:rPr lang="en-US" dirty="0">
                <a:solidFill>
                  <a:srgbClr val="0070C0"/>
                </a:solidFill>
                <a:latin typeface="Times New Roman" panose="02020603050405020304" pitchFamily="18" charset="0"/>
                <a:cs typeface="Times New Roman" panose="02020603050405020304" pitchFamily="18" charset="0"/>
              </a:rPr>
              <a:t> and </a:t>
            </a:r>
          </a:p>
          <a:p>
            <a:pPr>
              <a:buFont typeface="Wingdings" pitchFamily="2" charset="2"/>
              <a:buChar char="q"/>
            </a:pPr>
            <a:r>
              <a:rPr lang="en-US" dirty="0" err="1">
                <a:solidFill>
                  <a:srgbClr val="0070C0"/>
                </a:solidFill>
                <a:latin typeface="Times New Roman" panose="02020603050405020304" pitchFamily="18" charset="0"/>
                <a:cs typeface="Times New Roman" panose="02020603050405020304" pitchFamily="18" charset="0"/>
              </a:rPr>
              <a:t>Trichechidae</a:t>
            </a:r>
            <a:r>
              <a:rPr lang="en-US" dirty="0">
                <a:solidFill>
                  <a:srgbClr val="0070C0"/>
                </a:solidFill>
                <a:latin typeface="Times New Roman" panose="02020603050405020304" pitchFamily="18" charset="0"/>
                <a:cs typeface="Times New Roman" panose="02020603050405020304" pitchFamily="18" charset="0"/>
              </a:rPr>
              <a:t>).</a:t>
            </a:r>
          </a:p>
          <a:p>
            <a:pPr>
              <a:buFont typeface="Wingdings" pitchFamily="2" charset="2"/>
              <a:buChar char="v"/>
            </a:pPr>
            <a:endParaRPr lang="en-US" dirty="0">
              <a:latin typeface="Times New Roman" panose="02020603050405020304" pitchFamily="18" charset="0"/>
              <a:cs typeface="Times New Roman" panose="02020603050405020304" pitchFamily="18" charset="0"/>
            </a:endParaRPr>
          </a:p>
          <a:p>
            <a:pPr>
              <a:buFont typeface="Wingdings" pitchFamily="2" charset="2"/>
              <a:buChar char="v"/>
            </a:pPr>
            <a:r>
              <a:rPr lang="en-US" dirty="0">
                <a:latin typeface="Times New Roman" panose="02020603050405020304" pitchFamily="18" charset="0"/>
                <a:cs typeface="Times New Roman" panose="02020603050405020304" pitchFamily="18" charset="0"/>
              </a:rPr>
              <a:t>The four living species of the </a:t>
            </a:r>
            <a:r>
              <a:rPr lang="en-US" dirty="0" err="1">
                <a:latin typeface="Times New Roman" panose="02020603050405020304" pitchFamily="18" charset="0"/>
                <a:cs typeface="Times New Roman" panose="02020603050405020304" pitchFamily="18" charset="0"/>
                <a:hlinkClick r:id="rId2" action="ppaction://hlinkfile"/>
              </a:rPr>
              <a:t>Sirenia</a:t>
            </a:r>
            <a:r>
              <a:rPr lang="en-US" dirty="0">
                <a:latin typeface="Times New Roman" panose="02020603050405020304" pitchFamily="18" charset="0"/>
                <a:cs typeface="Times New Roman" panose="02020603050405020304" pitchFamily="18" charset="0"/>
              </a:rPr>
              <a:t> are the dugong, Amazonian manatee, West Indian manatee and African manatee. </a:t>
            </a:r>
          </a:p>
          <a:p>
            <a:pPr>
              <a:buFont typeface="Wingdings" pitchFamily="2" charset="2"/>
              <a:buChar char="v"/>
            </a:pPr>
            <a:r>
              <a:rPr lang="en-US" dirty="0">
                <a:latin typeface="Times New Roman" panose="02020603050405020304" pitchFamily="18" charset="0"/>
                <a:cs typeface="Times New Roman" panose="02020603050405020304" pitchFamily="18" charset="0"/>
              </a:rPr>
              <a:t>One species (</a:t>
            </a:r>
            <a:r>
              <a:rPr lang="en-US" dirty="0" err="1">
                <a:latin typeface="Times New Roman" panose="02020603050405020304" pitchFamily="18" charset="0"/>
                <a:cs typeface="Times New Roman" panose="02020603050405020304" pitchFamily="18" charset="0"/>
                <a:hlinkClick r:id="rId3"/>
              </a:rPr>
              <a:t>Steller's</a:t>
            </a:r>
            <a:r>
              <a:rPr lang="en-US" dirty="0">
                <a:latin typeface="Times New Roman" panose="02020603050405020304" pitchFamily="18" charset="0"/>
                <a:cs typeface="Times New Roman" panose="02020603050405020304" pitchFamily="18" charset="0"/>
                <a:hlinkClick r:id="rId3"/>
              </a:rPr>
              <a:t> sea cow</a:t>
            </a:r>
            <a:r>
              <a:rPr lang="en-US" dirty="0">
                <a:latin typeface="Times New Roman" panose="02020603050405020304" pitchFamily="18" charset="0"/>
                <a:cs typeface="Times New Roman" panose="02020603050405020304" pitchFamily="18" charset="0"/>
              </a:rPr>
              <a:t>) is extinct. The members of the order </a:t>
            </a:r>
            <a:r>
              <a:rPr lang="en-US" dirty="0" err="1">
                <a:latin typeface="Times New Roman" panose="02020603050405020304" pitchFamily="18" charset="0"/>
                <a:cs typeface="Times New Roman" panose="02020603050405020304" pitchFamily="18" charset="0"/>
              </a:rPr>
              <a:t>Sirenia</a:t>
            </a:r>
            <a:r>
              <a:rPr lang="en-US" dirty="0">
                <a:latin typeface="Times New Roman" panose="02020603050405020304" pitchFamily="18" charset="0"/>
                <a:cs typeface="Times New Roman" panose="02020603050405020304" pitchFamily="18" charset="0"/>
              </a:rPr>
              <a:t> are believed to be relatives of the </a:t>
            </a:r>
            <a:r>
              <a:rPr lang="en-US" dirty="0">
                <a:latin typeface="Times New Roman" panose="02020603050405020304" pitchFamily="18" charset="0"/>
                <a:cs typeface="Times New Roman" panose="02020603050405020304" pitchFamily="18" charset="0"/>
                <a:hlinkClick r:id="rId4"/>
              </a:rPr>
              <a:t>elephants</a:t>
            </a:r>
            <a:r>
              <a:rPr lang="en-US" dirty="0">
                <a:latin typeface="Times New Roman" panose="02020603050405020304" pitchFamily="18" charset="0"/>
                <a:cs typeface="Times New Roman" panose="02020603050405020304" pitchFamily="18" charset="0"/>
              </a:rPr>
              <a:t>. </a:t>
            </a:r>
          </a:p>
        </p:txBody>
      </p:sp>
      <p:graphicFrame>
        <p:nvGraphicFramePr>
          <p:cNvPr id="3" name="Diagram 2"/>
          <p:cNvGraphicFramePr/>
          <p:nvPr>
            <p:extLst>
              <p:ext uri="{D42A27DB-BD31-4B8C-83A1-F6EECF244321}">
                <p14:modId xmlns:p14="http://schemas.microsoft.com/office/powerpoint/2010/main" val="622198546"/>
              </p:ext>
            </p:extLst>
          </p:nvPr>
        </p:nvGraphicFramePr>
        <p:xfrm>
          <a:off x="2590800" y="2841724"/>
          <a:ext cx="47244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rot="10800000" flipV="1">
            <a:off x="0" y="1627131"/>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rgbClr val="FF0066"/>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i="1" dirty="0">
              <a:solidFill>
                <a:srgbClr val="FF0066"/>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http://www.savethemanatee.org/sirenian_WI.jpg"/>
          <p:cNvPicPr/>
          <p:nvPr/>
        </p:nvPicPr>
        <p:blipFill>
          <a:blip r:embed="rId2"/>
          <a:srcRect/>
          <a:stretch>
            <a:fillRect/>
          </a:stretch>
        </p:blipFill>
        <p:spPr bwMode="auto">
          <a:xfrm>
            <a:off x="0" y="1447800"/>
            <a:ext cx="4343400" cy="2971800"/>
          </a:xfrm>
          <a:prstGeom prst="rect">
            <a:avLst/>
          </a:prstGeom>
          <a:noFill/>
          <a:ln w="9525">
            <a:noFill/>
            <a:miter lim="800000"/>
            <a:headEnd/>
            <a:tailEnd/>
          </a:ln>
        </p:spPr>
      </p:pic>
      <p:pic>
        <p:nvPicPr>
          <p:cNvPr id="6" name="Picture 5" descr="http://www.savethemanatee.org/sirenian_dug.jpg"/>
          <p:cNvPicPr/>
          <p:nvPr/>
        </p:nvPicPr>
        <p:blipFill>
          <a:blip r:embed="rId3"/>
          <a:srcRect/>
          <a:stretch>
            <a:fillRect/>
          </a:stretch>
        </p:blipFill>
        <p:spPr bwMode="auto">
          <a:xfrm>
            <a:off x="3657600" y="4038600"/>
            <a:ext cx="5000625" cy="2357438"/>
          </a:xfrm>
          <a:prstGeom prst="rect">
            <a:avLst/>
          </a:prstGeom>
          <a:noFill/>
          <a:ln w="9525">
            <a:noFill/>
            <a:miter lim="800000"/>
            <a:headEnd/>
            <a:tailEnd/>
          </a:ln>
        </p:spPr>
      </p:pic>
      <p:sp>
        <p:nvSpPr>
          <p:cNvPr id="8" name="TextBox 7"/>
          <p:cNvSpPr txBox="1"/>
          <p:nvPr/>
        </p:nvSpPr>
        <p:spPr>
          <a:xfrm>
            <a:off x="838200" y="1447800"/>
            <a:ext cx="1133644" cy="369332"/>
          </a:xfrm>
          <a:prstGeom prst="rect">
            <a:avLst/>
          </a:prstGeom>
          <a:noFill/>
        </p:spPr>
        <p:txBody>
          <a:bodyPr wrap="none" rtlCol="0">
            <a:spAutoFit/>
          </a:bodyPr>
          <a:lstStyle/>
          <a:p>
            <a:r>
              <a:rPr lang="en-US" b="1" dirty="0">
                <a:solidFill>
                  <a:srgbClr val="0070C0"/>
                </a:solidFill>
                <a:latin typeface="Times New Roman" pitchFamily="18" charset="0"/>
                <a:cs typeface="Times New Roman" pitchFamily="18" charset="0"/>
              </a:rPr>
              <a:t>Manatees</a:t>
            </a:r>
          </a:p>
        </p:txBody>
      </p:sp>
      <p:sp>
        <p:nvSpPr>
          <p:cNvPr id="10" name="Rectangle 9"/>
          <p:cNvSpPr/>
          <p:nvPr/>
        </p:nvSpPr>
        <p:spPr>
          <a:xfrm>
            <a:off x="6248400" y="4038600"/>
            <a:ext cx="954107" cy="369332"/>
          </a:xfrm>
          <a:prstGeom prst="rect">
            <a:avLst/>
          </a:prstGeom>
        </p:spPr>
        <p:txBody>
          <a:bodyPr wrap="none">
            <a:spAutoFit/>
          </a:bodyPr>
          <a:lstStyle/>
          <a:p>
            <a:r>
              <a:rPr lang="en-US" b="1" dirty="0">
                <a:solidFill>
                  <a:srgbClr val="0070C0"/>
                </a:solidFill>
                <a:latin typeface="Times New Roman" pitchFamily="18" charset="0"/>
                <a:cs typeface="Times New Roman" pitchFamily="18" charset="0"/>
              </a:rPr>
              <a:t>Dugong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8153400" cy="5355312"/>
          </a:xfrm>
          <a:prstGeom prst="rect">
            <a:avLst/>
          </a:prstGeom>
        </p:spPr>
        <p:txBody>
          <a:bodyPr wrap="square">
            <a:spAutoFit/>
          </a:bodyPr>
          <a:lstStyle/>
          <a:p>
            <a:r>
              <a:rPr lang="en-US" dirty="0">
                <a:latin typeface="Times New Roman" pitchFamily="18" charset="0"/>
                <a:cs typeface="Times New Roman" pitchFamily="18" charset="0"/>
              </a:rPr>
              <a:t>1.They  both have </a:t>
            </a:r>
            <a:r>
              <a:rPr lang="en-US" dirty="0" err="1">
                <a:latin typeface="Times New Roman" pitchFamily="18" charset="0"/>
                <a:cs typeface="Times New Roman" pitchFamily="18" charset="0"/>
              </a:rPr>
              <a:t>fusiform</a:t>
            </a:r>
            <a:r>
              <a:rPr lang="en-US" dirty="0">
                <a:latin typeface="Times New Roman" pitchFamily="18" charset="0"/>
                <a:cs typeface="Times New Roman" pitchFamily="18" charset="0"/>
              </a:rPr>
              <a:t> bodies, although </a:t>
            </a:r>
            <a:r>
              <a:rPr lang="en-US" dirty="0">
                <a:solidFill>
                  <a:srgbClr val="0070C0"/>
                </a:solidFill>
                <a:latin typeface="Times New Roman" pitchFamily="18" charset="0"/>
                <a:cs typeface="Times New Roman" pitchFamily="18" charset="0"/>
              </a:rPr>
              <a:t>manatees</a:t>
            </a:r>
            <a:r>
              <a:rPr lang="en-US" dirty="0">
                <a:latin typeface="Times New Roman" pitchFamily="18" charset="0"/>
                <a:cs typeface="Times New Roman" pitchFamily="18" charset="0"/>
              </a:rPr>
              <a:t> have paddle-like tails while </a:t>
            </a:r>
            <a:r>
              <a:rPr lang="en-US" dirty="0">
                <a:solidFill>
                  <a:srgbClr val="0070C0"/>
                </a:solidFill>
                <a:latin typeface="Times New Roman" pitchFamily="18" charset="0"/>
                <a:cs typeface="Times New Roman" pitchFamily="18" charset="0"/>
              </a:rPr>
              <a:t>dugongs</a:t>
            </a:r>
            <a:r>
              <a:rPr lang="en-US" dirty="0">
                <a:latin typeface="Times New Roman" pitchFamily="18" charset="0"/>
                <a:cs typeface="Times New Roman" pitchFamily="18" charset="0"/>
              </a:rPr>
              <a:t> have notched(divided) tails.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2. Both can be found in saltwater, however dugongs are confined to saltwater only while manatees usually migrate to freshwater sources during winter.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3. Manatees can eat almost any sea plants as well as some algae while dugongs are limited to sea grass only.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4. Manatees have a generally shorter snout compared to dugongs.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5.Manatees also don’t have incisors while dugongs have tusks.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Both animals are considered vulnerable to extinction and strict laws are in place for their conservation.</a:t>
            </a:r>
            <a:br>
              <a:rPr lang="en-US" dirty="0">
                <a:latin typeface="Times New Roman" pitchFamily="18" charset="0"/>
                <a:cs typeface="Times New Roman" pitchFamily="18" charset="0"/>
              </a:rPr>
            </a:br>
            <a:br>
              <a:rPr lang="en-US" dirty="0"/>
            </a:br>
            <a:br>
              <a:rPr lang="en-US" dirty="0"/>
            </a:b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5292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13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62000" y="381000"/>
            <a:ext cx="7391400" cy="57554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Pinnipeds</a:t>
            </a:r>
          </a:p>
          <a:p>
            <a:r>
              <a:rPr lang="en-US" sz="2000" dirty="0">
                <a:latin typeface="Times New Roman" panose="02020603050405020304" pitchFamily="18" charset="0"/>
                <a:cs typeface="Times New Roman" panose="02020603050405020304" pitchFamily="18" charset="0"/>
              </a:rPr>
              <a:t>Seals, Sea Lions, and Walrus: Pinnipeds</a:t>
            </a:r>
          </a:p>
          <a:p>
            <a:r>
              <a:rPr lang="en-US" sz="2000" dirty="0">
                <a:latin typeface="Times New Roman" panose="02020603050405020304" pitchFamily="18" charset="0"/>
                <a:cs typeface="Times New Roman" panose="02020603050405020304" pitchFamily="18" charset="0"/>
              </a:rPr>
              <a:t>Pinnipeds are carnivores that have adapted to an amphibious marine existence. </a:t>
            </a:r>
          </a:p>
          <a:p>
            <a:r>
              <a:rPr lang="en-US" sz="2000" dirty="0">
                <a:latin typeface="Times New Roman" panose="02020603050405020304" pitchFamily="18" charset="0"/>
                <a:cs typeface="Times New Roman" panose="02020603050405020304" pitchFamily="18" charset="0"/>
              </a:rPr>
              <a:t>They forage/feed  at sea but most come ashore or onto ice at some time of the year to mate, give birth, suckle their young, or to molt.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Many of their anatomical features reflect compromises needed to succeed in both marine and terrestrial environments.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Externally, pinnipeds share many characteristics with terrestrial carnivores (</a:t>
            </a:r>
            <a:r>
              <a:rPr lang="en-US" sz="2000" dirty="0" err="1">
                <a:latin typeface="Times New Roman" panose="02020603050405020304" pitchFamily="18" charset="0"/>
                <a:cs typeface="Times New Roman" panose="02020603050405020304" pitchFamily="18" charset="0"/>
              </a:rPr>
              <a:t>fissipeds</a:t>
            </a:r>
            <a:r>
              <a:rPr lang="en-US" sz="2000" dirty="0">
                <a:latin typeface="Times New Roman" panose="02020603050405020304" pitchFamily="18" charset="0"/>
                <a:cs typeface="Times New Roman" panose="02020603050405020304" pitchFamily="18" charset="0"/>
              </a:rPr>
              <a:t>) due to their need for mobility on land.</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Pinnipeds have four webbed flippers used to propel their spindle-shaped bodies.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a:ln>
                  <a:noFill/>
                </a:ln>
                <a:solidFill>
                  <a:srgbClr val="FF0000"/>
                </a:solidFill>
                <a:effectLst/>
                <a:latin typeface="Times New Roman" panose="02020603050405020304" pitchFamily="18" charset="0"/>
                <a:ea typeface="Times New Roman"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9895"/>
            <a:ext cx="5562600" cy="569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944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70114" y="730393"/>
            <a:ext cx="81534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effectLst/>
                <a:latin typeface="Times New Roman" pitchFamily="18" charset="0"/>
                <a:ea typeface="Times New Roman" pitchFamily="18" charset="0"/>
                <a:cs typeface="Times New Roman" pitchFamily="18" charset="0"/>
              </a:rPr>
              <a:t>REPRODUCTION: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i="0" u="none" strike="noStrike" cap="none" normalizeH="0" baseline="0" dirty="0" err="1">
                <a:ln>
                  <a:noFill/>
                </a:ln>
                <a:effectLst/>
                <a:latin typeface="Times New Roman" pitchFamily="18" charset="0"/>
                <a:ea typeface="Times New Roman" pitchFamily="18" charset="0"/>
                <a:cs typeface="Times New Roman" pitchFamily="18" charset="0"/>
              </a:rPr>
              <a:t>Pinnipeds</a:t>
            </a: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 often come ashore or haul out on ice to breed, often travelling long distances </a:t>
            </a:r>
            <a:r>
              <a:rPr kumimoji="0" lang="en-US" i="0" u="none" strike="noStrike" cap="none" normalizeH="0" baseline="0" dirty="0" err="1">
                <a:ln>
                  <a:noFill/>
                </a:ln>
                <a:effectLst/>
                <a:latin typeface="Times New Roman" pitchFamily="18" charset="0"/>
                <a:ea typeface="Times New Roman" pitchFamily="18" charset="0"/>
                <a:cs typeface="Times New Roman" pitchFamily="18" charset="0"/>
              </a:rPr>
              <a:t>fom</a:t>
            </a: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 their feeding grounds to suitable </a:t>
            </a:r>
            <a:r>
              <a:rPr kumimoji="0" lang="en-US" i="0" u="none" strike="noStrike" cap="none" normalizeH="0" baseline="0" dirty="0">
                <a:ln>
                  <a:noFill/>
                </a:ln>
                <a:effectLst/>
                <a:latin typeface="Times New Roman" pitchFamily="18" charset="0"/>
                <a:ea typeface="Times New Roman" pitchFamily="18" charset="0"/>
                <a:cs typeface="Times New Roman" pitchFamily="18" charset="0"/>
                <a:hlinkClick r:id="rId2" tooltip="Mating"/>
              </a:rPr>
              <a:t>mating</a:t>
            </a: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 grounds with a high level of </a:t>
            </a:r>
            <a:r>
              <a:rPr kumimoji="0" lang="en-US" i="0" u="none" strike="noStrike" cap="none" normalizeH="0" baseline="0" dirty="0">
                <a:ln>
                  <a:noFill/>
                </a:ln>
                <a:effectLst/>
                <a:latin typeface="Times New Roman" pitchFamily="18" charset="0"/>
                <a:ea typeface="Times New Roman" pitchFamily="18" charset="0"/>
                <a:cs typeface="Times New Roman" pitchFamily="18" charset="0"/>
                <a:hlinkClick r:id="rId3" tooltip="Reproductive synchrony"/>
              </a:rPr>
              <a:t>reproductive synchrony</a:t>
            </a: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i="0" u="none" strike="noStrike" cap="none" normalizeH="0" baseline="0" dirty="0">
              <a:ln>
                <a:noFill/>
              </a:ln>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 Almost all </a:t>
            </a:r>
            <a:r>
              <a:rPr kumimoji="0" lang="en-US" i="0" u="none" strike="noStrike" cap="none" normalizeH="0" baseline="0" dirty="0" err="1">
                <a:ln>
                  <a:noFill/>
                </a:ln>
                <a:effectLst/>
                <a:latin typeface="Times New Roman" pitchFamily="18" charset="0"/>
                <a:ea typeface="Times New Roman" pitchFamily="18" charset="0"/>
                <a:cs typeface="Times New Roman" pitchFamily="18" charset="0"/>
              </a:rPr>
              <a:t>pinnipeds</a:t>
            </a: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 are </a:t>
            </a:r>
            <a:r>
              <a:rPr kumimoji="0" lang="en-US" i="0" u="none" strike="noStrike" cap="none" normalizeH="0" baseline="0" dirty="0" err="1">
                <a:ln>
                  <a:noFill/>
                </a:ln>
                <a:effectLst/>
                <a:latin typeface="Times New Roman" pitchFamily="18" charset="0"/>
                <a:ea typeface="Times New Roman" pitchFamily="18" charset="0"/>
                <a:cs typeface="Times New Roman" pitchFamily="18" charset="0"/>
                <a:hlinkClick r:id="rId4" tooltip="Polygynous"/>
              </a:rPr>
              <a:t>polygynous</a:t>
            </a: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 i.e. males breed with up to several dozen females in a season.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lang="en-US"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i="0" u="none" strike="noStrike" cap="none" normalizeH="0" baseline="0" dirty="0">
                <a:ln>
                  <a:noFill/>
                </a:ln>
                <a:effectLst/>
                <a:latin typeface="Times New Roman" pitchFamily="18" charset="0"/>
                <a:ea typeface="Times New Roman" pitchFamily="18" charset="0"/>
                <a:cs typeface="Times New Roman" pitchFamily="18" charset="0"/>
              </a:rPr>
              <a:t>Some form of competition, either for females or territories, some of which can be violent, is an integral part of the male breeding strategy among most pinnipeds.</a:t>
            </a:r>
          </a:p>
          <a:p>
            <a:pPr lvl="0" eaLnBrk="0" fontAlgn="base" hangingPunct="0">
              <a:spcBef>
                <a:spcPct val="0"/>
              </a:spcBef>
              <a:spcAft>
                <a:spcPct val="0"/>
              </a:spcAft>
            </a:pPr>
            <a:endParaRPr kumimoji="0" lang="en-US" sz="2000" b="1" i="0" u="none" strike="noStrike" cap="none" normalizeH="0" baseline="0" dirty="0">
              <a:ln>
                <a:noFill/>
              </a:ln>
              <a:solidFill>
                <a:srgbClr val="0070C0"/>
              </a:solidFill>
              <a:effectLst/>
              <a:latin typeface="Times New Roman" pitchFamily="18" charset="0"/>
              <a:cs typeface="Times New Roman" pitchFamily="18" charset="0"/>
            </a:endParaRPr>
          </a:p>
        </p:txBody>
      </p:sp>
      <p:sp>
        <p:nvSpPr>
          <p:cNvPr id="2" name="Rectangle 1"/>
          <p:cNvSpPr/>
          <p:nvPr/>
        </p:nvSpPr>
        <p:spPr>
          <a:xfrm>
            <a:off x="500743" y="3886200"/>
            <a:ext cx="8001000" cy="2308324"/>
          </a:xfrm>
          <a:prstGeom prst="rect">
            <a:avLst/>
          </a:prstGeom>
        </p:spPr>
        <p:txBody>
          <a:bodyPr wrap="square">
            <a:spAutoFit/>
          </a:bodyPr>
          <a:lstStyle/>
          <a:p>
            <a:pPr lvl="0" eaLnBrk="0" fontAlgn="base" hangingPunct="0">
              <a:spcBef>
                <a:spcPct val="0"/>
              </a:spcBef>
              <a:spcAft>
                <a:spcPct val="0"/>
              </a:spcAft>
              <a:buFont typeface="Wingdings" pitchFamily="2" charset="2"/>
              <a:buChar char="q"/>
            </a:pPr>
            <a:r>
              <a:rPr lang="en-US" dirty="0">
                <a:latin typeface="Times New Roman" pitchFamily="18" charset="0"/>
                <a:ea typeface="Times New Roman" pitchFamily="18" charset="0"/>
                <a:cs typeface="Times New Roman" pitchFamily="18" charset="0"/>
              </a:rPr>
              <a:t>Females have a postpartum </a:t>
            </a:r>
            <a:r>
              <a:rPr lang="en-US" dirty="0" err="1">
                <a:latin typeface="Times New Roman" pitchFamily="18" charset="0"/>
                <a:ea typeface="Times New Roman" pitchFamily="18" charset="0"/>
                <a:cs typeface="Times New Roman" pitchFamily="18" charset="0"/>
              </a:rPr>
              <a:t>oestrus</a:t>
            </a:r>
            <a:r>
              <a:rPr lang="en-US" dirty="0">
                <a:latin typeface="Times New Roman" pitchFamily="18" charset="0"/>
                <a:ea typeface="Times New Roman" pitchFamily="18" charset="0"/>
                <a:cs typeface="Times New Roman" pitchFamily="18" charset="0"/>
              </a:rPr>
              <a:t> allowing them to mate soon after giving birth. </a:t>
            </a:r>
          </a:p>
          <a:p>
            <a:pPr lvl="0" eaLnBrk="0" fontAlgn="base" hangingPunct="0">
              <a:spcBef>
                <a:spcPct val="0"/>
              </a:spcBef>
              <a:spcAft>
                <a:spcPct val="0"/>
              </a:spcAft>
              <a:buFont typeface="Wingdings" pitchFamily="2" charset="2"/>
              <a:buChar char="q"/>
            </a:pPr>
            <a:endParaRPr lang="en-US"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dirty="0">
                <a:latin typeface="Times New Roman" pitchFamily="18" charset="0"/>
                <a:ea typeface="Times New Roman" pitchFamily="18" charset="0"/>
                <a:cs typeface="Times New Roman" pitchFamily="18" charset="0"/>
              </a:rPr>
              <a:t>Subsequent implantation of the embryo is delayed (embryonic diapause) thus removing the need to come ashore (haul-out) twice, once to give birth and again later to mate. After giving birth mothers suckle their young for a variable length of time.</a:t>
            </a:r>
          </a:p>
          <a:p>
            <a:pPr lvl="0" eaLnBrk="0" fontAlgn="base" hangingPunct="0">
              <a:spcBef>
                <a:spcPct val="0"/>
              </a:spcBef>
              <a:spcAft>
                <a:spcPct val="0"/>
              </a:spcAft>
            </a:pPr>
            <a:endParaRPr lang="en-US"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q"/>
            </a:pPr>
            <a:r>
              <a:rPr lang="en-US" b="1" dirty="0"/>
              <a:t>Embryonic diapause, a condition of temporary suspension of development of the mammalian embryo.</a:t>
            </a:r>
            <a:endParaRPr lang="en-US"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9600" y="498545"/>
            <a:ext cx="7315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a:ln>
                  <a:noFill/>
                </a:ln>
                <a:effectLst/>
                <a:latin typeface="Times New Roman" panose="02020603050405020304" pitchFamily="18" charset="0"/>
                <a:ea typeface="Calibri" pitchFamily="34" charset="0"/>
                <a:cs typeface="Times New Roman" pitchFamily="18" charset="0"/>
              </a:rPr>
              <a:t>Sea </a:t>
            </a:r>
            <a:r>
              <a:rPr kumimoji="0" lang="en-US" sz="2000" b="1" i="0" u="none" strike="noStrike" cap="none" normalizeH="0" baseline="0" dirty="0" err="1">
                <a:ln>
                  <a:noFill/>
                </a:ln>
                <a:effectLst/>
                <a:latin typeface="Times New Roman" pitchFamily="18" charset="0"/>
                <a:ea typeface="Calibri" pitchFamily="34" charset="0"/>
                <a:cs typeface="Times New Roman" pitchFamily="18" charset="0"/>
              </a:rPr>
              <a:t>Otter:Adapted</a:t>
            </a:r>
            <a:r>
              <a:rPr kumimoji="0" lang="en-US" sz="2000" b="1" i="0" u="none" strike="noStrike" cap="none" normalizeH="0" baseline="0" dirty="0">
                <a:ln>
                  <a:noFill/>
                </a:ln>
                <a:effectLst/>
                <a:latin typeface="Times New Roman" pitchFamily="18" charset="0"/>
                <a:ea typeface="Calibri" pitchFamily="34" charset="0"/>
                <a:cs typeface="Times New Roman" pitchFamily="18" charset="0"/>
              </a:rPr>
              <a:t> to marine life.</a:t>
            </a:r>
          </a:p>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The front and back feet are fully webbed; large lungs allow long dives and provide buoyancy; and thick fur provides insulation.</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Sea otters can also drink salt water and thus can remain at sea for several days at a time. </a:t>
            </a: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Sea otters are usually solitary but are sometimes seen in groups—gatherings of up to 2,000 have been observed along the coast of Alaska. </a:t>
            </a:r>
          </a:p>
          <a:p>
            <a:pPr lvl="0" eaLnBrk="0" fontAlgn="base" hangingPunct="0">
              <a:spcBef>
                <a:spcPct val="0"/>
              </a:spcBef>
              <a:spcAft>
                <a:spcPct val="0"/>
              </a:spcAft>
              <a:buFont typeface="Wingdings" pitchFamily="2" charset="2"/>
              <a:buChar char="v"/>
            </a:pPr>
            <a:r>
              <a:rPr lang="en-US" sz="2000" dirty="0">
                <a:latin typeface="Times New Roman" pitchFamily="18" charset="0"/>
                <a:ea typeface="Calibri" pitchFamily="34" charset="0"/>
                <a:cs typeface="Times New Roman" pitchFamily="18" charset="0"/>
              </a:rPr>
              <a:t>Sea otters have thick underfur that traps air to form an insulating layer against the chilly waters (they have no insulating fat). </a:t>
            </a:r>
          </a:p>
          <a:p>
            <a:pPr lvl="0" eaLnBrk="0" fontAlgn="base" hangingPunct="0">
              <a:spcBef>
                <a:spcPct val="0"/>
              </a:spcBef>
              <a:spcAft>
                <a:spcPct val="0"/>
              </a:spcAft>
            </a:pPr>
            <a:endParaRPr kumimoji="0" lang="en-US" sz="2000"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They feed mainly on sea urchins, crabs, and various shellfish. Fish are also eaten. Captured prey is eaten at sea while the otter swims on its back. Rocks are typically used to break open crabs and shellfish, whereas sea urchins are crushed with the forefeet and teeth. </a:t>
            </a:r>
          </a:p>
          <a:p>
            <a:pPr marL="0" marR="0" lvl="0" indent="0" algn="l" defTabSz="914400" rtl="0" eaLnBrk="0" fontAlgn="base" latinLnBrk="0" hangingPunct="0">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2000" i="0" u="none" strike="noStrike" cap="none" normalizeH="0" baseline="0" dirty="0">
                <a:ln>
                  <a:noFill/>
                </a:ln>
                <a:effectLst/>
                <a:latin typeface="Times New Roman" pitchFamily="18" charset="0"/>
                <a:ea typeface="Calibri" pitchFamily="34" charset="0"/>
                <a:cs typeface="Times New Roman" pitchFamily="18" charset="0"/>
              </a:rPr>
              <a:t> Females give birth in water to only one young, which remains dependent on the mother until six to eight months of age.</a:t>
            </a:r>
            <a:endParaRPr kumimoji="0" lang="en-US" sz="2000"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 Sea Otter (Enhydra lutris), a member of family Mustelidae">
            <a:hlinkClick r:id="rId2" tooltip="&quot;A Sea Otter (Enhydra lutris), a member of family Mustelidae&quot;"/>
          </p:cNvPr>
          <p:cNvPicPr>
            <a:picLocks noChangeAspect="1" noChangeArrowheads="1"/>
          </p:cNvPicPr>
          <p:nvPr/>
        </p:nvPicPr>
        <p:blipFill>
          <a:blip r:embed="rId3"/>
          <a:srcRect/>
          <a:stretch>
            <a:fillRect/>
          </a:stretch>
        </p:blipFill>
        <p:spPr bwMode="auto">
          <a:xfrm>
            <a:off x="1676400" y="1143000"/>
            <a:ext cx="4953001" cy="3852334"/>
          </a:xfrm>
          <a:prstGeom prst="rect">
            <a:avLst/>
          </a:prstGeom>
          <a:noFill/>
          <a:ln w="9525">
            <a:noFill/>
            <a:miter lim="800000"/>
            <a:headEnd/>
            <a:tailEnd/>
          </a:ln>
        </p:spPr>
      </p:pic>
      <p:sp>
        <p:nvSpPr>
          <p:cNvPr id="3" name="Rectangle 2"/>
          <p:cNvSpPr/>
          <p:nvPr/>
        </p:nvSpPr>
        <p:spPr>
          <a:xfrm>
            <a:off x="1905000" y="5014130"/>
            <a:ext cx="7696200" cy="33855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A sea otter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685800" y="60960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US" sz="28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CLASSIFICATION</a:t>
            </a:r>
            <a:r>
              <a:rPr kumimoji="0" lang="en-US" sz="11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a:t>
            </a:r>
            <a:endParaRPr kumimoji="0" lang="en-US" sz="9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0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Order CETACEA</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Cetaceans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Suborder </a:t>
            </a:r>
            <a:r>
              <a:rPr kumimoji="0" lang="en-US" sz="2000" b="0" i="0"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hlinkClick r:id="rId2" tooltip="Mysticeti"/>
              </a:rPr>
              <a:t>Mysticeti</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Baleen whales (14 or 15 species) </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Suborder </a:t>
            </a:r>
            <a:r>
              <a:rPr kumimoji="0" lang="en-US" sz="2000" b="0" i="0"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hlinkClick r:id="rId3" tooltip="Odontoceti"/>
              </a:rPr>
              <a:t>Odontoceti</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Toothed whales (around 73 species)</a:t>
            </a:r>
            <a:endParaRPr kumimoji="0" lang="en-US" sz="20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endParaRPr>
          </a:p>
          <a:p>
            <a:pPr lvl="0" eaLnBrk="0" fontAlgn="base" hangingPunct="0">
              <a:spcBef>
                <a:spcPct val="0"/>
              </a:spcBef>
              <a:spcAft>
                <a:spcPct val="0"/>
              </a:spcAft>
              <a:buFontTx/>
              <a:buChar char="•"/>
              <a:tabLst>
                <a:tab pos="1371600" algn="l"/>
              </a:tabLst>
            </a:pPr>
            <a:r>
              <a:rPr lang="en-US" sz="2000" b="1" dirty="0">
                <a:latin typeface="Times New Roman" panose="02020603050405020304" pitchFamily="18" charset="0"/>
                <a:ea typeface="Calibri" pitchFamily="34" charset="0"/>
                <a:cs typeface="Times New Roman" panose="02020603050405020304" pitchFamily="18" charset="0"/>
              </a:rPr>
              <a:t>Order SIRENIA</a:t>
            </a:r>
            <a:r>
              <a:rPr lang="en-US" sz="2000" dirty="0">
                <a:latin typeface="Times New Roman" panose="02020603050405020304" pitchFamily="18" charset="0"/>
                <a:ea typeface="Calibri" pitchFamily="34" charset="0"/>
                <a:cs typeface="Times New Roman" panose="02020603050405020304" pitchFamily="18" charset="0"/>
              </a:rPr>
              <a:t>: </a:t>
            </a:r>
            <a:r>
              <a:rPr lang="en-US" sz="2000" dirty="0" err="1">
                <a:latin typeface="Times New Roman" panose="02020603050405020304" pitchFamily="18" charset="0"/>
                <a:ea typeface="Calibri" pitchFamily="34" charset="0"/>
                <a:cs typeface="Times New Roman" panose="02020603050405020304" pitchFamily="18" charset="0"/>
              </a:rPr>
              <a:t>Sirenians</a:t>
            </a:r>
            <a:r>
              <a:rPr lang="en-US" sz="2000" dirty="0">
                <a:latin typeface="Times New Roman" panose="02020603050405020304" pitchFamily="18" charset="0"/>
                <a:ea typeface="Calibri"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 typeface="Symbol" pitchFamily="18" charset="2"/>
              <a:buChar char=""/>
              <a:tabLst>
                <a:tab pos="1371600" algn="l"/>
              </a:tabLst>
            </a:pPr>
            <a:r>
              <a:rPr lang="en-US" sz="2000" dirty="0">
                <a:latin typeface="Times New Roman" panose="02020603050405020304" pitchFamily="18" charset="0"/>
                <a:ea typeface="Calibri" pitchFamily="34" charset="0"/>
                <a:cs typeface="Times New Roman" panose="02020603050405020304" pitchFamily="18" charset="0"/>
              </a:rPr>
              <a:t>family </a:t>
            </a:r>
            <a:r>
              <a:rPr lang="en-US" sz="2000" i="1" dirty="0" err="1">
                <a:latin typeface="Times New Roman" panose="02020603050405020304" pitchFamily="18" charset="0"/>
                <a:ea typeface="Calibri" pitchFamily="34" charset="0"/>
                <a:cs typeface="Times New Roman" panose="02020603050405020304" pitchFamily="18" charset="0"/>
              </a:rPr>
              <a:t>Trichechidae</a:t>
            </a:r>
            <a:r>
              <a:rPr lang="en-US" sz="2000" dirty="0">
                <a:latin typeface="Times New Roman" panose="02020603050405020304" pitchFamily="18" charset="0"/>
                <a:ea typeface="Calibri" pitchFamily="34" charset="0"/>
                <a:cs typeface="Times New Roman" panose="02020603050405020304" pitchFamily="18" charset="0"/>
              </a:rPr>
              <a:t>: manatees (3 species) </a:t>
            </a:r>
            <a:endParaRPr lang="en-US" sz="2000" dirty="0">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 typeface="Symbol" pitchFamily="18" charset="2"/>
              <a:buChar char=""/>
              <a:tabLst>
                <a:tab pos="1371600" algn="l"/>
              </a:tabLst>
            </a:pPr>
            <a:r>
              <a:rPr lang="en-US" sz="2000" dirty="0">
                <a:latin typeface="Times New Roman" panose="02020603050405020304" pitchFamily="18" charset="0"/>
                <a:ea typeface="Calibri" pitchFamily="34" charset="0"/>
                <a:cs typeface="Times New Roman" panose="02020603050405020304" pitchFamily="18" charset="0"/>
              </a:rPr>
              <a:t>family </a:t>
            </a:r>
            <a:r>
              <a:rPr lang="en-US" sz="2000" i="1" dirty="0" err="1">
                <a:latin typeface="Times New Roman" panose="02020603050405020304" pitchFamily="18" charset="0"/>
                <a:ea typeface="Calibri" pitchFamily="34" charset="0"/>
                <a:cs typeface="Times New Roman" panose="02020603050405020304" pitchFamily="18" charset="0"/>
              </a:rPr>
              <a:t>Dugongidae</a:t>
            </a:r>
            <a:r>
              <a:rPr lang="en-US" sz="2000" dirty="0">
                <a:latin typeface="Times New Roman" panose="02020603050405020304" pitchFamily="18" charset="0"/>
                <a:ea typeface="Calibri" pitchFamily="34" charset="0"/>
                <a:cs typeface="Times New Roman" panose="02020603050405020304" pitchFamily="18" charset="0"/>
              </a:rPr>
              <a:t>: dugong (1 species) </a:t>
            </a:r>
            <a:endParaRPr lang="en-US" sz="20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0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Order CARNIVORA</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1371600" algn="l"/>
              </a:tabLst>
            </a:pPr>
            <a:r>
              <a:rPr kumimoji="0" lang="en-US" sz="2000" b="1" i="0"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superfamily</a:t>
            </a:r>
            <a:r>
              <a:rPr kumimoji="0" lang="en-US" sz="20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1" i="0"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Pinnipedia</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family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Phocidae</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hlinkClick r:id="rId4" tooltip="True seals"/>
              </a:rPr>
              <a:t>true seals</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(around 20 species)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family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Otariidae</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hlinkClick r:id="rId5" tooltip="Eared seals"/>
              </a:rPr>
              <a:t>eared seals</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(around 16 species)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family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Odobenidae</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hlinkClick r:id="rId6" tooltip="Walrus"/>
              </a:rPr>
              <a:t>walrus</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(1 species)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1371600" algn="l"/>
              </a:tabLst>
            </a:pPr>
            <a:r>
              <a:rPr kumimoji="0" lang="en-US" sz="20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family </a:t>
            </a:r>
            <a:r>
              <a:rPr kumimoji="0" lang="en-US" sz="2000" b="1" i="0"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Mustelidae</a:t>
            </a:r>
            <a:endParaRPr kumimoji="0" lang="en-US" sz="20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hlinkClick r:id="rId7" tooltip="Sea otter"/>
              </a:rPr>
              <a:t>sea otter</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Enhydra</a:t>
            </a:r>
            <a:r>
              <a:rPr kumimoji="0" lang="en-US" sz="2000" b="0" i="1"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lutris</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Tx/>
              <a:buSzTx/>
              <a:buFont typeface="Courier New" pitchFamily="49" charset="0"/>
              <a:buChar char="o"/>
              <a:tabLst>
                <a:tab pos="1371600" algn="l"/>
              </a:tabLst>
            </a:pP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hlinkClick r:id="rId8" tooltip="Marine otter"/>
              </a:rPr>
              <a:t>marine otter</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Lontra</a:t>
            </a:r>
            <a:r>
              <a:rPr kumimoji="0" lang="en-US" sz="2000" b="0" i="1"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r>
              <a:rPr kumimoji="0" lang="en-US" sz="2000" b="0" i="1" u="none" strike="noStrike" cap="none" normalizeH="0" baseline="0" dirty="0" err="1">
                <a:ln>
                  <a:noFill/>
                </a:ln>
                <a:effectLst/>
                <a:latin typeface="Times New Roman" panose="02020603050405020304" pitchFamily="18" charset="0"/>
                <a:ea typeface="Calibri" pitchFamily="34" charset="0"/>
                <a:cs typeface="Times New Roman" panose="02020603050405020304" pitchFamily="18" charset="0"/>
              </a:rPr>
              <a:t>felina</a:t>
            </a:r>
            <a:r>
              <a:rPr kumimoji="0" lang="en-US" sz="2000" b="0"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 </a:t>
            </a:r>
            <a:endParaRPr kumimoji="0" lang="en-US"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lvl="1" eaLnBrk="0" fontAlgn="base" hangingPunct="0">
              <a:spcBef>
                <a:spcPct val="0"/>
              </a:spcBef>
              <a:spcAft>
                <a:spcPct val="0"/>
              </a:spcAft>
              <a:buFont typeface="Symbol" pitchFamily="18" charset="2"/>
              <a:buChar char=""/>
              <a:tabLst>
                <a:tab pos="1371600" algn="l"/>
              </a:tabLst>
            </a:pPr>
            <a:r>
              <a:rPr kumimoji="0" lang="en-US" sz="2000"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family </a:t>
            </a:r>
            <a:r>
              <a:rPr kumimoji="0" lang="en-US" sz="1200" b="0" i="0" u="none" strike="noStrike" cap="none" normalizeH="0" baseline="0" dirty="0">
                <a:ln>
                  <a:noFill/>
                </a:ln>
                <a:effectLst/>
                <a:latin typeface="Times New Roman" panose="02020603050405020304" pitchFamily="18" charset="0"/>
                <a:ea typeface="Times New Roman" pitchFamily="18" charset="0"/>
                <a:cs typeface="Times New Roman" panose="02020603050405020304" pitchFamily="18" charset="0"/>
              </a:rPr>
              <a:t>  </a:t>
            </a:r>
            <a:r>
              <a:rPr lang="en-US" b="1" dirty="0">
                <a:latin typeface="Times New Roman" panose="02020603050405020304" pitchFamily="18" charset="0"/>
                <a:ea typeface="Times New Roman" pitchFamily="18" charset="0"/>
                <a:cs typeface="Times New Roman" panose="02020603050405020304" pitchFamily="18" charset="0"/>
              </a:rPr>
              <a:t>-</a:t>
            </a:r>
            <a:r>
              <a:rPr lang="en-US" b="1" dirty="0" err="1">
                <a:latin typeface="Times New Roman" panose="02020603050405020304" pitchFamily="18" charset="0"/>
                <a:ea typeface="Times New Roman" pitchFamily="18" charset="0"/>
                <a:cs typeface="Times New Roman" panose="02020603050405020304" pitchFamily="18" charset="0"/>
              </a:rPr>
              <a:t>Castoridae</a:t>
            </a:r>
            <a:endParaRPr lang="en-US" b="1" dirty="0">
              <a:latin typeface="Times New Roman" panose="02020603050405020304" pitchFamily="18" charset="0"/>
              <a:ea typeface="Times New Roman" pitchFamily="18" charset="0"/>
              <a:cs typeface="Times New Roman" panose="02020603050405020304" pitchFamily="18" charset="0"/>
            </a:endParaRPr>
          </a:p>
          <a:p>
            <a:pPr lvl="1" eaLnBrk="0" fontAlgn="base" hangingPunct="0">
              <a:spcBef>
                <a:spcPct val="0"/>
              </a:spcBef>
              <a:spcAft>
                <a:spcPct val="0"/>
              </a:spcAft>
              <a:buFont typeface="Symbol" pitchFamily="18" charset="2"/>
              <a:buChar char=""/>
              <a:tabLst>
                <a:tab pos="1371600" algn="l"/>
              </a:tabLst>
            </a:pPr>
            <a:r>
              <a:rPr lang="en-US" i="1" dirty="0">
                <a:latin typeface="Times New Roman" panose="02020603050405020304" pitchFamily="18" charset="0"/>
                <a:ea typeface="Times New Roman" pitchFamily="18" charset="0"/>
                <a:cs typeface="Times New Roman" panose="02020603050405020304" pitchFamily="18" charset="0"/>
              </a:rPr>
              <a:t>Beaver </a:t>
            </a: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1371600" algn="l"/>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USFWS Pacific Region — You Otter Know: The Difference Between Sea 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41883"/>
            <a:ext cx="7086600" cy="493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5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interland Who's Who - Sea O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092494"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1600200"/>
            <a:ext cx="1199367" cy="369332"/>
          </a:xfrm>
          <a:prstGeom prst="rect">
            <a:avLst/>
          </a:prstGeom>
          <a:noFill/>
        </p:spPr>
        <p:txBody>
          <a:bodyPr wrap="none" rtlCol="0">
            <a:spAutoFit/>
          </a:bodyPr>
          <a:lstStyle/>
          <a:p>
            <a:r>
              <a:rPr lang="en-US" b="1" dirty="0">
                <a:solidFill>
                  <a:schemeClr val="bg1"/>
                </a:solidFill>
              </a:rPr>
              <a:t>Sea otter</a:t>
            </a:r>
          </a:p>
        </p:txBody>
      </p:sp>
      <p:sp>
        <p:nvSpPr>
          <p:cNvPr id="3" name="TextBox 2"/>
          <p:cNvSpPr txBox="1"/>
          <p:nvPr/>
        </p:nvSpPr>
        <p:spPr>
          <a:xfrm>
            <a:off x="6324600" y="2362200"/>
            <a:ext cx="1309974" cy="369332"/>
          </a:xfrm>
          <a:prstGeom prst="rect">
            <a:avLst/>
          </a:prstGeom>
          <a:noFill/>
        </p:spPr>
        <p:txBody>
          <a:bodyPr wrap="none" rtlCol="0">
            <a:spAutoFit/>
          </a:bodyPr>
          <a:lstStyle/>
          <a:p>
            <a:r>
              <a:rPr lang="en-US" b="1" dirty="0">
                <a:solidFill>
                  <a:schemeClr val="bg1"/>
                </a:solidFill>
              </a:rPr>
              <a:t>River otter</a:t>
            </a:r>
          </a:p>
        </p:txBody>
      </p:sp>
    </p:spTree>
    <p:extLst>
      <p:ext uri="{BB962C8B-B14F-4D97-AF65-F5344CB8AC3E}">
        <p14:creationId xmlns:p14="http://schemas.microsoft.com/office/powerpoint/2010/main" val="227460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4" y="685800"/>
            <a:ext cx="7924800" cy="4708981"/>
          </a:xfrm>
          <a:prstGeom prst="rect">
            <a:avLst/>
          </a:prstGeom>
        </p:spPr>
        <p:txBody>
          <a:bodyPr wrap="square">
            <a:spAutoFit/>
          </a:bodyPr>
          <a:lstStyle/>
          <a:p>
            <a:pPr lvl="0"/>
            <a:r>
              <a:rPr lang="en-US" sz="2000" b="1" u="sng" dirty="0">
                <a:latin typeface="Times New Roman" panose="02020603050405020304" pitchFamily="18" charset="0"/>
                <a:cs typeface="Times New Roman" panose="02020603050405020304" pitchFamily="18" charset="0"/>
              </a:rPr>
              <a:t>ADAPTATIONS OF MARINE MAMMALS</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streamlined shape for efficient movement through viscous medium, with no protruding ears, and little or no hair to slow them down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insulating blubber, a thick layer of fat and oil, which keeps their bodies warm and buoyant. This layer is thinner in warmer temperatures, and thicker in colder climates.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soft skin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limbs evolved into fins and flippers dorsal fin for balance, side flippers for balance and steering,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tail fluke's up and down movement provides powerful propulsion(pushes forward)  through the water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deep diving ability, due to: </a:t>
            </a:r>
          </a:p>
          <a:p>
            <a:pPr lvl="1">
              <a:buFont typeface="Wingdings" pitchFamily="2" charset="2"/>
              <a:buChar char="q"/>
            </a:pPr>
            <a:r>
              <a:rPr lang="en-US" sz="2000" dirty="0">
                <a:latin typeface="Times New Roman" panose="02020603050405020304" pitchFamily="18" charset="0"/>
                <a:cs typeface="Times New Roman" panose="02020603050405020304" pitchFamily="18" charset="0"/>
              </a:rPr>
              <a:t>the proteins in muscles use and store oxygen efficiently </a:t>
            </a:r>
          </a:p>
          <a:p>
            <a:pPr lvl="1">
              <a:buFont typeface="Wingdings" pitchFamily="2" charset="2"/>
              <a:buChar char="q"/>
            </a:pPr>
            <a:r>
              <a:rPr lang="en-US" sz="2000" dirty="0">
                <a:latin typeface="Times New Roman" panose="02020603050405020304" pitchFamily="18" charset="0"/>
                <a:cs typeface="Times New Roman" panose="02020603050405020304" pitchFamily="18" charset="0"/>
              </a:rPr>
              <a:t>their ability to tolerate high levels of carbon dioxide </a:t>
            </a:r>
          </a:p>
          <a:p>
            <a:pPr lvl="1"/>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609600" y="1066800"/>
            <a:ext cx="8305800" cy="3754874"/>
          </a:xfrm>
          <a:prstGeom prst="rect">
            <a:avLst/>
          </a:prstGeom>
        </p:spPr>
        <p:txBody>
          <a:bodyPr wrap="square">
            <a:spAutoFit/>
          </a:bodyPr>
          <a:lstStyle/>
          <a:p>
            <a:pPr lvl="0"/>
            <a:r>
              <a:rPr lang="en-US" dirty="0"/>
              <a:t> </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slower heartbeat while diving. </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blood is shunted away from areas that can tolerate low oxygen and to heart, lungs, brain where it is needed most. </a:t>
            </a:r>
          </a:p>
          <a:p>
            <a:pPr>
              <a:buFont typeface="Wingdings" pitchFamily="2" charset="2"/>
              <a:buChar char="q"/>
            </a:pPr>
            <a:r>
              <a:rPr lang="en-US" sz="2000" dirty="0">
                <a:latin typeface="Times New Roman" panose="02020603050405020304" pitchFamily="18" charset="0"/>
                <a:cs typeface="Times New Roman" panose="02020603050405020304" pitchFamily="18" charset="0"/>
              </a:rPr>
              <a:t>blowhole on top allows animal to surface to breathe while keeping most of body underwater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camouflage coloration/</a:t>
            </a:r>
            <a:r>
              <a:rPr lang="en-US" sz="2000" dirty="0" err="1">
                <a:latin typeface="Times New Roman" panose="02020603050405020304" pitchFamily="18" charset="0"/>
                <a:cs typeface="Times New Roman" panose="02020603050405020304" pitchFamily="18" charset="0"/>
              </a:rPr>
              <a:t>countershading</a:t>
            </a:r>
            <a:r>
              <a:rPr lang="en-US" sz="2000" dirty="0">
                <a:latin typeface="Times New Roman" panose="02020603050405020304" pitchFamily="18" charset="0"/>
                <a:cs typeface="Times New Roman" panose="02020603050405020304" pitchFamily="18" charset="0"/>
              </a:rPr>
              <a:t>--dark top blends in with dark depths when viewed from above; light belly blends in with sunlit surface when seen from below </a:t>
            </a:r>
          </a:p>
          <a:p>
            <a:pPr lvl="0">
              <a:buFont typeface="Wingdings" pitchFamily="2" charset="2"/>
              <a:buChar char="q"/>
            </a:pPr>
            <a:r>
              <a:rPr lang="en-US" sz="2000" dirty="0">
                <a:latin typeface="Times New Roman" panose="02020603050405020304" pitchFamily="18" charset="0"/>
                <a:cs typeface="Times New Roman" panose="02020603050405020304" pitchFamily="18" charset="0"/>
              </a:rPr>
              <a:t>ability to communicate over hundreds, even thousands of miles underwater; </a:t>
            </a:r>
          </a:p>
          <a:p>
            <a:r>
              <a:rPr lang="en-US" sz="2000" dirty="0">
                <a:latin typeface="Times New Roman" panose="02020603050405020304" pitchFamily="18" charset="0"/>
                <a:cs typeface="Times New Roman" panose="02020603050405020304" pitchFamily="18" charset="0"/>
              </a:rPr>
              <a:t>echolocation which makes them able to avoid obstacles and find prey in murky depths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128713"/>
            <a:ext cx="62103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38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076325"/>
            <a:ext cx="70294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95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9163"/>
            <a:ext cx="73152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885825"/>
            <a:ext cx="781050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373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1170</TotalTime>
  <Words>1365</Words>
  <Application>Microsoft Office PowerPoint</Application>
  <PresentationFormat>On-screen Show (4:3)</PresentationFormat>
  <Paragraphs>125</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Courier New</vt:lpstr>
      <vt:lpstr>Symbol</vt:lpstr>
      <vt:lpstr>Times New Roman</vt:lpstr>
      <vt:lpstr>Wingdings</vt:lpstr>
      <vt:lpstr>Wingdings 2</vt:lpstr>
      <vt:lpstr>Austin</vt:lpstr>
      <vt:lpstr>MARINE MAMMALS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Virk</dc:creator>
  <cp:lastModifiedBy>Bromy Virk</cp:lastModifiedBy>
  <cp:revision>214</cp:revision>
  <dcterms:created xsi:type="dcterms:W3CDTF">2008-02-09T06:14:58Z</dcterms:created>
  <dcterms:modified xsi:type="dcterms:W3CDTF">2023-01-29T05:09:56Z</dcterms:modified>
</cp:coreProperties>
</file>