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activeX/activeX1.xml" ContentType="application/vnd.ms-office.activeX+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activeX/activeX3.xml" ContentType="application/vnd.ms-office.activeX+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6" r:id="rId2"/>
    <p:sldId id="257" r:id="rId3"/>
    <p:sldId id="259" r:id="rId4"/>
    <p:sldId id="282" r:id="rId5"/>
    <p:sldId id="260" r:id="rId6"/>
    <p:sldId id="262" r:id="rId7"/>
    <p:sldId id="299" r:id="rId8"/>
    <p:sldId id="283" r:id="rId9"/>
    <p:sldId id="265" r:id="rId10"/>
    <p:sldId id="258" r:id="rId11"/>
    <p:sldId id="267" r:id="rId12"/>
    <p:sldId id="269" r:id="rId13"/>
    <p:sldId id="272" r:id="rId14"/>
    <p:sldId id="298" r:id="rId15"/>
    <p:sldId id="274" r:id="rId16"/>
    <p:sldId id="275" r:id="rId17"/>
    <p:sldId id="277" r:id="rId18"/>
    <p:sldId id="280" r:id="rId19"/>
    <p:sldId id="266" r:id="rId20"/>
    <p:sldId id="291" r:id="rId21"/>
    <p:sldId id="281" r:id="rId22"/>
    <p:sldId id="294" r:id="rId23"/>
  </p:sldIdLst>
  <p:sldSz cx="9144000" cy="6858000" type="screen4x3"/>
  <p:notesSz cx="6858000" cy="9144000"/>
  <p:custDataLst>
    <p:tags r:id="rId2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00"/>
    <a:srgbClr val="00FF00"/>
    <a:srgbClr val="0000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autoAdjust="0"/>
    <p:restoredTop sz="94660"/>
  </p:normalViewPr>
  <p:slideViewPr>
    <p:cSldViewPr>
      <p:cViewPr varScale="1">
        <p:scale>
          <a:sx n="127" d="100"/>
          <a:sy n="127" d="100"/>
        </p:scale>
        <p:origin x="1584"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2852EB-2FF7-41DE-A115-DFA5999D8D0C}" type="slidenum">
              <a:rPr lang="ar-SA" smtClean="0"/>
              <a:pPr>
                <a:defRPr/>
              </a:pPr>
              <a:t>1</a:t>
            </a:fld>
            <a:endParaRPr lang="en-GB"/>
          </a:p>
        </p:txBody>
      </p:sp>
    </p:spTree>
    <p:extLst>
      <p:ext uri="{BB962C8B-B14F-4D97-AF65-F5344CB8AC3E}">
        <p14:creationId xmlns:p14="http://schemas.microsoft.com/office/powerpoint/2010/main" val="4642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15</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21</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8</a:t>
            </a:fld>
            <a:endParaRPr lang="en-GB"/>
          </a:p>
        </p:txBody>
      </p:sp>
    </p:spTree>
    <p:extLst>
      <p:ext uri="{BB962C8B-B14F-4D97-AF65-F5344CB8AC3E}">
        <p14:creationId xmlns:p14="http://schemas.microsoft.com/office/powerpoint/2010/main" val="116255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237005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335657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5.xml"/><Relationship Id="rId7" Type="http://schemas.openxmlformats.org/officeDocument/2006/relationships/image" Target="../media/image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7.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8.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5.jpeg"/><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control" Target="../activeX/activeX2.xml"/><Relationship Id="rId1" Type="http://schemas.openxmlformats.org/officeDocument/2006/relationships/tags" Target="../tags/tag41.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7.xml"/><Relationship Id="rId7" Type="http://schemas.openxmlformats.org/officeDocument/2006/relationships/image" Target="../media/image9.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3.jpeg"/><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1.xml"/><Relationship Id="rId7" Type="http://schemas.openxmlformats.org/officeDocument/2006/relationships/image" Target="../media/image10.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5.jpeg"/><Relationship Id="rId3"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image" Target="../media/image4.w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0" Type="http://schemas.openxmlformats.org/officeDocument/2006/relationships/image" Target="../media/image2.jpeg"/><Relationship Id="rId4" Type="http://schemas.openxmlformats.org/officeDocument/2006/relationships/tags" Target="../tags/tag6.xml"/><Relationship Id="rId9" Type="http://schemas.openxmlformats.org/officeDocument/2006/relationships/image" Target="../media/image1.jpeg"/><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4.xml"/><Relationship Id="rId7" Type="http://schemas.openxmlformats.org/officeDocument/2006/relationships/image" Target="../media/image10.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7.xml"/><Relationship Id="rId7" Type="http://schemas.openxmlformats.org/officeDocument/2006/relationships/image" Target="../media/image10.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9.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9.xml"/><Relationship Id="rId7" Type="http://schemas.openxmlformats.org/officeDocument/2006/relationships/image" Target="../media/image9.png"/><Relationship Id="rId2" Type="http://schemas.openxmlformats.org/officeDocument/2006/relationships/control" Target="../activeX/activeX3.xml"/><Relationship Id="rId1" Type="http://schemas.openxmlformats.org/officeDocument/2006/relationships/tags" Target="../tags/tag58.xml"/><Relationship Id="rId6" Type="http://schemas.openxmlformats.org/officeDocument/2006/relationships/slideLayout" Target="../slideLayouts/slideLayout7.xml"/><Relationship Id="rId5" Type="http://schemas.openxmlformats.org/officeDocument/2006/relationships/tags" Target="../tags/tag61.xml"/><Relationship Id="rId10" Type="http://schemas.openxmlformats.org/officeDocument/2006/relationships/image" Target="../media/image25.png"/><Relationship Id="rId4" Type="http://schemas.openxmlformats.org/officeDocument/2006/relationships/tags" Target="../tags/tag60.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notesSlide" Target="../notesSlides/notesSlide3.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7.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2.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4.xml"/><Relationship Id="rId10" Type="http://schemas.openxmlformats.org/officeDocument/2006/relationships/image" Target="../media/image13.png"/><Relationship Id="rId4" Type="http://schemas.openxmlformats.org/officeDocument/2006/relationships/tags" Target="../tags/tag23.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7.xml"/><Relationship Id="rId7" Type="http://schemas.openxmlformats.org/officeDocument/2006/relationships/notesSlide" Target="../notesSlides/notesSlide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10" Type="http://schemas.microsoft.com/office/2007/relationships/hdphoto" Target="../media/hdphoto1.wdp"/><Relationship Id="rId4" Type="http://schemas.openxmlformats.org/officeDocument/2006/relationships/tags" Target="../tags/tag28.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2.xml"/><Relationship Id="rId7" Type="http://schemas.openxmlformats.org/officeDocument/2006/relationships/image" Target="../media/image10.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2AA20E-E3BB-4DD9-97C9-A3663BA63953}" type="slidenum">
              <a:rPr lang="ar-SA" smtClean="0"/>
              <a:pPr>
                <a:defRPr/>
              </a:pPr>
              <a:t>1</a:t>
            </a:fld>
            <a:endParaRPr lang="en-GB"/>
          </a:p>
        </p:txBody>
      </p:sp>
      <p:sp>
        <p:nvSpPr>
          <p:cNvPr id="2" name="TextBox 1">
            <a:extLst>
              <a:ext uri="{FF2B5EF4-FFF2-40B4-BE49-F238E27FC236}">
                <a16:creationId xmlns:a16="http://schemas.microsoft.com/office/drawing/2014/main" id="{5C68F3BA-0A34-FF15-05FD-5CE7B8E7892F}"/>
              </a:ext>
            </a:extLst>
          </p:cNvPr>
          <p:cNvSpPr txBox="1"/>
          <p:nvPr/>
        </p:nvSpPr>
        <p:spPr>
          <a:xfrm>
            <a:off x="1790281" y="1981905"/>
            <a:ext cx="5563437" cy="2894190"/>
          </a:xfrm>
          <a:prstGeom prst="rect">
            <a:avLst/>
          </a:prstGeom>
          <a:noFill/>
        </p:spPr>
        <p:txBody>
          <a:bodyPr wrap="square" rtlCol="0">
            <a:spAutoFit/>
          </a:bodyPr>
          <a:lstStyle/>
          <a:p>
            <a:pPr algn="ctr">
              <a:lnSpc>
                <a:spcPct val="200000"/>
              </a:lnSpc>
            </a:pPr>
            <a:r>
              <a:rPr lang="en-SA" sz="3200" dirty="0"/>
              <a:t>Zoo 109</a:t>
            </a:r>
          </a:p>
          <a:p>
            <a:pPr algn="ctr">
              <a:lnSpc>
                <a:spcPct val="200000"/>
              </a:lnSpc>
            </a:pPr>
            <a:r>
              <a:rPr lang="en-SA" sz="3200" dirty="0"/>
              <a:t>Lec. </a:t>
            </a:r>
            <a:r>
              <a:rPr lang="en-SA" sz="3200"/>
              <a:t>16</a:t>
            </a:r>
            <a:endParaRPr lang="en-SA" sz="3200" dirty="0"/>
          </a:p>
          <a:p>
            <a:pPr algn="ctr">
              <a:lnSpc>
                <a:spcPct val="200000"/>
              </a:lnSpc>
            </a:pPr>
            <a:r>
              <a:rPr lang="en-SA" sz="3200" dirty="0"/>
              <a:t>Prof. Khalid Al-Ghanim</a:t>
            </a:r>
          </a:p>
        </p:txBody>
      </p:sp>
    </p:spTree>
    <p:custDataLst>
      <p:tags r:id="rId1"/>
    </p:custDataLst>
    <p:extLst>
      <p:ext uri="{BB962C8B-B14F-4D97-AF65-F5344CB8AC3E}">
        <p14:creationId xmlns:p14="http://schemas.microsoft.com/office/powerpoint/2010/main" val="331069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dirty="0">
                <a:solidFill>
                  <a:srgbClr val="000000"/>
                </a:solidFill>
                <a:effectLst>
                  <a:outerShdw blurRad="38100" dist="38100" dir="2700000" algn="tl">
                    <a:srgbClr val="C0C0C0"/>
                  </a:outerShdw>
                </a:effectLst>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Interphase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first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synthesis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a:solidFill>
                  <a:srgbClr val="0000FF"/>
                </a:solidFill>
                <a:effectLst>
                  <a:outerShdw blurRad="38100" dist="38100" dir="2700000" algn="tl">
                    <a:srgbClr val="C0C0C0"/>
                  </a:outerShdw>
                </a:effectLst>
              </a:rPr>
              <a:t>second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cell 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wipe(left)">
                                      <p:cBhvr>
                                        <p:cTn id="12" dur="500"/>
                                        <p:tgtEl>
                                          <p:spTgt spid="4102">
                                            <p:txEl>
                                              <p:pRg st="2" end="2"/>
                                            </p:txEl>
                                          </p:spTgt>
                                        </p:tgtEl>
                                      </p:cBhvr>
                                    </p:animEffect>
                                  </p:childTnLst>
                                </p:cTn>
                              </p:par>
                            </p:childTnLst>
                          </p:cTn>
                        </p:par>
                        <p:par>
                          <p:cTn id="13" fill="hold" nodeType="afterGroup">
                            <p:stCondLst>
                              <p:cond delay="500"/>
                            </p:stCondLst>
                            <p:childTnLst>
                              <p:par>
                                <p:cTn id="14" presetID="47"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anim calcmode="lin" valueType="num">
                                      <p:cBhvr>
                                        <p:cTn id="17" dur="500" fill="hold"/>
                                        <p:tgtEl>
                                          <p:spTgt spid="4103"/>
                                        </p:tgtEl>
                                        <p:attrNameLst>
                                          <p:attrName>ppt_x</p:attrName>
                                        </p:attrNameLst>
                                      </p:cBhvr>
                                      <p:tavLst>
                                        <p:tav tm="0">
                                          <p:val>
                                            <p:strVal val="#ppt_x"/>
                                          </p:val>
                                        </p:tav>
                                        <p:tav tm="100000">
                                          <p:val>
                                            <p:strVal val="#ppt_x"/>
                                          </p:val>
                                        </p:tav>
                                      </p:tavLst>
                                    </p:anim>
                                    <p:anim calcmode="lin" valueType="num">
                                      <p:cBhvr>
                                        <p:cTn id="18" dur="5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wipe(left)">
                                      <p:cBhvr>
                                        <p:cTn id="23" dur="500"/>
                                        <p:tgtEl>
                                          <p:spTgt spid="410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02">
                                            <p:txEl>
                                              <p:pRg st="4" end="4"/>
                                            </p:txEl>
                                          </p:spTgt>
                                        </p:tgtEl>
                                        <p:attrNameLst>
                                          <p:attrName>style.visibility</p:attrName>
                                        </p:attrNameLst>
                                      </p:cBhvr>
                                      <p:to>
                                        <p:strVal val="visible"/>
                                      </p:to>
                                    </p:set>
                                    <p:animEffect transition="in" filter="wipe(left)">
                                      <p:cBhvr>
                                        <p:cTn id="28" dur="500"/>
                                        <p:tgtEl>
                                          <p:spTgt spid="4102">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02">
                                            <p:txEl>
                                              <p:pRg st="5" end="5"/>
                                            </p:txEl>
                                          </p:spTgt>
                                        </p:tgtEl>
                                        <p:attrNameLst>
                                          <p:attrName>style.visibility</p:attrName>
                                        </p:attrNameLst>
                                      </p:cBhvr>
                                      <p:to>
                                        <p:strVal val="visible"/>
                                      </p:to>
                                    </p:set>
                                    <p:animEffect transition="in" filter="wipe(left)">
                                      <p:cBhvr>
                                        <p:cTn id="33" dur="500"/>
                                        <p:tgtEl>
                                          <p:spTgt spid="4102">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02">
                                            <p:txEl>
                                              <p:pRg st="6" end="6"/>
                                            </p:txEl>
                                          </p:spTgt>
                                        </p:tgtEl>
                                        <p:attrNameLst>
                                          <p:attrName>style.visibility</p:attrName>
                                        </p:attrNameLst>
                                      </p:cBhvr>
                                      <p:to>
                                        <p:strVal val="visible"/>
                                      </p:to>
                                    </p:set>
                                    <p:animEffect transition="in" filter="wipe(left)">
                                      <p:cBhvr>
                                        <p:cTn id="38" dur="500"/>
                                        <p:tgtEl>
                                          <p:spTgt spid="410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02">
                                            <p:txEl>
                                              <p:pRg st="7" end="7"/>
                                            </p:txEl>
                                          </p:spTgt>
                                        </p:tgtEl>
                                        <p:attrNameLst>
                                          <p:attrName>style.visibility</p:attrName>
                                        </p:attrNameLst>
                                      </p:cBhvr>
                                      <p:to>
                                        <p:strVal val="visible"/>
                                      </p:to>
                                    </p:set>
                                    <p:animEffect transition="in" filter="wipe(left)">
                                      <p:cBhvr>
                                        <p:cTn id="43" dur="500"/>
                                        <p:tgtEl>
                                          <p:spTgt spid="4102">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02">
                                            <p:txEl>
                                              <p:pRg st="8" end="8"/>
                                            </p:txEl>
                                          </p:spTgt>
                                        </p:tgtEl>
                                        <p:attrNameLst>
                                          <p:attrName>style.visibility</p:attrName>
                                        </p:attrNameLst>
                                      </p:cBhvr>
                                      <p:to>
                                        <p:strVal val="visible"/>
                                      </p:to>
                                    </p:set>
                                    <p:animEffect transition="in" filter="wipe(left)">
                                      <p:cBhvr>
                                        <p:cTn id="48" dur="500"/>
                                        <p:tgtEl>
                                          <p:spTgt spid="4102">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102">
                                            <p:txEl>
                                              <p:pRg st="9" end="9"/>
                                            </p:txEl>
                                          </p:spTgt>
                                        </p:tgtEl>
                                        <p:attrNameLst>
                                          <p:attrName>style.visibility</p:attrName>
                                        </p:attrNameLst>
                                      </p:cBhvr>
                                      <p:to>
                                        <p:strVal val="visible"/>
                                      </p:to>
                                    </p:set>
                                    <p:animEffect transition="in" filter="wipe(left)">
                                      <p:cBhvr>
                                        <p:cTn id="53"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11</a:t>
            </a:fld>
            <a:endParaRPr lang="en-GB" altLang="en-US" sz="140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a:solidFill>
                  <a:srgbClr val="000000"/>
                </a:solidFill>
                <a:effectLst>
                  <a:outerShdw blurRad="38100" dist="38100" dir="2700000" algn="tl">
                    <a:srgbClr val="C0C0C0"/>
                  </a:outerShdw>
                </a:effectLst>
              </a:rPr>
              <a:t>Usually includes five sub-phases</a:t>
            </a:r>
            <a:r>
              <a:rPr lang="en-US" altLang="en-US" sz="2800" b="1" u="sng" dirty="0">
                <a:solidFill>
                  <a:srgbClr val="000000"/>
                </a:solidFill>
                <a:effectLst>
                  <a:outerShdw blurRad="38100" dist="38100" dir="2700000" algn="tl">
                    <a:srgbClr val="C0C0C0"/>
                  </a:outerShdw>
                </a:effectLst>
              </a:rPr>
              <a:t> </a:t>
            </a:r>
            <a:r>
              <a:rPr lang="ar-EG" altLang="en-US" sz="2000" u="sng" dirty="0">
                <a:solidFill>
                  <a:srgbClr val="000000"/>
                </a:solidFill>
                <a:effectLst>
                  <a:outerShdw blurRad="38100" dist="38100" dir="2700000" algn="tl">
                    <a:srgbClr val="C0C0C0"/>
                  </a:outerShdw>
                </a:effectLst>
              </a:rPr>
              <a:t>مراحل فرعية</a:t>
            </a:r>
            <a:r>
              <a:rPr lang="en-US" altLang="en-US" sz="2800" b="1" u="sng" dirty="0">
                <a:solidFill>
                  <a:srgbClr val="000000"/>
                </a:solidFill>
                <a:effectLst>
                  <a:outerShdw blurRad="38100" dist="38100" dir="2700000" algn="tl">
                    <a:srgbClr val="C0C0C0"/>
                  </a:outerShdw>
                </a:effectLst>
              </a:rPr>
              <a:t>:</a:t>
            </a:r>
            <a:endParaRPr lang="ar-SA" altLang="en-US" sz="2800" b="1" u="sng" dirty="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a:solidFill>
                  <a:srgbClr val="FF0000"/>
                </a:solidFill>
                <a:effectLst>
                  <a:outerShdw blurRad="38100" dist="38100" dir="2700000" algn="tl">
                    <a:srgbClr val="C0C0C0"/>
                  </a:outerShdw>
                </a:effectLst>
              </a:rPr>
              <a:t>Prophase,</a:t>
            </a:r>
            <a:r>
              <a:rPr lang="en-US" altLang="en-US" sz="2000" dirty="0"/>
              <a:t> </a:t>
            </a:r>
            <a:r>
              <a:rPr lang="ar-EG" altLang="en-US" sz="2000" dirty="0"/>
              <a:t>التمهيدية</a:t>
            </a:r>
            <a:r>
              <a:rPr lang="en-US" altLang="en-US" sz="2000" b="1" dirty="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a:solidFill>
                  <a:srgbClr val="FF0000"/>
                </a:solidFill>
                <a:effectLst>
                  <a:outerShdw blurRad="38100" dist="38100" dir="2700000" algn="tl">
                    <a:srgbClr val="C0C0C0"/>
                  </a:outerShdw>
                </a:effectLst>
              </a:rPr>
              <a:t>Prometaphase</a:t>
            </a:r>
            <a:r>
              <a:rPr lang="en-US" altLang="en-US" sz="2000" b="1" dirty="0">
                <a:solidFill>
                  <a:srgbClr val="FF0000"/>
                </a:solidFill>
                <a:effectLst>
                  <a:outerShdw blurRad="38100" dist="38100" dir="2700000" algn="tl">
                    <a:srgbClr val="C0C0C0"/>
                  </a:outerShdw>
                </a:effectLst>
              </a:rPr>
              <a:t>, </a:t>
            </a:r>
            <a:r>
              <a:rPr lang="ar-EG" altLang="en-US" sz="2000" dirty="0"/>
              <a:t>قبل الإستوائية</a:t>
            </a:r>
            <a:endParaRPr lang="en-US" altLang="en-US" sz="2000" b="1" dirty="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a:solidFill>
                  <a:srgbClr val="FF0000"/>
                </a:solidFill>
                <a:effectLst>
                  <a:outerShdw blurRad="38100" dist="38100" dir="2700000" algn="tl">
                    <a:srgbClr val="C0C0C0"/>
                  </a:outerShdw>
                </a:effectLst>
              </a:rPr>
              <a:t>Metaphase, </a:t>
            </a:r>
            <a:r>
              <a:rPr lang="ar-EG" altLang="en-US" sz="2000" dirty="0"/>
              <a:t>الإستوائية</a:t>
            </a:r>
            <a:r>
              <a:rPr lang="en-US" altLang="en-US" sz="2000" b="1" dirty="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a:solidFill>
                  <a:srgbClr val="FF0000"/>
                </a:solidFill>
                <a:effectLst>
                  <a:outerShdw blurRad="38100" dist="38100" dir="2700000" algn="tl">
                    <a:srgbClr val="C0C0C0"/>
                  </a:outerShdw>
                </a:effectLst>
              </a:rPr>
              <a:t>Anaphase, </a:t>
            </a:r>
            <a:r>
              <a:rPr lang="ar-EG" altLang="en-US" sz="2000" dirty="0"/>
              <a:t>الإنفصالية</a:t>
            </a:r>
            <a:r>
              <a:rPr lang="en-US" altLang="en-US" sz="2000" b="1" dirty="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a:solidFill>
                  <a:srgbClr val="FF0000"/>
                </a:solidFill>
                <a:effectLst>
                  <a:outerShdw blurRad="38100" dist="38100" dir="2700000" algn="tl">
                    <a:srgbClr val="C0C0C0"/>
                  </a:outerShdw>
                </a:effectLst>
              </a:rPr>
              <a:t>Telophase</a:t>
            </a:r>
            <a:r>
              <a:rPr lang="en-US" altLang="en-US" sz="2400" b="1" dirty="0">
                <a:solidFill>
                  <a:srgbClr val="000000"/>
                </a:solidFill>
                <a:effectLst>
                  <a:outerShdw blurRad="38100" dist="38100" dir="2700000" algn="tl">
                    <a:srgbClr val="C0C0C0"/>
                  </a:outerShdw>
                </a:effectLst>
              </a:rPr>
              <a:t>.</a:t>
            </a:r>
            <a:r>
              <a:rPr lang="en-US" altLang="en-US" sz="2400" dirty="0">
                <a:solidFill>
                  <a:srgbClr val="000000"/>
                </a:solidFill>
              </a:rPr>
              <a:t> </a:t>
            </a:r>
            <a:r>
              <a:rPr lang="ar-EG" altLang="en-US" sz="2000" dirty="0">
                <a:solidFill>
                  <a:srgbClr val="000000"/>
                </a:solidFill>
              </a:rPr>
              <a:t>الإنتهائية</a:t>
            </a:r>
            <a:endParaRPr lang="en-US" altLang="en-US" sz="2400" b="1" dirty="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3276600" y="265181"/>
            <a:ext cx="264367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a:ln w="11430"/>
                <a:solidFill>
                  <a:srgbClr val="0000FF"/>
                </a:solidFill>
                <a:effectLst>
                  <a:outerShdw blurRad="50800" dist="39000" dir="5460000" algn="tl">
                    <a:srgbClr val="000000">
                      <a:alpha val="38000"/>
                    </a:srgbClr>
                  </a:outerShdw>
                </a:effectLst>
              </a:rPr>
              <a:t>A) Mitosis:</a:t>
            </a:r>
            <a:r>
              <a:rPr lang="en-US" altLang="en-US" sz="3200" b="1" u="sng" dirty="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12</a:t>
            </a:fld>
            <a:endParaRPr lang="en-GB" altLang="en-US" sz="1400"/>
          </a:p>
        </p:txBody>
      </p:sp>
      <p:sp>
        <p:nvSpPr>
          <p:cNvPr id="12291" name="Rectangle 8"/>
          <p:cNvSpPr>
            <a:spLocks noChangeArrowheads="1"/>
          </p:cNvSpPr>
          <p:nvPr/>
        </p:nvSpPr>
        <p:spPr bwMode="auto">
          <a:xfrm>
            <a:off x="6324600" y="14288"/>
            <a:ext cx="2667000" cy="680085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a:solidFill>
                  <a:srgbClr val="FF0000"/>
                </a:solidFill>
                <a:effectLst>
                  <a:outerShdw blurRad="38100" dist="38100" dir="2700000" algn="tl">
                    <a:srgbClr val="C0C0C0"/>
                  </a:outerShdw>
                </a:effectLst>
              </a:rPr>
              <a:t>Prophase</a:t>
            </a:r>
            <a:r>
              <a:rPr lang="en-US" altLang="en-US" sz="1800" b="1">
                <a:solidFill>
                  <a:srgbClr val="000000"/>
                </a:solidFill>
                <a:effectLst>
                  <a:outerShdw blurRad="38100" dist="38100" dir="2700000" algn="tl">
                    <a:srgbClr val="C0C0C0"/>
                  </a:outerShdw>
                </a:effectLst>
              </a:rPr>
              <a:t>, </a:t>
            </a:r>
            <a:r>
              <a:rPr lang="ar-EG" altLang="en-US" sz="1800"/>
              <a:t>التمهيدية</a:t>
            </a:r>
            <a:r>
              <a:rPr lang="en-US" altLang="en-US" sz="2400" b="1">
                <a:solidFill>
                  <a:srgbClr val="FF0000"/>
                </a:solidFill>
                <a:effectLst>
                  <a:outerShdw blurRad="38100" dist="38100" dir="2700000" algn="tl">
                    <a:srgbClr val="C0C0C0"/>
                  </a:outerShdw>
                </a:effectLst>
              </a:rPr>
              <a:t> </a:t>
            </a:r>
            <a:r>
              <a:rPr lang="en-US" altLang="en-US" sz="1800" b="1">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a:solidFill>
                  <a:srgbClr val="0000FF"/>
                </a:solidFill>
                <a:effectLst>
                  <a:outerShdw blurRad="38100" dist="38100" dir="2700000" algn="tl">
                    <a:srgbClr val="C0C0C0"/>
                  </a:outerShdw>
                </a:effectLst>
              </a:rPr>
              <a:t>mitotic spindle begins to form</a:t>
            </a:r>
            <a:r>
              <a:rPr lang="en-US" altLang="en-US" sz="1800" b="1">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a:solidFill>
                  <a:srgbClr val="FF0000"/>
                </a:solidFill>
                <a:effectLst>
                  <a:outerShdw blurRad="38100" dist="38100" dir="2700000" algn="tl">
                    <a:srgbClr val="C0C0C0"/>
                  </a:outerShdw>
                </a:effectLst>
              </a:rPr>
              <a:t>Prometaphase</a:t>
            </a:r>
            <a:r>
              <a:rPr lang="en-US" altLang="en-US" sz="1800" b="1">
                <a:solidFill>
                  <a:srgbClr val="000000"/>
                </a:solidFill>
                <a:effectLst>
                  <a:outerShdw blurRad="38100" dist="38100" dir="2700000" algn="tl">
                    <a:srgbClr val="C0C0C0"/>
                  </a:outerShdw>
                </a:effectLst>
              </a:rPr>
              <a:t>, </a:t>
            </a:r>
            <a:r>
              <a:rPr lang="ar-EG" altLang="en-US" sz="1800"/>
              <a:t>قبل الإستوائية</a:t>
            </a:r>
            <a:r>
              <a:rPr lang="en-US" altLang="en-US" sz="1800" b="1">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a:solidFill>
                  <a:srgbClr val="0000FF"/>
                </a:solidFill>
                <a:effectLst>
                  <a:outerShdw blurRad="38100" dist="38100" dir="2700000" algn="tl">
                    <a:srgbClr val="C0C0C0"/>
                  </a:outerShdw>
                </a:effectLst>
              </a:rPr>
              <a:t>kinetochores</a:t>
            </a:r>
            <a:r>
              <a:rPr lang="en-US" altLang="en-US" sz="1800" b="1">
                <a:solidFill>
                  <a:srgbClr val="000000"/>
                </a:solidFill>
                <a:effectLst>
                  <a:outerShdw blurRad="38100" dist="38100" dir="2700000" algn="tl">
                    <a:srgbClr val="C0C0C0"/>
                  </a:outerShdw>
                </a:effectLst>
              </a:rPr>
              <a:t> (special regions of the centromere)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a:solidFill>
                  <a:srgbClr val="FF0000"/>
                </a:solidFill>
                <a:effectLst>
                  <a:outerShdw blurRad="38100" dist="38100" dir="2700000" algn="tl">
                    <a:srgbClr val="C0C0C0"/>
                  </a:outerShdw>
                </a:effectLst>
              </a:rPr>
              <a:t>Metaphase</a:t>
            </a:r>
            <a:r>
              <a:rPr lang="en-US" altLang="en-US" sz="1800" b="1" u="sng">
                <a:solidFill>
                  <a:srgbClr val="FF0000"/>
                </a:solidFill>
                <a:effectLst>
                  <a:outerShdw blurRad="38100" dist="38100" dir="2700000" algn="tl">
                    <a:srgbClr val="C0C0C0"/>
                  </a:outerShdw>
                </a:effectLst>
              </a:rPr>
              <a:t>,</a:t>
            </a:r>
            <a:r>
              <a:rPr lang="en-US" altLang="en-US" sz="1800" b="1">
                <a:solidFill>
                  <a:srgbClr val="FF0000"/>
                </a:solidFill>
                <a:effectLst>
                  <a:outerShdw blurRad="38100" dist="38100" dir="2700000" algn="tl">
                    <a:srgbClr val="C0C0C0"/>
                  </a:outerShdw>
                </a:effectLst>
              </a:rPr>
              <a:t> </a:t>
            </a:r>
            <a:r>
              <a:rPr lang="ar-EG" altLang="en-US" sz="1800"/>
              <a:t>الإستوائية</a:t>
            </a:r>
            <a:r>
              <a:rPr lang="en-US" altLang="en-US" sz="1800" b="1">
                <a:solidFill>
                  <a:srgbClr val="FF0000"/>
                </a:solidFill>
                <a:effectLst>
                  <a:outerShdw blurRad="38100" dist="38100" dir="2700000" algn="tl">
                    <a:srgbClr val="C0C0C0"/>
                  </a:outerShdw>
                </a:effectLst>
              </a:rPr>
              <a:t> </a:t>
            </a:r>
            <a:r>
              <a:rPr lang="en-US" altLang="en-US" sz="1800" b="1">
                <a:effectLst>
                  <a:outerShdw blurRad="38100" dist="38100" dir="2700000" algn="tl">
                    <a:srgbClr val="C0C0C0"/>
                  </a:outerShdw>
                </a:effectLst>
              </a:rPr>
              <a:t>t</a:t>
            </a:r>
            <a:r>
              <a:rPr lang="en-US" altLang="en-US" sz="1800" b="1">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13</a:t>
            </a:fld>
            <a:endParaRPr lang="en-GB" altLang="en-US" sz="140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609600" algn="just" eaLnBrk="1" hangingPunct="1">
              <a:buClr>
                <a:srgbClr val="339933"/>
              </a:buClr>
              <a:tabLst>
                <a:tab pos="2743200" algn="l"/>
              </a:tabLst>
              <a:defRPr/>
            </a:pPr>
            <a:r>
              <a:rPr lang="en-US" altLang="en-US" sz="2000" b="1" u="sng">
                <a:solidFill>
                  <a:srgbClr val="FF0000"/>
                </a:solidFill>
                <a:effectLst>
                  <a:outerShdw blurRad="38100" dist="38100" dir="2700000" algn="tl">
                    <a:srgbClr val="C0C0C0"/>
                  </a:outerShdw>
                </a:effectLst>
              </a:rPr>
              <a:t>Anaphase</a:t>
            </a:r>
            <a:r>
              <a:rPr lang="en-US" altLang="en-US" sz="2000" b="1">
                <a:solidFill>
                  <a:srgbClr val="000000"/>
                </a:solidFill>
                <a:effectLst>
                  <a:outerShdw blurRad="38100" dist="38100" dir="2700000" algn="tl">
                    <a:srgbClr val="C0C0C0"/>
                  </a:outerShdw>
                </a:effectLst>
              </a:rPr>
              <a:t>, </a:t>
            </a:r>
            <a:r>
              <a:rPr lang="ar-EG" altLang="en-US" sz="1800">
                <a:effectLst>
                  <a:outerShdw blurRad="38100" dist="38100" dir="2700000" algn="tl">
                    <a:srgbClr val="C0C0C0"/>
                  </a:outerShdw>
                </a:effectLst>
              </a:rPr>
              <a:t>الإنفصالية</a:t>
            </a:r>
            <a:r>
              <a:rPr lang="en-US" altLang="en-US" sz="2400" b="1">
                <a:solidFill>
                  <a:srgbClr val="FF0000"/>
                </a:solidFill>
                <a:effectLst>
                  <a:outerShdw blurRad="38100" dist="38100" dir="2700000" algn="tl">
                    <a:srgbClr val="C0C0C0"/>
                  </a:outerShdw>
                </a:effectLst>
              </a:rPr>
              <a:t> </a:t>
            </a:r>
            <a:r>
              <a:rPr lang="en-US" altLang="en-US" sz="2000" b="1">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a:solidFill>
                <a:srgbClr val="000000"/>
              </a:solidFill>
              <a:effectLst>
                <a:outerShdw blurRad="38100" dist="38100" dir="2700000" algn="tl">
                  <a:srgbClr val="C0C0C0"/>
                </a:outerShdw>
              </a:effectLst>
            </a:endParaRPr>
          </a:p>
          <a:p>
            <a:pPr marL="609600" indent="-609600" algn="just" eaLnBrk="1" hangingPunct="1">
              <a:buClr>
                <a:srgbClr val="339933"/>
              </a:buClr>
              <a:tabLst>
                <a:tab pos="2743200" algn="l"/>
              </a:tabLst>
              <a:defRPr/>
            </a:pPr>
            <a:r>
              <a:rPr lang="en-US" altLang="en-US" sz="2000" b="1" u="sng">
                <a:solidFill>
                  <a:srgbClr val="FF0000"/>
                </a:solidFill>
                <a:effectLst>
                  <a:outerShdw blurRad="38100" dist="38100" dir="2700000" algn="tl">
                    <a:srgbClr val="C0C0C0"/>
                  </a:outerShdw>
                </a:effectLst>
              </a:rPr>
              <a:t>Telophase,</a:t>
            </a:r>
            <a:r>
              <a:rPr lang="en-US" altLang="en-US" sz="2000" b="1">
                <a:solidFill>
                  <a:srgbClr val="000000"/>
                </a:solidFill>
                <a:effectLst>
                  <a:outerShdw blurRad="38100" dist="38100" dir="2700000" algn="tl">
                    <a:srgbClr val="C0C0C0"/>
                  </a:outerShdw>
                </a:effectLst>
              </a:rPr>
              <a:t> </a:t>
            </a:r>
            <a:r>
              <a:rPr lang="ar-EG" altLang="en-US" sz="1800">
                <a:solidFill>
                  <a:srgbClr val="000000"/>
                </a:solidFill>
                <a:effectLst>
                  <a:outerShdw blurRad="38100" dist="38100" dir="2700000" algn="tl">
                    <a:srgbClr val="C0C0C0"/>
                  </a:outerShdw>
                </a:effectLst>
              </a:rPr>
              <a:t>الإنتهائية</a:t>
            </a:r>
            <a:r>
              <a:rPr lang="en-US" altLang="en-US" sz="2000" b="1">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a:solidFill>
                <a:srgbClr val="000000"/>
              </a:solidFill>
              <a:effectLst>
                <a:outerShdw blurRad="38100" dist="38100" dir="2700000" algn="tl">
                  <a:srgbClr val="C0C0C0"/>
                </a:outerShdw>
              </a:effectLst>
            </a:endParaRPr>
          </a:p>
          <a:p>
            <a:pPr marL="990600" lvl="1" indent="-533400" algn="just" eaLnBrk="1" hangingPunct="1">
              <a:buClr>
                <a:srgbClr val="FF0000"/>
              </a:buClr>
              <a:buFontTx/>
              <a:buAutoNum type="arabicParenR"/>
              <a:tabLst>
                <a:tab pos="2743200" algn="l"/>
              </a:tabLst>
              <a:defRPr/>
            </a:pPr>
            <a:r>
              <a:rPr lang="en-US" altLang="en-US" sz="1800" b="1">
                <a:solidFill>
                  <a:srgbClr val="0000FF"/>
                </a:solidFill>
                <a:effectLst>
                  <a:outerShdw blurRad="38100" dist="38100" dir="2700000" algn="tl">
                    <a:srgbClr val="C0C0C0"/>
                  </a:outerShdw>
                </a:effectLst>
              </a:rPr>
              <a:t>Two nuclei begin to form, surrounded by the fragments of the parent’s nuclear envelope.</a:t>
            </a:r>
          </a:p>
          <a:p>
            <a:pPr marL="990600" lvl="1" indent="-533400" algn="just" eaLnBrk="1" hangingPunct="1">
              <a:buClr>
                <a:srgbClr val="FF0000"/>
              </a:buClr>
              <a:buFontTx/>
              <a:buAutoNum type="arabicParenR"/>
              <a:tabLst>
                <a:tab pos="2743200" algn="l"/>
              </a:tabLst>
              <a:defRPr/>
            </a:pPr>
            <a:r>
              <a:rPr lang="en-US" altLang="en-US" sz="1800" b="1">
                <a:solidFill>
                  <a:srgbClr val="0000FF"/>
                </a:solidFill>
                <a:effectLst>
                  <a:outerShdw blurRad="38100" dist="38100" dir="2700000" algn="tl">
                    <a:srgbClr val="C0C0C0"/>
                  </a:outerShdw>
                </a:effectLst>
              </a:rPr>
              <a:t>Chromatin becomes less tightly coiled.</a:t>
            </a:r>
          </a:p>
          <a:p>
            <a:pPr marL="990600" lvl="1" indent="-533400" algn="just" eaLnBrk="1" hangingPunct="1">
              <a:buClr>
                <a:srgbClr val="FF0000"/>
              </a:buClr>
              <a:buFontTx/>
              <a:buAutoNum type="arabicParenR"/>
              <a:tabLst>
                <a:tab pos="2743200" algn="l"/>
              </a:tabLst>
              <a:defRPr/>
            </a:pPr>
            <a:r>
              <a:rPr lang="en-US" altLang="en-US" sz="1800" b="1" u="sng">
                <a:solidFill>
                  <a:srgbClr val="FF0000"/>
                </a:solidFill>
                <a:effectLst>
                  <a:outerShdw blurRad="38100" dist="38100" dir="2700000" algn="tl">
                    <a:srgbClr val="C0C0C0"/>
                  </a:outerShdw>
                </a:effectLst>
              </a:rPr>
              <a:t>Cytokinesis</a:t>
            </a:r>
            <a:r>
              <a:rPr lang="en-US" altLang="en-US" sz="1800" b="1">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a:solidFill>
                  <a:srgbClr val="FF0000"/>
                </a:solidFill>
                <a:effectLst>
                  <a:outerShdw blurRad="38100" dist="38100" dir="2700000" algn="tl">
                    <a:srgbClr val="000000">
                      <a:alpha val="43137"/>
                    </a:srgbClr>
                  </a:outerShdw>
                </a:effectLst>
              </a:rPr>
              <a:t>Source: </a:t>
            </a:r>
            <a:r>
              <a:rPr lang="en-US" sz="1200" dirty="0">
                <a:solidFill>
                  <a:srgbClr val="0000FF"/>
                </a:solidFill>
              </a:rPr>
              <a:t>http://highered.mcgraw-hill.com/sites/dl/free/0072437316/120060/ravenanimation.html</a:t>
            </a:r>
          </a:p>
        </p:txBody>
      </p:sp>
    </p:spTree>
    <p:custDataLst>
      <p:tags r:id="rId1"/>
    </p:custDataLst>
    <p:controls>
      <mc:AlternateContent xmlns:mc="http://schemas.openxmlformats.org/markup-compatibility/2006">
        <mc:Choice xmlns:v="urn:schemas-microsoft-com:vml" Requires="v">
          <p:control r:id="rId2" imgW="6039348" imgH="6095238"/>
        </mc:Choice>
        <mc:Fallback>
          <p:control r:id="rId2" imgW="6039348" imgH="6095238">
            <p:pic>
              <p:nvPicPr>
                <p:cNvPr id="2" name="sdd22aec57fb41448ac7ec30264dc5ae"/>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600200" y="0"/>
                  <a:ext cx="6038850" cy="6096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17</a:t>
            </a:fld>
            <a:endParaRPr lang="en-GB" altLang="en-US" sz="140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53066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4724400" cy="1754326"/>
          </a:xfrm>
        </p:spPr>
        <p:txBody>
          <a:bodyPr>
            <a:spAutoFit/>
          </a:bodyPr>
          <a:lstStyle/>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Contraction </a:t>
            </a:r>
            <a:r>
              <a:rPr lang="ar-EG" altLang="en-US" sz="1800" dirty="0">
                <a:solidFill>
                  <a:srgbClr val="000000"/>
                </a:solidFill>
                <a:effectLst>
                  <a:outerShdw blurRad="38100" dist="38100" dir="2700000" algn="tl">
                    <a:srgbClr val="C0C0C0"/>
                  </a:outerShdw>
                </a:effectLst>
              </a:rPr>
              <a:t>إنقباض</a:t>
            </a:r>
            <a:r>
              <a:rPr lang="en-US" altLang="en-US" sz="2000" b="1" dirty="0">
                <a:solidFill>
                  <a:srgbClr val="000000"/>
                </a:solidFill>
                <a:effectLst>
                  <a:outerShdw blurRad="38100" dist="38100" dir="2700000" algn="tl">
                    <a:srgbClr val="C0C0C0"/>
                  </a:outerShdw>
                </a:effectLst>
              </a:rPr>
              <a:t> of the cell pinches the cell into 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a:ln w="11430"/>
                <a:solidFill>
                  <a:srgbClr val="0000FF"/>
                </a:solidFill>
                <a:effectLst>
                  <a:outerShdw blurRad="50800" dist="39000" dir="5460000" algn="tl">
                    <a:srgbClr val="000000">
                      <a:alpha val="38000"/>
                    </a:srgbClr>
                  </a:outerShdw>
                </a:effectLst>
              </a:rPr>
              <a:t>B.  The </a:t>
            </a:r>
            <a:r>
              <a:rPr lang="en-US" altLang="en-US" sz="2800" b="1" dirty="0" err="1">
                <a:ln w="11430"/>
                <a:solidFill>
                  <a:srgbClr val="0000FF"/>
                </a:solidFill>
                <a:effectLst>
                  <a:outerShdw blurRad="50800" dist="39000" dir="5460000" algn="tl">
                    <a:srgbClr val="000000">
                      <a:alpha val="38000"/>
                    </a:srgbClr>
                  </a:outerShdw>
                </a:effectLst>
              </a:rPr>
              <a:t>cytokinesis</a:t>
            </a:r>
            <a:r>
              <a:rPr lang="en-US" altLang="en-US" sz="2800" b="1" dirty="0">
                <a:ln w="11430"/>
                <a:solidFill>
                  <a:srgbClr val="0000FF"/>
                </a:solidFill>
                <a:effectLst>
                  <a:outerShdw blurRad="50800" dist="39000" dir="5460000" algn="tl">
                    <a:srgbClr val="000000">
                      <a:alpha val="38000"/>
                    </a:srgbClr>
                  </a:outerShdw>
                </a:effectLst>
              </a:rPr>
              <a:t>:</a:t>
            </a:r>
            <a:r>
              <a:rPr lang="en-US" altLang="en-US" sz="2400" b="1" dirty="0">
                <a:ln w="11430"/>
                <a:solidFill>
                  <a:srgbClr val="0000FF"/>
                </a:solidFill>
                <a:effectLst>
                  <a:outerShdw blurRad="50800" dist="39000" dir="5460000" algn="tl">
                    <a:srgbClr val="000000">
                      <a:alpha val="38000"/>
                    </a:srgbClr>
                  </a:outerShdw>
                </a:effectLst>
              </a:rPr>
              <a:t> </a:t>
            </a:r>
            <a:r>
              <a:rPr lang="ar-SA" altLang="en-US" sz="2400" b="1" dirty="0">
                <a:ln w="11430"/>
                <a:solidFill>
                  <a:srgbClr val="0000FF"/>
                </a:solidFill>
                <a:effectLst>
                  <a:outerShdw blurRad="50800" dist="39000" dir="5460000" algn="tl">
                    <a:srgbClr val="000000">
                      <a:alpha val="38000"/>
                    </a:srgbClr>
                  </a:outerShdw>
                </a:effectLst>
              </a:rPr>
              <a:t> </a:t>
            </a:r>
            <a:r>
              <a:rPr lang="ar-SA" altLang="en-US" sz="1800" dirty="0">
                <a:ln w="11430"/>
                <a:solidFill>
                  <a:schemeClr val="tx1"/>
                </a:solidFill>
              </a:rPr>
              <a:t>الإنشطار</a:t>
            </a:r>
            <a:r>
              <a:rPr lang="ar-EG" altLang="en-US" sz="1800" dirty="0">
                <a:ln w="11430"/>
                <a:solidFill>
                  <a:schemeClr val="tx1"/>
                </a:solidFill>
              </a:rPr>
              <a:t> </a:t>
            </a:r>
            <a:r>
              <a:rPr lang="ar-SA" altLang="en-US" sz="1800" dirty="0">
                <a:ln w="11430"/>
                <a:solidFill>
                  <a:schemeClr val="tx1"/>
                </a:solidFill>
              </a:rPr>
              <a:t>الخلوي</a:t>
            </a:r>
            <a:endParaRPr lang="en-US" altLang="en-US" sz="2000" dirty="0">
              <a:ln w="11430"/>
              <a:solidFill>
                <a:schemeClr val="tx1"/>
              </a:solidFill>
            </a:endParaRPr>
          </a:p>
        </p:txBody>
      </p:sp>
      <p:sp>
        <p:nvSpPr>
          <p:cNvPr id="2" name="Rectangle 1"/>
          <p:cNvSpPr/>
          <p:nvPr/>
        </p:nvSpPr>
        <p:spPr>
          <a:xfrm>
            <a:off x="348455" y="1439333"/>
            <a:ext cx="5137945" cy="461665"/>
          </a:xfrm>
          <a:prstGeom prst="rect">
            <a:avLst/>
          </a:prstGeom>
        </p:spPr>
        <p:txBody>
          <a:bodyPr wrap="none">
            <a:spAutoFit/>
          </a:bodyPr>
          <a:lstStyle/>
          <a:p>
            <a:r>
              <a:rPr lang="en-US" altLang="en-US" sz="2400" b="1" u="sng" dirty="0">
                <a:solidFill>
                  <a:srgbClr val="0000FF"/>
                </a:solidFill>
                <a:effectLst>
                  <a:outerShdw blurRad="38100" dist="38100" dir="2700000" algn="tl">
                    <a:srgbClr val="000000">
                      <a:alpha val="43137"/>
                    </a:srgbClr>
                  </a:outerShdw>
                </a:effectLst>
              </a:rPr>
              <a:t>It is 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18</a:t>
            </a:fld>
            <a:endParaRPr lang="en-GB" altLang="en-US" sz="140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31242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840163"/>
            <a:ext cx="6096000" cy="2133600"/>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973763"/>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973763"/>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973763"/>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4648200" y="2576513"/>
            <a:ext cx="2667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a:ln w="11430"/>
                <a:solidFill>
                  <a:srgbClr val="0000FF"/>
                </a:solidFill>
                <a:effectLst>
                  <a:outerShdw blurRad="50800" dist="39000" dir="5460000" algn="tl">
                    <a:srgbClr val="000000">
                      <a:alpha val="38000"/>
                    </a:srgbClr>
                  </a:outerShdw>
                </a:effectLst>
              </a:rPr>
              <a:t>Division process (M)</a:t>
            </a:r>
            <a:endParaRPr lang="en-GB" sz="2000" b="1">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2957513"/>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572000" y="3338513"/>
            <a:ext cx="4038600" cy="457200"/>
            <a:chOff x="2880" y="1632"/>
            <a:chExt cx="2544" cy="288"/>
          </a:xfrm>
        </p:grpSpPr>
        <p:sp>
          <p:nvSpPr>
            <p:cNvPr id="18448" name="Text Box 12"/>
            <p:cNvSpPr txBox="1">
              <a:spLocks noChangeArrowheads="1"/>
            </p:cNvSpPr>
            <p:nvPr/>
          </p:nvSpPr>
          <p:spPr bwMode="auto">
            <a:xfrm>
              <a:off x="2880" y="167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a:effectLst>
                    <a:outerShdw blurRad="38100" dist="38100" dir="2700000" algn="tl">
                      <a:srgbClr val="000000">
                        <a:alpha val="43137"/>
                      </a:srgbClr>
                    </a:outerShdw>
                  </a:effectLst>
                </a:rPr>
                <a:t>Mitosis</a:t>
              </a:r>
              <a:endParaRPr lang="en-GB" altLang="en-US" sz="2000" b="1" dirty="0">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3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a:effectLst>
                    <a:outerShdw blurRad="38100" dist="38100" dir="2700000" algn="tl">
                      <a:srgbClr val="000000">
                        <a:alpha val="43137"/>
                      </a:srgbClr>
                    </a:outerShdw>
                  </a:effectLst>
                </a:rPr>
                <a:t>Cytokinesis</a:t>
              </a:r>
              <a:endParaRPr lang="en-GB" sz="2000" b="1">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FF0000"/>
                </a:solidFill>
                <a:effectLst>
                  <a:outerShdw blurRad="50800" dist="39000" dir="5460000" algn="tl">
                    <a:srgbClr val="000000">
                      <a:alpha val="38000"/>
                    </a:srgbClr>
                  </a:outerShdw>
                </a:effectLst>
              </a:rPr>
              <a:t>Summary of the cell cycle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CYCLE: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The 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a:ln w="11430"/>
                <a:solidFill>
                  <a:srgbClr val="0000FF"/>
                </a:solidFill>
                <a:effectLst>
                  <a:outerShdw blurRad="50800" dist="39000" dir="5460000" algn="tl">
                    <a:srgbClr val="000000">
                      <a:alpha val="38000"/>
                    </a:srgbClr>
                  </a:outerShdw>
                </a:effectLst>
              </a:rPr>
              <a:t>Mitosis: </a:t>
            </a:r>
            <a:r>
              <a:rPr lang="en-US" sz="3200" b="1" dirty="0">
                <a:ln w="11430"/>
                <a:solidFill>
                  <a:srgbClr val="0000FF"/>
                </a:solidFill>
              </a:rPr>
              <a:t>hints</a:t>
            </a:r>
          </a:p>
        </p:txBody>
      </p:sp>
      <p:sp>
        <p:nvSpPr>
          <p:cNvPr id="19459" name="Rectangle 3"/>
          <p:cNvSpPr>
            <a:spLocks noChangeArrowheads="1"/>
          </p:cNvSpPr>
          <p:nvPr/>
        </p:nvSpPr>
        <p:spPr bwMode="auto">
          <a:xfrm>
            <a:off x="381000" y="1447800"/>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are type of cells that divide?  </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They are somatic cells (body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4 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2334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17526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4384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2004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0386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152400" y="47244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daughter nuclei</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152400" y="52578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usually 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sp>
        <p:nvSpPr>
          <p:cNvPr id="39950" name="Text Box 14"/>
          <p:cNvSpPr txBox="1">
            <a:spLocks noChangeArrowheads="1"/>
          </p:cNvSpPr>
          <p:nvPr/>
        </p:nvSpPr>
        <p:spPr bwMode="auto">
          <a:xfrm>
            <a:off x="152400" y="60198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Meiosis</a:t>
            </a:r>
            <a:r>
              <a:rPr lang="en-US" altLang="en-US" sz="2400" b="1" dirty="0">
                <a:solidFill>
                  <a:srgbClr val="FF0000"/>
                </a:solidFill>
                <a:effectLst>
                  <a:outerShdw blurRad="38100" dist="38100" dir="2700000" algn="tl">
                    <a:srgbClr val="C0C0C0"/>
                  </a:outerShdw>
                </a:effectLst>
              </a:rPr>
              <a:t>:</a:t>
            </a:r>
            <a:r>
              <a:rPr lang="en-US" altLang="en-US" dirty="0"/>
              <a:t> </a:t>
            </a:r>
            <a:r>
              <a:rPr lang="en-US" altLang="en-US" sz="2000" dirty="0">
                <a:effectLst>
                  <a:outerShdw blurRad="38100" dist="38100" dir="2700000" algn="tl">
                    <a:srgbClr val="C0C0C0"/>
                  </a:outerShdw>
                </a:effectLst>
              </a:rPr>
              <a:t>A division process that occurs </a:t>
            </a:r>
            <a:r>
              <a:rPr lang="en-US" altLang="en-US" sz="2000" dirty="0">
                <a:solidFill>
                  <a:srgbClr val="000000"/>
                </a:solidFill>
                <a:effectLst>
                  <a:outerShdw blurRad="38100" dist="38100" dir="2700000" algn="tl">
                    <a:srgbClr val="C0C0C0"/>
                  </a:outerShdw>
                </a:effectLst>
              </a:rPr>
              <a:t>In the gonads </a:t>
            </a:r>
            <a:r>
              <a:rPr lang="ar-EG" altLang="en-US" sz="2000" dirty="0">
                <a:solidFill>
                  <a:srgbClr val="000000"/>
                </a:solidFill>
                <a:effectLst>
                  <a:outerShdw blurRad="38100" dist="38100" dir="2700000" algn="tl">
                    <a:srgbClr val="C0C0C0"/>
                  </a:outerShdw>
                </a:effectLst>
              </a:rPr>
              <a:t>المناسل</a:t>
            </a:r>
            <a:r>
              <a:rPr lang="en-US" altLang="en-US" sz="2000" dirty="0">
                <a:solidFill>
                  <a:srgbClr val="000000"/>
                </a:solidFill>
                <a:effectLst>
                  <a:outerShdw blurRad="38100" dist="38100" dir="2700000" algn="tl">
                    <a:srgbClr val="C0C0C0"/>
                  </a:outerShdw>
                </a:effectLst>
              </a:rPr>
              <a:t>, and yields</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t>
            </a:r>
            <a:r>
              <a:rPr lang="en-US" altLang="en-US" sz="2000" dirty="0">
                <a:solidFill>
                  <a:srgbClr val="0000FF"/>
                </a:solidFill>
                <a:effectLst>
                  <a:outerShdw blurRad="38100" dist="38100" dir="2700000" algn="tl">
                    <a:srgbClr val="C0C0C0"/>
                  </a:outerShdw>
                </a:effectLst>
              </a:rPr>
              <a:t>four daughter cells</a:t>
            </a:r>
            <a:r>
              <a:rPr lang="en-US" altLang="en-US" sz="2000" dirty="0">
                <a:solidFill>
                  <a:srgbClr val="000000"/>
                </a:solidFill>
                <a:effectLst>
                  <a:outerShdw blurRad="38100" dist="38100" dir="2700000" algn="tl">
                    <a:srgbClr val="C0C0C0"/>
                  </a:outerShdw>
                </a:effectLst>
              </a:rPr>
              <a:t>, each with </a:t>
            </a:r>
            <a:r>
              <a:rPr lang="en-US" altLang="en-US" sz="2000" u="sng" dirty="0">
                <a:solidFill>
                  <a:srgbClr val="000000"/>
                </a:solidFill>
                <a:effectLst>
                  <a:outerShdw blurRad="38100" dist="38100" dir="2700000" algn="tl">
                    <a:srgbClr val="C0C0C0"/>
                  </a:outerShdw>
                </a:effectLst>
              </a:rPr>
              <a:t>half the chromosomes</a:t>
            </a:r>
            <a:r>
              <a:rPr lang="en-US" altLang="en-US" sz="2000" dirty="0">
                <a:solidFill>
                  <a:srgbClr val="000000"/>
                </a:solidFill>
                <a:effectLst>
                  <a:outerShdw blurRad="38100" dist="38100" dir="2700000" algn="tl">
                    <a:srgbClr val="C0C0C0"/>
                  </a:outerShdw>
                </a:effectLst>
              </a:rPr>
              <a:t> of the parent.</a:t>
            </a:r>
            <a:endParaRPr lang="en-GB" sz="2000" dirty="0">
              <a:solidFill>
                <a:srgbClr val="000000"/>
              </a:solidFill>
              <a:effectLst>
                <a:outerShdw blurRad="38100" dist="38100" dir="2700000" algn="tl">
                  <a:srgbClr val="C0C0C0"/>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5"/>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ontrols>
      <mc:AlternateContent xmlns:mc="http://schemas.openxmlformats.org/markup-compatibility/2006">
        <mc:Choice xmlns:v="urn:schemas-microsoft-com:vml" Requires="v">
          <p:control r:id="rId2" imgW="6934801" imgH="5214740"/>
        </mc:Choice>
        <mc:Fallback>
          <p:control r:id="rId2" imgW="6934801" imgH="5214740">
            <p:pic>
              <p:nvPicPr>
                <p:cNvPr id="2" name="s2e2611e274b4a819169081e56f175b0"/>
                <p:cNvPicPr preferRelativeResize="0">
                  <a:picLocks noChangeAspect="1" noChangeArrowheads="1" noChangeShapeType="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219200" y="1371600"/>
                  <a:ext cx="6934200" cy="521493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197475"/>
          </a:xfrm>
        </p:spPr>
        <p:txBody>
          <a:bodyPr>
            <a:spAutoFit/>
          </a:bodyPr>
          <a:lstStyle/>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a:solidFill>
                  <a:srgbClr val="000000"/>
                </a:solidFill>
                <a:effectLst>
                  <a:outerShdw blurRad="38100" dist="38100" dir="2700000" algn="tl">
                    <a:srgbClr val="C0C0C0"/>
                  </a:outerShdw>
                </a:effectLst>
              </a:rPr>
              <a:t>via</a:t>
            </a:r>
            <a:r>
              <a:rPr lang="en-US" altLang="en-US" sz="2000" b="1" dirty="0">
                <a:solidFill>
                  <a:srgbClr val="000000"/>
                </a:solidFill>
                <a:effectLst>
                  <a:outerShdw blurRad="38100" dist="38100" dir="2700000" algn="tl">
                    <a:srgbClr val="C0C0C0"/>
                  </a:outerShdw>
                </a:effectLst>
              </a:rPr>
              <a:t> </a:t>
            </a:r>
            <a:r>
              <a:rPr lang="en-US" altLang="en-US" sz="2000" b="1" dirty="0">
                <a:solidFill>
                  <a:srgbClr val="FF0000"/>
                </a:solidFill>
                <a:effectLst>
                  <a:outerShdw blurRad="38100" dist="38100" dir="2700000" algn="tl">
                    <a:srgbClr val="C0C0C0"/>
                  </a:outerShdw>
                </a:effectLst>
              </a:rPr>
              <a:t>cell division</a:t>
            </a:r>
            <a:r>
              <a:rPr lang="en-US" altLang="en-US" sz="2000" b="1" dirty="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This division process occurs as part of the </a:t>
            </a:r>
            <a:r>
              <a:rPr lang="en-US" altLang="en-US" sz="2000" b="1" dirty="0">
                <a:solidFill>
                  <a:srgbClr val="FF0000"/>
                </a:solidFill>
                <a:effectLst>
                  <a:outerShdw blurRad="38100" dist="38100" dir="2700000" algn="tl">
                    <a:srgbClr val="C0C0C0"/>
                  </a:outerShdw>
                </a:effectLst>
              </a:rPr>
              <a:t>cell cycle</a:t>
            </a:r>
            <a:r>
              <a:rPr lang="en-US" altLang="en-US" sz="2000" b="1" dirty="0">
                <a:solidFill>
                  <a:srgbClr val="000000"/>
                </a:solidFill>
                <a:effectLst>
                  <a:outerShdw blurRad="38100" dist="38100" dir="2700000" algn="tl">
                    <a:srgbClr val="C0C0C0"/>
                  </a:outerShdw>
                </a:effectLst>
              </a:rPr>
              <a:t> (</a:t>
            </a:r>
            <a:r>
              <a:rPr lang="en-US" altLang="en-US" sz="2000" dirty="0">
                <a:solidFill>
                  <a:srgbClr val="0000FF"/>
                </a:solidFill>
                <a:effectLst>
                  <a:outerShdw blurRad="38100" dist="38100" dir="2700000" algn="tl">
                    <a:srgbClr val="C0C0C0"/>
                  </a:outerShdw>
                </a:effectLst>
              </a:rPr>
              <a:t>the life of a cell from its origin in the division of a parent cell until its own division into two</a:t>
            </a:r>
            <a:r>
              <a:rPr lang="en-US" altLang="en-US" sz="2000" b="1" dirty="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2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The division of a unicellular </a:t>
            </a:r>
            <a:r>
              <a:rPr lang="ar-EG" altLang="en-US" sz="1800" dirty="0">
                <a:solidFill>
                  <a:srgbClr val="000000"/>
                </a:solidFill>
                <a:effectLst>
                  <a:outerShdw blurRad="38100" dist="38100" dir="2700000" algn="tl">
                    <a:srgbClr val="C0C0C0"/>
                  </a:outerShdw>
                </a:effectLst>
              </a:rPr>
              <a:t>وحيد الخلية</a:t>
            </a:r>
            <a:r>
              <a:rPr lang="en-US" altLang="en-US" sz="1800" dirty="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organism (</a:t>
            </a:r>
            <a:r>
              <a:rPr lang="en-US" altLang="en-US" sz="1800" dirty="0">
                <a:solidFill>
                  <a:srgbClr val="000000"/>
                </a:solidFill>
                <a:effectLst>
                  <a:outerShdw blurRad="38100" dist="38100" dir="2700000" algn="tl">
                    <a:srgbClr val="C0C0C0"/>
                  </a:outerShdw>
                </a:effectLst>
              </a:rPr>
              <a:t>e.g. Amoeba</a:t>
            </a:r>
            <a:r>
              <a:rPr lang="en-US" altLang="en-US" sz="2000" b="1" dirty="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Cell division is also central to the development of a multicellular </a:t>
            </a:r>
            <a:r>
              <a:rPr lang="ar-EG" altLang="en-US" sz="1800" dirty="0">
                <a:solidFill>
                  <a:srgbClr val="000000"/>
                </a:solidFill>
                <a:effectLst>
                  <a:outerShdw blurRad="38100" dist="38100" dir="2700000" algn="tl">
                    <a:srgbClr val="C0C0C0"/>
                  </a:outerShdw>
                </a:effectLst>
              </a:rPr>
              <a:t>عديد الخل</a:t>
            </a:r>
            <a:r>
              <a:rPr lang="ar-SA" altLang="en-US" sz="1800" dirty="0">
                <a:solidFill>
                  <a:srgbClr val="000000"/>
                </a:solidFill>
                <a:effectLst>
                  <a:outerShdw blurRad="38100" dist="38100" dir="2700000" algn="tl">
                    <a:srgbClr val="C0C0C0"/>
                  </a:outerShdw>
                </a:effectLst>
              </a:rPr>
              <a:t>ا</a:t>
            </a:r>
            <a:r>
              <a:rPr lang="ar-EG" altLang="en-US" sz="1800" dirty="0">
                <a:solidFill>
                  <a:srgbClr val="000000"/>
                </a:solidFill>
                <a:effectLst>
                  <a:outerShdw blurRad="38100" dist="38100" dir="2700000" algn="tl">
                    <a:srgbClr val="C0C0C0"/>
                  </a:outerShdw>
                </a:effectLst>
              </a:rPr>
              <a:t>ي</a:t>
            </a:r>
            <a:r>
              <a:rPr lang="ar-SA" altLang="en-US" sz="1800" dirty="0">
                <a:solidFill>
                  <a:srgbClr val="000000"/>
                </a:solidFill>
                <a:effectLst>
                  <a:outerShdw blurRad="38100" dist="38100" dir="2700000" algn="tl">
                    <a:srgbClr val="C0C0C0"/>
                  </a:outerShdw>
                </a:effectLst>
              </a:rPr>
              <a:t>ا</a:t>
            </a:r>
            <a:r>
              <a:rPr lang="en-US" altLang="en-US" sz="2000" b="1" dirty="0">
                <a:solidFill>
                  <a:srgbClr val="000000"/>
                </a:solidFill>
                <a:effectLst>
                  <a:outerShdw blurRad="38100" dist="38100" dir="2700000" algn="tl">
                    <a:srgbClr val="C0C0C0"/>
                  </a:outerShdw>
                </a:effectLst>
              </a:rPr>
              <a:t> organism that begins as a </a:t>
            </a:r>
            <a:r>
              <a:rPr lang="en-US" altLang="en-US" sz="2000" b="1" dirty="0">
                <a:solidFill>
                  <a:srgbClr val="FF0000"/>
                </a:solidFill>
                <a:effectLst>
                  <a:outerShdw blurRad="38100" dist="38100" dir="2700000" algn="tl">
                    <a:srgbClr val="C0C0C0"/>
                  </a:outerShdw>
                </a:effectLst>
              </a:rPr>
              <a:t>fertilized egg or zygote</a:t>
            </a:r>
            <a:r>
              <a:rPr lang="en-US" altLang="en-US" sz="2000" b="1" dirty="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(damage repair).</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a:solidFill>
                  <a:srgbClr val="FF0000"/>
                </a:solidFill>
                <a:effectLst>
                  <a:outerShdw blurRad="38100" dist="38100" dir="2700000" algn="tl">
                    <a:srgbClr val="C0C0C0"/>
                  </a:outerShdw>
                </a:effectLst>
              </a:rPr>
              <a:t>never divide</a:t>
            </a:r>
            <a:r>
              <a:rPr lang="en-GB" sz="2000" b="1" dirty="0">
                <a:effectLst>
                  <a:outerShdw blurRad="38100" dist="38100" dir="2700000" algn="tl">
                    <a:srgbClr val="C0C0C0"/>
                  </a:outerShdw>
                </a:effectLst>
              </a:rPr>
              <a:t>.</a:t>
            </a: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err="1">
                <a:solidFill>
                  <a:srgbClr val="000000"/>
                </a:solidFill>
                <a:effectLst>
                  <a:outerShdw blurRad="38100" dist="38100" dir="2700000" algn="tl">
                    <a:srgbClr val="C0C0C0"/>
                  </a:outerShdw>
                </a:effectLst>
              </a:rPr>
              <a:t>Multicellular</a:t>
            </a:r>
            <a:r>
              <a:rPr lang="en-US" altLang="en-US" sz="2000" b="1" dirty="0">
                <a:solidFill>
                  <a:srgbClr val="000000"/>
                </a:solidFill>
                <a:effectLst>
                  <a:outerShdw blurRad="38100" dist="38100" dir="2700000" algn="tl">
                    <a:srgbClr val="C0C0C0"/>
                  </a:outerShdw>
                </a:effectLst>
              </a:rPr>
              <a:t>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dirty="0">
                <a:solidFill>
                  <a:srgbClr val="FF0000"/>
                </a:solidFill>
              </a:rPr>
              <a:t>blood 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304800" y="2971800"/>
            <a:ext cx="4724400" cy="701675"/>
          </a:xfrm>
          <a:prstGeom prst="rect">
            <a:avLst/>
          </a:prstGeom>
          <a:noFill/>
          <a:ln w="9525">
            <a:noFill/>
            <a:miter lim="800000"/>
            <a:headEnd/>
            <a:tailEnd/>
          </a:ln>
          <a:effectLst/>
        </p:spPr>
        <p:txBody>
          <a:bodyPr>
            <a:spAutoFit/>
          </a:bodyPr>
          <a:lstStyle/>
          <a:p>
            <a:pPr>
              <a:spcBef>
                <a:spcPct val="50000"/>
              </a:spcBef>
              <a:defRPr/>
            </a:pPr>
            <a:r>
              <a:rPr lang="en-US" altLang="en-US" sz="2000" b="1">
                <a:solidFill>
                  <a:srgbClr val="000000"/>
                </a:solidFill>
                <a:effectLst>
                  <a:outerShdw blurRad="38100" dist="38100" dir="2700000" algn="tl">
                    <a:srgbClr val="C0C0C0"/>
                  </a:outerShdw>
                </a:effectLst>
              </a:rPr>
              <a:t>Cell division distributes the genetic material (DNA) to two daughter cells.</a:t>
            </a:r>
            <a:endParaRPr lang="en-GB" sz="2000" b="1">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a:solidFill>
                  <a:srgbClr val="0000FF"/>
                </a:solidFill>
                <a:effectLst>
                  <a:outerShdw blurRad="38100" dist="38100" dir="2700000" algn="tl">
                    <a:srgbClr val="C0C0C0"/>
                  </a:outerShdw>
                </a:effectLst>
              </a:rPr>
              <a:t>Introduction</a:t>
            </a:r>
            <a:endParaRPr lang="en-US" altLang="en-US" sz="3600" b="1" kern="0" dirty="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5</a:t>
            </a:fld>
            <a:endParaRPr lang="en-GB" altLang="en-US" sz="1400"/>
          </a:p>
        </p:txBody>
      </p:sp>
      <p:sp>
        <p:nvSpPr>
          <p:cNvPr id="10242" name="Rectangle 2"/>
          <p:cNvSpPr>
            <a:spLocks noGrp="1" noChangeArrowheads="1"/>
          </p:cNvSpPr>
          <p:nvPr>
            <p:ph type="body" idx="1"/>
          </p:nvPr>
        </p:nvSpPr>
        <p:spPr>
          <a:xfrm>
            <a:off x="76200" y="1279525"/>
            <a:ext cx="8915400" cy="5197475"/>
          </a:xfrm>
        </p:spPr>
        <p:txBody>
          <a:bodyPr>
            <a:spAutoFit/>
          </a:bodyPr>
          <a:lstStyle/>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A cell’s genetic information (</a:t>
            </a:r>
            <a:r>
              <a:rPr lang="en-US" altLang="en-US" sz="2000" b="1" dirty="0">
                <a:solidFill>
                  <a:srgbClr val="FF0000"/>
                </a:solidFill>
                <a:effectLst>
                  <a:outerShdw blurRad="38100" dist="38100" dir="2700000" algn="tl">
                    <a:srgbClr val="C0C0C0"/>
                  </a:outerShdw>
                </a:effectLst>
              </a:rPr>
              <a:t>genome </a:t>
            </a:r>
            <a:r>
              <a:rPr lang="ar-EG" altLang="en-US" sz="1800" dirty="0"/>
              <a:t>البنك الـ</a:t>
            </a:r>
            <a:r>
              <a:rPr lang="ar-SA" altLang="en-US" sz="1800" dirty="0"/>
              <a:t>ﭽ</a:t>
            </a:r>
            <a:r>
              <a:rPr lang="ar-EG" altLang="en-US" sz="1800" dirty="0"/>
              <a:t>ين</a:t>
            </a:r>
            <a:r>
              <a:rPr lang="ar-SA" altLang="en-US" sz="1800" dirty="0"/>
              <a:t>ي</a:t>
            </a:r>
            <a:r>
              <a:rPr lang="en-US" altLang="en-US" sz="2000" b="1" dirty="0">
                <a:solidFill>
                  <a:srgbClr val="000000"/>
                </a:solidFill>
                <a:effectLst>
                  <a:outerShdw blurRad="38100" dist="38100" dir="2700000" algn="tl">
                    <a:srgbClr val="C0C0C0"/>
                  </a:outerShdw>
                </a:effectLst>
              </a:rPr>
              <a:t>) is packaged as DNA.</a:t>
            </a: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In prokaryotes, the genome is often a single long DNA molecule.</a:t>
            </a:r>
          </a:p>
          <a:p>
            <a:pPr lvl="1" eaLnBrk="1" hangingPunct="1">
              <a:buClr>
                <a:srgbClr val="339933"/>
              </a:buClr>
              <a:tabLst>
                <a:tab pos="2743200" algn="l"/>
              </a:tabLst>
              <a:defRPr/>
            </a:pPr>
            <a:r>
              <a:rPr lang="en-US" altLang="en-US" sz="1800" b="1" dirty="0">
                <a:solidFill>
                  <a:srgbClr val="0000FF"/>
                </a:solidFill>
                <a:effectLst>
                  <a:outerShdw blurRad="38100" dist="38100" dir="2700000" algn="tl">
                    <a:srgbClr val="C0C0C0"/>
                  </a:outerShdw>
                </a:effectLst>
              </a:rPr>
              <a:t>In eukaryotes, the genome consists of several DNA molecules</a:t>
            </a:r>
            <a:r>
              <a:rPr lang="en-US" altLang="en-US" sz="1800" b="1" dirty="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A human cell must duplicate about </a:t>
            </a:r>
            <a:r>
              <a:rPr lang="en-US" altLang="en-US" sz="2000" b="1" dirty="0">
                <a:solidFill>
                  <a:srgbClr val="0000FF"/>
                </a:solidFill>
                <a:effectLst>
                  <a:outerShdw blurRad="38100" dist="38100" dir="2700000" algn="tl">
                    <a:srgbClr val="C0C0C0"/>
                  </a:outerShdw>
                </a:effectLst>
              </a:rPr>
              <a:t>3m of DNA </a:t>
            </a:r>
            <a:r>
              <a:rPr lang="en-US" altLang="en-US" sz="2000" b="1" dirty="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a:solidFill>
                  <a:srgbClr val="0000FF"/>
                </a:solidFill>
                <a:effectLst>
                  <a:outerShdw blurRad="38100" dist="38100" dir="2700000" algn="tl">
                    <a:srgbClr val="C0C0C0"/>
                  </a:outerShdw>
                </a:effectLst>
              </a:rPr>
              <a:t>DNA molecules are packaged into chromosomes.</a:t>
            </a:r>
            <a:r>
              <a:rPr lang="en-US" altLang="en-US" sz="2400" b="1" dirty="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a:solidFill>
                  <a:srgbClr val="000000"/>
                </a:solidFill>
                <a:effectLst>
                  <a:outerShdw blurRad="38100" dist="38100" dir="2700000" algn="tl">
                    <a:srgbClr val="C0C0C0"/>
                  </a:outerShdw>
                </a:effectLst>
              </a:rPr>
              <a:t>Human somatic cells (</a:t>
            </a:r>
            <a:r>
              <a:rPr lang="en-US" altLang="en-US" sz="1800" dirty="0">
                <a:solidFill>
                  <a:srgbClr val="000000"/>
                </a:solidFill>
                <a:effectLst>
                  <a:outerShdw blurRad="38100" dist="38100" dir="2700000" algn="tl">
                    <a:srgbClr val="C0C0C0"/>
                  </a:outerShdw>
                </a:effectLst>
              </a:rPr>
              <a:t>body cells</a:t>
            </a:r>
            <a:r>
              <a:rPr lang="en-US" altLang="en-US" sz="1800" b="1" dirty="0">
                <a:solidFill>
                  <a:srgbClr val="000000"/>
                </a:solidFill>
                <a:effectLst>
                  <a:outerShdw blurRad="38100" dist="38100" dir="2700000" algn="tl">
                    <a:srgbClr val="C0C0C0"/>
                  </a:outerShdw>
                </a:effectLst>
              </a:rPr>
              <a:t>) have                                                           </a:t>
            </a:r>
            <a:r>
              <a:rPr lang="en-US" altLang="en-US" sz="1800" b="1" dirty="0">
                <a:solidFill>
                  <a:srgbClr val="0000FF"/>
                </a:solidFill>
                <a:effectLst>
                  <a:outerShdw blurRad="38100" dist="38100" dir="2700000" algn="tl">
                    <a:srgbClr val="C0C0C0"/>
                  </a:outerShdw>
                </a:effectLst>
              </a:rPr>
              <a:t>46 chromosomes</a:t>
            </a:r>
            <a:r>
              <a:rPr lang="en-US" altLang="en-US" sz="1800" b="1" dirty="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a:solidFill>
                  <a:srgbClr val="000000"/>
                </a:solidFill>
                <a:effectLst>
                  <a:outerShdw blurRad="38100" dist="38100" dir="2700000" algn="tl">
                    <a:srgbClr val="C0C0C0"/>
                  </a:outerShdw>
                </a:effectLst>
              </a:rPr>
              <a:t>Human gametes </a:t>
            </a:r>
            <a:r>
              <a:rPr lang="ar-EG" altLang="en-US" sz="1800" dirty="0">
                <a:solidFill>
                  <a:srgbClr val="000000"/>
                </a:solidFill>
              </a:rPr>
              <a:t>أمشاج</a:t>
            </a:r>
            <a:r>
              <a:rPr lang="en-US" altLang="en-US" sz="1800" b="1" dirty="0">
                <a:solidFill>
                  <a:srgbClr val="000000"/>
                </a:solidFill>
                <a:effectLst>
                  <a:outerShdw blurRad="38100" dist="38100" dir="2700000" algn="tl">
                    <a:srgbClr val="C0C0C0"/>
                  </a:outerShdw>
                </a:effectLst>
              </a:rPr>
              <a:t> (sperm or eggs) have                                                               </a:t>
            </a:r>
            <a:r>
              <a:rPr lang="en-US" altLang="en-US" sz="1800" b="1" dirty="0">
                <a:solidFill>
                  <a:srgbClr val="0000FF"/>
                </a:solidFill>
                <a:effectLst>
                  <a:outerShdw blurRad="38100" dist="38100" dir="2700000" algn="tl">
                    <a:srgbClr val="C0C0C0"/>
                  </a:outerShdw>
                </a:effectLst>
              </a:rPr>
              <a:t>23 chromosomes</a:t>
            </a:r>
            <a:r>
              <a:rPr lang="en-US" altLang="en-US" sz="1800" b="1" dirty="0">
                <a:solidFill>
                  <a:srgbClr val="000000"/>
                </a:solidFill>
                <a:effectLst>
                  <a:outerShdw blurRad="38100" dist="38100" dir="2700000" algn="tl">
                    <a:srgbClr val="C0C0C0"/>
                  </a:outerShdw>
                </a:effectLst>
              </a:rPr>
              <a:t>, half the number in </a:t>
            </a:r>
            <a:br>
              <a:rPr lang="en-US" altLang="en-US" sz="1800" b="1" dirty="0">
                <a:solidFill>
                  <a:srgbClr val="FF00FF"/>
                </a:solidFill>
                <a:effectLst>
                  <a:outerShdw blurRad="38100" dist="38100" dir="2700000" algn="tl">
                    <a:srgbClr val="C0C0C0"/>
                  </a:outerShdw>
                </a:effectLst>
              </a:rPr>
            </a:br>
            <a:r>
              <a:rPr lang="en-US" altLang="en-US" sz="1800" b="1" dirty="0">
                <a:solidFill>
                  <a:srgbClr val="000000"/>
                </a:solidFill>
                <a:effectLst>
                  <a:outerShdw blurRad="38100" dist="38100" dir="2700000" algn="tl">
                    <a:srgbClr val="C0C0C0"/>
                  </a:outerShdw>
                </a:effectLst>
              </a:rPr>
              <a:t>a </a:t>
            </a:r>
            <a:r>
              <a:rPr lang="en-US" altLang="en-US" sz="1800" b="1" dirty="0">
                <a:solidFill>
                  <a:srgbClr val="FF0000"/>
                </a:solidFill>
                <a:effectLst>
                  <a:outerShdw blurRad="38100" dist="38100" dir="2700000" algn="tl">
                    <a:srgbClr val="C0C0C0"/>
                  </a:outerShdw>
                </a:effectLst>
              </a:rPr>
              <a:t>somatic</a:t>
            </a:r>
            <a:r>
              <a:rPr lang="en-US" altLang="en-US" sz="1800" b="1" dirty="0">
                <a:solidFill>
                  <a:srgbClr val="000000"/>
                </a:solidFill>
                <a:effectLst>
                  <a:outerShdw blurRad="38100" dist="38100" dir="2700000" algn="tl">
                    <a:srgbClr val="C0C0C0"/>
                  </a:outerShdw>
                </a:effectLst>
              </a:rPr>
              <a:t> cell </a:t>
            </a:r>
            <a:r>
              <a:rPr lang="ar-EG" altLang="en-US" sz="1800" dirty="0">
                <a:solidFill>
                  <a:srgbClr val="000000"/>
                </a:solidFill>
              </a:rPr>
              <a:t>الخلية الجسدية</a:t>
            </a:r>
            <a:r>
              <a:rPr lang="en-US" altLang="en-US" sz="1800" b="1" dirty="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a:solidFill>
                  <a:srgbClr val="FF0000"/>
                </a:solidFill>
                <a:effectLst>
                  <a:outerShdw blurRad="38100" dist="38100" dir="2700000" algn="tl">
                    <a:srgbClr val="C0C0C0"/>
                  </a:outerShdw>
                </a:effectLst>
              </a:rPr>
              <a:t>Each eukaryotic chromosome consists                                                         mainly of a long, linear DNA molecule. </a:t>
            </a:r>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399" y="3810001"/>
            <a:ext cx="3505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wipe(left)">
                                      <p:cBhvr>
                                        <p:cTn id="15" dur="500"/>
                                        <p:tgtEl>
                                          <p:spTgt spid="1024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2">
                                            <p:txEl>
                                              <p:pRg st="4" end="4"/>
                                            </p:txEl>
                                          </p:spTgt>
                                        </p:tgtEl>
                                        <p:attrNameLst>
                                          <p:attrName>style.visibility</p:attrName>
                                        </p:attrNameLst>
                                      </p:cBhvr>
                                      <p:to>
                                        <p:strVal val="visible"/>
                                      </p:to>
                                    </p:set>
                                    <p:animEffect transition="in" filter="wipe(left)">
                                      <p:cBhvr>
                                        <p:cTn id="20" dur="500"/>
                                        <p:tgtEl>
                                          <p:spTgt spid="10242">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animEffect transition="in" filter="wipe(left)">
                                      <p:cBhvr>
                                        <p:cTn id="23" dur="500"/>
                                        <p:tgtEl>
                                          <p:spTgt spid="10242">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2">
                                            <p:txEl>
                                              <p:pRg st="6" end="6"/>
                                            </p:txEl>
                                          </p:spTgt>
                                        </p:tgtEl>
                                        <p:attrNameLst>
                                          <p:attrName>style.visibility</p:attrName>
                                        </p:attrNameLst>
                                      </p:cBhvr>
                                      <p:to>
                                        <p:strVal val="visible"/>
                                      </p:to>
                                    </p:set>
                                    <p:animEffect transition="in" filter="wipe(left)">
                                      <p:cBhvr>
                                        <p:cTn id="26" dur="500"/>
                                        <p:tgtEl>
                                          <p:spTgt spid="10242">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42">
                                            <p:txEl>
                                              <p:pRg st="7" end="7"/>
                                            </p:txEl>
                                          </p:spTgt>
                                        </p:tgtEl>
                                        <p:attrNameLst>
                                          <p:attrName>style.visibility</p:attrName>
                                        </p:attrNameLst>
                                      </p:cBhvr>
                                      <p:to>
                                        <p:strVal val="visible"/>
                                      </p:to>
                                    </p:set>
                                    <p:animEffect transition="in" filter="wipe(left)">
                                      <p:cBhvr>
                                        <p:cTn id="29" dur="500"/>
                                        <p:tgtEl>
                                          <p:spTgt spid="10242">
                                            <p:txEl>
                                              <p:pRg st="7" end="7"/>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p:cTn id="33" dur="500" fill="hold"/>
                                        <p:tgtEl>
                                          <p:spTgt spid="10246"/>
                                        </p:tgtEl>
                                        <p:attrNameLst>
                                          <p:attrName>ppt_w</p:attrName>
                                        </p:attrNameLst>
                                      </p:cBhvr>
                                      <p:tavLst>
                                        <p:tav tm="0">
                                          <p:val>
                                            <p:fltVal val="0"/>
                                          </p:val>
                                        </p:tav>
                                        <p:tav tm="100000">
                                          <p:val>
                                            <p:strVal val="#ppt_w"/>
                                          </p:val>
                                        </p:tav>
                                      </p:tavLst>
                                    </p:anim>
                                    <p:anim calcmode="lin" valueType="num">
                                      <p:cBhvr>
                                        <p:cTn id="34"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242">
                                            <p:txEl>
                                              <p:pRg st="8" end="8"/>
                                            </p:txEl>
                                          </p:spTgt>
                                        </p:tgtEl>
                                        <p:attrNameLst>
                                          <p:attrName>style.visibility</p:attrName>
                                        </p:attrNameLst>
                                      </p:cBhvr>
                                      <p:to>
                                        <p:strVal val="visible"/>
                                      </p:to>
                                    </p:set>
                                    <p:animEffect transition="in" filter="wipe(left)">
                                      <p:cBhvr>
                                        <p:cTn id="39"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305985"/>
            <a:ext cx="4914900" cy="1803571"/>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a:solidFill>
                  <a:srgbClr val="000000"/>
                </a:solidFill>
                <a:effectLst>
                  <a:outerShdw blurRad="38100" dist="38100" dir="2700000" algn="tl">
                    <a:srgbClr val="C0C0C0"/>
                  </a:outerShdw>
                </a:effectLst>
              </a:rPr>
              <a:t>Each chromosome has hundreds or thousands of genes (</a:t>
            </a:r>
            <a:r>
              <a:rPr lang="en-US" altLang="en-US" sz="1600" b="1" dirty="0">
                <a:solidFill>
                  <a:srgbClr val="FF0000"/>
                </a:solidFill>
                <a:effectLst>
                  <a:outerShdw blurRad="38100" dist="38100" dir="2700000" algn="tl">
                    <a:srgbClr val="C0C0C0"/>
                  </a:outerShdw>
                </a:effectLst>
              </a:rPr>
              <a:t>the units that specify an organism’s inherited characters </a:t>
            </a:r>
            <a:r>
              <a:rPr lang="ar-EG" altLang="en-US" sz="1600" dirty="0">
                <a:effectLst>
                  <a:outerShdw blurRad="38100" dist="38100" dir="2700000" algn="tl">
                    <a:srgbClr val="C0C0C0"/>
                  </a:outerShdw>
                </a:effectLst>
              </a:rPr>
              <a:t>الصفات الوراثية</a:t>
            </a:r>
            <a:r>
              <a:rPr lang="en-US" altLang="en-US" sz="1600" b="1" dirty="0">
                <a:solidFill>
                  <a:srgbClr val="000000"/>
                </a:solidFill>
                <a:effectLst>
                  <a:outerShdw blurRad="38100" dist="38100" dir="2700000" algn="tl">
                    <a:srgbClr val="C0C0C0"/>
                  </a:outerShdw>
                </a:effectLst>
              </a:rPr>
              <a:t>).</a:t>
            </a:r>
          </a:p>
          <a:p>
            <a:pPr marL="173038" indent="-173038" eaLnBrk="1" hangingPunct="1">
              <a:lnSpc>
                <a:spcPct val="90000"/>
              </a:lnSpc>
              <a:buClr>
                <a:srgbClr val="339933"/>
              </a:buClr>
              <a:tabLst>
                <a:tab pos="2743200" algn="l"/>
              </a:tabLst>
              <a:defRPr/>
            </a:pPr>
            <a:r>
              <a:rPr lang="en-US" altLang="en-US" sz="1600" b="1" dirty="0">
                <a:solidFill>
                  <a:srgbClr val="000000"/>
                </a:solidFill>
                <a:effectLst>
                  <a:outerShdw blurRad="38100" dist="38100" dir="2700000" algn="tl">
                    <a:srgbClr val="C0C0C0"/>
                  </a:outerShdw>
                </a:effectLst>
              </a:rPr>
              <a:t>This DNA-protein complex (</a:t>
            </a:r>
            <a:r>
              <a:rPr lang="en-US" altLang="en-US" sz="1800" b="1" dirty="0">
                <a:solidFill>
                  <a:srgbClr val="0000FF"/>
                </a:solidFill>
                <a:effectLst>
                  <a:outerShdw blurRad="38100" dist="38100" dir="2700000" algn="tl">
                    <a:srgbClr val="C0C0C0"/>
                  </a:outerShdw>
                </a:effectLst>
              </a:rPr>
              <a:t>chromatin</a:t>
            </a:r>
            <a:r>
              <a:rPr lang="en-US" altLang="en-US" sz="1600" b="1" dirty="0">
                <a:solidFill>
                  <a:srgbClr val="000000"/>
                </a:solidFill>
                <a:effectLst>
                  <a:outerShdw blurRad="38100" dist="38100" dir="2700000" algn="tl">
                    <a:srgbClr val="C0C0C0"/>
                  </a:outerShdw>
                </a:effectLst>
              </a:rPr>
              <a:t>) is organized into a long thin fiber.</a:t>
            </a:r>
            <a:endParaRPr lang="en-US" altLang="en-US" sz="900" b="1" dirty="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a:solidFill>
                  <a:srgbClr val="000000"/>
                </a:solidFill>
                <a:effectLst>
                  <a:outerShdw blurRad="38100" dist="38100" dir="2700000" algn="tl">
                    <a:srgbClr val="C0C0C0"/>
                  </a:outerShdw>
                </a:effectLst>
              </a:rPr>
              <a:t>After the DNA duplication, chromatin condenses</a:t>
            </a:r>
            <a:r>
              <a:rPr lang="ar-EG" altLang="en-US" sz="1600" b="1" dirty="0">
                <a:solidFill>
                  <a:srgbClr val="000000"/>
                </a:solidFill>
                <a:effectLst>
                  <a:outerShdw blurRad="38100" dist="38100" dir="2700000" algn="tl">
                    <a:srgbClr val="C0C0C0"/>
                  </a:outerShdw>
                </a:effectLst>
              </a:rPr>
              <a:t> </a:t>
            </a:r>
            <a:r>
              <a:rPr lang="en-US" altLang="en-US" sz="1600" b="1" dirty="0">
                <a:solidFill>
                  <a:srgbClr val="000000"/>
                </a:solidFill>
                <a:effectLst>
                  <a:outerShdw blurRad="38100" dist="38100" dir="2700000" algn="tl">
                    <a:srgbClr val="C0C0C0"/>
                  </a:outerShdw>
                </a:effectLst>
              </a:rPr>
              <a:t> to form (</a:t>
            </a:r>
            <a:r>
              <a:rPr lang="en-US" altLang="en-US" sz="1800" b="1" dirty="0">
                <a:solidFill>
                  <a:srgbClr val="0000CC"/>
                </a:solidFill>
                <a:effectLst>
                  <a:outerShdw blurRad="38100" dist="38100" dir="2700000" algn="tl">
                    <a:srgbClr val="C0C0C0"/>
                  </a:outerShdw>
                </a:effectLst>
              </a:rPr>
              <a:t>chromosome</a:t>
            </a:r>
            <a:r>
              <a:rPr lang="en-US" altLang="en-US" sz="1600" b="1" dirty="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81558"/>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b="1" dirty="0" err="1">
                <a:solidFill>
                  <a:srgbClr val="0000FF"/>
                </a:solidFill>
                <a:effectLst>
                  <a:outerShdw blurRad="38100" dist="38100" dir="2700000" algn="tl">
                    <a:srgbClr val="C0C0C0"/>
                  </a:outerShdw>
                </a:effectLst>
              </a:rPr>
              <a:t>chromatids</a:t>
            </a:r>
            <a:r>
              <a:rPr lang="en-US" altLang="en-US" b="1" dirty="0">
                <a:solidFill>
                  <a:srgbClr val="0000FF"/>
                </a:solidFill>
                <a:effectLst>
                  <a:outerShdw blurRad="38100" dist="38100" dir="2700000" algn="tl">
                    <a:srgbClr val="C0C0C0"/>
                  </a:outerShdw>
                </a:effectLst>
              </a:rPr>
              <a:t>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the called </a:t>
            </a:r>
            <a:r>
              <a:rPr lang="en-US" altLang="en-US" b="1" dirty="0" err="1">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sister </a:t>
            </a:r>
            <a:r>
              <a:rPr lang="en-US" altLang="en-US" sz="1600" b="1" dirty="0" err="1">
                <a:solidFill>
                  <a:srgbClr val="000000"/>
                </a:solidFill>
                <a:effectLst>
                  <a:outerShdw blurRad="38100" dist="38100" dir="2700000" algn="tl">
                    <a:srgbClr val="C0C0C0"/>
                  </a:outerShdw>
                </a:effectLst>
              </a:rPr>
              <a:t>chromatids</a:t>
            </a:r>
            <a:r>
              <a:rPr lang="en-US" altLang="en-US" sz="1600" b="1" dirty="0">
                <a:solidFill>
                  <a:srgbClr val="000000"/>
                </a:solidFill>
                <a:effectLst>
                  <a:outerShdw blurRad="38100" dist="38100" dir="2700000" algn="tl">
                    <a:srgbClr val="C0C0C0"/>
                  </a:outerShdw>
                </a:effectLst>
              </a:rPr>
              <a:t> 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FF0000"/>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err="1">
                <a:solidFill>
                  <a:srgbClr val="FF0000"/>
                </a:solidFill>
                <a:effectLst>
                  <a:outerShdw blurRad="38100" dist="38100" dir="2700000" algn="tl">
                    <a:srgbClr val="C0C0C0"/>
                  </a:outerShdw>
                </a:effectLst>
              </a:rPr>
              <a:t>cytokinesis</a:t>
            </a:r>
            <a:r>
              <a:rPr lang="en-US" altLang="en-US" sz="1600" b="1" dirty="0">
                <a:solidFill>
                  <a:srgbClr val="FF0000"/>
                </a:solidFill>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600" dirty="0">
                <a:solidFill>
                  <a:srgbClr val="000000"/>
                </a:solidFill>
                <a:effectLst>
                  <a:outerShdw blurRad="38100" dist="38100" dir="2700000" algn="tl">
                    <a:srgbClr val="C0C0C0"/>
                  </a:outerShdw>
                </a:effectLst>
              </a:rPr>
              <a:t>الخلايا الجسدية</a:t>
            </a:r>
            <a:r>
              <a:rPr lang="en-US" altLang="en-US" sz="16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5"/>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ontrols>
      <mc:AlternateContent xmlns:mc="http://schemas.openxmlformats.org/markup-compatibility/2006">
        <mc:Choice xmlns:v="urn:schemas-microsoft-com:vml" Requires="v">
          <p:control r:id="rId2" imgW="4572396" imgH="3429297"/>
        </mc:Choice>
        <mc:Fallback>
          <p:control r:id="rId2" imgW="4572396" imgH="3429297">
            <p:pic>
              <p:nvPicPr>
                <p:cNvPr id="2" name="s9d86120ff2b437d864addbce94eec70"/>
                <p:cNvPicPr preferRelativeResize="0">
                  <a:picLocks noChangeAspect="1" noChangeArrowheads="1" noChangeShapeType="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362200" y="1981200"/>
                  <a:ext cx="4572000" cy="3429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err="1">
                    <a:solidFill>
                      <a:srgbClr val="FF0000"/>
                    </a:solidFill>
                    <a:effectLst>
                      <a:outerShdw blurRad="38100" dist="38100" dir="2700000" algn="tl">
                        <a:srgbClr val="C0C0C0"/>
                      </a:outerShdw>
                    </a:effectLst>
                  </a:rPr>
                  <a:t>Chromatid</a:t>
                </a:r>
                <a:endParaRPr lang="en-GB" sz="2000" b="1" dirty="0">
                  <a:solidFill>
                    <a:srgbClr val="FF0000"/>
                  </a:solidFill>
                  <a:effectLst>
                    <a:outerShdw blurRad="38100" dist="38100" dir="2700000" algn="tl">
                      <a:srgbClr val="C0C0C0"/>
                    </a:outerShdw>
                  </a:effectLst>
                </a:endParaRP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a:effectLst>
                      <a:outerShdw blurRad="38100" dist="38100" dir="2700000" algn="tl">
                        <a:srgbClr val="C0C0C0"/>
                      </a:outerShdw>
                    </a:effectLst>
                  </a:rPr>
                  <a:t>(</a:t>
                </a:r>
                <a:r>
                  <a:rPr lang="en-GB" sz="1400" b="1" dirty="0">
                    <a:solidFill>
                      <a:srgbClr val="0000FF"/>
                    </a:solidFill>
                    <a:effectLst>
                      <a:outerShdw blurRad="38100" dist="38100" dir="2700000" algn="tl">
                        <a:srgbClr val="C0C0C0"/>
                      </a:outerShdw>
                    </a:effectLst>
                  </a:rPr>
                  <a:t>DNA + 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chromatids</a:t>
            </a: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Chromosomes</a:t>
              </a: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1000"/>
                                        <p:tgtEl>
                                          <p:spTgt spid="4"/>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52400" y="1201738"/>
            <a:ext cx="8839200" cy="5656262"/>
          </a:xfrm>
        </p:spPr>
        <p:txBody>
          <a:bodyPr>
            <a:spAutoFit/>
          </a:bodyPr>
          <a:lstStyle/>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In the gonads </a:t>
            </a:r>
            <a:r>
              <a:rPr lang="ar-EG" altLang="en-US" sz="1800" b="1" dirty="0">
                <a:solidFill>
                  <a:srgbClr val="000000"/>
                </a:solidFill>
                <a:effectLst>
                  <a:outerShdw blurRad="38100" dist="38100" dir="2700000" algn="tl">
                    <a:srgbClr val="C0C0C0"/>
                  </a:outerShdw>
                </a:effectLst>
              </a:rPr>
              <a:t>المناسل</a:t>
            </a:r>
            <a:r>
              <a:rPr lang="en-US" altLang="en-US" sz="2000" b="1" dirty="0">
                <a:solidFill>
                  <a:srgbClr val="000000"/>
                </a:solidFill>
                <a:effectLst>
                  <a:outerShdw blurRad="38100" dist="38100" dir="2700000" algn="tl">
                    <a:srgbClr val="C0C0C0"/>
                  </a:outerShdw>
                </a:effectLst>
              </a:rPr>
              <a:t>, cells undergo a </a:t>
            </a:r>
            <a:r>
              <a:rPr lang="en-US" altLang="en-US" sz="2000" b="1" dirty="0">
                <a:solidFill>
                  <a:srgbClr val="FF0000"/>
                </a:solidFill>
                <a:effectLst>
                  <a:outerShdw blurRad="38100" dist="38100" dir="2700000" algn="tl">
                    <a:srgbClr val="C0C0C0"/>
                  </a:outerShdw>
                </a:effectLst>
              </a:rPr>
              <a:t>meiotic </a:t>
            </a:r>
            <a:r>
              <a:rPr lang="en-US" altLang="en-US" sz="2000" b="1" dirty="0">
                <a:effectLst>
                  <a:outerShdw blurRad="38100" dist="38100" dir="2700000" algn="tl">
                    <a:srgbClr val="C0C0C0"/>
                  </a:outerShdw>
                </a:effectLst>
              </a:rPr>
              <a:t>division</a:t>
            </a:r>
            <a:r>
              <a:rPr lang="en-US" altLang="en-US" sz="2000" b="1" dirty="0">
                <a:solidFill>
                  <a:srgbClr val="000000"/>
                </a:solidFill>
                <a:effectLst>
                  <a:outerShdw blurRad="38100" dist="38100" dir="2700000" algn="tl">
                    <a:srgbClr val="C0C0C0"/>
                  </a:outerShdw>
                </a:effectLst>
              </a:rPr>
              <a:t>, which yields </a:t>
            </a:r>
            <a:r>
              <a:rPr lang="en-US" altLang="en-US" sz="2000" b="1" dirty="0">
                <a:solidFill>
                  <a:srgbClr val="0000FF"/>
                </a:solidFill>
                <a:effectLst>
                  <a:outerShdw blurRad="38100" dist="38100" dir="2700000" algn="tl">
                    <a:srgbClr val="C0C0C0"/>
                  </a:outerShdw>
                </a:effectLst>
              </a:rPr>
              <a:t>four daughter cells</a:t>
            </a:r>
            <a:r>
              <a:rPr lang="en-US" altLang="en-US" sz="2000" b="1" dirty="0">
                <a:solidFill>
                  <a:srgbClr val="000000"/>
                </a:solidFill>
                <a:effectLst>
                  <a:outerShdw blurRad="38100" dist="38100" dir="2700000" algn="tl">
                    <a:srgbClr val="C0C0C0"/>
                  </a:outerShdw>
                </a:effectLst>
              </a:rPr>
              <a:t>, each with </a:t>
            </a:r>
            <a:r>
              <a:rPr lang="en-US" altLang="en-US" sz="2000" b="1" u="sng" dirty="0">
                <a:solidFill>
                  <a:srgbClr val="000000"/>
                </a:solidFill>
                <a:effectLst>
                  <a:outerShdw blurRad="38100" dist="38100" dir="2700000" algn="tl">
                    <a:srgbClr val="C0C0C0"/>
                  </a:outerShdw>
                </a:effectLst>
              </a:rPr>
              <a:t>half the chromosomes’</a:t>
            </a:r>
            <a:r>
              <a:rPr lang="en-US" altLang="en-US" sz="2000" b="1" dirty="0">
                <a:solidFill>
                  <a:srgbClr val="000000"/>
                </a:solidFill>
                <a:effectLst>
                  <a:outerShdw blurRad="38100" dist="38100" dir="2700000" algn="tl">
                    <a:srgbClr val="C0C0C0"/>
                  </a:outerShdw>
                </a:effectLst>
              </a:rPr>
              <a:t> number of the parent cell.</a:t>
            </a:r>
          </a:p>
          <a:p>
            <a:pPr lvl="1" eaLnBrk="1" hangingPunct="1">
              <a:buClr>
                <a:srgbClr val="339933"/>
              </a:buClr>
              <a:tabLst>
                <a:tab pos="2743200" algn="l"/>
              </a:tabLst>
              <a:defRPr/>
            </a:pPr>
            <a:r>
              <a:rPr lang="en-US" altLang="en-US" sz="1800" b="1" dirty="0">
                <a:solidFill>
                  <a:srgbClr val="0000FF"/>
                </a:solidFill>
                <a:effectLst>
                  <a:outerShdw blurRad="38100" dist="38100" dir="2700000" algn="tl">
                    <a:srgbClr val="C0C0C0"/>
                  </a:outerShdw>
                </a:effectLst>
              </a:rPr>
              <a:t>In humans, meiosis reduces the number of chromosomes from 46 to 23.</a:t>
            </a:r>
          </a:p>
          <a:p>
            <a:pPr lvl="1"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Each of us inherited </a:t>
            </a:r>
            <a:r>
              <a:rPr lang="en-US" altLang="en-US" sz="2000" b="1" dirty="0">
                <a:solidFill>
                  <a:srgbClr val="0000FF"/>
                </a:solidFill>
                <a:effectLst>
                  <a:outerShdw blurRad="38100" dist="38100" dir="2700000" algn="tl">
                    <a:srgbClr val="C0C0C0"/>
                  </a:outerShdw>
                </a:effectLst>
              </a:rPr>
              <a:t>23 chromosomes</a:t>
            </a:r>
            <a:r>
              <a:rPr lang="en-US" altLang="en-US" sz="2000" b="1" dirty="0">
                <a:solidFill>
                  <a:srgbClr val="000000"/>
                </a:solidFill>
                <a:effectLst>
                  <a:outerShdw blurRad="38100" dist="38100" dir="2700000" algn="tl">
                    <a:srgbClr val="C0C0C0"/>
                  </a:outerShdw>
                </a:effectLst>
              </a:rPr>
              <a:t> from each parent: one set in an egg and one set in a sperm during meiosis.</a:t>
            </a:r>
          </a:p>
          <a:p>
            <a:pPr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FF0000"/>
                </a:solidFill>
                <a:effectLst>
                  <a:outerShdw blurRad="38100" dist="38100" dir="2700000" algn="tl">
                    <a:srgbClr val="C0C0C0"/>
                  </a:outerShdw>
                </a:effectLst>
              </a:rPr>
              <a:t>Gametes</a:t>
            </a:r>
            <a:r>
              <a:rPr lang="en-US" altLang="en-US" sz="2000" b="1" dirty="0">
                <a:solidFill>
                  <a:srgbClr val="000000"/>
                </a:solidFill>
                <a:effectLst>
                  <a:outerShdw blurRad="38100" dist="38100" dir="2700000" algn="tl">
                    <a:srgbClr val="C0C0C0"/>
                  </a:outerShdw>
                </a:effectLst>
              </a:rPr>
              <a:t> </a:t>
            </a:r>
            <a:r>
              <a:rPr lang="ar-EG" altLang="en-US" sz="1800" dirty="0">
                <a:solidFill>
                  <a:srgbClr val="000000"/>
                </a:solidFill>
                <a:effectLst>
                  <a:outerShdw blurRad="38100" dist="38100" dir="2700000" algn="tl">
                    <a:srgbClr val="C0C0C0"/>
                  </a:outerShdw>
                </a:effectLst>
              </a:rPr>
              <a:t>الأمشاج</a:t>
            </a:r>
            <a:r>
              <a:rPr lang="en-US" altLang="en-US" sz="2000" dirty="0">
                <a:solidFill>
                  <a:srgbClr val="000000"/>
                </a:solidFill>
                <a:effectLst>
                  <a:outerShdw blurRad="38100" dist="38100" dir="2700000" algn="tl">
                    <a:srgbClr val="C0C0C0"/>
                  </a:outerShdw>
                </a:effectLst>
              </a:rPr>
              <a:t>(eggs or sperm</a:t>
            </a:r>
            <a:r>
              <a:rPr lang="en-US" altLang="en-US" sz="2000" b="1" dirty="0">
                <a:solidFill>
                  <a:srgbClr val="000000"/>
                </a:solidFill>
                <a:effectLst>
                  <a:outerShdw blurRad="38100" dist="38100" dir="2700000" algn="tl">
                    <a:srgbClr val="C0C0C0"/>
                  </a:outerShdw>
                </a:effectLst>
              </a:rPr>
              <a:t>) are produced only in </a:t>
            </a:r>
            <a:r>
              <a:rPr lang="en-US" altLang="en-US" sz="2000" b="1" dirty="0">
                <a:solidFill>
                  <a:srgbClr val="FF0000"/>
                </a:solidFill>
                <a:effectLst>
                  <a:outerShdw blurRad="38100" dist="38100" dir="2700000" algn="tl">
                    <a:srgbClr val="C0C0C0"/>
                  </a:outerShdw>
                </a:effectLst>
              </a:rPr>
              <a:t>gonads</a:t>
            </a:r>
            <a:r>
              <a:rPr lang="en-US" altLang="en-US" sz="2000" b="1" dirty="0">
                <a:solidFill>
                  <a:srgbClr val="000000"/>
                </a:solidFill>
                <a:effectLst>
                  <a:outerShdw blurRad="38100" dist="38100" dir="2700000" algn="tl">
                    <a:srgbClr val="C0C0C0"/>
                  </a:outerShdw>
                </a:effectLst>
              </a:rPr>
              <a:t> </a:t>
            </a:r>
            <a:r>
              <a:rPr lang="ar-EG" altLang="en-US" sz="2000" dirty="0">
                <a:solidFill>
                  <a:srgbClr val="000000"/>
                </a:solidFill>
              </a:rPr>
              <a:t>المناسل</a:t>
            </a:r>
            <a:r>
              <a:rPr lang="en-US" altLang="en-US" sz="2000" b="1" dirty="0">
                <a:solidFill>
                  <a:srgbClr val="000000"/>
                </a:solidFill>
                <a:effectLst>
                  <a:outerShdw blurRad="38100" dist="38100" dir="2700000" algn="tl">
                    <a:srgbClr val="C0C0C0"/>
                  </a:outerShdw>
                </a:effectLst>
              </a:rPr>
              <a:t> (ovaries or testes). </a:t>
            </a:r>
          </a:p>
          <a:p>
            <a:pPr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The fertilized egg undergoes trillions of cycles of mitosis and </a:t>
            </a:r>
            <a:r>
              <a:rPr lang="en-US" altLang="en-US" sz="2000" b="1" dirty="0" err="1">
                <a:solidFill>
                  <a:srgbClr val="000000"/>
                </a:solidFill>
                <a:effectLst>
                  <a:outerShdw blurRad="38100" dist="38100" dir="2700000" algn="tl">
                    <a:srgbClr val="C0C0C0"/>
                  </a:outerShdw>
                </a:effectLst>
              </a:rPr>
              <a:t>cytokinesis</a:t>
            </a:r>
            <a:r>
              <a:rPr lang="en-US" altLang="en-US" sz="2000" b="1" dirty="0">
                <a:solidFill>
                  <a:srgbClr val="000000"/>
                </a:solidFill>
                <a:effectLst>
                  <a:outerShdw blurRad="38100" dist="38100" dir="2700000" algn="tl">
                    <a:srgbClr val="C0C0C0"/>
                  </a:outerShdw>
                </a:effectLst>
              </a:rPr>
              <a:t> to produce a fully developed </a:t>
            </a:r>
            <a:r>
              <a:rPr lang="en-US" altLang="en-US" sz="2000" b="1" dirty="0" err="1">
                <a:solidFill>
                  <a:srgbClr val="000000"/>
                </a:solidFill>
                <a:effectLst>
                  <a:outerShdw blurRad="38100" dist="38100" dir="2700000" algn="tl">
                    <a:srgbClr val="C0C0C0"/>
                  </a:outerShdw>
                </a:effectLst>
              </a:rPr>
              <a:t>multicellular</a:t>
            </a:r>
            <a:r>
              <a:rPr lang="en-US" altLang="en-US" sz="2000" b="1" dirty="0">
                <a:solidFill>
                  <a:srgbClr val="000000"/>
                </a:solidFill>
                <a:effectLst>
                  <a:outerShdw blurRad="38100" dist="38100" dir="2700000" algn="tl">
                    <a:srgbClr val="C0C0C0"/>
                  </a:outerShdw>
                </a:effectLst>
              </a:rPr>
              <a:t> human.</a:t>
            </a:r>
          </a:p>
          <a:p>
            <a:pPr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These processes continue every day to replace dead and damaged cell.</a:t>
            </a:r>
          </a:p>
          <a:p>
            <a:pPr eaLnBrk="1" hangingPunct="1">
              <a:buClr>
                <a:srgbClr val="339933"/>
              </a:buClr>
              <a:buFontTx/>
              <a:buNone/>
              <a:tabLst>
                <a:tab pos="2743200" algn="l"/>
              </a:tabLst>
              <a:defRPr/>
            </a:pPr>
            <a:endParaRPr lang="en-US" altLang="en-US" sz="1000" b="1" dirty="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a:solidFill>
                  <a:srgbClr val="000000"/>
                </a:solidFill>
                <a:effectLst>
                  <a:outerShdw blurRad="38100" dist="38100" dir="2700000" algn="tl">
                    <a:srgbClr val="C0C0C0"/>
                  </a:outerShdw>
                </a:effectLst>
              </a:rPr>
              <a:t>Fertilization fuses two gametes together and doubles the number of chromosomes to 46 again.</a:t>
            </a:r>
          </a:p>
        </p:txBody>
      </p:sp>
      <p:grpSp>
        <p:nvGrpSpPr>
          <p:cNvPr id="3" name="Group 2"/>
          <p:cNvGrpSpPr/>
          <p:nvPr/>
        </p:nvGrpSpPr>
        <p:grpSpPr>
          <a:xfrm>
            <a:off x="38100" y="1292"/>
            <a:ext cx="9029700" cy="1266444"/>
            <a:chOff x="38100" y="1292"/>
            <a:chExt cx="9029700" cy="1266444"/>
          </a:xfrm>
        </p:grpSpPr>
        <p:sp>
          <p:nvSpPr>
            <p:cNvPr id="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Rectangle 7"/>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animEffect transition="in" filter="wipe(left)">
                                      <p:cBhvr>
                                        <p:cTn id="7" dur="500"/>
                                        <p:tgtEl>
                                          <p:spTgt spid="1536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wipe(left)">
                                      <p:cBhvr>
                                        <p:cTn id="12" dur="500"/>
                                        <p:tgtEl>
                                          <p:spTgt spid="1536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2">
                                            <p:txEl>
                                              <p:pRg st="7" end="7"/>
                                            </p:txEl>
                                          </p:spTgt>
                                        </p:tgtEl>
                                        <p:attrNameLst>
                                          <p:attrName>style.visibility</p:attrName>
                                        </p:attrNameLst>
                                      </p:cBhvr>
                                      <p:to>
                                        <p:strVal val="visible"/>
                                      </p:to>
                                    </p:set>
                                    <p:animEffect transition="in" filter="wipe(left)">
                                      <p:cBhvr>
                                        <p:cTn id="17" dur="500"/>
                                        <p:tgtEl>
                                          <p:spTgt spid="15362">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2">
                                            <p:txEl>
                                              <p:pRg st="9" end="9"/>
                                            </p:txEl>
                                          </p:spTgt>
                                        </p:tgtEl>
                                        <p:attrNameLst>
                                          <p:attrName>style.visibility</p:attrName>
                                        </p:attrNameLst>
                                      </p:cBhvr>
                                      <p:to>
                                        <p:strVal val="visible"/>
                                      </p:to>
                                    </p:set>
                                    <p:animEffect transition="in" filter="wipe(left)">
                                      <p:cBhvr>
                                        <p:cTn id="22" dur="500"/>
                                        <p:tgtEl>
                                          <p:spTgt spid="15362">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2">
                                            <p:txEl>
                                              <p:pRg st="11" end="11"/>
                                            </p:txEl>
                                          </p:spTgt>
                                        </p:tgtEl>
                                        <p:attrNameLst>
                                          <p:attrName>style.visibility</p:attrName>
                                        </p:attrNameLst>
                                      </p:cBhvr>
                                      <p:to>
                                        <p:strVal val="visible"/>
                                      </p:to>
                                    </p:set>
                                    <p:animEffect transition="in" filter="wipe(left)">
                                      <p:cBhvr>
                                        <p:cTn id="27" dur="500"/>
                                        <p:tgtEl>
                                          <p:spTgt spid="1536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25"/>
  <p:tag name="ARTICULATE_PROJECT_OPEN" val="1"/>
  <p:tag name="TAG_BACKING_FORM_KEY" val="2035204-c:\users\amahmedkeele\desktop\lectures\lecture-16 division\lecture 16.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DUPLICATEID" val="f02f1fb9b5e4486fad85e85b9ddcfe84"/>
</p:tagLst>
</file>

<file path=ppt/tags/tag11.xml><?xml version="1.0" encoding="utf-8"?>
<p:tagLst xmlns:a="http://schemas.openxmlformats.org/drawingml/2006/main" xmlns:r="http://schemas.openxmlformats.org/officeDocument/2006/relationships" xmlns:p="http://schemas.openxmlformats.org/presentationml/2006/main">
  <p:tag name="DUPLICATEID" val="cb66a15cb3c943f1b46579f0361df0c2"/>
</p:tagLst>
</file>

<file path=ppt/tags/tag12.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DUPLICATEID" val="484a5db54aa84b859f37ec02178f49ad"/>
</p:tagLst>
</file>

<file path=ppt/tags/tag14.xml><?xml version="1.0" encoding="utf-8"?>
<p:tagLst xmlns:a="http://schemas.openxmlformats.org/drawingml/2006/main" xmlns:r="http://schemas.openxmlformats.org/officeDocument/2006/relationships" xmlns:p="http://schemas.openxmlformats.org/presentationml/2006/main">
  <p:tag name="DUPLICATEID" val="654e9ef918c14e779c05bba44fc64808"/>
</p:tagLst>
</file>

<file path=ppt/tags/tag15.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DUPLICATEID" val="e9d0e053881d4227a032abeec55e2c52"/>
</p:tagLst>
</file>

<file path=ppt/tags/tag17.xml><?xml version="1.0" encoding="utf-8"?>
<p:tagLst xmlns:a="http://schemas.openxmlformats.org/drawingml/2006/main" xmlns:r="http://schemas.openxmlformats.org/officeDocument/2006/relationships" xmlns:p="http://schemas.openxmlformats.org/presentationml/2006/main">
  <p:tag name="DUPLICATEID" val="5b1acf0fd40940ea96b03cc0a508dd90"/>
</p:tagLst>
</file>

<file path=ppt/tags/tag18.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DUPLICATEID" val="ccac345afc174fbabc7d42265b8b8439"/>
</p:tagLst>
</file>

<file path=ppt/tags/tag2.xml><?xml version="1.0" encoding="utf-8"?>
<p:tagLst xmlns:a="http://schemas.openxmlformats.org/drawingml/2006/main" xmlns:r="http://schemas.openxmlformats.org/officeDocument/2006/relationships" xmlns:p="http://schemas.openxmlformats.org/presentationml/2006/main">
  <p:tag name="AUDIO_ID" val="296"/>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DUPLICATEID" val="7f8f4a29ff5d418ca29125d1b1029b6c"/>
</p:tagLst>
</file>

<file path=ppt/tags/tag21.xml><?xml version="1.0" encoding="utf-8"?>
<p:tagLst xmlns:a="http://schemas.openxmlformats.org/drawingml/2006/main" xmlns:r="http://schemas.openxmlformats.org/officeDocument/2006/relationships" xmlns:p="http://schemas.openxmlformats.org/presentationml/2006/main">
  <p:tag name="AUDIO_ID" val="299"/>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VIDEO_ID" val="cc2c5609-d55e-41d6-af12-e062a6cb4d99"/>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a8230e4a-49f1-4217-98f0-efd15222f1c2"/>
</p:tagLst>
</file>

<file path=ppt/tags/tag23.xml><?xml version="1.0" encoding="utf-8"?>
<p:tagLst xmlns:a="http://schemas.openxmlformats.org/drawingml/2006/main" xmlns:r="http://schemas.openxmlformats.org/officeDocument/2006/relationships" xmlns:p="http://schemas.openxmlformats.org/presentationml/2006/main">
  <p:tag name="DUPLICATEID" val="69852b7435c34bf7bebe6b0b08f60ed5"/>
</p:tagLst>
</file>

<file path=ppt/tags/tag24.xml><?xml version="1.0" encoding="utf-8"?>
<p:tagLst xmlns:a="http://schemas.openxmlformats.org/drawingml/2006/main" xmlns:r="http://schemas.openxmlformats.org/officeDocument/2006/relationships" xmlns:p="http://schemas.openxmlformats.org/presentationml/2006/main">
  <p:tag name="DUPLICATEID" val="aabfa2a310844c809d754e7acd7b9fba"/>
</p:tagLst>
</file>

<file path=ppt/tags/tag25.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7"/>
</p:tagLst>
</file>

<file path=ppt/tags/tag26.xml><?xml version="1.0" encoding="utf-8"?>
<p:tagLst xmlns:a="http://schemas.openxmlformats.org/drawingml/2006/main" xmlns:r="http://schemas.openxmlformats.org/officeDocument/2006/relationships" xmlns:p="http://schemas.openxmlformats.org/presentationml/2006/main">
  <p:tag name="DUPLICATEID" val="0fd18dc73d9444ac9c501ace11e0c82d"/>
</p:tagLst>
</file>

<file path=ppt/tags/tag27.xml><?xml version="1.0" encoding="utf-8"?>
<p:tagLst xmlns:a="http://schemas.openxmlformats.org/drawingml/2006/main" xmlns:r="http://schemas.openxmlformats.org/officeDocument/2006/relationships" xmlns:p="http://schemas.openxmlformats.org/presentationml/2006/main">
  <p:tag name="DUPLICATEID" val="08101bdbe917400aaa9855e37e8132a7"/>
</p:tagLst>
</file>

<file path=ppt/tags/tag28.xml><?xml version="1.0" encoding="utf-8"?>
<p:tagLst xmlns:a="http://schemas.openxmlformats.org/drawingml/2006/main" xmlns:r="http://schemas.openxmlformats.org/officeDocument/2006/relationships" xmlns:p="http://schemas.openxmlformats.org/presentationml/2006/main">
  <p:tag name="DUPLICATEID" val="b3f84d193c544051a086e74b6fdeac20"/>
</p:tagLst>
</file>

<file path=ppt/tags/tag29.xml><?xml version="1.0" encoding="utf-8"?>
<p:tagLst xmlns:a="http://schemas.openxmlformats.org/drawingml/2006/main" xmlns:r="http://schemas.openxmlformats.org/officeDocument/2006/relationships" xmlns:p="http://schemas.openxmlformats.org/presentationml/2006/main">
  <p:tag name="DUPLICATEID" val="62ea17b0d2e741cba23dff2009f08e89"/>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AUDIO_ID" val="265"/>
  <p:tag name="ARTICULATE_AUDIO_RECORDED" val="1"/>
  <p:tag name="TIMELINE" val="95.6/118.6/140.3/173.9/225.3"/>
  <p:tag name="ELAPSEDTIME" val="259.1"/>
  <p:tag name="ANNOTATION_TYPE_1" val="0"/>
  <p:tag name="ANNOTATION_START_1" val="2.5"/>
  <p:tag name="ANNOTATION_END_1" val="11.3"/>
  <p:tag name="ANNOTATION_TOP_1" val="150"/>
  <p:tag name="ANNOTATION_LEFT_1" val="6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3"/>
  <p:tag name="ANNOTATION_END_2" val="15.4"/>
  <p:tag name="ANNOTATION_TOP_2" val="149"/>
  <p:tag name="ANNOTATION_LEFT_2" val="31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5.4"/>
  <p:tag name="ANNOTATION_END_3" val="49.2"/>
  <p:tag name="ANNOTATION_TOP_3" val="147"/>
  <p:tag name="ANNOTATION_LEFT_3" val="51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9.2"/>
  <p:tag name="ANNOTATION_END_4" val="50.3"/>
  <p:tag name="ANNOTATION_TOP_4" val="144"/>
  <p:tag name="ANNOTATION_LEFT_4" val="73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0.3"/>
  <p:tag name="ANNOTATION_END_5" val="60.8"/>
  <p:tag name="ANNOTATION_TOP_5" val="180"/>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0.8"/>
  <p:tag name="ANNOTATION_END_6" val="63.6"/>
  <p:tag name="ANNOTATION_TOP_6" val="175"/>
  <p:tag name="ANNOTATION_LEFT_6" val="43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3.6"/>
  <p:tag name="ANNOTATION_END_7" val="87.7"/>
  <p:tag name="ANNOTATION_TOP_7" val="217"/>
  <p:tag name="ANNOTATION_LEFT_7" val="6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7.7"/>
  <p:tag name="ANNOTATION_END_8" val="90.7"/>
  <p:tag name="ANNOTATION_TOP_8" val="252"/>
  <p:tag name="ANNOTATION_LEFT_8" val="6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0.7"/>
  <p:tag name="ANNOTATION_END_9" val="91.6"/>
  <p:tag name="ANNOTATION_TOP_9" val="249"/>
  <p:tag name="ANNOTATION_LEFT_9" val="46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1.6"/>
  <p:tag name="ANNOTATION_END_10" val="92.4"/>
  <p:tag name="ANNOTATION_TOP_10" val="25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2.4"/>
  <p:tag name="ANNOTATION_END_11" val="93.6"/>
  <p:tag name="ANNOTATION_TOP_11" val="245"/>
  <p:tag name="ANNOTATION_LEFT_11" val="8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93.6"/>
  <p:tag name="ANNOTATION_END_12" val="100.3"/>
  <p:tag name="ANNOTATION_TOP_12" val="247"/>
  <p:tag name="ANNOTATION_LEFT_12" val="884"/>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0.3"/>
  <p:tag name="ANNOTATION_END_13" val="102.6"/>
  <p:tag name="ANNOTATION_TOP_13" val="302"/>
  <p:tag name="ANNOTATION_LEFT_13" val="32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2.6"/>
  <p:tag name="ANNOTATION_END_14" val="111.6"/>
  <p:tag name="ANNOTATION_TOP_14" val="305"/>
  <p:tag name="ANNOTATION_LEFT_14" val="70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11.6"/>
  <p:tag name="ANNOTATION_END_15" val="113.2"/>
  <p:tag name="ANNOTATION_TOP_15" val="342"/>
  <p:tag name="ANNOTATION_LEFT_15" val="6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3.2"/>
  <p:tag name="ANNOTATION_END_16" val="114.2"/>
  <p:tag name="ANNOTATION_TOP_16" val="339"/>
  <p:tag name="ANNOTATION_LEFT_16" val="2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4.2"/>
  <p:tag name="ANNOTATION_END_17" val="119.8"/>
  <p:tag name="ANNOTATION_TOP_17" val="341"/>
  <p:tag name="ANNOTATION_LEFT_17" val="36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9.8"/>
  <p:tag name="ANNOTATION_END_18" val="122.7"/>
  <p:tag name="ANNOTATION_TOP_18" val="400"/>
  <p:tag name="ANNOTATION_LEFT_18" val="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7"/>
  <p:tag name="ANNOTATION_END_19" val="123.7"/>
  <p:tag name="ANNOTATION_TOP_19" val="408"/>
  <p:tag name="ANNOTATION_LEFT_19" val="263"/>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7"/>
  <p:tag name="ANNOTATION_END_20" val="127.8"/>
  <p:tag name="ANNOTATION_TOP_20" val="399"/>
  <p:tag name="ANNOTATION_LEFT_20" val="353"/>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8"/>
  <p:tag name="ANNOTATION_END_21" val="130.1"/>
  <p:tag name="ANNOTATION_TOP_21" val="391"/>
  <p:tag name="ANNOTATION_LEFT_21" val="44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30.1"/>
  <p:tag name="ANNOTATION_END_22" val="135.6"/>
  <p:tag name="ANNOTATION_TOP_22" val="400"/>
  <p:tag name="ANNOTATION_LEFT_22" val="70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5.6"/>
  <p:tag name="ANNOTATION_END_23" val="142.2"/>
  <p:tag name="ANNOTATION_TOP_23" val="427"/>
  <p:tag name="ANNOTATION_LEFT_23" val="7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42.2"/>
  <p:tag name="ANNOTATION_END_24" val="145.9"/>
  <p:tag name="ANNOTATION_TOP_24" val="476"/>
  <p:tag name="ANNOTATION_LEFT_24" val="55"/>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5.9"/>
  <p:tag name="ANNOTATION_END_25" val="147.4"/>
  <p:tag name="ANNOTATION_TOP_25" val="483"/>
  <p:tag name="ANNOTATION_LEFT_25" val="4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7.4"/>
  <p:tag name="ANNOTATION_END_26" val="149.0"/>
  <p:tag name="ANNOTATION_TOP_26" val="484"/>
  <p:tag name="ANNOTATION_LEFT_26" val="57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0"/>
  <p:tag name="ANNOTATION_END_27" val="150.5"/>
  <p:tag name="ANNOTATION_TOP_27" val="480"/>
  <p:tag name="ANNOTATION_LEFT_27" val="691"/>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5"/>
  <p:tag name="ANNOTATION_END_28" val="155.0"/>
  <p:tag name="ANNOTATION_TOP_28" val="523"/>
  <p:tag name="ANNOTATION_LEFT_28" val="73"/>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5.0"/>
  <p:tag name="ANNOTATION_END_29" val="229.8"/>
  <p:tag name="ANNOTATION_TOP_29" val="486"/>
  <p:tag name="ANNOTATION_LEFT_29" val="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29.8"/>
  <p:tag name="ANNOTATION_END_30" val="236.8"/>
  <p:tag name="ANNOTATION_TOP_30" val="659"/>
  <p:tag name="ANNOTATION_LEFT_30" val="63"/>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36.8"/>
  <p:tag name="ANNOTATION_END_31" val="237.7"/>
  <p:tag name="ANNOTATION_TOP_31" val="699"/>
  <p:tag name="ANNOTATION_LEFT_31" val="66"/>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37.7"/>
  <p:tag name="ANNOTATION_TOP_32" val="674"/>
  <p:tag name="ANNOTATION_LEFT_32" val="6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COUNT" val="32"/>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DUPLICATEID" val="d9f0e637f7fb448bba7f5384cd333afd"/>
</p:tagLst>
</file>

<file path=ppt/tags/tag32.xml><?xml version="1.0" encoding="utf-8"?>
<p:tagLst xmlns:a="http://schemas.openxmlformats.org/drawingml/2006/main" xmlns:r="http://schemas.openxmlformats.org/officeDocument/2006/relationships" xmlns:p="http://schemas.openxmlformats.org/presentationml/2006/main">
  <p:tag name="DUPLICATEID" val="f514c62aa513494195aaa751a43e8a66"/>
</p:tagLst>
</file>

<file path=ppt/tags/tag33.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34.xml><?xml version="1.0" encoding="utf-8"?>
<p:tagLst xmlns:a="http://schemas.openxmlformats.org/drawingml/2006/main" xmlns:r="http://schemas.openxmlformats.org/officeDocument/2006/relationships" xmlns:p="http://schemas.openxmlformats.org/presentationml/2006/main">
  <p:tag name="DUPLICATEID" val="516fd83c38f543ce861cf0206ae20dd1"/>
</p:tagLst>
</file>

<file path=ppt/tags/tag35.xml><?xml version="1.0" encoding="utf-8"?>
<p:tagLst xmlns:a="http://schemas.openxmlformats.org/drawingml/2006/main" xmlns:r="http://schemas.openxmlformats.org/officeDocument/2006/relationships" xmlns:p="http://schemas.openxmlformats.org/presentationml/2006/main">
  <p:tag name="DUPLICATEID" val="ac4ff574689c4cdf909bb0faf2a6df3d"/>
</p:tagLst>
</file>

<file path=ppt/tags/tag36.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DUPLICATEID" val="004eb6799e2b4299824136e7e8d0df61"/>
</p:tagLst>
</file>

<file path=ppt/tags/tag38.xml><?xml version="1.0" encoding="utf-8"?>
<p:tagLst xmlns:a="http://schemas.openxmlformats.org/drawingml/2006/main" xmlns:r="http://schemas.openxmlformats.org/officeDocument/2006/relationships" xmlns:p="http://schemas.openxmlformats.org/presentationml/2006/main">
  <p:tag name="DUPLICATEID" val="5643c27f2c7847ca9ca7dc8286744455"/>
</p:tagLst>
</file>

<file path=ppt/tags/tag39.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VIDEO_ID" val="46611f4f-fa1d-49cc-bd3f-ad60445f6f2d"/>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8744d86e-152a-4cd3-a7f9-0f3a6550d926"/>
</p:tagLst>
</file>

<file path=ppt/tags/tag43.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Lst>
</file>

<file path=ppt/tags/tag44.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DUPLICATEID" val="994a01508ad74f198521e97df6667c9b"/>
</p:tagLst>
</file>

<file path=ppt/tags/tag47.xml><?xml version="1.0" encoding="utf-8"?>
<p:tagLst xmlns:a="http://schemas.openxmlformats.org/drawingml/2006/main" xmlns:r="http://schemas.openxmlformats.org/officeDocument/2006/relationships" xmlns:p="http://schemas.openxmlformats.org/presentationml/2006/main">
  <p:tag name="DUPLICATEID" val="a62eaf1bb5f5497ab364322b78f0e274"/>
</p:tagLst>
</file>

<file path=ppt/tags/tag48.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fad5aba5d6d0417ba19fb27fa52fbbb5"/>
</p:tagLst>
</file>

<file path=ppt/tags/tag51.xml><?xml version="1.0" encoding="utf-8"?>
<p:tagLst xmlns:a="http://schemas.openxmlformats.org/drawingml/2006/main" xmlns:r="http://schemas.openxmlformats.org/officeDocument/2006/relationships" xmlns:p="http://schemas.openxmlformats.org/presentationml/2006/main">
  <p:tag name="DUPLICATEID" val="c38ffa047bf6461d96c911784eb332f6"/>
</p:tagLst>
</file>

<file path=ppt/tags/tag52.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DUPLICATEID" val="d1840d3035d94895ab3bd68e3cac2132"/>
</p:tagLst>
</file>

<file path=ppt/tags/tag54.xml><?xml version="1.0" encoding="utf-8"?>
<p:tagLst xmlns:a="http://schemas.openxmlformats.org/drawingml/2006/main" xmlns:r="http://schemas.openxmlformats.org/officeDocument/2006/relationships" xmlns:p="http://schemas.openxmlformats.org/presentationml/2006/main">
  <p:tag name="DUPLICATEID" val="e5e21d3326234c94b3688c92d7aaa2a5"/>
</p:tagLst>
</file>

<file path=ppt/tags/tag55.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56.xml><?xml version="1.0" encoding="utf-8"?>
<p:tagLst xmlns:a="http://schemas.openxmlformats.org/drawingml/2006/main" xmlns:r="http://schemas.openxmlformats.org/officeDocument/2006/relationships" xmlns:p="http://schemas.openxmlformats.org/presentationml/2006/main">
  <p:tag name="DUPLICATEID" val="530bc60f8e53457d8a6838abe2f8e96b"/>
</p:tagLst>
</file>

<file path=ppt/tags/tag57.xml><?xml version="1.0" encoding="utf-8"?>
<p:tagLst xmlns:a="http://schemas.openxmlformats.org/drawingml/2006/main" xmlns:r="http://schemas.openxmlformats.org/officeDocument/2006/relationships" xmlns:p="http://schemas.openxmlformats.org/presentationml/2006/main">
  <p:tag name="DUPLICATEID" val="09a87bfa726048748c5b8e08369047c2"/>
</p:tagLst>
</file>

<file path=ppt/tags/tag58.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a0d6da29-99d2-4ad2-9c4d-ecba6a1e55ad"/>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7"/>
</p:tagLst>
</file>

<file path=ppt/tags/tag59.xml><?xml version="1.0" encoding="utf-8"?>
<p:tagLst xmlns:a="http://schemas.openxmlformats.org/drawingml/2006/main" xmlns:r="http://schemas.openxmlformats.org/officeDocument/2006/relationships" xmlns:p="http://schemas.openxmlformats.org/presentationml/2006/main">
  <p:tag name="VIDEO_ID" val="899e1632-bb85-4d08-b73b-730d8eb0c179"/>
  <p:tag name="VIDEO_SOURCE_TYPE" val="local"/>
  <p:tag name="VIDEO_TITLE" val="Mitosis.flv"/>
  <p:tag name="OVERRIDE_SWF" val="YES"/>
  <p:tag name="THUMBNAIL_IS_PLACEHOLDER" val="False"/>
  <p:tag name="SWF_MOVIE_PATH" val="6ZZ4CXOyeD3.mp4"/>
  <p:tag name="SWF_MOVIE_PATH_ORIGINAL" val="6ZZ4CXOyeD3.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23da1e32-c1c6-4de4-a7c7-4d871b20bb9a"/>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13ceb442679749efb577778863da9678"/>
</p:tagLst>
</file>

<file path=ppt/tags/tag61.xml><?xml version="1.0" encoding="utf-8"?>
<p:tagLst xmlns:a="http://schemas.openxmlformats.org/drawingml/2006/main" xmlns:r="http://schemas.openxmlformats.org/officeDocument/2006/relationships" xmlns:p="http://schemas.openxmlformats.org/presentationml/2006/main">
  <p:tag name="DUPLICATEID" val="636a0b1cb4d1468580d9ce000f8cc39e"/>
</p:tagLst>
</file>

<file path=ppt/tags/tag7.xml><?xml version="1.0" encoding="utf-8"?>
<p:tagLst xmlns:a="http://schemas.openxmlformats.org/drawingml/2006/main" xmlns:r="http://schemas.openxmlformats.org/officeDocument/2006/relationships" xmlns:p="http://schemas.openxmlformats.org/presentationml/2006/main">
  <p:tag name="DUPLICATEID" val="5f01945d516b421c89f4397c16e9c748"/>
</p:tagLst>
</file>

<file path=ppt/tags/tag8.xml><?xml version="1.0" encoding="utf-8"?>
<p:tagLst xmlns:a="http://schemas.openxmlformats.org/drawingml/2006/main" xmlns:r="http://schemas.openxmlformats.org/officeDocument/2006/relationships" xmlns:p="http://schemas.openxmlformats.org/presentationml/2006/main">
  <p:tag name="DUPLICATEID" val="28ed161f9cd24cf2a6ef60c5aee72650"/>
</p:tagLst>
</file>

<file path=ppt/tags/tag9.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a0d6da29-99d2-4ad2-9c4d-ecba6a1e55ad"/>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7132</TotalTime>
  <Words>1423</Words>
  <Application>Microsoft Macintosh PowerPoint</Application>
  <PresentationFormat>On-screen Show (4:3)</PresentationFormat>
  <Paragraphs>164</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Wingdings</vt:lpstr>
      <vt:lpstr>Default Design</vt:lpstr>
      <vt:lpstr>PowerPoint Presentation</vt:lpstr>
      <vt:lpstr>PowerPoint Presentation</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Mitosis: hints</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Meshal Khalid A Alghanem</cp:lastModifiedBy>
  <cp:revision>241</cp:revision>
  <dcterms:created xsi:type="dcterms:W3CDTF">2006-03-29T18:12:48Z</dcterms:created>
  <dcterms:modified xsi:type="dcterms:W3CDTF">2024-12-23T22:01:08Z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C:\Users\amahmedkeele\Desktop\Lectures\Lecture-16 Division\Lecture 16.ppta</vt:lpwstr>
  </property>
</Properties>
</file>