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activeX/activeX2.xml" ContentType="application/vnd.ms-office.activeX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4" r:id="rId2"/>
    <p:sldId id="345" r:id="rId3"/>
    <p:sldId id="274" r:id="rId4"/>
    <p:sldId id="276" r:id="rId5"/>
    <p:sldId id="278" r:id="rId6"/>
    <p:sldId id="280" r:id="rId7"/>
    <p:sldId id="343" r:id="rId8"/>
    <p:sldId id="284" r:id="rId9"/>
    <p:sldId id="336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37" r:id="rId18"/>
    <p:sldId id="340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4660"/>
  </p:normalViewPr>
  <p:slideViewPr>
    <p:cSldViewPr>
      <p:cViewPr varScale="1">
        <p:scale>
          <a:sx n="127" d="100"/>
          <a:sy n="127" d="100"/>
        </p:scale>
        <p:origin x="1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8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3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3.xml"/><Relationship Id="rId7" Type="http://schemas.openxmlformats.org/officeDocument/2006/relationships/image" Target="../media/image7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openxmlformats.org/officeDocument/2006/relationships/image" Target="../media/image13.png"/><Relationship Id="rId4" Type="http://schemas.openxmlformats.org/officeDocument/2006/relationships/tags" Target="../tags/tag39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3.xml"/><Relationship Id="rId7" Type="http://schemas.openxmlformats.org/officeDocument/2006/relationships/image" Target="../media/image7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6.xml"/><Relationship Id="rId7" Type="http://schemas.openxmlformats.org/officeDocument/2006/relationships/image" Target="../media/image7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9.xml"/><Relationship Id="rId7" Type="http://schemas.openxmlformats.org/officeDocument/2006/relationships/image" Target="../media/image1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2.xml"/><Relationship Id="rId7" Type="http://schemas.openxmlformats.org/officeDocument/2006/relationships/image" Target="../media/image7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5.xml"/><Relationship Id="rId7" Type="http://schemas.openxmlformats.org/officeDocument/2006/relationships/image" Target="../media/image7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8.xml"/><Relationship Id="rId7" Type="http://schemas.openxmlformats.org/officeDocument/2006/relationships/image" Target="../media/image7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jpeg"/><Relationship Id="rId5" Type="http://schemas.openxmlformats.org/officeDocument/2006/relationships/tags" Target="../tags/tag7.xml"/><Relationship Id="rId10" Type="http://schemas.openxmlformats.org/officeDocument/2006/relationships/image" Target="../media/image3.wmf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tags" Target="../tags/tag13.xml"/><Relationship Id="rId10" Type="http://schemas.openxmlformats.org/officeDocument/2006/relationships/image" Target="../media/image7.jpe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control" Target="../activeX/activeX1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7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image" Target="../media/image7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C6E6B-014D-ACB1-3AD8-17E419495924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</a:t>
            </a:r>
            <a:r>
              <a:rPr lang="en-SA" sz="3200"/>
              <a:t>15</a:t>
            </a:r>
            <a:endParaRPr lang="en-SA" sz="3200" dirty="0"/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60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68866" y="6465890"/>
            <a:ext cx="27432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Press the Play bottom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43200" y="6235700"/>
            <a:ext cx="114300" cy="319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821270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333FF"/>
                </a:solidFill>
              </a:rPr>
              <a:t>http://highered.mcgraw-hill.com/sites/dl/free/0072437316/120060/ravenanimation.html</a:t>
            </a: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5258256" imgH="4580017"/>
        </mc:Choice>
        <mc:Fallback>
          <p:control r:id="rId2" imgW="5258256" imgH="4580017">
            <p:pic>
              <p:nvPicPr>
                <p:cNvPr id="2" name="sa962bb8222f432b94baacdba44213c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295400"/>
                  <a:ext cx="5257800" cy="4579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membrane 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that helps 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that helps electron transfer during Krebs Cycle and Electron Transport Chain</a:t>
            </a:r>
            <a:r>
              <a:rPr lang="en-GB" sz="2000" dirty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2 ATP.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2 ATP when oxygen is absent (anaerobic </a:t>
            </a:r>
            <a:r>
              <a:rPr lang="ar-EG" altLang="en-US" sz="1800" dirty="0"/>
              <a:t>لاهوائ</a:t>
            </a:r>
            <a:r>
              <a:rPr lang="ar-SA" altLang="en-US" sz="1800" dirty="0"/>
              <a:t>ي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C2CB03-3848-45E4-BB1D-AF2C8440A4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1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and yogurt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scarce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cause </a:t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anaerobic respiration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Without oxygen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 remains in the cytoplasm (no link reaction, no Krebs cycle).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 is converted into waste and removed from the cells.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ATP is produced (except from glycolysis).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humans the waste = lactate (lactic acid).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yeast the waste = ethanol and CO</a:t>
            </a:r>
            <a:r>
              <a:rPr lang="en-US" sz="1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Once the pyruvate is converted into waste, the cells can go through glycolysis again.</a:t>
            </a:r>
          </a:p>
          <a:p>
            <a:pPr marL="398463" indent="-322263">
              <a:lnSpc>
                <a:spcPct val="80000"/>
              </a:lnSpc>
              <a:buFontTx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22263">
              <a:lnSpc>
                <a:spcPct val="80000"/>
              </a:lnSpc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pyruvate was not converted into waste the cells would not go through glycolysis.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/>
              <a:t>اللاهوائية اختياريا</a:t>
            </a: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 Harvesting chemical energy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7145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</a:t>
            </a:r>
            <a:r>
              <a:rPr lang="en-US" alt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phosphorelation</a:t>
            </a:r>
            <a:r>
              <a:rPr lang="en-US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00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free energy 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7686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4 of 38 ATP ultimately produced by respiration of glucose are derived from substrate-level phosphorylation (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and 2 from Krebs Cycle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NADH and FADH</a:t>
            </a:r>
            <a:r>
              <a:rPr lang="en-US" altLang="en-US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05600" y="5486400"/>
            <a:ext cx="876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Fig. 9.13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oxygen.</a:t>
            </a:r>
            <a:endParaRPr lang="en-US" alt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dirty="0">
                <a:solidFill>
                  <a:srgbClr val="000000"/>
                </a:solidFill>
              </a:rPr>
              <a:t>كميات مناسبة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800767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FMN).</a:t>
            </a:r>
            <a:endParaRPr lang="en-US" altLang="en-US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2000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</a:t>
            </a:r>
            <a:r>
              <a:rPr lang="en-US" alt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20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140325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osmos = puch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phosphorelation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>
                <a:solidFill>
                  <a:srgbClr val="000000"/>
                </a:solidFill>
              </a:rPr>
              <a:t>(</a:t>
            </a:r>
            <a:r>
              <a:rPr lang="en-US" altLang="en-US" sz="2400" b="1">
                <a:solidFill>
                  <a:srgbClr val="FF0000"/>
                </a:solidFill>
              </a:rPr>
              <a:t>exergonic flow of H</a:t>
            </a:r>
            <a:r>
              <a:rPr lang="en-US" altLang="en-US" sz="2400" b="1" baseline="30000">
                <a:solidFill>
                  <a:srgbClr val="FF0000"/>
                </a:solidFill>
              </a:rPr>
              <a:t>+</a:t>
            </a:r>
            <a:r>
              <a:rPr lang="en-US" altLang="en-US" sz="2400" b="1">
                <a:solidFill>
                  <a:srgbClr val="000000"/>
                </a:solidFill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a process called 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63741"/>
            <a:ext cx="8839200" cy="201285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used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intermembrane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and the matrix.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                                                                    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2" grpId="0"/>
      <p:bldP spid="2457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524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of NADH and FADH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50223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400" b="1" dirty="0">
                <a:solidFill>
                  <a:srgbClr val="3333FF"/>
                </a:solidFill>
              </a:rPr>
              <a:t>: http://highered.mcgraw-hill.com/sites/dl/free/0072437316/120060/ravenanimation.html</a:t>
            </a: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6039348" imgH="6095238"/>
        </mc:Choice>
        <mc:Fallback>
          <p:control r:id="rId2" imgW="6039348" imgH="6095238">
            <p:pic>
              <p:nvPicPr>
                <p:cNvPr id="3" name="s9df3fbb90844bf78cc162e46c40910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7938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NADH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glycolysis and the Krebs cycle, but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comes from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5557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2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2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85102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5486400"/>
          </a:xfrm>
        </p:spPr>
        <p:txBody>
          <a:bodyPr/>
          <a:lstStyle/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electron pathway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food→NADH→ETC→oxygen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ETC is a series of electron carriers located in the inner membrane of the mitochondria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NADH supplies two electrons to the ETC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+ 2H→ NADH + H</a:t>
            </a:r>
            <a:r>
              <a:rPr lang="en-US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ETC electrons move through the chain reducing and oxidizing the molecules as they pass.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ETC is made mostly of proteins.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NADH molecules transport the electrons to the ETC -FADH</a:t>
            </a:r>
            <a:r>
              <a:rPr lang="en-US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added at a lower energy level.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electrons move down the mitochondrial membrane through the electron carriers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concentration gradient is generated -positive in the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intermembrane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space.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ETC oxygen accepts hydrogen and one electron to form water.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</a:t>
            </a:r>
            <a:r>
              <a:rPr lang="en-US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ions that passed through the proteins into the cytoplasm flow through ATP synthase into the mitochondrial matrix.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generated by the proton movement creates ATP by joining ADP and P</a:t>
            </a:r>
            <a:r>
              <a:rPr lang="en-US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NADH produces 3 ATP per molecule.</a:t>
            </a:r>
          </a:p>
          <a:p>
            <a:pPr marL="398463" indent="-398463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produces 2 ATP per molecule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24288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Electron Transport Chain (ETC)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2453870-c:\users\amahmedkeele\desktop\lectures\lecture-15 respiration\lecture 15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0255c3181c4bdaa19934cf620d2b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fb5b93829b4d05bdde7ce729041c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33cffd46114021bdd572637a0b4be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422e0f2459422f874fd4e7ed90ddf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2990ca0e44125b3987d31e8e142e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58a2b1f2514828b1b21bcaa1626f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62111a2bdd4bbe84669e907ee96ab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35ddcf2eb245d2a77d040cc2959d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4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bc4d6cb98e4f26af5530cb195159b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5d5dd9fc941e6b98a0f379482c1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0607187-fb90-47f0-9482-840ca2e113fd"/>
  <p:tag name="VIDEO_SOURCE_TYPE" val="local"/>
  <p:tag name="VIDEO_TITLE" val="Electron Transport.swf"/>
  <p:tag name="OVERRIDE_SWF" val="YES"/>
  <p:tag name="THUMBNAIL_IS_PLACEHOLDER" val="False"/>
  <p:tag name="SWF_MOVIE_PATH" val="Electron Transport.swf"/>
  <p:tag name="SWF_MOVIE_PATH_ORIGINAL" val="Electron Transport.swf"/>
  <p:tag name="SWF_MOVIE_PATH_SOURCE" val="C:\Users\amahmedkeele\Desktop\Lectures\Lecture-15 Respiration\Electron Transport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18800"/>
  <p:tag name="VIDEO_KEY" val="245d8921-4806-4278-938c-3cd174bd899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c873330e944d39876a872464ee1c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7616eddf2414db87c6489c0bc28e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6"/>
  <p:tag name="ARTICULATE_AUDIO_RECORDED" val="1"/>
  <p:tag name="ELAPSEDTIME" val="22.9"/>
  <p:tag name="ANNOTATION_COUNT" val="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7847b2b96e4badab71a425c5c753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b0c78657364b68b8a9617b75b347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a086db66104b7c915dbd046a9bc4a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5d9884b4364df788b7491e243bc1f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f0081c00c14d9a81fc34b0dcd1cbf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e264e2096c465c9a56212c1da95c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7e5105eb-1eaf-485a-af17-fd726b1ab72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759e3e7-d5ac-450f-9fd5-8ff30ec4c5a4"/>
  <p:tag name="VIDEO_SOURCE_TYPE" val="local"/>
  <p:tag name="VIDEO_TITLE" val="respiration.swf"/>
  <p:tag name="OVERRIDE_SWF" val="YES"/>
  <p:tag name="THUMBNAIL_IS_PLACEHOLDER" val="False"/>
  <p:tag name="SWF_MOVIE_PATH" val="respiration.swf"/>
  <p:tag name="SWF_MOVIE_PATH_ORIGINAL" val="respiration.swf"/>
  <p:tag name="SWF_MOVIE_PATH_SOURCE" val="C:\Users\amahmedkeele\Desktop\Lectures\Lecture-15 Respiration\respiration.swf"/>
  <p:tag name="CONTAINER" val="movieloader"/>
  <p:tag name="ART_PLAYER" val="YES"/>
  <p:tag name="VIDEO_SHOW_CONTROLS" val="True"/>
  <p:tag name="WINDOW_SIZE_WIDTH" val="450"/>
  <p:tag name="WINDOW_SIZE_HEIGHT" val="392"/>
  <p:tag name="ARTICULATE_LAYER_TIMING" val="0.00"/>
  <p:tag name="VIDEO_MODE" val="video"/>
  <p:tag name="SWF_MOVIE_DURATION" val="236083"/>
  <p:tag name="VIDEO_KEY" val="f9e8a4ca-16e5-4f41-91a7-caa5452fa2d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17e0c85c314644995385f29857352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ceb50095f24405b2b71397a176dbb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97d7286ee64d109e0a47ccc3429cd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fef2ebbc3947ab80bfdca2b3d116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f0d22aa9fd4c7f8a1533da18b75e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41f6635374c5ab13eced8e5fd49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32dc93708048649ba6d1d66f0508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20c2b5b358478eb7a60b21e09cb5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1df5619c18482398eb0468041766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7bd6d002614bceb39918eac3ace4a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ARTICULATE_AUDIO_RECORDED" val="1"/>
  <p:tag name="ELAPSEDTIME" val="15.9"/>
  <p:tag name="ANNOTATION_COUNT" val="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6c45028e9b4980a8f976bb4bfe3fd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1330cefe4479b85b4bbdb4b141ec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e78d10bfae4a65be0c3e438edadfb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96ac1df03f4440a326a75a2f3577d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eb8c05fe5c478cbfb70762a73b93e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1d475e4834544913acbe852a622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bd7ed9283447584597784aed88f7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16e5e02e5745adb9a5544fcbf559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7e5105eb-1eaf-485a-af17-fd726b1ab72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1699</Words>
  <Application>Microsoft Macintosh PowerPoint</Application>
  <PresentationFormat>On-screen Show (4:3)</PresentationFormat>
  <Paragraphs>163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</vt:lpstr>
      <vt:lpstr>Times New Roman</vt:lpstr>
      <vt:lpstr>Default Design</vt:lpstr>
      <vt:lpstr>PowerPoint Presentation</vt:lpstr>
      <vt:lpstr>PowerPoint Presentation</vt:lpstr>
      <vt:lpstr>3- Electron transport chain: (oxidative phosphorelation) </vt:lpstr>
      <vt:lpstr>PowerPoint Presentation</vt:lpstr>
      <vt:lpstr>PowerPoint Presentation</vt:lpstr>
      <vt:lpstr>PowerPoint Presentation</vt:lpstr>
      <vt:lpstr>PowerPoint Presentation</vt:lpstr>
      <vt:lpstr>Cellular respiration generates many ATP molecules for each sugar molecule it oxidizes</vt:lpstr>
      <vt:lpstr>PowerPoint Presentation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Summary of anaerobic respiration</vt:lpstr>
      <vt:lpstr>Fat and Protein Breakdown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Meshal Khalid A Alghanem</cp:lastModifiedBy>
  <cp:revision>277</cp:revision>
  <dcterms:created xsi:type="dcterms:W3CDTF">2006-03-25T20:15:58Z</dcterms:created>
  <dcterms:modified xsi:type="dcterms:W3CDTF">2024-12-23T22:00:46Z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D7BDAEB7-B270-4CE8-8B70-1751A61E032F</vt:lpwstr>
  </property>
  <property fmtid="{D5CDD505-2E9C-101B-9397-08002B2CF9AE}" pid="6" name="ArticulateProjectFull">
    <vt:lpwstr>C:\Users\amahmedkeele\Desktop\Lectures\Lecture-15 Respiration\Lecture 15.ppta</vt:lpwstr>
  </property>
</Properties>
</file>