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328" r:id="rId3"/>
    <p:sldId id="258" r:id="rId4"/>
    <p:sldId id="259" r:id="rId5"/>
    <p:sldId id="261" r:id="rId6"/>
    <p:sldId id="321" r:id="rId7"/>
    <p:sldId id="296" r:id="rId8"/>
    <p:sldId id="322" r:id="rId9"/>
    <p:sldId id="323" r:id="rId10"/>
    <p:sldId id="324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8" autoAdjust="0"/>
    <p:restoredTop sz="94660"/>
  </p:normalViewPr>
  <p:slideViewPr>
    <p:cSldViewPr>
      <p:cViewPr varScale="1">
        <p:scale>
          <a:sx n="127" d="100"/>
          <a:sy n="127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2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hyperlink" Target="http://en.wikipedia.org/wiki/Hans_Adolf_Krebs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jpeg"/><Relationship Id="rId5" Type="http://schemas.openxmlformats.org/officeDocument/2006/relationships/tags" Target="../tags/tag7.xml"/><Relationship Id="rId10" Type="http://schemas.openxmlformats.org/officeDocument/2006/relationships/image" Target="../media/image3.wmf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.xml"/><Relationship Id="rId7" Type="http://schemas.openxmlformats.org/officeDocument/2006/relationships/image" Target="../media/image7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7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7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microsoft.com/office/2007/relationships/hdphoto" Target="../media/hdphoto1.wdp"/><Relationship Id="rId4" Type="http://schemas.openxmlformats.org/officeDocument/2006/relationships/tags" Target="../tags/tag30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75051-AD91-B669-DF41-A403AE7220D2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14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94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is (for the 2 Acetyle-CoA molecules):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acetyl-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</a:t>
            </a:r>
            <a:r>
              <a:rPr lang="en-US" alt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0" y="2165350"/>
            <a:ext cx="5943600" cy="3505200"/>
            <a:chOff x="1600200" y="1600200"/>
            <a:chExt cx="5943600" cy="3505200"/>
          </a:xfrm>
        </p:grpSpPr>
        <p:sp>
          <p:nvSpPr>
            <p:cNvPr id="29" name="Rectangle 28"/>
            <p:cNvSpPr/>
            <p:nvPr/>
          </p:nvSpPr>
          <p:spPr>
            <a:xfrm>
              <a:off x="1600200" y="1600200"/>
              <a:ext cx="5943600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76400" y="1752600"/>
              <a:ext cx="5791200" cy="3264932"/>
              <a:chOff x="990600" y="1676400"/>
              <a:chExt cx="5791200" cy="3264932"/>
            </a:xfrm>
            <a:solidFill>
              <a:schemeClr val="bg1"/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1219200" y="4572000"/>
                <a:ext cx="55626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6" tooltip="Hans Adolf Krebs"/>
                  </a:rPr>
                  <a:t>Hans Adolf Krebs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Nobel Prize 1953,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Died in 1981</a:t>
                </a: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676400"/>
                <a:ext cx="1976718" cy="2800350"/>
              </a:xfrm>
              <a:prstGeom prst="rect">
                <a:avLst/>
              </a:prstGeom>
              <a:grpFill/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676400"/>
                <a:ext cx="3733800" cy="280035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compounds. They are summarized as in the shown figure: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22" grpId="0"/>
      <p:bldP spid="51223" grpId="0"/>
      <p:bldP spid="51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3886200" y="3635375"/>
            <a:ext cx="51831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1925"/>
            <a:ext cx="89916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present,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762000"/>
          </a:xfrm>
        </p:spPr>
        <p:txBody>
          <a:bodyPr/>
          <a:lstStyle/>
          <a:p>
            <a:pPr marL="463550" indent="-463550" eaLnBrk="1" hangingPunct="1">
              <a:defRPr/>
            </a:pP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</a:t>
            </a:r>
            <a:endParaRPr lang="en-US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300288"/>
            <a:ext cx="83820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                                                                                 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 Harvesting chemical energy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31908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 of Cellular Respiration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313998"/>
            <a:ext cx="8763000" cy="50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three stages: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oxidizing glucose to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produces about 5% of ATP (</a:t>
            </a:r>
            <a:r>
              <a:rPr lang="en-US" altLang="en-US" dirty="0">
                <a:solidFill>
                  <a:srgbClr val="0000CC"/>
                </a:solidFill>
              </a:rPr>
              <a:t>in cytoplasm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5%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 mitochondrial matrix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synthesis</a:t>
            </a:r>
            <a:r>
              <a:rPr lang="en-US" altLang="en-US" sz="2000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90%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inner mitochondrial membrane</a:t>
            </a:r>
            <a:r>
              <a:rPr lang="en-US" altLang="en-US" sz="2000" dirty="0"/>
              <a:t>).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For each sugar molecule it oxidizes (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molecule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CBDE0-7741-4291-99B9-1942D1991D2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105400" cy="13112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occurs in three metabolic stages: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glycolysis, the Krebs cycle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oxidative phosphorylation.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/>
          <a:lstStyle/>
          <a:p>
            <a:pPr marL="6350" indent="-6350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glycolysis, the Krebs cycle, and electron transport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334000" y="1295400"/>
            <a:ext cx="3606800" cy="25431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" y="2819400"/>
            <a:ext cx="510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begins catabolism by breaking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two molecules of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6200" y="4333875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degrades pyruvate to carbon dioxide.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steps in glycolysis and the Krebs cycle transfer electrons from substrates to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forming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passes these electrons to the electron transport chain.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28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368925" y="2514600"/>
            <a:ext cx="377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03325"/>
            <a:ext cx="845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</a:t>
            </a:r>
            <a:r>
              <a:rPr lang="en-US" alt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ADP,                                      forming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(4 ATP).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5622925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FF0000"/>
                </a:solidFill>
              </a:rPr>
              <a:t>Ultimately 38 ATP are produced per mole of glucose that is degraded to carbon CO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 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70238"/>
            <a:ext cx="5562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chain, their energy stored in the mitochondrion in a form that can be used to synthesize the rest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(34 ATP).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5257800" y="2971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1450"/>
            <a:ext cx="8839200" cy="5432425"/>
          </a:xfrm>
        </p:spPr>
        <p:txBody>
          <a:bodyPr>
            <a:spAutoFit/>
          </a:bodyPr>
          <a:lstStyle/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glucose (</a:t>
            </a:r>
            <a:r>
              <a:rPr lang="en-US" altLang="en-US" sz="1600" b="1" dirty="0">
                <a:solidFill>
                  <a:srgbClr val="FF0000"/>
                </a:solidFill>
              </a:rPr>
              <a:t>a six carbon-sugar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     (each is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2 ATP per glucose).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glucose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                                                                     </a:t>
            </a:r>
            <a:r>
              <a:rPr lang="en-US" altLang="en-US" sz="1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400800" cy="762000"/>
          </a:xfrm>
        </p:spPr>
        <p:txBody>
          <a:bodyPr wrap="square">
            <a:spAutoFit/>
          </a:bodyPr>
          <a:lstStyle/>
          <a:p>
            <a:pPr marL="463550" indent="-463550" algn="l" eaLnBrk="1" hangingPunct="1">
              <a:defRPr/>
            </a:pPr>
            <a:r>
              <a:rPr lang="en-US" alt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harvests chemical energy by oxidizing glucose to 2-pyruvate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occurs in the </a:t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519488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/>
              <a:t>1)- Glucose is phosphorylated twice by adding 2 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br>
              <a:rPr lang="en-GB" altLang="en-US" sz="1800" b="1">
                <a:solidFill>
                  <a:srgbClr val="FF00FF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    </a:t>
            </a:r>
            <a:r>
              <a:rPr lang="en-GB" altLang="en-US" sz="1800" b="1"/>
              <a:t> coming from 2 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(</a:t>
            </a:r>
            <a:r>
              <a:rPr lang="en-GB" altLang="en-US" sz="1800" b="1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062288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438400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052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/>
              <a:t>2)- Thus, Glucose (6-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/>
              <a:t>) splits into two small sugar</a:t>
            </a:r>
            <a:r>
              <a:rPr lang="en-GB"/>
              <a:t> </a:t>
            </a:r>
            <a:r>
              <a:rPr lang="en-GB" b="1"/>
              <a:t>molecules (each with 3-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b="1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48768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4244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are formed by adding 4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/>
              <a:t> to 4</a:t>
            </a:r>
            <a:r>
              <a:rPr lang="en-GB" altLang="en-US" sz="1800" b="1">
                <a:solidFill>
                  <a:srgbClr val="0033CC"/>
                </a:solidFill>
              </a:rPr>
              <a:t>ADP</a:t>
            </a:r>
            <a:r>
              <a:rPr lang="en-GB" altLang="en-US" sz="1800" b="1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/>
      <p:bldP spid="47111" grpId="0"/>
      <p:bldP spid="47113" grpId="0"/>
      <p:bldP spid="47114" grpId="0"/>
      <p:bldP spid="47116" grpId="0"/>
      <p:bldP spid="47117" grpId="0"/>
      <p:bldP spid="47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2000" b="1">
                <a:solidFill>
                  <a:srgbClr val="0033CC"/>
                </a:solidFill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3413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52600" y="44196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 </a:t>
            </a:r>
            <a:r>
              <a:rPr lang="ar-EG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المرحلة التحضيرية</a:t>
            </a:r>
            <a:endParaRPr lang="en-GB" sz="2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52600" y="54102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Krebs cycle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 animBg="1"/>
      <p:bldP spid="49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dirty="0"/>
              <a:t>Pyruvate is converted into </a:t>
            </a:r>
            <a:r>
              <a:rPr lang="en-GB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6" grpId="0"/>
      <p:bldP spid="50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11980-c:\users\amahmedkeele\desktop\lectures\lecture-14 respiration\lecture 14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a7ace1e9b4bbb80c1f4b825a082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08e8e408b3477e95a1accebf1724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TIMELINE" val="2.8/93.0/103.0"/>
  <p:tag name="ELAPSEDTIME" val="148.0"/>
  <p:tag name="ANNOTATION_TYPE_1" val="0"/>
  <p:tag name="ANNOTATION_START_1" val="4.9"/>
  <p:tag name="ANNOTATION_END_1" val="9.6"/>
  <p:tag name="ANNOTATION_TOP_1" val="1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6"/>
  <p:tag name="ANNOTATION_END_2" val="10.8"/>
  <p:tag name="ANNOTATION_TOP_2" val="201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1.6"/>
  <p:tag name="ANNOTATION_TOP_3" val="203"/>
  <p:tag name="ANNOTATION_LEFT_3" val="3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8.9"/>
  <p:tag name="ANNOTATION_TOP_4" val="233"/>
  <p:tag name="ANNOTATION_LEFT_4" val="1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31.6"/>
  <p:tag name="ANNOTATION_TOP_5" val="265"/>
  <p:tag name="ANNOTATION_LEFT_5" val="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6"/>
  <p:tag name="ANNOTATION_END_6" val="35.2"/>
  <p:tag name="ANNOTATION_TOP_6" val="239"/>
  <p:tag name="ANNOTATION_LEFT_6" val="5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2"/>
  <p:tag name="ANNOTATION_END_7" val="36.7"/>
  <p:tag name="ANNOTATION_TOP_7" val="260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7"/>
  <p:tag name="ANNOTATION_TOP_8" val="261"/>
  <p:tag name="ANNOTATION_LEFT_8" val="6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7"/>
  <p:tag name="ANNOTATION_END_9" val="42.5"/>
  <p:tag name="ANNOTATION_TOP_9" val="366"/>
  <p:tag name="ANNOTATION_LEFT_9" val="6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5"/>
  <p:tag name="ANNOTATION_END_10" val="44.3"/>
  <p:tag name="ANNOTATION_TOP_10" val="246"/>
  <p:tag name="ANNOTATION_LEFT_10" val="6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3"/>
  <p:tag name="ANNOTATION_END_11" val="47.5"/>
  <p:tag name="ANNOTATION_TOP_11" val="251"/>
  <p:tag name="ANNOTATION_LEFT_11" val="7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5"/>
  <p:tag name="ANNOTATION_END_12" val="51.1"/>
  <p:tag name="ANNOTATION_TOP_12" val="244"/>
  <p:tag name="ANNOTATION_LEFT_12" val="7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1"/>
  <p:tag name="ANNOTATION_END_13" val="54.7"/>
  <p:tag name="ANNOTATION_TOP_13" val="366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7"/>
  <p:tag name="ANNOTATION_END_14" val="56.2"/>
  <p:tag name="ANNOTATION_TOP_14" val="23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6.2"/>
  <p:tag name="ANNOTATION_END_15" val="56.8"/>
  <p:tag name="ANNOTATION_TOP_15" val="180"/>
  <p:tag name="ANNOTATION_LEFT_15" val="7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6.8"/>
  <p:tag name="ANNOTATION_END_16" val="59.2"/>
  <p:tag name="ANNOTATION_TOP_16" val="180"/>
  <p:tag name="ANNOTATION_LEFT_16" val="8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2"/>
  <p:tag name="ANNOTATION_END_17" val="67.5"/>
  <p:tag name="ANNOTATION_TOP_17" val="230"/>
  <p:tag name="ANNOTATION_LEFT_17" val="8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5"/>
  <p:tag name="ANNOTATION_END_18" val="73.0"/>
  <p:tag name="ANNOTATION_TOP_18" val="366"/>
  <p:tag name="ANNOTATION_LEFT_18" val="87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0"/>
  <p:tag name="ANNOTATION_END_19" val="73.9"/>
  <p:tag name="ANNOTATION_TOP_19" val="366"/>
  <p:tag name="ANNOTATION_LEFT_19" val="6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3.9"/>
  <p:tag name="ANNOTATION_END_20" val="75.3"/>
  <p:tag name="ANNOTATION_TOP_20" val="366"/>
  <p:tag name="ANNOTATION_LEFT_20" val="7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3"/>
  <p:tag name="ANNOTATION_END_21" val="95.0"/>
  <p:tag name="ANNOTATION_TOP_21" val="363"/>
  <p:tag name="ANNOTATION_LEFT_21" val="8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0"/>
  <p:tag name="ANNOTATION_END_22" val="98.3"/>
  <p:tag name="ANNOTATION_TOP_22" val="314"/>
  <p:tag name="ANNOTATION_LEFT_22" val="4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3"/>
  <p:tag name="ANNOTATION_END_23" val="100.4"/>
  <p:tag name="ANNOTATION_TOP_23" val="351"/>
  <p:tag name="ANNOTATION_LEFT_23" val="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0.4"/>
  <p:tag name="ANNOTATION_END_24" val="101.0"/>
  <p:tag name="ANNOTATION_TOP_24" val="379"/>
  <p:tag name="ANNOTATION_LEFT_24" val="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1.0"/>
  <p:tag name="ANNOTATION_END_25" val="104.6"/>
  <p:tag name="ANNOTATION_TOP_25" val="413"/>
  <p:tag name="ANNOTATION_LEFT_25" val="9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6"/>
  <p:tag name="ANNOTATION_END_26" val="106.9"/>
  <p:tag name="ANNOTATION_TOP_26" val="475"/>
  <p:tag name="ANNOTATION_LEFT_26" val="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6.9"/>
  <p:tag name="ANNOTATION_END_27" val="108.7"/>
  <p:tag name="ANNOTATION_TOP_27" val="474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7"/>
  <p:tag name="ANNOTATION_END_28" val="110.0"/>
  <p:tag name="ANNOTATION_TOP_28" val="514"/>
  <p:tag name="ANNOTATION_LEFT_28" val="10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0.0"/>
  <p:tag name="ANNOTATION_END_29" val="110.6"/>
  <p:tag name="ANNOTATION_TOP_29" val="518"/>
  <p:tag name="ANNOTATION_LEFT_29" val="25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0.6"/>
  <p:tag name="ANNOTATION_END_30" val="116.9"/>
  <p:tag name="ANNOTATION_TOP_30" val="518"/>
  <p:tag name="ANNOTATION_LEFT_30" val="3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6.9"/>
  <p:tag name="ANNOTATION_END_31" val="120.2"/>
  <p:tag name="ANNOTATION_TOP_31" val="568"/>
  <p:tag name="ANNOTATION_LEFT_31" val="5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0.2"/>
  <p:tag name="ANNOTATION_END_32" val="122.4"/>
  <p:tag name="ANNOTATION_TOP_32" val="572"/>
  <p:tag name="ANNOTATION_LEFT_32" val="4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2.4"/>
  <p:tag name="ANNOTATION_END_33" val="123.0"/>
  <p:tag name="ANNOTATION_TOP_33" val="609"/>
  <p:tag name="ANNOTATION_LEFT_33" val="6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3.0"/>
  <p:tag name="ANNOTATION_END_34" val="124.2"/>
  <p:tag name="ANNOTATION_TOP_34" val="603"/>
  <p:tag name="ANNOTATION_LEFT_34" val="16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4.2"/>
  <p:tag name="ANNOTATION_END_35" val="136.2"/>
  <p:tag name="ANNOTATION_TOP_35" val="609"/>
  <p:tag name="ANNOTATION_LEFT_35" val="29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6.2"/>
  <p:tag name="ANNOTATION_END_36" val="137.2"/>
  <p:tag name="ANNOTATION_TOP_36" val="612"/>
  <p:tag name="ANNOTATION_LEFT_36" val="46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7.2"/>
  <p:tag name="ANNOTATION_END_37" val="140.9"/>
  <p:tag name="ANNOTATION_TOP_37" val="640"/>
  <p:tag name="ANNOTATION_LEFT_37" val="6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0.9"/>
  <p:tag name="ANNOTATION_TOP_38" val="641"/>
  <p:tag name="ANNOTATION_LEFT_38" val="53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44239912a54ee1b22692ebb1d8cbb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11b22f045d4053a01372087c81849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ce0c41bafe4d88944b662abcbc7b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56b8b38a446ec890a655ace6ae5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40724cc18d44b9bfa581c1042a4d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8e46da70474d0284670bd4484713d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6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363d878b4c4bf3abbeaf0a98fab8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76b52e07944aa3ab7eb79e8ab967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de2b38eebb451ba99d0d67c25d918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32a431dcba4d90a0cb124d9ad85d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e2e43d8b0747b3b739b3ffad99d28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40238baaf34b3c81f9bcc017e714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b086b8ecfc4fb2abe4e86ce7b5be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04ebe4c01942b0a21de88b48e5d4c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15f813379842c396a890dce07066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8d24ae26d4171985ee28187de2c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aaaffd03441ccb8e16837fd6525d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c6dcf2beb14280aefd4af35541b48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bd3d6dc9c4146abd305ef1e87fa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8"/>
  <p:tag name="ARTICULATE_AUDIO_RECORDED" val="1"/>
  <p:tag name="TIMELINE" val="25.5/26.6/202.2/292.3/393.9"/>
  <p:tag name="ELAPSEDTIME" val="428.1"/>
  <p:tag name="ANNOTATION_TYPE_1" val="0"/>
  <p:tag name="ANNOTATION_START_1" val="61.3"/>
  <p:tag name="ANNOTATION_END_1" val="74.2"/>
  <p:tag name="ANNOTATION_TOP_1" val="258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4.2"/>
  <p:tag name="ANNOTATION_END_2" val="136.0"/>
  <p:tag name="ANNOTATION_TOP_2" val="310"/>
  <p:tag name="ANNOTATION_LEFT_2" val="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6.0"/>
  <p:tag name="ANNOTATION_END_3" val="147.7"/>
  <p:tag name="ANNOTATION_TOP_3" val="309"/>
  <p:tag name="ANNOTATION_LEFT_3" val="4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7.7"/>
  <p:tag name="ANNOTATION_END_4" val="204.1"/>
  <p:tag name="ANNOTATION_TOP_4" val="306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4.1"/>
  <p:tag name="ANNOTATION_END_5" val="213.9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3.9"/>
  <p:tag name="ANNOTATION_END_6" val="214.8"/>
  <p:tag name="ANNOTATION_TOP_6" val="364"/>
  <p:tag name="ANNOTATION_LEFT_6" val="2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4.8"/>
  <p:tag name="ANNOTATION_END_7" val="217.4"/>
  <p:tag name="ANNOTATION_TOP_7" val="361"/>
  <p:tag name="ANNOTATION_LEFT_7" val="6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7.4"/>
  <p:tag name="ANNOTATION_END_8" val="221.0"/>
  <p:tag name="ANNOTATION_TOP_8" val="405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1.0"/>
  <p:tag name="ANNOTATION_END_9" val="225.3"/>
  <p:tag name="ANNOTATION_TOP_9" val="396"/>
  <p:tag name="ANNOTATION_LEFT_9" val="4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5.3"/>
  <p:tag name="ANNOTATION_END_10" val="230.1"/>
  <p:tag name="ANNOTATION_TOP_10" val="404"/>
  <p:tag name="ANNOTATION_LEFT_10" val="5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0.1"/>
  <p:tag name="ANNOTATION_END_11" val="250.5"/>
  <p:tag name="ANNOTATION_TOP_11" val="411"/>
  <p:tag name="ANNOTATION_LEFT_11" val="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0.5"/>
  <p:tag name="ANNOTATION_END_12" val="254.8"/>
  <p:tag name="ANNOTATION_TOP_12" val="406"/>
  <p:tag name="ANNOTATION_LEFT_12" val="4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4.8"/>
  <p:tag name="ANNOTATION_END_13" val="294.6"/>
  <p:tag name="ANNOTATION_TOP_13" val="406"/>
  <p:tag name="ANNOTATION_LEFT_13" val="5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94.6"/>
  <p:tag name="ANNOTATION_END_14" val="321.6"/>
  <p:tag name="ANNOTATION_TOP_14" val="460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1.6"/>
  <p:tag name="ANNOTATION_END_15" val="353.3"/>
  <p:tag name="ANNOTATION_TOP_15" val="503"/>
  <p:tag name="ANNOTATION_LEFT_15" val="22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53.3"/>
  <p:tag name="ANNOTATION_END_16" val="359.6"/>
  <p:tag name="ANNOTATION_TOP_16" val="256"/>
  <p:tag name="ANNOTATION_LEFT_16" val="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59.6"/>
  <p:tag name="ANNOTATION_END_17" val="363.5"/>
  <p:tag name="ANNOTATION_TOP_17" val="307"/>
  <p:tag name="ANNOTATION_LEFT_17" val="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63.5"/>
  <p:tag name="ANNOTATION_END_18" val="365.7"/>
  <p:tag name="ANNOTATION_TOP_18" val="307"/>
  <p:tag name="ANNOTATION_LEFT_18" val="4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65.7"/>
  <p:tag name="ANNOTATION_END_19" val="368.6"/>
  <p:tag name="ANNOTATION_TOP_19" val="307"/>
  <p:tag name="ANNOTATION_LEFT_19" val="61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68.6"/>
  <p:tag name="ANNOTATION_END_20" val="372.1"/>
  <p:tag name="ANNOTATION_TOP_20" val="354"/>
  <p:tag name="ANNOTATION_LEFT_20" val="8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72.1"/>
  <p:tag name="ANNOTATION_END_21" val="373.9"/>
  <p:tag name="ANNOTATION_TOP_21" val="403"/>
  <p:tag name="ANNOTATION_LEFT_21" val="4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73.9"/>
  <p:tag name="ANNOTATION_END_22" val="377.8"/>
  <p:tag name="ANNOTATION_TOP_22" val="411"/>
  <p:tag name="ANNOTATION_LEFT_22" val="59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77.8"/>
  <p:tag name="ANNOTATION_END_23" val="381.4"/>
  <p:tag name="ANNOTATION_TOP_23" val="462"/>
  <p:tag name="ANNOTATION_LEFT_23" val="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81.4"/>
  <p:tag name="ANNOTATION_END_24" val="385.6"/>
  <p:tag name="ANNOTATION_TOP_24" val="509"/>
  <p:tag name="ANNOTATION_LEFT_24" val="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85.6"/>
  <p:tag name="ANNOTATION_END_25" val="396.6"/>
  <p:tag name="ANNOTATION_TOP_25" val="501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96.6"/>
  <p:tag name="ANNOTATION_END_26" val="403.5"/>
  <p:tag name="ANNOTATION_TOP_26" val="594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03.5"/>
  <p:tag name="ANNOTATION_TOP_27" val="629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1016</Words>
  <Application>Microsoft Macintosh PowerPoint</Application>
  <PresentationFormat>On-screen Show (4:3)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Respiration involves glycolysis, the Krebs cycle, and electron transport</vt:lpstr>
      <vt:lpstr>PowerPoint Presentation</vt:lpstr>
      <vt:lpstr>1- Glycolysis (splitting glucose): harvests chemical energy by oxidizing glucose to 2-pyruvate</vt:lpstr>
      <vt:lpstr>Summary of Glycolysis (Splitting of glucose)   </vt:lpstr>
      <vt:lpstr>2. The Krebs cycle completes the energy-yielding oxidation of organic molecules (in mitochondrial matrix) </vt:lpstr>
      <vt:lpstr>A)- Pre-Krebs cycle</vt:lpstr>
      <vt:lpstr>PowerPoint Presentation</vt:lpstr>
      <vt:lpstr>The Krebs cycle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Meshal Khalid A Alghanem</cp:lastModifiedBy>
  <cp:revision>217</cp:revision>
  <dcterms:created xsi:type="dcterms:W3CDTF">2006-03-25T20:15:58Z</dcterms:created>
  <dcterms:modified xsi:type="dcterms:W3CDTF">2024-12-23T21:56:48Z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C:\Users\amahmedkeele\Desktop\Lectures\Lecture-14 Respiration\Lecture 14.ppta</vt:lpwstr>
  </property>
</Properties>
</file>