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266" r:id="rId3"/>
    <p:sldId id="257" r:id="rId4"/>
    <p:sldId id="267" r:id="rId5"/>
    <p:sldId id="258" r:id="rId6"/>
    <p:sldId id="268" r:id="rId7"/>
    <p:sldId id="269" r:id="rId8"/>
    <p:sldId id="270" r:id="rId9"/>
    <p:sldId id="272" r:id="rId10"/>
    <p:sldId id="260" r:id="rId11"/>
    <p:sldId id="261" r:id="rId12"/>
    <p:sldId id="273" r:id="rId13"/>
    <p:sldId id="276" r:id="rId14"/>
    <p:sldId id="278" r:id="rId15"/>
    <p:sldId id="280" r:id="rId16"/>
    <p:sldId id="263" r:id="rId17"/>
  </p:sldIdLst>
  <p:sldSz cx="9144000" cy="6858000" type="screen4x3"/>
  <p:notesSz cx="6858000" cy="9144000"/>
  <p:custDataLst>
    <p:tags r:id="rId1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CCFF"/>
    <a:srgbClr val="FF00FF"/>
    <a:srgbClr val="00FF00"/>
    <a:srgbClr val="FFFF00"/>
    <a:srgbClr val="FF0000"/>
    <a:srgbClr val="0000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127" d="100"/>
          <a:sy n="127" d="100"/>
        </p:scale>
        <p:origin x="17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BFE6B-C1C2-4EC3-B83E-D74508F13649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49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1B813-B0D1-4350-8636-BBC706385F27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1487"/>
      </p:ext>
    </p:extLst>
  </p:cSld>
  <p:clrMapOvr>
    <a:masterClrMapping/>
  </p:clrMapOvr>
  <p:transition spd="med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581B3-E89F-4B6D-8C0B-F2CB4303EE1F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091765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22BA5-60ED-4C92-A2E2-765FC6107F7E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41196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6D38B-268A-466C-B535-5431B502B46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904547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F093E-DACD-45F5-ADAC-8A2D7147535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505255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DC96C-3399-4E81-95FC-82C473202BBF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94359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EDFB8-15D1-4F2F-880F-8514AAD4E4AF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25972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E1462-88EA-4608-9CE0-296C3DEEE8B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81959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8FD33-2D52-428B-BF35-C94D8E06EBF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294384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52D92-5CB9-4CB8-A0D2-FB8C42FD67B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483712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766D3-30D9-42E0-B978-5F4EB73589B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558721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DDFF411-D13E-47DF-806A-4BA0B61AFEEE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hecker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1D90AB-77BE-B5E8-D527-E45C4A8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8FD33-2D52-428B-BF35-C94D8E06EBFC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3D78C1-6BCC-A8D4-078E-EC40A2DD1B4B}"/>
              </a:ext>
            </a:extLst>
          </p:cNvPr>
          <p:cNvSpPr txBox="1"/>
          <p:nvPr/>
        </p:nvSpPr>
        <p:spPr>
          <a:xfrm>
            <a:off x="1790281" y="1981905"/>
            <a:ext cx="5563437" cy="289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SA" sz="3200" dirty="0"/>
              <a:t>Zoo 109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Lec. 11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Prof. Khalid Al-Ghanim</a:t>
            </a:r>
          </a:p>
        </p:txBody>
      </p:sp>
    </p:spTree>
    <p:extLst>
      <p:ext uri="{BB962C8B-B14F-4D97-AF65-F5344CB8AC3E}">
        <p14:creationId xmlns:p14="http://schemas.microsoft.com/office/powerpoint/2010/main" val="2386244564"/>
      </p:ext>
    </p:extLst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242888"/>
            <a:ext cx="853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Active site of enzyme and Catalytic Cycle</a:t>
            </a:r>
          </a:p>
        </p:txBody>
      </p:sp>
      <p:sp>
        <p:nvSpPr>
          <p:cNvPr id="10243" name="Oval 12"/>
          <p:cNvSpPr>
            <a:spLocks noChangeArrowheads="1"/>
          </p:cNvSpPr>
          <p:nvPr/>
        </p:nvSpPr>
        <p:spPr bwMode="auto">
          <a:xfrm>
            <a:off x="2667000" y="2057400"/>
            <a:ext cx="3810000" cy="30480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0244" name="Group 17"/>
          <p:cNvGrpSpPr>
            <a:grpSpLocks/>
          </p:cNvGrpSpPr>
          <p:nvPr/>
        </p:nvGrpSpPr>
        <p:grpSpPr bwMode="auto">
          <a:xfrm>
            <a:off x="3619500" y="3136900"/>
            <a:ext cx="1676400" cy="685800"/>
            <a:chOff x="480" y="2400"/>
            <a:chExt cx="1056" cy="432"/>
          </a:xfrm>
        </p:grpSpPr>
        <p:sp>
          <p:nvSpPr>
            <p:cNvPr id="10260" name="AutoShape 18"/>
            <p:cNvSpPr>
              <a:spLocks noChangeArrowheads="1"/>
            </p:cNvSpPr>
            <p:nvPr/>
          </p:nvSpPr>
          <p:spPr bwMode="auto">
            <a:xfrm>
              <a:off x="1104" y="2400"/>
              <a:ext cx="432" cy="43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61" name="AutoShape 19"/>
            <p:cNvSpPr>
              <a:spLocks noChangeArrowheads="1"/>
            </p:cNvSpPr>
            <p:nvPr/>
          </p:nvSpPr>
          <p:spPr bwMode="auto">
            <a:xfrm>
              <a:off x="480" y="2400"/>
              <a:ext cx="432" cy="43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62" name="Rectangle 20"/>
            <p:cNvSpPr>
              <a:spLocks noChangeArrowheads="1"/>
            </p:cNvSpPr>
            <p:nvPr/>
          </p:nvSpPr>
          <p:spPr bwMode="auto">
            <a:xfrm>
              <a:off x="912" y="254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81000" y="3124200"/>
            <a:ext cx="1676400" cy="685800"/>
            <a:chOff x="480" y="2400"/>
            <a:chExt cx="1056" cy="432"/>
          </a:xfrm>
        </p:grpSpPr>
        <p:sp>
          <p:nvSpPr>
            <p:cNvPr id="10257" name="AutoShape 13"/>
            <p:cNvSpPr>
              <a:spLocks noChangeArrowheads="1"/>
            </p:cNvSpPr>
            <p:nvPr/>
          </p:nvSpPr>
          <p:spPr bwMode="auto">
            <a:xfrm>
              <a:off x="1104" y="2400"/>
              <a:ext cx="432" cy="432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99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8" name="AutoShape 14"/>
            <p:cNvSpPr>
              <a:spLocks noChangeArrowheads="1"/>
            </p:cNvSpPr>
            <p:nvPr/>
          </p:nvSpPr>
          <p:spPr bwMode="auto">
            <a:xfrm>
              <a:off x="480" y="2400"/>
              <a:ext cx="432" cy="432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99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9" name="Rectangle 15"/>
            <p:cNvSpPr>
              <a:spLocks noChangeArrowheads="1"/>
            </p:cNvSpPr>
            <p:nvPr/>
          </p:nvSpPr>
          <p:spPr bwMode="auto">
            <a:xfrm>
              <a:off x="912" y="2544"/>
              <a:ext cx="192" cy="14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4610100" y="312420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CC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2" name="AutoShape 24"/>
          <p:cNvSpPr>
            <a:spLocks noChangeArrowheads="1"/>
          </p:cNvSpPr>
          <p:nvPr/>
        </p:nvSpPr>
        <p:spPr bwMode="auto">
          <a:xfrm>
            <a:off x="3619500" y="3124200"/>
            <a:ext cx="685800" cy="685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99CC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4305300" y="3352800"/>
            <a:ext cx="304800" cy="228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657600" y="20574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Sucrase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81000" y="22098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Sucrose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7772400" y="30622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Glucose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7772400" y="4114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Fructose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3962400" y="41148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32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GB" sz="3200" b="1" baseline="-2500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GB" sz="32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</a:p>
        </p:txBody>
      </p:sp>
      <p:sp>
        <p:nvSpPr>
          <p:cNvPr id="10254" name="Line 32"/>
          <p:cNvSpPr>
            <a:spLocks noChangeShapeType="1"/>
          </p:cNvSpPr>
          <p:nvPr/>
        </p:nvSpPr>
        <p:spPr bwMode="auto">
          <a:xfrm>
            <a:off x="152400" y="5943600"/>
            <a:ext cx="87630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56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35834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2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55556E-6 L 0.25833 -0.02223 " pathEditMode="relative" ptsTypes="AA">
                                      <p:cBhvr>
                                        <p:cTn id="34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36667 0.11111 " pathEditMode="relative" ptsTypes="AA">
                                      <p:cBhvr>
                                        <p:cTn id="42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animBg="1"/>
      <p:bldP spid="7191" grpId="1" animBg="1"/>
      <p:bldP spid="7192" grpId="0" animBg="1"/>
      <p:bldP spid="7192" grpId="1" animBg="1"/>
      <p:bldP spid="7193" grpId="0" animBg="1"/>
      <p:bldP spid="7193" grpId="1" animBg="1"/>
      <p:bldP spid="7196" grpId="0"/>
      <p:bldP spid="7197" grpId="0"/>
      <p:bldP spid="71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1- The substrate binds to the active site of enzyme.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861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2- This forms an </a:t>
            </a:r>
            <a:r>
              <a:rPr lang="en-GB" altLang="en-US" sz="2400" b="1">
                <a:solidFill>
                  <a:srgbClr val="0000FF"/>
                </a:solidFill>
              </a:rPr>
              <a:t>Enzyme-</a:t>
            </a:r>
            <a:r>
              <a:rPr lang="en-GB" altLang="en-US" sz="2400" b="1">
                <a:solidFill>
                  <a:srgbClr val="FF0000"/>
                </a:solidFill>
              </a:rPr>
              <a:t>Substrate</a:t>
            </a:r>
            <a:r>
              <a:rPr lang="en-GB" altLang="en-US" sz="2400" b="1"/>
              <a:t> complex (</a:t>
            </a:r>
            <a:r>
              <a:rPr lang="en-GB" altLang="en-US" sz="2000" i="1"/>
              <a:t>via </a:t>
            </a:r>
            <a:r>
              <a:rPr lang="en-GB" altLang="en-US" sz="2000"/>
              <a:t>weak</a:t>
            </a:r>
            <a:br>
              <a:rPr lang="en-GB" altLang="en-US" sz="2000"/>
            </a:br>
            <a:r>
              <a:rPr lang="en-GB" altLang="en-US" sz="2000"/>
              <a:t>      hydrogen bonds</a:t>
            </a:r>
            <a:r>
              <a:rPr lang="en-GB" altLang="en-US" sz="2400" b="1"/>
              <a:t>).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81000" y="2955925"/>
            <a:ext cx="8534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3- The active site catalyses the conversion of the </a:t>
            </a:r>
            <a:br>
              <a:rPr lang="en-GB" altLang="en-US" sz="2400" b="1"/>
            </a:br>
            <a:r>
              <a:rPr lang="en-GB" altLang="en-US" sz="2400" b="1"/>
              <a:t>     substrate to final products (</a:t>
            </a:r>
            <a:r>
              <a:rPr lang="en-GB" altLang="en-US" sz="2400"/>
              <a:t>original components</a:t>
            </a:r>
            <a:r>
              <a:rPr lang="en-GB" altLang="en-US" sz="2400" b="1"/>
              <a:t>) by</a:t>
            </a:r>
            <a:br>
              <a:rPr lang="en-GB" altLang="en-US" sz="2400" b="1"/>
            </a:br>
            <a:r>
              <a:rPr lang="en-GB" altLang="en-US" sz="2400" b="1"/>
              <a:t>     breaking bonds. 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81000" y="42672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4- The resulting products release from the enzyme.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81000" y="48768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5- The enzyme starts another reaction over and over again.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381000" y="5486400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6- Thus, the enzyme can have a huge metabolic effect in</a:t>
            </a:r>
            <a:br>
              <a:rPr lang="en-GB" altLang="en-US" sz="2400" b="1"/>
            </a:br>
            <a:r>
              <a:rPr lang="en-GB" altLang="en-US" sz="2400" b="1"/>
              <a:t>     the catalytic cycle.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066800" y="1524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Catalytic Cycle of Enzyme</a:t>
            </a:r>
          </a:p>
        </p:txBody>
      </p:sp>
      <p:sp>
        <p:nvSpPr>
          <p:cNvPr id="11273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7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993" y="1143000"/>
            <a:ext cx="8991600" cy="5508625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single enzyme molecule can catalyze thousands or more reactions a second.</a:t>
            </a: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endParaRPr lang="en-US" alt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are unaffected by the reaction and are reusable </a:t>
            </a:r>
            <a:r>
              <a:rPr lang="ar-EG" alt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يـُعاد استخدامها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endParaRPr lang="en-US" alt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Most metabolic enzymes </a:t>
            </a:r>
            <a:r>
              <a:rPr lang="ar-EG" alt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الإنزيمات الأيضية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can catalyze a reaction in both the </a:t>
            </a:r>
            <a:r>
              <a:rPr lang="en-US" altLang="en-US" sz="2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forward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 sz="2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reverse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direction.</a:t>
            </a:r>
          </a:p>
          <a:p>
            <a:pPr lvl="1"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actual direction depends on the relative concentrations of products and reactants.</a:t>
            </a:r>
          </a:p>
          <a:p>
            <a:pPr lvl="1"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catalyze reactions in the direction of equilibrium </a:t>
            </a:r>
            <a:r>
              <a:rPr lang="ar-EG" alt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التعادل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endParaRPr lang="en-US" altLang="en-US" sz="1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Enzymes lower activation energy and speed a reaction.</a:t>
            </a: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endParaRPr lang="en-US" altLang="en-US" sz="1200" b="1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The rate that a specific number of enzymes converts substrates to products depends in part on substrate concentrations.</a:t>
            </a: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At some substrate concentrations, the active sites on all enzymes are engaged </a:t>
            </a:r>
            <a:r>
              <a:rPr lang="ar-EG" altLang="en-US" sz="1800" dirty="0">
                <a:solidFill>
                  <a:srgbClr val="000000"/>
                </a:solidFill>
              </a:rPr>
              <a:t>مشغولة</a:t>
            </a:r>
            <a:r>
              <a:rPr lang="en-US" altLang="en-US" sz="2000" b="1" dirty="0">
                <a:solidFill>
                  <a:srgbClr val="000000"/>
                </a:solidFill>
              </a:rPr>
              <a:t>, called enzyme saturation </a:t>
            </a:r>
            <a:r>
              <a:rPr lang="ar-EG" altLang="en-US" sz="1800" dirty="0">
                <a:solidFill>
                  <a:srgbClr val="000000"/>
                </a:solidFill>
              </a:rPr>
              <a:t>التشبع الإنزيم</a:t>
            </a:r>
            <a:r>
              <a:rPr lang="ar-SA" altLang="en-US" sz="1800" dirty="0">
                <a:solidFill>
                  <a:srgbClr val="000000"/>
                </a:solidFill>
              </a:rPr>
              <a:t>ي</a:t>
            </a:r>
            <a:r>
              <a:rPr lang="en-US" altLang="en-US" sz="20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B83F843-1B7B-4D51-BFAA-8F3D557E61A9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>
            <a:lum bright="-24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23"/>
          <a:stretch>
            <a:fillRect/>
          </a:stretch>
        </p:blipFill>
        <p:spPr bwMode="auto">
          <a:xfrm>
            <a:off x="4724400" y="2971800"/>
            <a:ext cx="441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1606550"/>
          </a:xfrm>
        </p:spPr>
        <p:txBody>
          <a:bodyPr>
            <a:spAutoFit/>
          </a:bodyPr>
          <a:lstStyle/>
          <a:p>
            <a:pPr eaLnBrk="1" hangingPunct="1">
              <a:buClr>
                <a:srgbClr val="0000FF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Changes in shape of the enzyme molecule  influence the reaction rate.</a:t>
            </a:r>
          </a:p>
          <a:p>
            <a:pPr eaLnBrk="1" hangingPunct="1">
              <a:buClr>
                <a:srgbClr val="0000FF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0000FF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conditions lead to the most active conformation and lead to optimal rate of reaction. These factors are:-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6629400" cy="885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Factors affecting enzyme activity</a:t>
            </a:r>
            <a:br>
              <a:rPr lang="en-US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A)- 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Cellular factors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6200" y="2895600"/>
            <a:ext cx="4876800" cy="32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AutoNum type="arabicPeriod"/>
              <a:tabLst>
                <a:tab pos="2743200" algn="l"/>
              </a:tabLst>
              <a:defRPr/>
            </a:pP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Temperature: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has a major impact on reaction rate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tabLst>
                <a:tab pos="2743200" algn="l"/>
              </a:tabLst>
              <a:defRPr/>
            </a:pPr>
            <a:endParaRPr lang="en-US" altLang="en-US" sz="9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 temperature increases, reaction between substrate and active sites occur faster.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  <a:tabLst>
                <a:tab pos="2743200" algn="l"/>
              </a:tabLst>
              <a:defRPr/>
            </a:pPr>
            <a:endParaRPr lang="en-US" altLang="en-US" sz="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However, at some point thermal increase begins to denature the enzyme.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  <a:tabLst>
                <a:tab pos="2743200" algn="l"/>
              </a:tabLst>
              <a:defRPr/>
            </a:pPr>
            <a:endParaRPr lang="en-US" altLang="en-US" sz="9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Each enzyme has an 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optimal temperature</a:t>
            </a: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درجة حرارة مُثلى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320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  <p:bldP spid="266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04800" y="4168775"/>
            <a:ext cx="8610600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Cofactors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: </a:t>
            </a:r>
            <a:r>
              <a:rPr lang="ar-EG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العوامل المساعدة</a:t>
            </a:r>
            <a:endParaRPr lang="en-US" alt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non-protein helpers for catalytic activity of enzymes. They bind permanently </a:t>
            </a:r>
            <a:r>
              <a:rPr lang="ar-EG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دائما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the enzyme and include two types:-</a:t>
            </a:r>
          </a:p>
          <a:p>
            <a:pPr marL="742950" lvl="1" indent="-28575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a)- Inorganic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cofactors,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include </a:t>
            </a:r>
            <a:r>
              <a:rPr lang="en-US" alt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zinc, iron, and copper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b)- Organic cofactors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include </a:t>
            </a:r>
            <a:r>
              <a:rPr lang="en-US" alt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vitamins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 molecules derived</a:t>
            </a:r>
            <a:b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from vitamins.(</a:t>
            </a:r>
            <a:r>
              <a:rPr lang="en-US" altLang="en-US" sz="2000" dirty="0">
                <a:solidFill>
                  <a:srgbClr val="FF0000"/>
                </a:solidFill>
              </a:rPr>
              <a:t>coenzymes)</a:t>
            </a:r>
            <a:endParaRPr lang="en-US" alt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382000" cy="2616200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r>
              <a:rPr lang="en-US" alt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pH</a:t>
            </a:r>
            <a:r>
              <a:rPr lang="en-US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also influences the reaction rate, each enzyme has an </a:t>
            </a:r>
            <a:r>
              <a:rPr lang="en-US" altLang="en-US" sz="24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optimal pH</a:t>
            </a:r>
            <a:r>
              <a:rPr lang="en-US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falls between pH 6 - 8 for most enzymes.</a:t>
            </a:r>
          </a:p>
          <a:p>
            <a:pPr eaLnBrk="1" hangingPunct="1">
              <a:buClr>
                <a:srgbClr val="0000FF"/>
              </a:buClr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However, digestive enzymes in the                                                          </a:t>
            </a:r>
            <a:r>
              <a:rPr lang="en-US" altLang="en-US" sz="18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stomach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designed to work best                                                              at 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 2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while those in the </a:t>
            </a:r>
            <a:r>
              <a:rPr lang="en-US" altLang="en-US" sz="18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intestine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are optimal at 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 8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both matching                                                                    their working environments.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3" t="50127" r="3703" b="8217"/>
          <a:stretch>
            <a:fillRect/>
          </a:stretch>
        </p:blipFill>
        <p:spPr bwMode="auto">
          <a:xfrm>
            <a:off x="4953000" y="20574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7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139FEE-C840-462B-9EC5-B41535132EFA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330450"/>
            <a:ext cx="8534400" cy="641350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Competitive inhibition</a:t>
            </a:r>
            <a:r>
              <a:rPr lang="en-US" alt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تثبيط تنافس</a:t>
            </a:r>
            <a:r>
              <a:rPr lang="ar-SA" alt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ي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: the inhibitor binds to </a:t>
            </a:r>
            <a:r>
              <a:rPr lang="en-US" altLang="en-US" sz="18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same site as the substrate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thus prevent the enzymatic reactions.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48"/>
          <a:stretch>
            <a:fillRect/>
          </a:stretch>
        </p:blipFill>
        <p:spPr bwMode="auto">
          <a:xfrm>
            <a:off x="152400" y="2895600"/>
            <a:ext cx="441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50" b="37463"/>
          <a:stretch>
            <a:fillRect/>
          </a:stretch>
        </p:blipFill>
        <p:spPr bwMode="auto">
          <a:xfrm>
            <a:off x="4572000" y="2955925"/>
            <a:ext cx="4419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295400" y="3048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B)- Enzyme inhibitors: </a:t>
            </a:r>
            <a:r>
              <a:rPr lang="ar-EG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مُـثـبِّطات الإنزيمات</a:t>
            </a:r>
            <a:endParaRPr lang="en-GB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88" b="3119"/>
          <a:stretch>
            <a:fillRect/>
          </a:stretch>
        </p:blipFill>
        <p:spPr bwMode="auto">
          <a:xfrm>
            <a:off x="4953000" y="4833938"/>
            <a:ext cx="4038600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28600" y="5165725"/>
            <a:ext cx="47244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</a:t>
            </a:r>
            <a:r>
              <a:rPr lang="ar-EG" altLang="en-US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altLang="en-US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competitive inhibition</a:t>
            </a:r>
            <a:r>
              <a:rPr lang="en-US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ar-EG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تثبيط لا تنافس</a:t>
            </a:r>
            <a:r>
              <a:rPr lang="ar-SA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ي</a:t>
            </a:r>
            <a:r>
              <a:rPr lang="en-US" altLang="en-US"/>
              <a:t> 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inhibitor binds somewhere other than the active site,</a:t>
            </a:r>
            <a:r>
              <a:rPr lang="en-GB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resulting in changing enzyme shape. Finally, deactivate </a:t>
            </a:r>
            <a:r>
              <a:rPr lang="ar-EG">
                <a:effectLst>
                  <a:outerShdw blurRad="38100" dist="38100" dir="2700000" algn="tl">
                    <a:srgbClr val="C0C0C0"/>
                  </a:outerShdw>
                </a:effectLst>
              </a:rPr>
              <a:t>يـُخمد</a:t>
            </a: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 the active site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GB" sz="2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9" name="Rectangle 12"/>
          <p:cNvSpPr>
            <a:spLocks noChangeArrowheads="1"/>
          </p:cNvSpPr>
          <p:nvPr/>
        </p:nvSpPr>
        <p:spPr bwMode="auto">
          <a:xfrm>
            <a:off x="381000" y="1219200"/>
            <a:ext cx="8610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GB" altLang="en-US" sz="1800" b="1" dirty="0"/>
              <a:t>Inhibitors are chemicals that reduce the rate of </a:t>
            </a:r>
            <a:r>
              <a:rPr lang="en-GB" altLang="en-US" sz="1800" b="1" dirty="0" err="1"/>
              <a:t>enzymic</a:t>
            </a:r>
            <a:r>
              <a:rPr lang="en-GB" altLang="en-US" sz="1800" b="1" dirty="0"/>
              <a:t> reactions. 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GB" altLang="en-US" sz="1800" b="1" dirty="0"/>
              <a:t>The are usually specific and they work at low concentrations.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GB" altLang="en-US" sz="1800" b="1" dirty="0"/>
              <a:t>They block the enzyme but they do not usually destroy it. 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GB" altLang="en-US" sz="1800" b="1" dirty="0"/>
              <a:t>Many drugs and poisons are inhibitors of enzymes in the nervous system.</a:t>
            </a:r>
            <a:r>
              <a:rPr lang="fr-FR" altLang="en-US" sz="1800" b="1" dirty="0"/>
              <a:t> </a:t>
            </a:r>
          </a:p>
        </p:txBody>
      </p:sp>
      <p:sp>
        <p:nvSpPr>
          <p:cNvPr id="15370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371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  <p:bldP spid="307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04800" y="14478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insecticide </a:t>
            </a:r>
            <a:r>
              <a:rPr lang="en-GB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DDT</a:t>
            </a:r>
            <a:r>
              <a:rPr lang="en-GB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inhibitor for key enzymes of nervous system in insects results in death.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04800" y="2590800"/>
            <a:ext cx="8534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antibiotics (e.g. </a:t>
            </a:r>
            <a:r>
              <a:rPr lang="en-GB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Penicillin</a:t>
            </a:r>
            <a:r>
              <a:rPr lang="en-GB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inhibits enzymes that help bacteria to make their cell walls.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28600" y="510540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latin typeface="Impact" pitchFamily="34" charset="0"/>
              </a:rPr>
              <a:t>Activation and inhibition of enzymes are essential for metabolic control 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524000" y="3048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benefits of enzyme inhibitors</a:t>
            </a:r>
            <a:endParaRPr lang="en-GB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433647" y="44196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/>
              <a:t>In the next lecture we will know :</a:t>
            </a: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639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9BD67B-D2F7-47C8-AE0F-E594DBD6B305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0" y="64770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1"/>
              <a:t>Pages 96 - 103</a:t>
            </a:r>
            <a:endParaRPr lang="en-GB" altLang="en-US" sz="1200" b="1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-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12700"/>
            <a:ext cx="12620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/>
          <p:cNvPicPr>
            <a:picLocks noChangeAspect="1" noChangeArrowheads="1"/>
          </p:cNvPicPr>
          <p:nvPr/>
        </p:nvPicPr>
        <p:blipFill>
          <a:blip r:embed="rId4">
            <a:lum bright="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" t="21666" r="9998" b="21667"/>
          <a:stretch>
            <a:fillRect/>
          </a:stretch>
        </p:blipFill>
        <p:spPr bwMode="auto">
          <a:xfrm>
            <a:off x="76200" y="4038600"/>
            <a:ext cx="8991600" cy="27495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743200" y="273050"/>
            <a:ext cx="388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AN INTRODUCTION                                      TO METABOLISM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28600" y="1600200"/>
            <a:ext cx="876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</a:t>
            </a:r>
            <a:endParaRPr lang="en-US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28600" y="2209800"/>
            <a:ext cx="8763000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5000"/>
              </a:lnSpc>
              <a:defRPr/>
            </a:pPr>
            <a:r>
              <a:rPr lang="en-US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	Enzymes speed up metabolic reactions by lowering energy barriers.</a:t>
            </a:r>
          </a:p>
          <a:p>
            <a:pPr>
              <a:lnSpc>
                <a:spcPct val="125000"/>
              </a:lnSpc>
              <a:defRPr/>
            </a:pPr>
            <a:r>
              <a:rPr lang="en-US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2.	Enzymes are substrate specific.</a:t>
            </a:r>
          </a:p>
          <a:p>
            <a:pPr>
              <a:lnSpc>
                <a:spcPct val="125000"/>
              </a:lnSpc>
              <a:defRPr/>
            </a:pPr>
            <a:r>
              <a:rPr lang="en-US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3.  The active site is an enzyme’s catalytic center.</a:t>
            </a:r>
          </a:p>
          <a:p>
            <a:pPr>
              <a:lnSpc>
                <a:spcPct val="125000"/>
              </a:lnSpc>
              <a:defRPr/>
            </a:pPr>
            <a:r>
              <a:rPr lang="en-US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4.  A cell’s physical and chemical environment affects enzyme activity.</a:t>
            </a:r>
          </a:p>
        </p:txBody>
      </p:sp>
      <p:sp>
        <p:nvSpPr>
          <p:cNvPr id="2058" name="Rectangle 17"/>
          <p:cNvSpPr>
            <a:spLocks noChangeArrowheads="1"/>
          </p:cNvSpPr>
          <p:nvPr/>
        </p:nvSpPr>
        <p:spPr bwMode="auto">
          <a:xfrm>
            <a:off x="76200" y="1600200"/>
            <a:ext cx="8991600" cy="23622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9" name="Rectangle 17"/>
          <p:cNvSpPr>
            <a:spLocks noChangeArrowheads="1"/>
          </p:cNvSpPr>
          <p:nvPr/>
        </p:nvSpPr>
        <p:spPr bwMode="auto">
          <a:xfrm>
            <a:off x="3810000" y="4237038"/>
            <a:ext cx="25908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GB" sz="14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ENZYMES: </a:t>
            </a:r>
            <a:br>
              <a:rPr lang="en-GB" sz="14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14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protein with catalytic properties due to its power of specific activation</a:t>
            </a:r>
            <a:endParaRPr lang="en-US" sz="14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60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19050" y="28575"/>
            <a:ext cx="12922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274638"/>
            <a:ext cx="6553200" cy="48736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Hydrolysis of sucrose (</a:t>
            </a:r>
            <a:r>
              <a:rPr lang="en-GB" sz="2400">
                <a:solidFill>
                  <a:schemeClr val="tx1"/>
                </a:solidFill>
              </a:rPr>
              <a:t>table sugar</a:t>
            </a:r>
            <a:r>
              <a:rPr lang="en-GB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90600" y="1309688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Glucose + Fructose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810000" y="1066800"/>
            <a:ext cx="4267200" cy="665163"/>
            <a:chOff x="2400" y="1008"/>
            <a:chExt cx="2688" cy="419"/>
          </a:xfrm>
        </p:grpSpPr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4224" y="1177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Sucrose</a:t>
              </a:r>
            </a:p>
          </p:txBody>
        </p:sp>
        <p:grpSp>
          <p:nvGrpSpPr>
            <p:cNvPr id="3091" name="Group 19"/>
            <p:cNvGrpSpPr>
              <a:grpSpLocks/>
            </p:cNvGrpSpPr>
            <p:nvPr/>
          </p:nvGrpSpPr>
          <p:grpSpPr bwMode="auto">
            <a:xfrm>
              <a:off x="2400" y="1008"/>
              <a:ext cx="1728" cy="393"/>
              <a:chOff x="2400" y="1008"/>
              <a:chExt cx="1728" cy="393"/>
            </a:xfrm>
          </p:grpSpPr>
          <p:sp>
            <p:nvSpPr>
              <p:cNvPr id="3092" name="AutoShape 6"/>
              <p:cNvSpPr>
                <a:spLocks noChangeArrowheads="1"/>
              </p:cNvSpPr>
              <p:nvPr/>
            </p:nvSpPr>
            <p:spPr bwMode="auto">
              <a:xfrm>
                <a:off x="2400" y="1209"/>
                <a:ext cx="1728" cy="192"/>
              </a:xfrm>
              <a:prstGeom prst="rightArrow">
                <a:avLst>
                  <a:gd name="adj1" fmla="val 50000"/>
                  <a:gd name="adj2" fmla="val 225000"/>
                </a:avLst>
              </a:prstGeom>
              <a:solidFill>
                <a:srgbClr val="FF0000"/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2640" y="1008"/>
                <a:ext cx="10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Dehydration</a:t>
                </a:r>
              </a:p>
            </p:txBody>
          </p:sp>
        </p:grp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733800" y="1524000"/>
            <a:ext cx="4267200" cy="1890713"/>
            <a:chOff x="2400" y="1497"/>
            <a:chExt cx="2256" cy="1191"/>
          </a:xfrm>
        </p:grpSpPr>
        <p:sp>
          <p:nvSpPr>
            <p:cNvPr id="3086" name="Line 12"/>
            <p:cNvSpPr>
              <a:spLocks noChangeShapeType="1"/>
            </p:cNvSpPr>
            <p:nvPr/>
          </p:nvSpPr>
          <p:spPr bwMode="auto">
            <a:xfrm>
              <a:off x="4656" y="1497"/>
              <a:ext cx="0" cy="9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13"/>
            <p:cNvSpPr>
              <a:spLocks noChangeShapeType="1"/>
            </p:cNvSpPr>
            <p:nvPr/>
          </p:nvSpPr>
          <p:spPr bwMode="auto">
            <a:xfrm flipH="1">
              <a:off x="2400" y="2409"/>
              <a:ext cx="22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Text Box 15"/>
            <p:cNvSpPr txBox="1">
              <a:spLocks noChangeArrowheads="1"/>
            </p:cNvSpPr>
            <p:nvPr/>
          </p:nvSpPr>
          <p:spPr bwMode="auto">
            <a:xfrm>
              <a:off x="3264" y="217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Hydration </a:t>
              </a:r>
              <a:r>
                <a:rPr lang="en-GB" b="1">
                  <a:solidFill>
                    <a:srgbClr val="99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(H</a:t>
              </a:r>
              <a:r>
                <a:rPr lang="en-GB" b="1" baseline="-25000">
                  <a:solidFill>
                    <a:srgbClr val="99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GB" b="1">
                  <a:solidFill>
                    <a:srgbClr val="99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O)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3216" y="2361"/>
              <a:ext cx="10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Sucrase</a:t>
              </a:r>
            </a:p>
          </p:txBody>
        </p:sp>
      </p:grp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066800" y="27432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Glucose + Fructose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04800" y="3505200"/>
            <a:ext cx="845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/>
              <a:t>Hydrolysis of </a:t>
            </a:r>
            <a:r>
              <a:rPr lang="en-GB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sucrose</a:t>
            </a:r>
            <a:r>
              <a:rPr lang="en-GB" sz="2400" b="1"/>
              <a:t> </a:t>
            </a:r>
            <a:r>
              <a:rPr lang="en-GB" sz="24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in the presence of </a:t>
            </a:r>
            <a:r>
              <a:rPr lang="en-GB" sz="24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Sucrase</a:t>
            </a:r>
            <a:r>
              <a:rPr lang="en-GB" sz="2400" b="1"/>
              <a:t> results in its two monosaccharide components. 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228600" y="4572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This process include: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09600" y="51816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1- Breaking the bond between Glucose and Fructose;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09600" y="5653088"/>
            <a:ext cx="708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2- Then, forming new bonds with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GB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OH</a:t>
            </a:r>
            <a:r>
              <a:rPr lang="en-GB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from water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process consumes </a:t>
            </a:r>
            <a:r>
              <a:rPr lang="ar-E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تستهلك</a:t>
            </a: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energy (</a:t>
            </a:r>
            <a:r>
              <a:rPr lang="en-GB" b="1" dirty="0">
                <a:solidFill>
                  <a:srgbClr val="0000FF"/>
                </a:solidFill>
              </a:rPr>
              <a:t>Activation Energy;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GB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3084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85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89" grpId="0"/>
      <p:bldP spid="3090" grpId="0"/>
      <p:bldP spid="3094" grpId="0"/>
      <p:bldP spid="3095" grpId="0"/>
      <p:bldP spid="3096" grpId="0"/>
      <p:bldP spid="3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33525"/>
            <a:ext cx="8763000" cy="2581275"/>
          </a:xfrm>
        </p:spPr>
        <p:txBody>
          <a:bodyPr>
            <a:spAutoFit/>
          </a:bodyPr>
          <a:lstStyle/>
          <a:p>
            <a:pPr eaLnBrk="1" hangingPunct="1">
              <a:buClr>
                <a:srgbClr val="FF0000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catalyst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المُحفز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a chemical agent that changes the rate of a reaction without being consumed 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دون أن يُستهلك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the reaction.</a:t>
            </a:r>
          </a:p>
          <a:p>
            <a:pPr lvl="1" eaLnBrk="1" hangingPunct="1">
              <a:buClr>
                <a:srgbClr val="FF0000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enzyme is a catalytic protein.</a:t>
            </a:r>
          </a:p>
          <a:p>
            <a:pPr eaLnBrk="1" hangingPunct="1">
              <a:buClr>
                <a:srgbClr val="FF0000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Chemical reactions between molecules involve both 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bond breaking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bond forming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 eaLnBrk="1" hangingPunct="1">
              <a:buClr>
                <a:srgbClr val="FF0000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hydrolyze (</a:t>
            </a:r>
            <a:r>
              <a:rPr lang="en-US" alt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hydration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en-US" alt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sucrose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the bond between glucose and fructose must be broken </a:t>
            </a:r>
            <a:r>
              <a:rPr lang="en-US" altLang="en-US" sz="1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via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hydrolysis in the presence of </a:t>
            </a:r>
            <a:r>
              <a:rPr lang="en-US" alt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sucrase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en-US" sz="1800">
                <a:solidFill>
                  <a:srgbClr val="FF0000"/>
                </a:solidFill>
              </a:rPr>
              <a:t>the catalyst</a:t>
            </a:r>
            <a:r>
              <a:rPr lang="en-US" alt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086600" cy="762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speed up metabolic reactions by lowering energy barriers </a:t>
            </a:r>
            <a:r>
              <a:rPr lang="ar-EG" altLang="en-US" sz="2400">
                <a:solidFill>
                  <a:schemeClr val="tx1"/>
                </a:solidFill>
              </a:rPr>
              <a:t>حواجز الطاقة</a:t>
            </a:r>
            <a:endParaRPr lang="en-US" altLang="en-US" sz="2400">
              <a:solidFill>
                <a:schemeClr val="tx1"/>
              </a:solidFill>
            </a:endParaRP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4" r="1750" b="12589"/>
          <a:stretch>
            <a:fillRect/>
          </a:stretch>
        </p:blipFill>
        <p:spPr bwMode="auto">
          <a:xfrm>
            <a:off x="76200" y="4437063"/>
            <a:ext cx="8915400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962400" y="4435475"/>
            <a:ext cx="11255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19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Sucrase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  <p:bldP spid="15368" grpId="0"/>
      <p:bldP spid="1536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4800" y="3657600"/>
            <a:ext cx="8534400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Catalyst</a:t>
            </a:r>
            <a:r>
              <a:rPr lang="en-GB" sz="2400" b="1" u="sng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It is a chemical agent that accelerate the reaction without being consumed by the reaction.</a:t>
            </a:r>
            <a:endParaRPr lang="en-GB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93738" y="4800600"/>
            <a:ext cx="7620000" cy="5889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Enzyme is a </a:t>
            </a:r>
            <a:r>
              <a:rPr lang="en-GB" sz="3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catalytic protein</a:t>
            </a:r>
            <a:r>
              <a:rPr lang="ar-EG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بروتين مساعد/محفز </a:t>
            </a:r>
            <a:r>
              <a:rPr lang="en-GB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04800" y="1304925"/>
            <a:ext cx="8610600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Activation Energy: 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It is the minimum amount of energy needed  to start a reaction. It is the amount of energy needed for the reaction (</a:t>
            </a: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between enzyme &amp; substrate) 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 complete (</a:t>
            </a:r>
            <a:r>
              <a:rPr lang="en-GB" sz="1600" dirty="0"/>
              <a:t>to break the bonds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7188" y="2581275"/>
            <a:ext cx="868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Raising the temperature for these reactions to complete will either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denature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the compounds or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kill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the cell.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04800" y="3200400"/>
            <a:ext cx="822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Thus, organisms must therefore use a </a:t>
            </a:r>
            <a:r>
              <a:rPr lang="en-GB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catalyst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عامل محفز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752600" y="242888"/>
            <a:ext cx="563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and Activation Energy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57200" y="5757863"/>
            <a:ext cx="8382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Enzyme is a specific </a:t>
            </a:r>
            <a:r>
              <a:rPr lang="ar-E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متخصص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catalyst for specific reactants at any time in the cell (</a:t>
            </a:r>
            <a:r>
              <a:rPr lang="en-GB" sz="2000" dirty="0">
                <a:solidFill>
                  <a:srgbClr val="0000FF"/>
                </a:solidFill>
              </a:rPr>
              <a:t>e.g. </a:t>
            </a:r>
            <a:r>
              <a:rPr lang="en-GB" sz="2000" dirty="0" err="1">
                <a:solidFill>
                  <a:srgbClr val="0000FF"/>
                </a:solidFill>
              </a:rPr>
              <a:t>Sucrase</a:t>
            </a:r>
            <a:r>
              <a:rPr lang="en-GB" sz="2000" dirty="0">
                <a:solidFill>
                  <a:srgbClr val="0000FF"/>
                </a:solidFill>
              </a:rPr>
              <a:t> for only Sucrose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 animBg="1"/>
      <p:bldP spid="5127" grpId="0"/>
      <p:bldP spid="5128" grpId="0"/>
      <p:bldP spid="5129" grpId="0"/>
      <p:bldP spid="51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21F80B-2C48-4C0F-96ED-8EC1CB91E811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lum bright="-18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1"/>
          <a:stretch>
            <a:fillRect/>
          </a:stretch>
        </p:blipFill>
        <p:spPr bwMode="auto">
          <a:xfrm>
            <a:off x="5105400" y="4129088"/>
            <a:ext cx="3962400" cy="265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5"/>
          <a:stretch>
            <a:fillRect/>
          </a:stretch>
        </p:blipFill>
        <p:spPr bwMode="auto">
          <a:xfrm>
            <a:off x="5029200" y="685800"/>
            <a:ext cx="39624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228600"/>
            <a:ext cx="5181600" cy="5567363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r>
              <a:rPr lang="en-US" alt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Activation energy: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the amount of energy necessary to push the reactants over an energy barrier.</a:t>
            </a: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96875" lvl="1" eaLnBrk="1" hangingPunct="1">
              <a:lnSpc>
                <a:spcPct val="135000"/>
              </a:lnSpc>
              <a:buClr>
                <a:srgbClr val="339933"/>
              </a:buClr>
              <a:buFontTx/>
              <a:buBlip>
                <a:blip r:embed="rId5"/>
              </a:buBlip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the transition state, the molecules                                                     are at an unstable point.</a:t>
            </a:r>
            <a:endParaRPr lang="en-US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96875" lvl="1" eaLnBrk="1" hangingPunct="1">
              <a:lnSpc>
                <a:spcPct val="135000"/>
              </a:lnSpc>
              <a:buClr>
                <a:srgbClr val="339933"/>
              </a:buClr>
              <a:buFontTx/>
              <a:buBlip>
                <a:blip r:embed="rId5"/>
              </a:buBlip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difference between free energy                                                         of the products and the free energy                                                             of the reactants is the delta G.</a:t>
            </a:r>
          </a:p>
          <a:p>
            <a:pPr marL="396875" lvl="1" eaLnBrk="1" hangingPunct="1">
              <a:lnSpc>
                <a:spcPct val="135000"/>
              </a:lnSpc>
              <a:buClr>
                <a:srgbClr val="339933"/>
              </a:buClr>
              <a:buFontTx/>
              <a:buBlip>
                <a:blip r:embed="rId5"/>
              </a:buBlip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 </a:t>
            </a:r>
            <a:r>
              <a:rPr lang="en-GB" sz="1800" b="1" dirty="0"/>
              <a:t>can increase the rate of                                                  reactions 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 lowering E</a:t>
            </a:r>
            <a:r>
              <a:rPr lang="en-US" altLang="en-US" sz="1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marL="396875" lvl="1" eaLnBrk="1" hangingPunct="1">
              <a:lnSpc>
                <a:spcPct val="135000"/>
              </a:lnSpc>
              <a:buClr>
                <a:srgbClr val="339933"/>
              </a:buClr>
              <a:buFontTx/>
              <a:buBlip>
                <a:blip r:embed="rId5"/>
              </a:buBlip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transition state can then                                                                   be reached even at moderate                                                        temperatures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223963"/>
            <a:ext cx="8915400" cy="1671637"/>
          </a:xfrm>
        </p:spPr>
        <p:txBody>
          <a:bodyPr>
            <a:spAutoFit/>
          </a:bodyPr>
          <a:lstStyle/>
          <a:p>
            <a:pPr eaLnBrk="1" hangingPunct="1">
              <a:buClr>
                <a:srgbClr val="FF0000"/>
              </a:buClr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substrate </a:t>
            </a:r>
            <a:r>
              <a:rPr lang="ar-EG" alt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المادة المطلوب هضمها</a:t>
            </a:r>
            <a:r>
              <a:rPr lang="en-US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a reactant which binds to an enzyme.</a:t>
            </a:r>
          </a:p>
          <a:p>
            <a:pPr eaLnBrk="1" hangingPunct="1">
              <a:buClr>
                <a:srgbClr val="FF0000"/>
              </a:buClr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a substrate binds to an enzyme, the enzyme catalyzes 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يسهل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conversion 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تحويل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substrate to the product 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مكوناتها البنائية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 eaLnBrk="1" hangingPunct="1">
              <a:buClr>
                <a:srgbClr val="FF0000"/>
              </a:buClr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Sucrase (</a:t>
            </a:r>
            <a:r>
              <a:rPr lang="en-US" altLang="en-US" sz="1800">
                <a:solidFill>
                  <a:srgbClr val="0000FF"/>
                </a:solidFill>
              </a:rPr>
              <a:t>catalyst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is an enzyme that binds to sucrose (</a:t>
            </a:r>
            <a:r>
              <a:rPr lang="en-US" altLang="en-US" sz="1800">
                <a:solidFill>
                  <a:srgbClr val="0000FF"/>
                </a:solidFill>
              </a:rPr>
              <a:t>substrate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and breaks the disaccharide into fructose and glucose (</a:t>
            </a:r>
            <a:r>
              <a:rPr lang="en-US" altLang="en-US" sz="1800">
                <a:solidFill>
                  <a:srgbClr val="0000FF"/>
                </a:solidFill>
              </a:rPr>
              <a:t>products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086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are substrate specific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57200" y="3289300"/>
            <a:ext cx="2514600" cy="609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Substrate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19800" y="3213100"/>
            <a:ext cx="2667000" cy="838200"/>
            <a:chOff x="3744" y="720"/>
            <a:chExt cx="1680" cy="528"/>
          </a:xfrm>
        </p:grpSpPr>
        <p:sp>
          <p:nvSpPr>
            <p:cNvPr id="7187" name="Oval 9"/>
            <p:cNvSpPr>
              <a:spLocks noChangeArrowheads="1"/>
            </p:cNvSpPr>
            <p:nvPr/>
          </p:nvSpPr>
          <p:spPr bwMode="auto">
            <a:xfrm>
              <a:off x="3744" y="720"/>
              <a:ext cx="864" cy="528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101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8" name="Oval 10"/>
            <p:cNvSpPr>
              <a:spLocks noChangeArrowheads="1"/>
            </p:cNvSpPr>
            <p:nvPr/>
          </p:nvSpPr>
          <p:spPr bwMode="auto">
            <a:xfrm>
              <a:off x="4560" y="720"/>
              <a:ext cx="864" cy="52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61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324600" y="33655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 (s)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124200" y="3124200"/>
            <a:ext cx="2743200" cy="698500"/>
            <a:chOff x="1920" y="664"/>
            <a:chExt cx="1728" cy="440"/>
          </a:xfrm>
        </p:grpSpPr>
        <p:sp>
          <p:nvSpPr>
            <p:cNvPr id="7185" name="AutoShape 13"/>
            <p:cNvSpPr>
              <a:spLocks noChangeArrowheads="1"/>
            </p:cNvSpPr>
            <p:nvPr/>
          </p:nvSpPr>
          <p:spPr bwMode="auto">
            <a:xfrm>
              <a:off x="1920" y="864"/>
              <a:ext cx="1728" cy="240"/>
            </a:xfrm>
            <a:prstGeom prst="rightArrow">
              <a:avLst>
                <a:gd name="adj1" fmla="val 50000"/>
                <a:gd name="adj2" fmla="val 180000"/>
              </a:avLst>
            </a:prstGeom>
            <a:solidFill>
              <a:srgbClr val="99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0" name="Text Box 14"/>
            <p:cNvSpPr txBox="1">
              <a:spLocks noChangeArrowheads="1"/>
            </p:cNvSpPr>
            <p:nvPr/>
          </p:nvSpPr>
          <p:spPr bwMode="auto">
            <a:xfrm>
              <a:off x="1920" y="664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Enzyme (</a:t>
              </a:r>
              <a:r>
                <a:rPr lang="en-GB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 catalyst</a:t>
              </a: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81000" y="4267200"/>
            <a:ext cx="8458200" cy="762000"/>
            <a:chOff x="240" y="1776"/>
            <a:chExt cx="5328" cy="480"/>
          </a:xfrm>
        </p:grpSpPr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240" y="1968"/>
              <a:ext cx="15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Sucrose + H</a:t>
              </a:r>
              <a:r>
                <a:rPr lang="en-GB" sz="24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</a:p>
          </p:txBody>
        </p:sp>
        <p:grpSp>
          <p:nvGrpSpPr>
            <p:cNvPr id="7181" name="Group 17"/>
            <p:cNvGrpSpPr>
              <a:grpSpLocks/>
            </p:cNvGrpSpPr>
            <p:nvPr/>
          </p:nvGrpSpPr>
          <p:grpSpPr bwMode="auto">
            <a:xfrm>
              <a:off x="1776" y="1776"/>
              <a:ext cx="1728" cy="384"/>
              <a:chOff x="1872" y="1776"/>
              <a:chExt cx="1728" cy="384"/>
            </a:xfrm>
          </p:grpSpPr>
          <p:sp>
            <p:nvSpPr>
              <p:cNvPr id="7183" name="AutoShape 18"/>
              <p:cNvSpPr>
                <a:spLocks noChangeArrowheads="1"/>
              </p:cNvSpPr>
              <p:nvPr/>
            </p:nvSpPr>
            <p:spPr bwMode="auto">
              <a:xfrm>
                <a:off x="1872" y="2064"/>
                <a:ext cx="1728" cy="96"/>
              </a:xfrm>
              <a:prstGeom prst="rightArrow">
                <a:avLst>
                  <a:gd name="adj1" fmla="val 50000"/>
                  <a:gd name="adj2" fmla="val 450000"/>
                </a:avLst>
              </a:prstGeom>
              <a:solidFill>
                <a:srgbClr val="99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475" name="Text Box 19"/>
              <p:cNvSpPr txBox="1">
                <a:spLocks noChangeArrowheads="1"/>
              </p:cNvSpPr>
              <p:nvPr/>
            </p:nvSpPr>
            <p:spPr bwMode="auto">
              <a:xfrm>
                <a:off x="2064" y="1776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Sucrase</a:t>
                </a:r>
              </a:p>
            </p:txBody>
          </p:sp>
        </p:grpSp>
        <p:sp>
          <p:nvSpPr>
            <p:cNvPr id="19476" name="Text Box 20"/>
            <p:cNvSpPr txBox="1">
              <a:spLocks noChangeArrowheads="1"/>
            </p:cNvSpPr>
            <p:nvPr/>
          </p:nvSpPr>
          <p:spPr bwMode="auto">
            <a:xfrm>
              <a:off x="3600" y="1944"/>
              <a:ext cx="19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Glucose + Fructose</a:t>
              </a:r>
            </a:p>
          </p:txBody>
        </p:sp>
      </p:grp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04800" y="5254625"/>
            <a:ext cx="86106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Specificity of enzyme </a:t>
            </a:r>
            <a:r>
              <a:rPr lang="ar-E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تخصصية الإنزيم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refers to the shape of its </a:t>
            </a:r>
            <a:r>
              <a:rPr lang="en-GB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Active Site</a:t>
            </a:r>
            <a:r>
              <a:rPr lang="en-GB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المركز النشط</a:t>
            </a: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into</a:t>
            </a: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which </a:t>
            </a:r>
            <a:r>
              <a:rPr lang="en-GB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fits </a:t>
            </a:r>
            <a:r>
              <a:rPr lang="ar-EG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يـُناسب</a:t>
            </a:r>
            <a:r>
              <a:rPr lang="en-GB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the surface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of the substrate.</a:t>
            </a:r>
          </a:p>
        </p:txBody>
      </p:sp>
      <p:sp>
        <p:nvSpPr>
          <p:cNvPr id="7178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179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  <p:bldP spid="19463" grpId="0" animBg="1"/>
      <p:bldP spid="19467" grpId="0"/>
      <p:bldP spid="194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7613"/>
            <a:ext cx="8839200" cy="2135187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alt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active site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المكان النشط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an enzymes is the groove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الجيب</a:t>
            </a:r>
            <a:r>
              <a:rPr lang="ar-EG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 the surface of the enzyme into which the substrate fits.</a:t>
            </a:r>
          </a:p>
          <a:p>
            <a:pPr eaLnBrk="1" hangingPunct="1">
              <a:lnSpc>
                <a:spcPct val="90000"/>
              </a:lnSpc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specificity of an enzyme is due to the fit between </a:t>
            </a:r>
            <a:r>
              <a:rPr lang="ar-EG" altLang="en-US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التناسب بين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</a:t>
            </a:r>
            <a:r>
              <a:rPr lang="en-US" alt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active site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that of the </a:t>
            </a:r>
            <a:r>
              <a:rPr lang="en-US" alt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substrate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rgbClr val="339933"/>
              </a:buClr>
              <a:buFontTx/>
              <a:buBlip>
                <a:blip r:embed="rId3"/>
              </a:buBlip>
              <a:tabLst>
                <a:tab pos="2743200" algn="l"/>
              </a:tabLst>
              <a:defRPr/>
            </a:pP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 the substrate binds, the enzyme changes shape to </a:t>
            </a:r>
            <a:r>
              <a:rPr lang="en-US" alt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fit </a:t>
            </a:r>
            <a:r>
              <a:rPr lang="en-US" alt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the substrate</a:t>
            </a:r>
            <a:r>
              <a:rPr lang="en-US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bringing chemical groups in position to catalyze the reaction.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" t="21666" r="9998" b="21667"/>
          <a:stretch>
            <a:fillRect/>
          </a:stretch>
        </p:blipFill>
        <p:spPr bwMode="auto">
          <a:xfrm>
            <a:off x="381000" y="3416300"/>
            <a:ext cx="83058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0010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active site is an enzyme’s catalytic center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342900" y="1114425"/>
            <a:ext cx="83058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19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8" t="8064" r="4047"/>
          <a:stretch>
            <a:fillRect/>
          </a:stretch>
        </p:blipFill>
        <p:spPr bwMode="auto">
          <a:xfrm>
            <a:off x="38100" y="76200"/>
            <a:ext cx="971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6"/>
          <a:stretch>
            <a:fillRect/>
          </a:stretch>
        </p:blipFill>
        <p:spPr bwMode="auto">
          <a:xfrm>
            <a:off x="1371600" y="555625"/>
            <a:ext cx="6858000" cy="614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6200" y="76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Catalytic Cycle of Enzyme</a:t>
            </a:r>
          </a:p>
        </p:txBody>
      </p:sp>
    </p:spTree>
    <p:custDataLst>
      <p:tags r:id="rId1"/>
    </p:custDataLst>
  </p:cSld>
  <p:clrMapOvr>
    <a:masterClrMapping/>
  </p:clrMapOvr>
  <p:transition spd="med">
    <p:checker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2527</TotalTime>
  <Words>1220</Words>
  <Application>Microsoft Macintosh PowerPoint</Application>
  <PresentationFormat>On-screen Show (4:3)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Impact</vt:lpstr>
      <vt:lpstr>Wingdings</vt:lpstr>
      <vt:lpstr>Default Design</vt:lpstr>
      <vt:lpstr>PowerPoint Presentation</vt:lpstr>
      <vt:lpstr>PowerPoint Presentation</vt:lpstr>
      <vt:lpstr>Hydrolysis of sucrose (table sugar)</vt:lpstr>
      <vt:lpstr>Enzymes speed up metabolic reactions by lowering energy barriers حواجز الطاقة</vt:lpstr>
      <vt:lpstr>PowerPoint Presentation</vt:lpstr>
      <vt:lpstr>PowerPoint Presentation</vt:lpstr>
      <vt:lpstr>Enzymes are substrate specific</vt:lpstr>
      <vt:lpstr>The active site is an enzyme’s catalytic center</vt:lpstr>
      <vt:lpstr>PowerPoint Presentation</vt:lpstr>
      <vt:lpstr>PowerPoint Presentation</vt:lpstr>
      <vt:lpstr>PowerPoint Presentation</vt:lpstr>
      <vt:lpstr>PowerPoint Presentation</vt:lpstr>
      <vt:lpstr>Factors affecting enzyme activity A)- Cellular factors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Enzymes</dc:title>
  <dc:creator>Ash Ahm</dc:creator>
  <cp:lastModifiedBy>Meshal Khalid A Alghanem</cp:lastModifiedBy>
  <cp:revision>246</cp:revision>
  <dcterms:created xsi:type="dcterms:W3CDTF">2005-10-20T04:47:08Z</dcterms:created>
  <dcterms:modified xsi:type="dcterms:W3CDTF">2024-12-23T21:55:54Z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75229755-9252-4FC6-A750-583FBB9E108A</vt:lpwstr>
  </property>
  <property fmtid="{D5CDD505-2E9C-101B-9397-08002B2CF9AE}" pid="3" name="ArticulatePath">
    <vt:lpwstr>Lecture 11</vt:lpwstr>
  </property>
</Properties>
</file>