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84" r:id="rId1"/>
  </p:sldMasterIdLst>
  <p:notesMasterIdLst>
    <p:notesMasterId r:id="rId18"/>
  </p:notesMasterIdLst>
  <p:sldIdLst>
    <p:sldId id="288" r:id="rId2"/>
    <p:sldId id="301" r:id="rId3"/>
    <p:sldId id="302" r:id="rId4"/>
    <p:sldId id="303" r:id="rId5"/>
    <p:sldId id="336" r:id="rId6"/>
    <p:sldId id="337" r:id="rId7"/>
    <p:sldId id="338" r:id="rId8"/>
    <p:sldId id="312" r:id="rId9"/>
    <p:sldId id="305" r:id="rId10"/>
    <p:sldId id="306" r:id="rId11"/>
    <p:sldId id="329" r:id="rId12"/>
    <p:sldId id="330" r:id="rId13"/>
    <p:sldId id="340" r:id="rId14"/>
    <p:sldId id="339" r:id="rId15"/>
    <p:sldId id="327" r:id="rId16"/>
    <p:sldId id="34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C50B"/>
    <a:srgbClr val="FF6600"/>
    <a:srgbClr val="FF0066"/>
    <a:srgbClr val="3366FF"/>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8" autoAdjust="0"/>
    <p:restoredTop sz="94658"/>
  </p:normalViewPr>
  <p:slideViewPr>
    <p:cSldViewPr>
      <p:cViewPr varScale="1">
        <p:scale>
          <a:sx n="120" d="100"/>
          <a:sy n="120" d="100"/>
        </p:scale>
        <p:origin x="192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A446B4-C6F6-415A-BD5D-053E6EE455BF}" type="datetimeFigureOut">
              <a:rPr lang="en-US" smtClean="0"/>
              <a:pPr/>
              <a:t>12/23/24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73A603-AC3B-440A-AD7E-7B823DCF2FD6}" type="slidenum">
              <a:rPr lang="en-US" smtClean="0"/>
              <a:pPr/>
              <a:t>‹#›</a:t>
            </a:fld>
            <a:endParaRPr lang="en-US"/>
          </a:p>
        </p:txBody>
      </p:sp>
    </p:spTree>
    <p:extLst>
      <p:ext uri="{BB962C8B-B14F-4D97-AF65-F5344CB8AC3E}">
        <p14:creationId xmlns:p14="http://schemas.microsoft.com/office/powerpoint/2010/main" val="675737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71A1110-F1DE-4AE4-8394-E6C497D59710}" type="datetimeFigureOut">
              <a:rPr lang="en-US" smtClean="0"/>
              <a:pPr/>
              <a:t>12/23/24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C997FCD-440F-4A81-BD6C-F95B4F92DEC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1A1110-F1DE-4AE4-8394-E6C497D59710}" type="datetimeFigureOut">
              <a:rPr lang="en-US" smtClean="0"/>
              <a:pPr/>
              <a:t>12/23/24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97FCD-440F-4A81-BD6C-F95B4F92DE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1A1110-F1DE-4AE4-8394-E6C497D59710}" type="datetimeFigureOut">
              <a:rPr lang="en-US" smtClean="0"/>
              <a:pPr/>
              <a:t>12/23/24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97FCD-440F-4A81-BD6C-F95B4F92DE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1A1110-F1DE-4AE4-8394-E6C497D59710}" type="datetimeFigureOut">
              <a:rPr lang="en-US" smtClean="0"/>
              <a:pPr/>
              <a:t>12/23/24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97FCD-440F-4A81-BD6C-F95B4F92DE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1A1110-F1DE-4AE4-8394-E6C497D59710}" type="datetimeFigureOut">
              <a:rPr lang="en-US" smtClean="0"/>
              <a:pPr/>
              <a:t>12/23/24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97FCD-440F-4A81-BD6C-F95B4F92DE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571A1110-F1DE-4AE4-8394-E6C497D59710}" type="datetimeFigureOut">
              <a:rPr lang="en-US" smtClean="0"/>
              <a:pPr/>
              <a:t>12/23/24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97FCD-440F-4A81-BD6C-F95B4F92DEC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1A1110-F1DE-4AE4-8394-E6C497D59710}" type="datetimeFigureOut">
              <a:rPr lang="en-US" smtClean="0"/>
              <a:pPr/>
              <a:t>12/23/24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997FCD-440F-4A81-BD6C-F95B4F92DE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1A1110-F1DE-4AE4-8394-E6C497D59710}" type="datetimeFigureOut">
              <a:rPr lang="en-US" smtClean="0"/>
              <a:pPr/>
              <a:t>12/23/24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997FCD-440F-4A81-BD6C-F95B4F92DE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A1110-F1DE-4AE4-8394-E6C497D59710}" type="datetimeFigureOut">
              <a:rPr lang="en-US" smtClean="0"/>
              <a:pPr/>
              <a:t>12/23/24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997FCD-440F-4A81-BD6C-F95B4F92DE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71A1110-F1DE-4AE4-8394-E6C497D59710}" type="datetimeFigureOut">
              <a:rPr lang="en-US" smtClean="0"/>
              <a:pPr/>
              <a:t>12/23/24</a:t>
            </a:fld>
            <a:endParaRPr lang="en-US"/>
          </a:p>
        </p:txBody>
      </p:sp>
      <p:sp>
        <p:nvSpPr>
          <p:cNvPr id="7" name="Slide Number Placeholder 6"/>
          <p:cNvSpPr>
            <a:spLocks noGrp="1"/>
          </p:cNvSpPr>
          <p:nvPr>
            <p:ph type="sldNum" sz="quarter" idx="12"/>
          </p:nvPr>
        </p:nvSpPr>
        <p:spPr/>
        <p:txBody>
          <a:bodyPr/>
          <a:lstStyle/>
          <a:p>
            <a:fld id="{EC997FCD-440F-4A81-BD6C-F95B4F92DEC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1A1110-F1DE-4AE4-8394-E6C497D59710}" type="datetimeFigureOut">
              <a:rPr lang="en-US" smtClean="0"/>
              <a:pPr/>
              <a:t>12/23/24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EC997FCD-440F-4A81-BD6C-F95B4F92DE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71A1110-F1DE-4AE4-8394-E6C497D59710}" type="datetimeFigureOut">
              <a:rPr lang="en-US" smtClean="0"/>
              <a:pPr/>
              <a:t>12/23/24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C997FCD-440F-4A81-BD6C-F95B4F92DE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en.wikipedia.org/w/index.php?title=Seawater_animals&amp;action=edit&amp;redlink=1" TargetMode="External"/><Relationship Id="rId13" Type="http://schemas.openxmlformats.org/officeDocument/2006/relationships/hyperlink" Target="http://en.wikipedia.org/wiki/North_American_River_Otter" TargetMode="External"/><Relationship Id="rId3" Type="http://schemas.openxmlformats.org/officeDocument/2006/relationships/hyperlink" Target="http://en.wikipedia.org/wiki/Vertebrate" TargetMode="External"/><Relationship Id="rId7" Type="http://schemas.openxmlformats.org/officeDocument/2006/relationships/hyperlink" Target="http://en.wikipedia.org/wiki/Freshwater_animals" TargetMode="External"/><Relationship Id="rId12" Type="http://schemas.openxmlformats.org/officeDocument/2006/relationships/hyperlink" Target="http://en.wikipedia.org/wiki/Mammal" TargetMode="External"/><Relationship Id="rId2" Type="http://schemas.openxmlformats.org/officeDocument/2006/relationships/hyperlink" Target="http://en.wikipedia.org/wiki/Animal" TargetMode="External"/><Relationship Id="rId1" Type="http://schemas.openxmlformats.org/officeDocument/2006/relationships/slideLayout" Target="../slideLayouts/slideLayout7.xml"/><Relationship Id="rId6" Type="http://schemas.openxmlformats.org/officeDocument/2006/relationships/hyperlink" Target="http://en.wikipedia.org/wiki/Freshwater" TargetMode="External"/><Relationship Id="rId11" Type="http://schemas.openxmlformats.org/officeDocument/2006/relationships/hyperlink" Target="http://en.wikipedia.org/wiki/Whale" TargetMode="External"/><Relationship Id="rId5" Type="http://schemas.openxmlformats.org/officeDocument/2006/relationships/hyperlink" Target="http://en.wikipedia.org/wiki/Gills" TargetMode="External"/><Relationship Id="rId10" Type="http://schemas.openxmlformats.org/officeDocument/2006/relationships/hyperlink" Target="http://en.wikipedia.org/wiki/Cetacea" TargetMode="External"/><Relationship Id="rId4" Type="http://schemas.openxmlformats.org/officeDocument/2006/relationships/hyperlink" Target="http://en.wikipedia.org/wiki/Invertebrate" TargetMode="External"/><Relationship Id="rId9" Type="http://schemas.openxmlformats.org/officeDocument/2006/relationships/hyperlink" Target="http://en.wikipedia.org/wiki/Aquatic_mammal"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Anura" TargetMode="External"/><Relationship Id="rId13" Type="http://schemas.openxmlformats.org/officeDocument/2006/relationships/hyperlink" Target="http://en.wikipedia.org/wiki/Arapaima" TargetMode="External"/><Relationship Id="rId3" Type="http://schemas.openxmlformats.org/officeDocument/2006/relationships/hyperlink" Target="http://en.wikipedia.org/wiki/Pelecanidae" TargetMode="External"/><Relationship Id="rId7" Type="http://schemas.openxmlformats.org/officeDocument/2006/relationships/hyperlink" Target="http://en.wikipedia.org/wiki/Frog" TargetMode="External"/><Relationship Id="rId12" Type="http://schemas.openxmlformats.org/officeDocument/2006/relationships/hyperlink" Target="http://en.wikipedia.org/wiki/Fish" TargetMode="External"/><Relationship Id="rId2" Type="http://schemas.openxmlformats.org/officeDocument/2006/relationships/hyperlink" Target="http://en.wikipedia.org/wiki/Laridae" TargetMode="External"/><Relationship Id="rId1" Type="http://schemas.openxmlformats.org/officeDocument/2006/relationships/slideLayout" Target="../slideLayouts/slideLayout7.xml"/><Relationship Id="rId6" Type="http://schemas.openxmlformats.org/officeDocument/2006/relationships/hyperlink" Target="http://en.wikipedia.org/wiki/Amphibia" TargetMode="External"/><Relationship Id="rId11" Type="http://schemas.openxmlformats.org/officeDocument/2006/relationships/hyperlink" Target="http://en.wikipedia.org/wiki/Mating" TargetMode="External"/><Relationship Id="rId5" Type="http://schemas.openxmlformats.org/officeDocument/2006/relationships/hyperlink" Target="http://en.wikipedia.org/wiki/Anseriformes" TargetMode="External"/><Relationship Id="rId15" Type="http://schemas.openxmlformats.org/officeDocument/2006/relationships/hyperlink" Target="http://en.wikipedia.org/wiki/Walking_catfish" TargetMode="External"/><Relationship Id="rId10" Type="http://schemas.openxmlformats.org/officeDocument/2006/relationships/hyperlink" Target="http://en.wikipedia.org/wiki/Tadpole" TargetMode="External"/><Relationship Id="rId4" Type="http://schemas.openxmlformats.org/officeDocument/2006/relationships/hyperlink" Target="http://en.wikipedia.org/wiki/Diomedeidae" TargetMode="External"/><Relationship Id="rId9" Type="http://schemas.openxmlformats.org/officeDocument/2006/relationships/hyperlink" Target="http://en.wikipedia.org/wiki/Larva" TargetMode="External"/><Relationship Id="rId14" Type="http://schemas.openxmlformats.org/officeDocument/2006/relationships/hyperlink" Target="http://en.wikipedia.org/wiki/Osteoglossidae"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ck12.org/biology/Water-Advanced"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Body_of_water" TargetMode="External"/><Relationship Id="rId7" Type="http://schemas.openxmlformats.org/officeDocument/2006/relationships/hyperlink" Target="http://en.wikipedia.org/wiki/Freshwater_biology" TargetMode="External"/><Relationship Id="rId2" Type="http://schemas.openxmlformats.org/officeDocument/2006/relationships/hyperlink" Target="http://en.wikipedia.org/wiki/Ecosystem" TargetMode="External"/><Relationship Id="rId1" Type="http://schemas.openxmlformats.org/officeDocument/2006/relationships/slideLayout" Target="../slideLayouts/slideLayout2.xml"/><Relationship Id="rId6" Type="http://schemas.openxmlformats.org/officeDocument/2006/relationships/hyperlink" Target="http://en.wikipedia.org/wiki/Marine_ecosystem" TargetMode="External"/><Relationship Id="rId5" Type="http://schemas.openxmlformats.org/officeDocument/2006/relationships/hyperlink" Target="http://en.wikipedia.org/wiki/Biota_(ecology)" TargetMode="External"/><Relationship Id="rId4" Type="http://schemas.openxmlformats.org/officeDocument/2006/relationships/hyperlink" Target="http://en.wikipedia.org/wiki/Biocoenosi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Concentration" TargetMode="External"/><Relationship Id="rId3" Type="http://schemas.openxmlformats.org/officeDocument/2006/relationships/hyperlink" Target="http://en.wikipedia.org/wiki/Chemical_compound" TargetMode="External"/><Relationship Id="rId7" Type="http://schemas.openxmlformats.org/officeDocument/2006/relationships/hyperlink" Target="http://en.wikipedia.org/wiki/Chlorine" TargetMode="External"/><Relationship Id="rId2" Type="http://schemas.openxmlformats.org/officeDocument/2006/relationships/hyperlink" Target="http://en.wikipedia.org/wiki/Primary_production" TargetMode="External"/><Relationship Id="rId1" Type="http://schemas.openxmlformats.org/officeDocument/2006/relationships/slideLayout" Target="../slideLayouts/slideLayout7.xml"/><Relationship Id="rId6" Type="http://schemas.openxmlformats.org/officeDocument/2006/relationships/hyperlink" Target="http://en.wikipedia.org/wiki/Sodium" TargetMode="External"/><Relationship Id="rId5" Type="http://schemas.openxmlformats.org/officeDocument/2006/relationships/hyperlink" Target="http://en.wikipedia.org/wiki/Seawater" TargetMode="External"/><Relationship Id="rId4" Type="http://schemas.openxmlformats.org/officeDocument/2006/relationships/hyperlink" Target="http://en.wikipedia.org/wiki/Sal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britannica.com/science/benthic-division" TargetMode="External"/><Relationship Id="rId7" Type="http://schemas.openxmlformats.org/officeDocument/2006/relationships/hyperlink" Target="https://www.britannica.com/science/abyssalpelagic-zone" TargetMode="External"/><Relationship Id="rId2" Type="http://schemas.openxmlformats.org/officeDocument/2006/relationships/hyperlink" Target="https://www.britannica.com/science/pelagic-zone" TargetMode="External"/><Relationship Id="rId1" Type="http://schemas.openxmlformats.org/officeDocument/2006/relationships/slideLayout" Target="../slideLayouts/slideLayout7.xml"/><Relationship Id="rId6" Type="http://schemas.openxmlformats.org/officeDocument/2006/relationships/hyperlink" Target="https://www.britannica.com/science/bathypelagic-zone" TargetMode="External"/><Relationship Id="rId5" Type="http://schemas.openxmlformats.org/officeDocument/2006/relationships/hyperlink" Target="https://www.britannica.com/science/mesopelagic-zone" TargetMode="External"/><Relationship Id="rId4" Type="http://schemas.openxmlformats.org/officeDocument/2006/relationships/hyperlink" Target="https://www.britannica.com/science/epipelagic-zon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Fresh_water" TargetMode="External"/><Relationship Id="rId2" Type="http://schemas.openxmlformats.org/officeDocument/2006/relationships/hyperlink" Target="http://en.wikipedia.org/wiki/Salinity"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en.wikipedia.org/wiki/Seawater"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Wetland" TargetMode="External"/><Relationship Id="rId3" Type="http://schemas.openxmlformats.org/officeDocument/2006/relationships/hyperlink" Target="http://en.wikipedia.org/wiki/Pond" TargetMode="External"/><Relationship Id="rId7" Type="http://schemas.openxmlformats.org/officeDocument/2006/relationships/hyperlink" Target="http://en.wikipedia.org/wiki/River" TargetMode="External"/><Relationship Id="rId2" Type="http://schemas.openxmlformats.org/officeDocument/2006/relationships/hyperlink" Target="http://en.wikipedia.org/wiki/Lentic_system_ecology" TargetMode="External"/><Relationship Id="rId1" Type="http://schemas.openxmlformats.org/officeDocument/2006/relationships/slideLayout" Target="../slideLayouts/slideLayout7.xml"/><Relationship Id="rId6" Type="http://schemas.openxmlformats.org/officeDocument/2006/relationships/hyperlink" Target="http://en.wikipedia.org/wiki/Stream" TargetMode="External"/><Relationship Id="rId5" Type="http://schemas.openxmlformats.org/officeDocument/2006/relationships/hyperlink" Target="http://en.wikipedia.org/wiki/Lotic_System_Ecology" TargetMode="External"/><Relationship Id="rId4" Type="http://schemas.openxmlformats.org/officeDocument/2006/relationships/hyperlink" Target="http://en.wikipedia.org/wiki/Lak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7772400" cy="1470025"/>
          </a:xfrm>
        </p:spPr>
        <p:txBody>
          <a:bodyPr/>
          <a:lstStyle/>
          <a:p>
            <a:r>
              <a:rPr lang="en-US" b="1" dirty="0">
                <a:solidFill>
                  <a:schemeClr val="tx1"/>
                </a:solidFill>
              </a:rPr>
              <a:t>	</a:t>
            </a:r>
          </a:p>
        </p:txBody>
      </p:sp>
      <p:sp>
        <p:nvSpPr>
          <p:cNvPr id="3" name="Subtitle 2"/>
          <p:cNvSpPr>
            <a:spLocks noGrp="1"/>
          </p:cNvSpPr>
          <p:nvPr>
            <p:ph type="subTitle" idx="1"/>
          </p:nvPr>
        </p:nvSpPr>
        <p:spPr>
          <a:xfrm>
            <a:off x="1219200" y="4876800"/>
            <a:ext cx="6400800" cy="1752600"/>
          </a:xfrm>
        </p:spPr>
        <p:txBody>
          <a:bodyPr>
            <a:normAutofit/>
          </a:bodyPr>
          <a:lstStyle/>
          <a:p>
            <a:r>
              <a:rPr lang="en-US" sz="3600" dirty="0">
                <a:solidFill>
                  <a:schemeClr val="tx1"/>
                </a:solidFill>
                <a:latin typeface="Times New Roman" panose="02020603050405020304" pitchFamily="18" charset="0"/>
                <a:cs typeface="Times New Roman" panose="02020603050405020304" pitchFamily="18" charset="0"/>
              </a:rPr>
              <a:t>Promy Virk </a:t>
            </a:r>
          </a:p>
        </p:txBody>
      </p:sp>
      <p:sp>
        <p:nvSpPr>
          <p:cNvPr id="7" name="TextBox 6"/>
          <p:cNvSpPr txBox="1"/>
          <p:nvPr/>
        </p:nvSpPr>
        <p:spPr>
          <a:xfrm>
            <a:off x="283029" y="2133600"/>
            <a:ext cx="7315199" cy="2862322"/>
          </a:xfrm>
          <a:prstGeom prst="rect">
            <a:avLst/>
          </a:prstGeom>
          <a:noFill/>
        </p:spPr>
        <p:txBody>
          <a:bodyPr wrap="square" rtlCol="0">
            <a:spAutoFit/>
          </a:bodyPr>
          <a:lstStyle/>
          <a:p>
            <a:pPr algn="ctr"/>
            <a:r>
              <a:rPr lang="en-US" sz="6000" b="1" dirty="0"/>
              <a:t>AQUATICBIOLOGY		ZOO- 521</a:t>
            </a:r>
          </a:p>
          <a:p>
            <a:pPr algn="ctr"/>
            <a:r>
              <a:rPr lang="en-US" sz="6000" b="1" dirty="0"/>
              <a:t>Lec.1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QUATIC ECOSYSTEMS Part One: Freshwater.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113485" cy="60851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62000"/>
            <a:ext cx="7467600" cy="5878532"/>
          </a:xfrm>
          <a:prstGeom prst="rect">
            <a:avLst/>
          </a:prstGeom>
        </p:spPr>
        <p:txBody>
          <a:bodyPr wrap="square">
            <a:spAutoFit/>
          </a:bodyPr>
          <a:lstStyle/>
          <a:p>
            <a:r>
              <a:rPr lang="en-US" sz="2000" b="1" dirty="0">
                <a:latin typeface="Times New Roman" pitchFamily="18" charset="0"/>
                <a:cs typeface="Times New Roman" pitchFamily="18" charset="0"/>
              </a:rPr>
              <a:t>An aquatic animal </a:t>
            </a:r>
            <a:r>
              <a:rPr lang="en-US" sz="2000" dirty="0">
                <a:latin typeface="Times New Roman" pitchFamily="18" charset="0"/>
                <a:cs typeface="Times New Roman" pitchFamily="18" charset="0"/>
              </a:rPr>
              <a:t>is an </a:t>
            </a:r>
            <a:r>
              <a:rPr lang="en-US" sz="2000" dirty="0">
                <a:latin typeface="Times New Roman" pitchFamily="18" charset="0"/>
                <a:cs typeface="Times New Roman" pitchFamily="18" charset="0"/>
                <a:hlinkClick r:id="rId2" action="ppaction://hlinkfile" tooltip="Animal"/>
              </a:rPr>
              <a:t>animal</a:t>
            </a:r>
            <a:r>
              <a:rPr lang="en-US" sz="2000" dirty="0">
                <a:latin typeface="Times New Roman" pitchFamily="18" charset="0"/>
                <a:cs typeface="Times New Roman" pitchFamily="18" charset="0"/>
              </a:rPr>
              <a:t>, either </a:t>
            </a:r>
            <a:r>
              <a:rPr lang="en-US" sz="2000" dirty="0">
                <a:latin typeface="Times New Roman" pitchFamily="18" charset="0"/>
                <a:cs typeface="Times New Roman" pitchFamily="18" charset="0"/>
                <a:hlinkClick r:id="rId3" action="ppaction://hlinkfile" tooltip="Vertebrate"/>
              </a:rPr>
              <a:t>vertebrate</a:t>
            </a:r>
            <a:r>
              <a:rPr lang="en-US" sz="2000" dirty="0">
                <a:latin typeface="Times New Roman" pitchFamily="18" charset="0"/>
                <a:cs typeface="Times New Roman" pitchFamily="18" charset="0"/>
              </a:rPr>
              <a:t> or </a:t>
            </a:r>
            <a:r>
              <a:rPr lang="en-US" sz="2000" dirty="0">
                <a:latin typeface="Times New Roman" pitchFamily="18" charset="0"/>
                <a:cs typeface="Times New Roman" pitchFamily="18" charset="0"/>
                <a:hlinkClick r:id="rId4" action="ppaction://hlinkfile" tooltip="Invertebrate"/>
              </a:rPr>
              <a:t>invertebrate</a:t>
            </a:r>
            <a:r>
              <a:rPr lang="en-US" sz="2000" dirty="0">
                <a:latin typeface="Times New Roman" pitchFamily="18" charset="0"/>
                <a:cs typeface="Times New Roman" pitchFamily="18" charset="0"/>
              </a:rPr>
              <a:t>, which lives in water for most or all of its life.</a:t>
            </a:r>
          </a:p>
          <a:p>
            <a:pPr>
              <a:buFont typeface="Wingdings" pitchFamily="2" charset="2"/>
              <a:buChar char="v"/>
            </a:pPr>
            <a:r>
              <a:rPr lang="en-US" sz="2000" dirty="0">
                <a:latin typeface="Times New Roman" pitchFamily="18" charset="0"/>
                <a:cs typeface="Times New Roman" pitchFamily="18" charset="0"/>
              </a:rPr>
              <a:t> It may breathe air or extract its oxygen from that dissolved in water through </a:t>
            </a:r>
            <a:r>
              <a:rPr lang="en-US" sz="2000" dirty="0" err="1">
                <a:latin typeface="Times New Roman" pitchFamily="18" charset="0"/>
                <a:cs typeface="Times New Roman" pitchFamily="18" charset="0"/>
              </a:rPr>
              <a:t>specialised</a:t>
            </a:r>
            <a:r>
              <a:rPr lang="en-US" sz="2000" dirty="0">
                <a:latin typeface="Times New Roman" pitchFamily="18" charset="0"/>
                <a:cs typeface="Times New Roman" pitchFamily="18" charset="0"/>
              </a:rPr>
              <a:t> organs called </a:t>
            </a:r>
            <a:r>
              <a:rPr lang="en-US" sz="2000" dirty="0">
                <a:latin typeface="Times New Roman" pitchFamily="18" charset="0"/>
                <a:cs typeface="Times New Roman" pitchFamily="18" charset="0"/>
                <a:hlinkClick r:id="rId5" action="ppaction://hlinkfile" tooltip="Gills"/>
              </a:rPr>
              <a:t>gills</a:t>
            </a:r>
            <a:r>
              <a:rPr lang="en-US" sz="2000" dirty="0">
                <a:latin typeface="Times New Roman" pitchFamily="18" charset="0"/>
                <a:cs typeface="Times New Roman" pitchFamily="18" charset="0"/>
              </a:rPr>
              <a:t>, or directly through its skin. </a:t>
            </a:r>
          </a:p>
          <a:p>
            <a:endParaRPr lang="en-US" sz="2000" dirty="0">
              <a:latin typeface="Times New Roman" pitchFamily="18" charset="0"/>
              <a:cs typeface="Times New Roman" pitchFamily="18" charset="0"/>
            </a:endParaRPr>
          </a:p>
          <a:p>
            <a:pPr>
              <a:buFont typeface="Wingdings" pitchFamily="2" charset="2"/>
              <a:buChar char="v"/>
            </a:pPr>
            <a:r>
              <a:rPr lang="en-US" sz="2000" dirty="0">
                <a:latin typeface="Times New Roman" pitchFamily="18" charset="0"/>
                <a:cs typeface="Times New Roman" pitchFamily="18" charset="0"/>
              </a:rPr>
              <a:t>Animals that move readily from water to land and vice versa are often referred to as amphibious.</a:t>
            </a:r>
          </a:p>
          <a:p>
            <a:endParaRPr lang="en-US" sz="2000" dirty="0">
              <a:latin typeface="Times New Roman" pitchFamily="18" charset="0"/>
              <a:cs typeface="Times New Roman" pitchFamily="18" charset="0"/>
            </a:endParaRPr>
          </a:p>
          <a:p>
            <a:pPr>
              <a:buFont typeface="Wingdings" pitchFamily="2" charset="2"/>
              <a:buChar char="v"/>
            </a:pPr>
            <a:r>
              <a:rPr lang="en-US" sz="2000" dirty="0">
                <a:latin typeface="Times New Roman" pitchFamily="18" charset="0"/>
                <a:cs typeface="Times New Roman" pitchFamily="18" charset="0"/>
              </a:rPr>
              <a:t>The term aquatic can in theory be applied to animals that live in either </a:t>
            </a:r>
            <a:r>
              <a:rPr lang="en-US" sz="2000" dirty="0">
                <a:latin typeface="Times New Roman" pitchFamily="18" charset="0"/>
                <a:cs typeface="Times New Roman" pitchFamily="18" charset="0"/>
                <a:hlinkClick r:id="rId6" action="ppaction://hlinkfile" tooltip="Freshwater"/>
              </a:rPr>
              <a:t>freshwater</a:t>
            </a:r>
            <a:r>
              <a:rPr lang="en-US" sz="2000" dirty="0">
                <a:latin typeface="Times New Roman" pitchFamily="18" charset="0"/>
                <a:cs typeface="Times New Roman" pitchFamily="18" charset="0"/>
              </a:rPr>
              <a:t> (</a:t>
            </a:r>
            <a:r>
              <a:rPr lang="en-US" sz="2000" dirty="0">
                <a:latin typeface="Times New Roman" pitchFamily="18" charset="0"/>
                <a:cs typeface="Times New Roman" pitchFamily="18" charset="0"/>
                <a:hlinkClick r:id="rId7" action="ppaction://hlinkfile" tooltip="Freshwater animals"/>
              </a:rPr>
              <a:t>freshwater animals</a:t>
            </a:r>
            <a:r>
              <a:rPr lang="en-US" sz="2000" dirty="0">
                <a:latin typeface="Times New Roman" pitchFamily="18" charset="0"/>
                <a:cs typeface="Times New Roman" pitchFamily="18" charset="0"/>
              </a:rPr>
              <a:t>) or marine (</a:t>
            </a:r>
            <a:r>
              <a:rPr lang="en-US" sz="2000" dirty="0">
                <a:latin typeface="Times New Roman" pitchFamily="18" charset="0"/>
                <a:cs typeface="Times New Roman" pitchFamily="18" charset="0"/>
                <a:hlinkClick r:id="rId8" action="ppaction://hlinkfile" tooltip="Seawater animals (page does not exist)"/>
              </a:rPr>
              <a:t>seawater animals</a:t>
            </a:r>
            <a:r>
              <a:rPr lang="en-US" sz="2000" dirty="0">
                <a:latin typeface="Times New Roman" pitchFamily="18" charset="0"/>
                <a:cs typeface="Times New Roman" pitchFamily="18" charset="0"/>
              </a:rPr>
              <a:t>).</a:t>
            </a:r>
          </a:p>
          <a:p>
            <a:pPr>
              <a:buFont typeface="Wingdings" pitchFamily="2" charset="2"/>
              <a:buChar char="v"/>
            </a:pPr>
            <a:endParaRPr lang="en-US" sz="2000" dirty="0">
              <a:latin typeface="Times New Roman" pitchFamily="18" charset="0"/>
              <a:cs typeface="Times New Roman" pitchFamily="18" charset="0"/>
            </a:endParaRPr>
          </a:p>
          <a:p>
            <a:pPr>
              <a:buFont typeface="Wingdings" pitchFamily="2" charset="2"/>
              <a:buChar char="v"/>
            </a:pPr>
            <a:r>
              <a:rPr lang="en-US" sz="2000" dirty="0">
                <a:latin typeface="Times New Roman" pitchFamily="18" charset="0"/>
                <a:cs typeface="Times New Roman" pitchFamily="18" charset="0"/>
              </a:rPr>
              <a:t>In addition to water breathing animals, e.g., fishes, mollusks etc., the term "aquatic animal" can be applied to air-breathing </a:t>
            </a:r>
            <a:r>
              <a:rPr lang="en-US" sz="2000" dirty="0">
                <a:latin typeface="Times New Roman" pitchFamily="18" charset="0"/>
                <a:cs typeface="Times New Roman" pitchFamily="18" charset="0"/>
                <a:hlinkClick r:id="rId9" action="ppaction://hlinkfile" tooltip="Aquatic mammal"/>
              </a:rPr>
              <a:t>aquatic or sea mammals</a:t>
            </a:r>
            <a:r>
              <a:rPr lang="en-US" sz="2000" dirty="0">
                <a:latin typeface="Times New Roman" pitchFamily="18" charset="0"/>
                <a:cs typeface="Times New Roman" pitchFamily="18" charset="0"/>
              </a:rPr>
              <a:t> such as those in the order </a:t>
            </a:r>
            <a:r>
              <a:rPr lang="en-US" sz="2000" dirty="0" err="1">
                <a:latin typeface="Times New Roman" pitchFamily="18" charset="0"/>
                <a:cs typeface="Times New Roman" pitchFamily="18" charset="0"/>
                <a:hlinkClick r:id="rId10" action="ppaction://hlinkfile" tooltip="Cetacea"/>
              </a:rPr>
              <a:t>Cetacea</a:t>
            </a:r>
            <a:r>
              <a:rPr lang="en-US" sz="2000" dirty="0">
                <a:latin typeface="Times New Roman" pitchFamily="18" charset="0"/>
                <a:cs typeface="Times New Roman" pitchFamily="18" charset="0"/>
              </a:rPr>
              <a:t> (</a:t>
            </a:r>
            <a:r>
              <a:rPr lang="en-US" sz="2000" dirty="0">
                <a:latin typeface="Times New Roman" pitchFamily="18" charset="0"/>
                <a:cs typeface="Times New Roman" pitchFamily="18" charset="0"/>
                <a:hlinkClick r:id="rId11" action="ppaction://hlinkfile" tooltip="Whale"/>
              </a:rPr>
              <a:t>whales</a:t>
            </a:r>
            <a:r>
              <a:rPr lang="en-US" sz="2000" dirty="0">
                <a:latin typeface="Times New Roman" pitchFamily="18" charset="0"/>
                <a:cs typeface="Times New Roman" pitchFamily="18" charset="0"/>
              </a:rPr>
              <a:t>), which cannot survive on land, as well as four-footed </a:t>
            </a:r>
            <a:r>
              <a:rPr lang="en-US" sz="2000" dirty="0">
                <a:latin typeface="Times New Roman" pitchFamily="18" charset="0"/>
                <a:cs typeface="Times New Roman" pitchFamily="18" charset="0"/>
                <a:hlinkClick r:id="rId12" action="ppaction://hlinkfile" tooltip="Mammal"/>
              </a:rPr>
              <a:t>mammals</a:t>
            </a:r>
            <a:r>
              <a:rPr lang="en-US" sz="2000" dirty="0">
                <a:latin typeface="Times New Roman" pitchFamily="18" charset="0"/>
                <a:cs typeface="Times New Roman" pitchFamily="18" charset="0"/>
              </a:rPr>
              <a:t> like the </a:t>
            </a:r>
            <a:r>
              <a:rPr lang="en-US" sz="2000" dirty="0">
                <a:latin typeface="Times New Roman" pitchFamily="18" charset="0"/>
                <a:cs typeface="Times New Roman" pitchFamily="18" charset="0"/>
                <a:hlinkClick r:id="rId13" action="ppaction://hlinkfile" tooltip="North American River Otter"/>
              </a:rPr>
              <a:t>river otter</a:t>
            </a:r>
            <a:r>
              <a:rPr lang="en-US" sz="2000" dirty="0">
                <a:latin typeface="Times New Roman" pitchFamily="18" charset="0"/>
                <a:cs typeface="Times New Roman" pitchFamily="18" charset="0"/>
              </a:rPr>
              <a:t> and beavers.</a:t>
            </a:r>
          </a:p>
          <a:p>
            <a:endParaRPr lang="en-US" sz="2000" dirty="0">
              <a:latin typeface="Times New Roman" pitchFamily="18" charset="0"/>
              <a:cs typeface="Times New Roman" pitchFamily="18" charset="0"/>
            </a:endParaRPr>
          </a:p>
          <a:p>
            <a:endParaRPr lang="en-US"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219200"/>
            <a:ext cx="7772400" cy="3416320"/>
          </a:xfrm>
          <a:prstGeom prst="rect">
            <a:avLst/>
          </a:prstGeom>
        </p:spPr>
        <p:txBody>
          <a:bodyPr wrap="square">
            <a:spAutoFit/>
          </a:bodyPr>
          <a:lstStyle/>
          <a:p>
            <a:pPr>
              <a:buFont typeface="Wingdings" pitchFamily="2" charset="2"/>
              <a:buChar char="v"/>
            </a:pPr>
            <a:r>
              <a:rPr lang="en-US" dirty="0">
                <a:latin typeface="Times New Roman" panose="02020603050405020304" pitchFamily="18" charset="0"/>
                <a:cs typeface="Times New Roman" pitchFamily="18" charset="0"/>
              </a:rPr>
              <a:t>Aquatic animals include for example the seabirds, such as gulls (family </a:t>
            </a:r>
            <a:r>
              <a:rPr lang="en-US" dirty="0" err="1">
                <a:latin typeface="Times New Roman" pitchFamily="18" charset="0"/>
                <a:cs typeface="Times New Roman" pitchFamily="18" charset="0"/>
                <a:hlinkClick r:id="rId2" action="ppaction://hlinkfile" tooltip="Laridae"/>
              </a:rPr>
              <a:t>Laridae</a:t>
            </a:r>
            <a:r>
              <a:rPr lang="en-US" dirty="0">
                <a:latin typeface="Times New Roman" pitchFamily="18" charset="0"/>
                <a:cs typeface="Times New Roman" pitchFamily="18" charset="0"/>
              </a:rPr>
              <a:t>), pelicans (family </a:t>
            </a:r>
            <a:r>
              <a:rPr lang="en-US" dirty="0" err="1">
                <a:latin typeface="Times New Roman" pitchFamily="18" charset="0"/>
                <a:cs typeface="Times New Roman" pitchFamily="18" charset="0"/>
                <a:hlinkClick r:id="rId3" action="ppaction://hlinkfile" tooltip="Pelecanidae"/>
              </a:rPr>
              <a:t>Pelecanidae</a:t>
            </a:r>
            <a:r>
              <a:rPr lang="en-US" dirty="0">
                <a:latin typeface="Times New Roman" pitchFamily="18" charset="0"/>
                <a:cs typeface="Times New Roman" pitchFamily="18" charset="0"/>
              </a:rPr>
              <a:t>), and albatrosses (family </a:t>
            </a:r>
            <a:r>
              <a:rPr lang="en-US" dirty="0" err="1">
                <a:latin typeface="Times New Roman" pitchFamily="18" charset="0"/>
                <a:cs typeface="Times New Roman" pitchFamily="18" charset="0"/>
                <a:hlinkClick r:id="rId4" action="ppaction://hlinkfile" tooltip="Diomedeidae"/>
              </a:rPr>
              <a:t>Diomedeidae</a:t>
            </a:r>
            <a:r>
              <a:rPr lang="en-US" dirty="0">
                <a:latin typeface="Times New Roman" pitchFamily="18" charset="0"/>
                <a:cs typeface="Times New Roman" pitchFamily="18" charset="0"/>
              </a:rPr>
              <a:t>), and most of the </a:t>
            </a:r>
            <a:r>
              <a:rPr lang="en-US" dirty="0" err="1">
                <a:latin typeface="Times New Roman" pitchFamily="18" charset="0"/>
                <a:cs typeface="Times New Roman" pitchFamily="18" charset="0"/>
                <a:hlinkClick r:id="rId5" action="ppaction://hlinkfile" tooltip="Anseriformes"/>
              </a:rPr>
              <a:t>Anseriformes</a:t>
            </a:r>
            <a:r>
              <a:rPr lang="en-US" dirty="0">
                <a:latin typeface="Times New Roman" pitchFamily="18" charset="0"/>
                <a:cs typeface="Times New Roman" pitchFamily="18" charset="0"/>
              </a:rPr>
              <a:t> (ducks, swans and geese).</a:t>
            </a:r>
          </a:p>
          <a:p>
            <a:pPr>
              <a:buFont typeface="Wingdings" pitchFamily="2" charset="2"/>
              <a:buChar char="v"/>
            </a:pPr>
            <a:endParaRPr lang="en-US" dirty="0">
              <a:latin typeface="Times New Roman" pitchFamily="18" charset="0"/>
              <a:cs typeface="Times New Roman" pitchFamily="18" charset="0"/>
            </a:endParaRPr>
          </a:p>
          <a:p>
            <a:pPr>
              <a:buFont typeface="Wingdings" pitchFamily="2" charset="2"/>
              <a:buChar char="v"/>
            </a:pPr>
            <a:r>
              <a:rPr lang="en-US" dirty="0">
                <a:latin typeface="Times New Roman" pitchFamily="18" charset="0"/>
                <a:cs typeface="Times New Roman" pitchFamily="18" charset="0"/>
                <a:hlinkClick r:id="rId6" action="ppaction://hlinkfile" tooltip="Amphibia"/>
              </a:rPr>
              <a:t>Amphibious</a:t>
            </a:r>
            <a:r>
              <a:rPr lang="en-US" dirty="0">
                <a:latin typeface="Times New Roman" pitchFamily="18" charset="0"/>
                <a:cs typeface="Times New Roman" pitchFamily="18" charset="0"/>
              </a:rPr>
              <a:t> and amphibiotic animals, like </a:t>
            </a:r>
            <a:r>
              <a:rPr lang="en-US" dirty="0">
                <a:latin typeface="Times New Roman" pitchFamily="18" charset="0"/>
                <a:cs typeface="Times New Roman" pitchFamily="18" charset="0"/>
                <a:hlinkClick r:id="rId7" action="ppaction://hlinkfile" tooltip="Frog"/>
              </a:rPr>
              <a:t>frogs</a:t>
            </a:r>
            <a:r>
              <a:rPr lang="en-US" dirty="0">
                <a:latin typeface="Times New Roman" pitchFamily="18" charset="0"/>
                <a:cs typeface="Times New Roman" pitchFamily="18" charset="0"/>
              </a:rPr>
              <a:t> (the order </a:t>
            </a:r>
            <a:r>
              <a:rPr lang="en-US" dirty="0" err="1">
                <a:latin typeface="Times New Roman" pitchFamily="18" charset="0"/>
                <a:cs typeface="Times New Roman" pitchFamily="18" charset="0"/>
                <a:hlinkClick r:id="rId8" action="ppaction://hlinkfile" tooltip="Anura"/>
              </a:rPr>
              <a:t>Anura</a:t>
            </a:r>
            <a:r>
              <a:rPr lang="en-US" dirty="0">
                <a:latin typeface="Times New Roman" pitchFamily="18" charset="0"/>
                <a:cs typeface="Times New Roman" pitchFamily="18" charset="0"/>
              </a:rPr>
              <a:t>), while they do require water, are separated into their own environmental classification. </a:t>
            </a:r>
          </a:p>
          <a:p>
            <a:pPr>
              <a:buFont typeface="Wingdings" pitchFamily="2" charset="2"/>
              <a:buChar char="v"/>
            </a:pPr>
            <a:endParaRPr lang="en-US" dirty="0">
              <a:latin typeface="Times New Roman" pitchFamily="18" charset="0"/>
              <a:cs typeface="Times New Roman" pitchFamily="18" charset="0"/>
            </a:endParaRPr>
          </a:p>
          <a:p>
            <a:pPr>
              <a:buFont typeface="Wingdings" pitchFamily="2" charset="2"/>
              <a:buChar char="v"/>
            </a:pPr>
            <a:r>
              <a:rPr lang="en-US" dirty="0">
                <a:latin typeface="Times New Roman" pitchFamily="18" charset="0"/>
                <a:cs typeface="Times New Roman" pitchFamily="18" charset="0"/>
              </a:rPr>
              <a:t>The majority of amphibians (class </a:t>
            </a:r>
            <a:r>
              <a:rPr lang="en-US" dirty="0" err="1">
                <a:latin typeface="Times New Roman" pitchFamily="18" charset="0"/>
                <a:cs typeface="Times New Roman" pitchFamily="18" charset="0"/>
                <a:hlinkClick r:id="rId6" action="ppaction://hlinkfile" tooltip="Amphibia"/>
              </a:rPr>
              <a:t>Amphibia</a:t>
            </a:r>
            <a:r>
              <a:rPr lang="en-US" dirty="0">
                <a:latin typeface="Times New Roman" pitchFamily="18" charset="0"/>
                <a:cs typeface="Times New Roman" pitchFamily="18" charset="0"/>
              </a:rPr>
              <a:t>) have an aquatic </a:t>
            </a:r>
            <a:r>
              <a:rPr lang="en-US" dirty="0">
                <a:latin typeface="Times New Roman" pitchFamily="18" charset="0"/>
                <a:cs typeface="Times New Roman" pitchFamily="18" charset="0"/>
                <a:hlinkClick r:id="rId9" action="ppaction://hlinkfile" tooltip="Larva"/>
              </a:rPr>
              <a:t>larval</a:t>
            </a:r>
            <a:r>
              <a:rPr lang="en-US" dirty="0">
                <a:latin typeface="Times New Roman" pitchFamily="18" charset="0"/>
                <a:cs typeface="Times New Roman" pitchFamily="18" charset="0"/>
              </a:rPr>
              <a:t> stage, like a </a:t>
            </a:r>
            <a:r>
              <a:rPr lang="en-US" dirty="0">
                <a:latin typeface="Times New Roman" pitchFamily="18" charset="0"/>
                <a:cs typeface="Times New Roman" pitchFamily="18" charset="0"/>
                <a:hlinkClick r:id="rId10" action="ppaction://hlinkfile" tooltip="Tadpole"/>
              </a:rPr>
              <a:t>tadpole</a:t>
            </a:r>
            <a:r>
              <a:rPr lang="en-US" dirty="0">
                <a:latin typeface="Times New Roman" pitchFamily="18" charset="0"/>
                <a:cs typeface="Times New Roman" pitchFamily="18" charset="0"/>
              </a:rPr>
              <a:t>, but then live as terrestrial adults, and may return to the water to </a:t>
            </a:r>
            <a:r>
              <a:rPr lang="en-US" dirty="0">
                <a:latin typeface="Times New Roman" pitchFamily="18" charset="0"/>
                <a:cs typeface="Times New Roman" pitchFamily="18" charset="0"/>
                <a:hlinkClick r:id="rId11" action="ppaction://hlinkfile" tooltip="Mating"/>
              </a:rPr>
              <a:t>mate</a:t>
            </a:r>
            <a:r>
              <a:rPr lang="en-US" dirty="0">
                <a:latin typeface="Times New Roman" pitchFamily="18" charset="0"/>
                <a:cs typeface="Times New Roman" pitchFamily="18" charset="0"/>
              </a:rPr>
              <a:t>.</a:t>
            </a:r>
          </a:p>
          <a:p>
            <a:pPr>
              <a:buFont typeface="Wingdings" pitchFamily="2" charset="2"/>
              <a:buChar char="v"/>
            </a:pPr>
            <a:endParaRPr lang="en-US" dirty="0">
              <a:latin typeface="Times New Roman" pitchFamily="18" charset="0"/>
              <a:cs typeface="Times New Roman" pitchFamily="18" charset="0"/>
            </a:endParaRPr>
          </a:p>
          <a:p>
            <a:pPr>
              <a:buFont typeface="Wingdings" pitchFamily="2" charset="2"/>
              <a:buChar char="v"/>
            </a:pPr>
            <a:r>
              <a:rPr lang="en-US" dirty="0">
                <a:latin typeface="Times New Roman" pitchFamily="18" charset="0"/>
                <a:cs typeface="Times New Roman" pitchFamily="18" charset="0"/>
              </a:rPr>
              <a:t>Certain </a:t>
            </a:r>
            <a:r>
              <a:rPr lang="en-US" dirty="0">
                <a:latin typeface="Times New Roman" pitchFamily="18" charset="0"/>
                <a:cs typeface="Times New Roman" pitchFamily="18" charset="0"/>
                <a:hlinkClick r:id="rId12" action="ppaction://hlinkfile" tooltip="Fish"/>
              </a:rPr>
              <a:t>fish</a:t>
            </a:r>
            <a:r>
              <a:rPr lang="en-US" dirty="0">
                <a:latin typeface="Times New Roman" pitchFamily="18" charset="0"/>
                <a:cs typeface="Times New Roman" pitchFamily="18" charset="0"/>
              </a:rPr>
              <a:t> also evolved to breathe air to survive oxygen-deprived water, such as </a:t>
            </a:r>
            <a:r>
              <a:rPr lang="en-US" dirty="0">
                <a:latin typeface="Times New Roman" panose="02020603050405020304" pitchFamily="18" charset="0"/>
                <a:cs typeface="Times New Roman" panose="02020603050405020304" pitchFamily="18" charset="0"/>
                <a:hlinkClick r:id="rId13" action="ppaction://hlinkfile" tooltip="Arapaima"/>
              </a:rPr>
              <a:t>arapaima</a:t>
            </a:r>
            <a:r>
              <a:rPr lang="en-US" dirty="0">
                <a:latin typeface="Times New Roman" panose="02020603050405020304" pitchFamily="18" charset="0"/>
                <a:cs typeface="Times New Roman" panose="02020603050405020304" pitchFamily="18" charset="0"/>
              </a:rPr>
              <a:t> (family </a:t>
            </a:r>
            <a:r>
              <a:rPr lang="en-US" dirty="0" err="1">
                <a:latin typeface="Times New Roman" panose="02020603050405020304" pitchFamily="18" charset="0"/>
                <a:cs typeface="Times New Roman" panose="02020603050405020304" pitchFamily="18" charset="0"/>
                <a:hlinkClick r:id="rId14" action="ppaction://hlinkfile" tooltip="Osteoglossidae"/>
              </a:rPr>
              <a:t>Osteoglossidae</a:t>
            </a:r>
            <a:r>
              <a:rPr lang="en-US" dirty="0">
                <a:latin typeface="Times New Roman" panose="02020603050405020304" pitchFamily="18" charset="0"/>
                <a:cs typeface="Times New Roman" panose="02020603050405020304" pitchFamily="18" charset="0"/>
              </a:rPr>
              <a:t>) and </a:t>
            </a:r>
            <a:r>
              <a:rPr lang="en-US" dirty="0">
                <a:latin typeface="Times New Roman" panose="02020603050405020304" pitchFamily="18" charset="0"/>
                <a:cs typeface="Times New Roman" panose="02020603050405020304" pitchFamily="18" charset="0"/>
                <a:hlinkClick r:id="rId15" action="ppaction://hlinkfile" tooltip="Walking catfish"/>
              </a:rPr>
              <a:t>walking catfish</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66800"/>
            <a:ext cx="7315200" cy="4524315"/>
          </a:xfrm>
          <a:prstGeom prst="rect">
            <a:avLst/>
          </a:prstGeom>
        </p:spPr>
        <p:txBody>
          <a:bodyPr wrap="square">
            <a:spAutoFit/>
          </a:bodyPr>
          <a:lstStyle/>
          <a:p>
            <a:r>
              <a:rPr lang="en-US" b="1" u="sng" dirty="0">
                <a:latin typeface="Times New Roman" panose="02020603050405020304" pitchFamily="18" charset="0"/>
                <a:cs typeface="Times New Roman" panose="02020603050405020304" pitchFamily="18" charset="0"/>
              </a:rPr>
              <a:t>Aquatic Organisms</a:t>
            </a:r>
          </a:p>
          <a:p>
            <a:r>
              <a:rPr lang="en-US" dirty="0">
                <a:latin typeface="Times New Roman" panose="02020603050405020304" pitchFamily="18" charset="0"/>
                <a:cs typeface="Times New Roman" panose="02020603050405020304" pitchFamily="18" charset="0"/>
              </a:rPr>
              <a:t>Aquatic organisms generally fall into three broad groups: plankton, nekton, and benthos. They vary in how they move and where they live.</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Plankton</a:t>
            </a:r>
            <a:r>
              <a:rPr lang="en-US" dirty="0">
                <a:latin typeface="Times New Roman" panose="02020603050405020304" pitchFamily="18" charset="0"/>
                <a:cs typeface="Times New Roman" panose="02020603050405020304" pitchFamily="18" charset="0"/>
              </a:rPr>
              <a:t> are tiny aquatic organisms that cannot move on their own. They live in the photic zone. They include phytoplankton and zooplankton. </a:t>
            </a:r>
            <a:r>
              <a:rPr lang="en-US" b="1" dirty="0">
                <a:latin typeface="Times New Roman" panose="02020603050405020304" pitchFamily="18" charset="0"/>
                <a:cs typeface="Times New Roman" panose="02020603050405020304" pitchFamily="18" charset="0"/>
              </a:rPr>
              <a:t>Phytoplankton</a:t>
            </a:r>
            <a:r>
              <a:rPr lang="en-US" dirty="0">
                <a:latin typeface="Times New Roman" panose="02020603050405020304" pitchFamily="18" charset="0"/>
                <a:cs typeface="Times New Roman" panose="02020603050405020304" pitchFamily="18" charset="0"/>
              </a:rPr>
              <a:t> are bacteria and algae that use sunlight to make food. </a:t>
            </a:r>
            <a:r>
              <a:rPr lang="en-US" b="1" dirty="0">
                <a:latin typeface="Times New Roman" panose="02020603050405020304" pitchFamily="18" charset="0"/>
                <a:cs typeface="Times New Roman" panose="02020603050405020304" pitchFamily="18" charset="0"/>
              </a:rPr>
              <a:t>Zooplankton</a:t>
            </a:r>
            <a:r>
              <a:rPr lang="en-US" dirty="0">
                <a:latin typeface="Times New Roman" panose="02020603050405020304" pitchFamily="18" charset="0"/>
                <a:cs typeface="Times New Roman" panose="02020603050405020304" pitchFamily="18" charset="0"/>
              </a:rPr>
              <a:t> are tiny animals that feed on phytoplankton.</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Nekton</a:t>
            </a:r>
            <a:r>
              <a:rPr lang="en-US" dirty="0">
                <a:latin typeface="Times New Roman" panose="02020603050405020304" pitchFamily="18" charset="0"/>
                <a:cs typeface="Times New Roman" panose="02020603050405020304" pitchFamily="18" charset="0"/>
              </a:rPr>
              <a:t> are aquatic animals that can move on their own by “swimming” through the </a:t>
            </a:r>
            <a:r>
              <a:rPr lang="en-US" dirty="0">
                <a:latin typeface="Times New Roman" panose="02020603050405020304" pitchFamily="18" charset="0"/>
                <a:cs typeface="Times New Roman" panose="02020603050405020304" pitchFamily="18" charset="0"/>
                <a:hlinkClick r:id="rId2" tooltip="Water"/>
              </a:rPr>
              <a:t>water</a:t>
            </a:r>
            <a:r>
              <a:rPr lang="en-US" dirty="0">
                <a:latin typeface="Times New Roman" panose="02020603050405020304" pitchFamily="18" charset="0"/>
                <a:cs typeface="Times New Roman" panose="02020603050405020304" pitchFamily="18" charset="0"/>
              </a:rPr>
              <a:t>. They may live in the photic or aphotic zone. They feed on plankton or other nekton. Examples of nekton include fish and shrimp.</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Benthos</a:t>
            </a:r>
            <a:r>
              <a:rPr lang="en-US" dirty="0">
                <a:latin typeface="Times New Roman" panose="02020603050405020304" pitchFamily="18" charset="0"/>
                <a:cs typeface="Times New Roman" panose="02020603050405020304" pitchFamily="18" charset="0"/>
              </a:rPr>
              <a:t> are aquatic organisms that crawl in sediments at the bottom of a body of </a:t>
            </a:r>
            <a:r>
              <a:rPr lang="en-US" dirty="0">
                <a:latin typeface="Times New Roman" panose="02020603050405020304" pitchFamily="18" charset="0"/>
                <a:cs typeface="Times New Roman" panose="02020603050405020304" pitchFamily="18" charset="0"/>
                <a:hlinkClick r:id="rId2" tooltip="Water"/>
              </a:rPr>
              <a:t>water</a:t>
            </a:r>
            <a:r>
              <a:rPr lang="en-US" dirty="0">
                <a:latin typeface="Times New Roman" panose="02020603050405020304" pitchFamily="18" charset="0"/>
                <a:cs typeface="Times New Roman" panose="02020603050405020304" pitchFamily="18" charset="0"/>
              </a:rPr>
              <a:t>. Many are decomposers. Benthos include sponges, clams, and anglerfish </a:t>
            </a:r>
          </a:p>
        </p:txBody>
      </p:sp>
    </p:spTree>
    <p:extLst>
      <p:ext uri="{BB962C8B-B14F-4D97-AF65-F5344CB8AC3E}">
        <p14:creationId xmlns:p14="http://schemas.microsoft.com/office/powerpoint/2010/main" val="2028785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quatic organisms Study Guide | Inspir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143000"/>
            <a:ext cx="4648200" cy="434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312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990600"/>
            <a:ext cx="7467600" cy="5016758"/>
          </a:xfrm>
          <a:prstGeom prst="rect">
            <a:avLst/>
          </a:prstGeom>
        </p:spPr>
        <p:txBody>
          <a:bodyPr wrap="square">
            <a:spAutoFit/>
          </a:bodyPr>
          <a:lstStyle/>
          <a:p>
            <a:r>
              <a:rPr lang="en-US" sz="2000" b="1" dirty="0">
                <a:latin typeface="Times New Roman" panose="02020603050405020304" pitchFamily="18" charset="0"/>
                <a:cs typeface="Times New Roman" pitchFamily="18" charset="0"/>
              </a:rPr>
              <a:t>Aquatic Adaptations</a:t>
            </a:r>
          </a:p>
          <a:p>
            <a:r>
              <a:rPr lang="en-US" sz="2000" dirty="0">
                <a:latin typeface="Times New Roman" pitchFamily="18" charset="0"/>
                <a:cs typeface="Times New Roman" pitchFamily="18" charset="0"/>
              </a:rPr>
              <a:t>When animals live in the water, they must have special adaptations to help them survive in an aquatic habitat. The more time an animal spends in the water, the more adaptations the animal will have for an aquatic life. Below are examples of</a:t>
            </a:r>
          </a:p>
          <a:p>
            <a:r>
              <a:rPr lang="en-US" sz="2000" dirty="0">
                <a:latin typeface="Times New Roman" pitchFamily="18" charset="0"/>
                <a:cs typeface="Times New Roman" pitchFamily="18" charset="0"/>
              </a:rPr>
              <a:t>some of these adaptations:</a:t>
            </a:r>
          </a:p>
          <a:p>
            <a:r>
              <a:rPr lang="en-US" sz="2000" dirty="0">
                <a:latin typeface="Times New Roman" pitchFamily="18" charset="0"/>
                <a:cs typeface="Times New Roman" pitchFamily="18" charset="0"/>
              </a:rPr>
              <a:t>1. Streamlined body reduces friction when the animal moves through the water.</a:t>
            </a:r>
          </a:p>
          <a:p>
            <a:r>
              <a:rPr lang="en-US" sz="2000" dirty="0">
                <a:latin typeface="Times New Roman" pitchFamily="18" charset="0"/>
                <a:cs typeface="Times New Roman" pitchFamily="18" charset="0"/>
              </a:rPr>
              <a:t>2. Smooth, almost furless  body helps aquatic mammals move through the water with little friction.</a:t>
            </a:r>
          </a:p>
          <a:p>
            <a:r>
              <a:rPr lang="en-US" sz="2000" dirty="0">
                <a:latin typeface="Times New Roman" pitchFamily="18" charset="0"/>
                <a:cs typeface="Times New Roman" pitchFamily="18" charset="0"/>
              </a:rPr>
              <a:t>3. Dense fur helps streamline the bodies of some aquatic mammals and keeps them warm.</a:t>
            </a:r>
          </a:p>
          <a:p>
            <a:r>
              <a:rPr lang="en-US" sz="2000" dirty="0">
                <a:latin typeface="Times New Roman" pitchFamily="18" charset="0"/>
                <a:cs typeface="Times New Roman" pitchFamily="18" charset="0"/>
              </a:rPr>
              <a:t>4. Dense waterproof feathers keep cold water away from bird's skin and prevent wetting of the feathers.</a:t>
            </a:r>
          </a:p>
          <a:p>
            <a:r>
              <a:rPr lang="en-US" sz="2000" dirty="0">
                <a:latin typeface="Times New Roman" pitchFamily="18" charset="0"/>
                <a:cs typeface="Times New Roman" pitchFamily="18" charset="0"/>
              </a:rPr>
              <a:t>5. Webbed feet, formed from thin skin between the toes, work like paddles.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3771" y="838200"/>
            <a:ext cx="7162800" cy="4801314"/>
          </a:xfrm>
          <a:prstGeom prst="rect">
            <a:avLst/>
          </a:prstGeom>
        </p:spPr>
        <p:txBody>
          <a:bodyPr wrap="square">
            <a:spAutoFit/>
          </a:bodyPr>
          <a:lstStyle/>
          <a:p>
            <a:r>
              <a:rPr lang="en-US" dirty="0">
                <a:latin typeface="Times New Roman" pitchFamily="18" charset="0"/>
                <a:cs typeface="Times New Roman" pitchFamily="18" charset="0"/>
              </a:rPr>
              <a:t>6. Long legs and necks keep the bodies of wading birds out of the water and are thin, light, and easy to move, and the long</a:t>
            </a:r>
          </a:p>
          <a:p>
            <a:r>
              <a:rPr lang="en-US" dirty="0">
                <a:latin typeface="Times New Roman" pitchFamily="18" charset="0"/>
                <a:cs typeface="Times New Roman" pitchFamily="18" charset="0"/>
              </a:rPr>
              <a:t>neck helps the birds to reach the water, or below it, for food.</a:t>
            </a:r>
          </a:p>
          <a:p>
            <a:r>
              <a:rPr lang="en-US" dirty="0">
                <a:latin typeface="Times New Roman" pitchFamily="18" charset="0"/>
                <a:cs typeface="Times New Roman" pitchFamily="18" charset="0"/>
              </a:rPr>
              <a:t>7. Strainers in the mouth filter food particles from the water.</a:t>
            </a:r>
          </a:p>
          <a:p>
            <a:r>
              <a:rPr lang="en-US" dirty="0">
                <a:latin typeface="Times New Roman" pitchFamily="18" charset="0"/>
                <a:cs typeface="Times New Roman" pitchFamily="18" charset="0"/>
              </a:rPr>
              <a:t>8. Flippers provide a large surface for pushing against water and act like paddles.</a:t>
            </a:r>
          </a:p>
          <a:p>
            <a:r>
              <a:rPr lang="en-US" dirty="0">
                <a:latin typeface="Times New Roman" pitchFamily="18" charset="0"/>
                <a:cs typeface="Times New Roman" pitchFamily="18" charset="0"/>
              </a:rPr>
              <a:t>9. Eyes positioned on top of the head allow animals to hide almost fully submerged in water and still detect predators or</a:t>
            </a:r>
          </a:p>
          <a:p>
            <a:r>
              <a:rPr lang="en-US" dirty="0">
                <a:latin typeface="Times New Roman" pitchFamily="18" charset="0"/>
                <a:cs typeface="Times New Roman" pitchFamily="18" charset="0"/>
              </a:rPr>
              <a:t>prey above the water.</a:t>
            </a:r>
          </a:p>
          <a:p>
            <a:r>
              <a:rPr lang="en-US" dirty="0">
                <a:latin typeface="Times New Roman" pitchFamily="18" charset="0"/>
                <a:cs typeface="Times New Roman" pitchFamily="18" charset="0"/>
              </a:rPr>
              <a:t>10. Nostrils positioned near the top of the head allow animals to come to the surface to breathe while only a small part of</a:t>
            </a:r>
          </a:p>
          <a:p>
            <a:r>
              <a:rPr lang="en-US" dirty="0">
                <a:latin typeface="Times New Roman" pitchFamily="18" charset="0"/>
                <a:cs typeface="Times New Roman" pitchFamily="18" charset="0"/>
              </a:rPr>
              <a:t>the body can be seen.</a:t>
            </a:r>
          </a:p>
          <a:p>
            <a:r>
              <a:rPr lang="en-US" dirty="0">
                <a:latin typeface="Times New Roman" pitchFamily="18" charset="0"/>
                <a:cs typeface="Times New Roman" pitchFamily="18" charset="0"/>
              </a:rPr>
              <a:t>11. Nostrils close when the animal goes under the water.</a:t>
            </a:r>
          </a:p>
          <a:p>
            <a:r>
              <a:rPr lang="en-US" dirty="0">
                <a:latin typeface="Times New Roman" pitchFamily="18" charset="0"/>
                <a:cs typeface="Times New Roman" pitchFamily="18" charset="0"/>
              </a:rPr>
              <a:t>12. Blubber, a thick layer of fat or oil stored between the skin and muscles of the body, provides insulation.</a:t>
            </a:r>
          </a:p>
          <a:p>
            <a:r>
              <a:rPr lang="en-US" dirty="0">
                <a:latin typeface="Times New Roman" pitchFamily="18" charset="0"/>
                <a:cs typeface="Times New Roman" pitchFamily="18" charset="0"/>
              </a:rPr>
              <a:t>13. Transparent eyelids cover the eyes of animals swimming underwater.</a:t>
            </a:r>
          </a:p>
          <a:p>
            <a:r>
              <a:rPr lang="en-US" dirty="0">
                <a:latin typeface="Times New Roman" pitchFamily="18" charset="0"/>
                <a:cs typeface="Times New Roman" pitchFamily="18" charset="0"/>
              </a:rPr>
              <a:t>14. Flattened tails serve as paddles.</a:t>
            </a:r>
          </a:p>
        </p:txBody>
      </p:sp>
    </p:spTree>
    <p:extLst>
      <p:ext uri="{BB962C8B-B14F-4D97-AF65-F5344CB8AC3E}">
        <p14:creationId xmlns:p14="http://schemas.microsoft.com/office/powerpoint/2010/main" val="4059387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solidFill>
                  <a:schemeClr val="tx1"/>
                </a:solidFill>
                <a:latin typeface="Times New Roman" panose="02020603050405020304" pitchFamily="18" charset="0"/>
                <a:cs typeface="Times New Roman" panose="02020603050405020304" pitchFamily="18" charset="0"/>
              </a:rPr>
              <a:t>COURSE EVALUATION</a:t>
            </a:r>
          </a:p>
        </p:txBody>
      </p:sp>
      <p:sp>
        <p:nvSpPr>
          <p:cNvPr id="3" name="Content Placeholder 2"/>
          <p:cNvSpPr>
            <a:spLocks noGrp="1"/>
          </p:cNvSpPr>
          <p:nvPr>
            <p:ph idx="1"/>
          </p:nvPr>
        </p:nvSpPr>
        <p:spPr/>
        <p:txBody>
          <a:bodyPr>
            <a:normAutofit/>
          </a:bodyPr>
          <a:lstStyle/>
          <a:p>
            <a:r>
              <a:rPr lang="en-US" b="1" dirty="0">
                <a:solidFill>
                  <a:schemeClr val="tx1"/>
                </a:solidFill>
                <a:latin typeface="Times New Roman" panose="02020603050405020304" pitchFamily="18" charset="0"/>
                <a:cs typeface="Times New Roman" panose="02020603050405020304" pitchFamily="18" charset="0"/>
              </a:rPr>
              <a:t>Credit Hours- 2 (1+1)</a:t>
            </a:r>
          </a:p>
          <a:p>
            <a:r>
              <a:rPr lang="en-US" b="1" dirty="0">
                <a:solidFill>
                  <a:schemeClr val="tx1"/>
                </a:solidFill>
                <a:latin typeface="Times New Roman" panose="02020603050405020304" pitchFamily="18" charset="0"/>
                <a:cs typeface="Times New Roman" panose="02020603050405020304" pitchFamily="18" charset="0"/>
              </a:rPr>
              <a:t>First mid term exam		- 15 marks</a:t>
            </a:r>
          </a:p>
          <a:p>
            <a:r>
              <a:rPr lang="en-US" b="1" dirty="0">
                <a:solidFill>
                  <a:schemeClr val="tx1"/>
                </a:solidFill>
                <a:latin typeface="Times New Roman" panose="02020603050405020304" pitchFamily="18" charset="0"/>
                <a:cs typeface="Times New Roman" panose="02020603050405020304" pitchFamily="18" charset="0"/>
              </a:rPr>
              <a:t>Lab 				– 30 marks</a:t>
            </a:r>
          </a:p>
          <a:p>
            <a:r>
              <a:rPr lang="en-US" b="1" dirty="0">
                <a:solidFill>
                  <a:schemeClr val="tx1"/>
                </a:solidFill>
                <a:latin typeface="Times New Roman" panose="02020603050405020304" pitchFamily="18" charset="0"/>
                <a:cs typeface="Times New Roman" panose="02020603050405020304" pitchFamily="18" charset="0"/>
              </a:rPr>
              <a:t>Class activity  with presentation	- 15 marks</a:t>
            </a:r>
          </a:p>
          <a:p>
            <a:r>
              <a:rPr lang="en-US" b="1" dirty="0">
                <a:solidFill>
                  <a:schemeClr val="tx1"/>
                </a:solidFill>
                <a:latin typeface="Times New Roman" panose="02020603050405020304" pitchFamily="18" charset="0"/>
                <a:cs typeface="Times New Roman" panose="02020603050405020304" pitchFamily="18" charset="0"/>
              </a:rPr>
              <a:t>Final Exam 			-40 marks</a:t>
            </a:r>
          </a:p>
          <a:p>
            <a:r>
              <a:rPr lang="en-US" b="1" dirty="0">
                <a:solidFill>
                  <a:schemeClr val="tx1"/>
                </a:solidFill>
                <a:latin typeface="Times New Roman" panose="02020603050405020304" pitchFamily="18" charset="0"/>
                <a:cs typeface="Times New Roman" panose="02020603050405020304" pitchFamily="18" charset="0"/>
              </a:rPr>
              <a:t>TOTAL </a:t>
            </a:r>
            <a:r>
              <a:rPr lang="en-US" b="1" dirty="0">
                <a:solidFill>
                  <a:srgbClr val="FF3300"/>
                </a:solidFill>
              </a:rPr>
              <a:t>				</a:t>
            </a:r>
            <a:r>
              <a:rPr lang="en-US" b="1" dirty="0">
                <a:solidFill>
                  <a:schemeClr val="tx1"/>
                </a:solidFill>
              </a:rPr>
              <a:t>-</a:t>
            </a:r>
            <a:r>
              <a:rPr lang="en-US" b="1" dirty="0">
                <a:solidFill>
                  <a:schemeClr val="tx1"/>
                </a:solidFill>
                <a:latin typeface="Times New Roman" panose="02020603050405020304" pitchFamily="18" charset="0"/>
                <a:cs typeface="Times New Roman" panose="02020603050405020304" pitchFamily="18" charset="0"/>
              </a:rPr>
              <a:t>100 marks</a:t>
            </a:r>
          </a:p>
          <a:p>
            <a:endParaRPr lang="en-US" b="1" dirty="0">
              <a:solidFill>
                <a:srgbClr val="FF33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6145"/>
            <a:ext cx="8229600" cy="4389120"/>
          </a:xfrm>
        </p:spPr>
        <p:txBody>
          <a:bodyPr>
            <a:normAutofit/>
          </a:bodyPr>
          <a:lstStyle/>
          <a:p>
            <a:pPr algn="ctr">
              <a:buNone/>
            </a:pPr>
            <a:r>
              <a:rPr lang="en-US" sz="2000" b="1" dirty="0">
                <a:solidFill>
                  <a:schemeClr val="tx1"/>
                </a:solidFill>
                <a:latin typeface="Times New Roman" panose="02020603050405020304" pitchFamily="18" charset="0"/>
                <a:cs typeface="Times New Roman" panose="02020603050405020304" pitchFamily="18" charset="0"/>
              </a:rPr>
              <a:t>AQUATIC ECOSYSTEM</a:t>
            </a:r>
          </a:p>
        </p:txBody>
      </p:sp>
      <p:sp>
        <p:nvSpPr>
          <p:cNvPr id="4" name="Rectangle 3"/>
          <p:cNvSpPr/>
          <p:nvPr/>
        </p:nvSpPr>
        <p:spPr>
          <a:xfrm>
            <a:off x="511888" y="609599"/>
            <a:ext cx="4081883" cy="584775"/>
          </a:xfrm>
          <a:prstGeom prst="rect">
            <a:avLst/>
          </a:prstGeom>
          <a:noFill/>
        </p:spPr>
        <p:txBody>
          <a:bodyPr wrap="square" lIns="91440" tIns="45720" rIns="91440" bIns="45720">
            <a:spAutoFit/>
          </a:bodyPr>
          <a:lstStyle/>
          <a:p>
            <a:pPr algn="ct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INTRODUCTION</a:t>
            </a:r>
          </a:p>
        </p:txBody>
      </p:sp>
      <p:sp>
        <p:nvSpPr>
          <p:cNvPr id="5" name="Rectangle 4"/>
          <p:cNvSpPr/>
          <p:nvPr/>
        </p:nvSpPr>
        <p:spPr>
          <a:xfrm>
            <a:off x="990600" y="1676400"/>
            <a:ext cx="7162800" cy="1631216"/>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An aquatic ecosystem is an </a:t>
            </a:r>
            <a:r>
              <a:rPr lang="en-US" sz="2000" b="1" u="sng" dirty="0">
                <a:latin typeface="Times New Roman" panose="02020603050405020304" pitchFamily="18" charset="0"/>
                <a:cs typeface="Times New Roman" panose="02020603050405020304" pitchFamily="18" charset="0"/>
                <a:hlinkClick r:id="rId2" tooltip="Ecosystem"/>
              </a:rPr>
              <a:t>ecosystem</a:t>
            </a:r>
            <a:r>
              <a:rPr lang="en-US" sz="2000" b="1" dirty="0">
                <a:latin typeface="Times New Roman" panose="02020603050405020304" pitchFamily="18" charset="0"/>
                <a:cs typeface="Times New Roman" panose="02020603050405020304" pitchFamily="18" charset="0"/>
              </a:rPr>
              <a:t> located in a </a:t>
            </a:r>
            <a:r>
              <a:rPr lang="en-US" sz="2000" b="1" u="sng" dirty="0">
                <a:latin typeface="Times New Roman" panose="02020603050405020304" pitchFamily="18" charset="0"/>
                <a:cs typeface="Times New Roman" panose="02020603050405020304" pitchFamily="18" charset="0"/>
                <a:hlinkClick r:id="rId3" tooltip="Body of water"/>
              </a:rPr>
              <a:t>body of water</a:t>
            </a:r>
            <a:r>
              <a:rPr lang="en-US" sz="2000" b="1"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hlinkClick r:id="rId4" tooltip="Biocoenosis"/>
              </a:rPr>
              <a:t>Communities</a:t>
            </a:r>
            <a:r>
              <a:rPr lang="en-US" sz="2000" b="1" dirty="0">
                <a:latin typeface="Times New Roman" panose="02020603050405020304" pitchFamily="18" charset="0"/>
                <a:cs typeface="Times New Roman" panose="02020603050405020304" pitchFamily="18" charset="0"/>
              </a:rPr>
              <a:t> of </a:t>
            </a:r>
            <a:r>
              <a:rPr lang="en-US" sz="2000" b="1" u="sng" dirty="0">
                <a:latin typeface="Times New Roman" panose="02020603050405020304" pitchFamily="18" charset="0"/>
                <a:cs typeface="Times New Roman" panose="02020603050405020304" pitchFamily="18" charset="0"/>
                <a:hlinkClick r:id="rId5" tooltip="Biota (ecology)"/>
              </a:rPr>
              <a:t>organisms</a:t>
            </a:r>
            <a:r>
              <a:rPr lang="en-US" sz="2000" b="1" dirty="0">
                <a:latin typeface="Times New Roman" panose="02020603050405020304" pitchFamily="18" charset="0"/>
                <a:cs typeface="Times New Roman" panose="02020603050405020304" pitchFamily="18" charset="0"/>
              </a:rPr>
              <a:t> that are dependent on each other and on their environment live in aquatic ecosystems. The two main types of aquatic ecosystems are </a:t>
            </a:r>
            <a:r>
              <a:rPr lang="en-US" sz="2000" b="1" u="sng" dirty="0">
                <a:latin typeface="Times New Roman" panose="02020603050405020304" pitchFamily="18" charset="0"/>
                <a:cs typeface="Times New Roman" panose="02020603050405020304" pitchFamily="18" charset="0"/>
                <a:hlinkClick r:id="rId6" tooltip="Marine ecosystem"/>
              </a:rPr>
              <a:t>marine ecosystems</a:t>
            </a:r>
            <a:r>
              <a:rPr lang="en-US" sz="2000" b="1" dirty="0">
                <a:latin typeface="Times New Roman" panose="02020603050405020304" pitchFamily="18" charset="0"/>
                <a:cs typeface="Times New Roman" panose="02020603050405020304" pitchFamily="18" charset="0"/>
              </a:rPr>
              <a:t> and </a:t>
            </a:r>
            <a:r>
              <a:rPr lang="en-US" sz="2000" b="1" u="sng" dirty="0">
                <a:latin typeface="Times New Roman" panose="02020603050405020304" pitchFamily="18" charset="0"/>
                <a:cs typeface="Times New Roman" panose="02020603050405020304" pitchFamily="18" charset="0"/>
                <a:hlinkClick r:id="rId7" tooltip="Freshwater biology"/>
              </a:rPr>
              <a:t>freshwater ecosystems</a:t>
            </a:r>
            <a:r>
              <a:rPr lang="en-US" sz="2000" b="1" dirty="0">
                <a:latin typeface="Times New Roman" panose="02020603050405020304" pitchFamily="18" charset="0"/>
                <a:cs typeface="Times New Roman" panose="02020603050405020304" pitchFamily="18"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757689777"/>
              </p:ext>
            </p:extLst>
          </p:nvPr>
        </p:nvGraphicFramePr>
        <p:xfrm>
          <a:off x="381000" y="3581400"/>
          <a:ext cx="8763000" cy="1945894"/>
        </p:xfrm>
        <a:graphic>
          <a:graphicData uri="http://schemas.openxmlformats.org/drawingml/2006/table">
            <a:tbl>
              <a:tblPr/>
              <a:tblGrid>
                <a:gridCol w="2190750">
                  <a:extLst>
                    <a:ext uri="{9D8B030D-6E8A-4147-A177-3AD203B41FA5}">
                      <a16:colId xmlns:a16="http://schemas.microsoft.com/office/drawing/2014/main" val="20000"/>
                    </a:ext>
                  </a:extLst>
                </a:gridCol>
                <a:gridCol w="2190750">
                  <a:extLst>
                    <a:ext uri="{9D8B030D-6E8A-4147-A177-3AD203B41FA5}">
                      <a16:colId xmlns:a16="http://schemas.microsoft.com/office/drawing/2014/main" val="20001"/>
                    </a:ext>
                  </a:extLst>
                </a:gridCol>
                <a:gridCol w="2190750">
                  <a:extLst>
                    <a:ext uri="{9D8B030D-6E8A-4147-A177-3AD203B41FA5}">
                      <a16:colId xmlns:a16="http://schemas.microsoft.com/office/drawing/2014/main" val="20002"/>
                    </a:ext>
                  </a:extLst>
                </a:gridCol>
                <a:gridCol w="2190750">
                  <a:extLst>
                    <a:ext uri="{9D8B030D-6E8A-4147-A177-3AD203B41FA5}">
                      <a16:colId xmlns:a16="http://schemas.microsoft.com/office/drawing/2014/main" val="20003"/>
                    </a:ext>
                  </a:extLst>
                </a:gridCol>
              </a:tblGrid>
              <a:tr h="674718">
                <a:tc gridSpan="4">
                  <a:txBody>
                    <a:bodyPr/>
                    <a:lstStyle/>
                    <a:p>
                      <a:pPr marL="0" marR="0" algn="ctr">
                        <a:lnSpc>
                          <a:spcPct val="115000"/>
                        </a:lnSpc>
                        <a:spcBef>
                          <a:spcPts val="0"/>
                        </a:spcBef>
                        <a:spcAft>
                          <a:spcPts val="1000"/>
                        </a:spcAft>
                      </a:pPr>
                      <a:r>
                        <a:rPr lang="en-US" sz="2000" b="1" dirty="0">
                          <a:solidFill>
                            <a:schemeClr val="tx1"/>
                          </a:solidFill>
                          <a:latin typeface="Times New Roman" panose="02020603050405020304" pitchFamily="18" charset="0"/>
                          <a:ea typeface="Calibri"/>
                          <a:cs typeface="Times New Roman" panose="02020603050405020304" pitchFamily="18" charset="0"/>
                        </a:rPr>
                        <a:t>Water salinity based on dissolved salts in parts per thousand (</a:t>
                      </a:r>
                      <a:r>
                        <a:rPr lang="en-US" sz="2000" b="1" dirty="0" err="1">
                          <a:solidFill>
                            <a:schemeClr val="tx1"/>
                          </a:solidFill>
                          <a:latin typeface="Times New Roman" panose="02020603050405020304" pitchFamily="18" charset="0"/>
                          <a:ea typeface="Calibri"/>
                          <a:cs typeface="Times New Roman" panose="02020603050405020304" pitchFamily="18" charset="0"/>
                        </a:rPr>
                        <a:t>ppt</a:t>
                      </a:r>
                      <a:r>
                        <a:rPr lang="en-US" sz="2000" b="1" dirty="0">
                          <a:solidFill>
                            <a:schemeClr val="tx1"/>
                          </a:solidFill>
                          <a:latin typeface="Times New Roman" panose="02020603050405020304" pitchFamily="18" charset="0"/>
                          <a:ea typeface="Calibri"/>
                          <a:cs typeface="Times New Roman" panose="02020603050405020304" pitchFamily="18" charset="0"/>
                        </a:rPr>
                        <a:t>)</a:t>
                      </a:r>
                    </a:p>
                  </a:txBody>
                  <a:tcPr marL="9525" marR="9525" marT="9525" marB="9525" anchor="ctr">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4718">
                <a:tc>
                  <a:txBody>
                    <a:bodyPr/>
                    <a:lstStyle/>
                    <a:p>
                      <a:pPr marL="0" marR="0" algn="ctr">
                        <a:lnSpc>
                          <a:spcPct val="115000"/>
                        </a:lnSpc>
                        <a:spcBef>
                          <a:spcPts val="0"/>
                        </a:spcBef>
                        <a:spcAft>
                          <a:spcPts val="1000"/>
                        </a:spcAft>
                      </a:pPr>
                      <a:r>
                        <a:rPr lang="en-US" sz="2000" b="1" dirty="0">
                          <a:solidFill>
                            <a:schemeClr val="tx1"/>
                          </a:solidFill>
                          <a:latin typeface="Times New Roman" panose="02020603050405020304" pitchFamily="18" charset="0"/>
                          <a:ea typeface="Calibri"/>
                          <a:cs typeface="Times New Roman" panose="02020603050405020304" pitchFamily="18" charset="0"/>
                        </a:rPr>
                        <a:t>Freshwater</a:t>
                      </a:r>
                    </a:p>
                  </a:txBody>
                  <a:tcPr marL="9525" marR="9525" marT="9525" marB="9525" anchor="ctr">
                    <a:lnL>
                      <a:noFill/>
                    </a:lnL>
                    <a:lnR>
                      <a:noFill/>
                    </a:lnR>
                    <a:lnT>
                      <a:noFill/>
                    </a:lnT>
                    <a:lnB>
                      <a:noFill/>
                    </a:lnB>
                    <a:noFill/>
                  </a:tcPr>
                </a:tc>
                <a:tc>
                  <a:txBody>
                    <a:bodyPr/>
                    <a:lstStyle/>
                    <a:p>
                      <a:pPr marL="0" marR="0" algn="ctr">
                        <a:lnSpc>
                          <a:spcPct val="115000"/>
                        </a:lnSpc>
                        <a:spcBef>
                          <a:spcPts val="0"/>
                        </a:spcBef>
                        <a:spcAft>
                          <a:spcPts val="1000"/>
                        </a:spcAft>
                      </a:pPr>
                      <a:r>
                        <a:rPr lang="en-US" sz="2000" b="1" u="sng" dirty="0">
                          <a:solidFill>
                            <a:schemeClr val="tx1"/>
                          </a:solidFill>
                          <a:latin typeface="Times New Roman" panose="02020603050405020304" pitchFamily="18" charset="0"/>
                          <a:ea typeface="Calibri"/>
                          <a:cs typeface="Times New Roman" panose="02020603050405020304" pitchFamily="18" charset="0"/>
                        </a:rPr>
                        <a:t>Brackish water</a:t>
                      </a:r>
                      <a:endParaRPr lang="en-US" sz="2000" b="1" dirty="0">
                        <a:solidFill>
                          <a:schemeClr val="tx1"/>
                        </a:solidFill>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noFill/>
                  </a:tcPr>
                </a:tc>
                <a:tc>
                  <a:txBody>
                    <a:bodyPr/>
                    <a:lstStyle/>
                    <a:p>
                      <a:pPr marL="0" marR="0" algn="ctr">
                        <a:lnSpc>
                          <a:spcPct val="115000"/>
                        </a:lnSpc>
                        <a:spcBef>
                          <a:spcPts val="0"/>
                        </a:spcBef>
                        <a:spcAft>
                          <a:spcPts val="1000"/>
                        </a:spcAft>
                      </a:pPr>
                      <a:r>
                        <a:rPr lang="en-US" sz="2000" b="1" u="sng" dirty="0">
                          <a:solidFill>
                            <a:schemeClr val="tx1"/>
                          </a:solidFill>
                          <a:latin typeface="Times New Roman" panose="02020603050405020304" pitchFamily="18" charset="0"/>
                          <a:ea typeface="Calibri"/>
                          <a:cs typeface="Times New Roman" panose="02020603050405020304" pitchFamily="18" charset="0"/>
                        </a:rPr>
                        <a:t>Saline</a:t>
                      </a:r>
                      <a:endParaRPr lang="en-US" sz="2000" b="1" dirty="0">
                        <a:solidFill>
                          <a:schemeClr val="tx1"/>
                        </a:solidFill>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noFill/>
                  </a:tcPr>
                </a:tc>
                <a:tc>
                  <a:txBody>
                    <a:bodyPr/>
                    <a:lstStyle/>
                    <a:p>
                      <a:pPr marL="0" marR="0" algn="ctr">
                        <a:lnSpc>
                          <a:spcPct val="115000"/>
                        </a:lnSpc>
                        <a:spcBef>
                          <a:spcPts val="0"/>
                        </a:spcBef>
                        <a:spcAft>
                          <a:spcPts val="1000"/>
                        </a:spcAft>
                      </a:pPr>
                      <a:endParaRPr lang="en-US" sz="2000" b="1" dirty="0">
                        <a:solidFill>
                          <a:schemeClr val="tx1"/>
                        </a:solidFill>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noFill/>
                  </a:tcPr>
                </a:tc>
                <a:extLst>
                  <a:ext uri="{0D108BD9-81ED-4DB2-BD59-A6C34878D82A}">
                    <a16:rowId xmlns:a16="http://schemas.microsoft.com/office/drawing/2014/main" val="10001"/>
                  </a:ext>
                </a:extLst>
              </a:tr>
              <a:tr h="596458">
                <a:tc>
                  <a:txBody>
                    <a:bodyPr/>
                    <a:lstStyle/>
                    <a:p>
                      <a:pPr marL="0" marR="0" algn="ctr">
                        <a:lnSpc>
                          <a:spcPct val="115000"/>
                        </a:lnSpc>
                        <a:spcBef>
                          <a:spcPts val="0"/>
                        </a:spcBef>
                        <a:spcAft>
                          <a:spcPts val="1000"/>
                        </a:spcAft>
                      </a:pPr>
                      <a:r>
                        <a:rPr lang="en-US" sz="2000" b="1" dirty="0">
                          <a:solidFill>
                            <a:schemeClr val="tx1"/>
                          </a:solidFill>
                          <a:latin typeface="Times New Roman" panose="02020603050405020304" pitchFamily="18" charset="0"/>
                          <a:ea typeface="Calibri"/>
                          <a:cs typeface="Times New Roman" panose="02020603050405020304" pitchFamily="18" charset="0"/>
                        </a:rPr>
                        <a:t>&lt; 0.5</a:t>
                      </a:r>
                    </a:p>
                  </a:txBody>
                  <a:tcPr marL="9525" marR="9525" marT="9525" marB="9525" anchor="ctr">
                    <a:lnL>
                      <a:noFill/>
                    </a:lnL>
                    <a:lnR>
                      <a:noFill/>
                    </a:lnR>
                    <a:lnT>
                      <a:noFill/>
                    </a:lnT>
                    <a:lnB>
                      <a:noFill/>
                    </a:lnB>
                    <a:noFill/>
                  </a:tcPr>
                </a:tc>
                <a:tc>
                  <a:txBody>
                    <a:bodyPr/>
                    <a:lstStyle/>
                    <a:p>
                      <a:pPr marL="0" marR="0" algn="ctr">
                        <a:lnSpc>
                          <a:spcPct val="115000"/>
                        </a:lnSpc>
                        <a:spcBef>
                          <a:spcPts val="0"/>
                        </a:spcBef>
                        <a:spcAft>
                          <a:spcPts val="1000"/>
                        </a:spcAft>
                      </a:pPr>
                      <a:r>
                        <a:rPr lang="en-US" sz="2000" b="1" dirty="0">
                          <a:solidFill>
                            <a:schemeClr val="tx1"/>
                          </a:solidFill>
                          <a:latin typeface="Times New Roman" panose="02020603050405020304" pitchFamily="18" charset="0"/>
                          <a:ea typeface="Calibri"/>
                          <a:cs typeface="Times New Roman" panose="02020603050405020304" pitchFamily="18" charset="0"/>
                        </a:rPr>
                        <a:t>0.5 - 35</a:t>
                      </a:r>
                    </a:p>
                  </a:txBody>
                  <a:tcPr marL="9525" marR="9525" marT="9525" marB="9525" anchor="ctr">
                    <a:lnL>
                      <a:noFill/>
                    </a:lnL>
                    <a:lnR>
                      <a:noFill/>
                    </a:lnR>
                    <a:lnT>
                      <a:noFill/>
                    </a:lnT>
                    <a:lnB>
                      <a:noFill/>
                    </a:lnB>
                    <a:noFill/>
                  </a:tcPr>
                </a:tc>
                <a:tc>
                  <a:txBody>
                    <a:bodyPr/>
                    <a:lstStyle/>
                    <a:p>
                      <a:pPr marL="0" marR="0" algn="ctr">
                        <a:lnSpc>
                          <a:spcPct val="115000"/>
                        </a:lnSpc>
                        <a:spcBef>
                          <a:spcPts val="0"/>
                        </a:spcBef>
                        <a:spcAft>
                          <a:spcPts val="1000"/>
                        </a:spcAft>
                      </a:pPr>
                      <a:r>
                        <a:rPr lang="en-US" sz="2000" b="1" dirty="0">
                          <a:solidFill>
                            <a:schemeClr val="tx1"/>
                          </a:solidFill>
                          <a:latin typeface="Times New Roman" panose="02020603050405020304" pitchFamily="18" charset="0"/>
                          <a:ea typeface="Calibri"/>
                          <a:cs typeface="Times New Roman" panose="02020603050405020304" pitchFamily="18" charset="0"/>
                        </a:rPr>
                        <a:t>35 - 50</a:t>
                      </a:r>
                    </a:p>
                  </a:txBody>
                  <a:tcPr marL="9525" marR="9525" marT="9525" marB="9525" anchor="ctr">
                    <a:lnL>
                      <a:noFill/>
                    </a:lnL>
                    <a:lnR>
                      <a:noFill/>
                    </a:lnR>
                    <a:lnT>
                      <a:noFill/>
                    </a:lnT>
                    <a:lnB>
                      <a:noFill/>
                    </a:lnB>
                    <a:noFill/>
                  </a:tcPr>
                </a:tc>
                <a:tc>
                  <a:txBody>
                    <a:bodyPr/>
                    <a:lstStyle/>
                    <a:p>
                      <a:pPr marL="0" marR="0" algn="ctr">
                        <a:lnSpc>
                          <a:spcPct val="115000"/>
                        </a:lnSpc>
                        <a:spcBef>
                          <a:spcPts val="0"/>
                        </a:spcBef>
                        <a:spcAft>
                          <a:spcPts val="1000"/>
                        </a:spcAft>
                      </a:pPr>
                      <a:endParaRPr lang="en-US" sz="2000" b="1" dirty="0">
                        <a:solidFill>
                          <a:schemeClr val="tx1"/>
                        </a:solidFill>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43009" name="Rectangle 1"/>
          <p:cNvSpPr>
            <a:spLocks noChangeArrowheads="1"/>
          </p:cNvSpPr>
          <p:nvPr/>
        </p:nvSpPr>
        <p:spPr bwMode="auto">
          <a:xfrm>
            <a:off x="0" y="-228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838200"/>
            <a:ext cx="7391400" cy="2554545"/>
          </a:xfrm>
          <a:prstGeom prst="rect">
            <a:avLst/>
          </a:prstGeom>
          <a:noFill/>
        </p:spPr>
        <p:txBody>
          <a:bodyPr wrap="square">
            <a:spAutoFit/>
          </a:bodyPr>
          <a:lstStyle/>
          <a:p>
            <a:pPr>
              <a:buFont typeface="Wingdings" pitchFamily="2" charset="2"/>
              <a:buChar char="Ø"/>
            </a:pPr>
            <a:r>
              <a:rPr lang="en-US" sz="2000" dirty="0">
                <a:latin typeface="Times New Roman" pitchFamily="18" charset="0"/>
                <a:cs typeface="Times New Roman" pitchFamily="18" charset="0"/>
              </a:rPr>
              <a:t>Marine ecosystems cover approximately 71% of the Earth's surface and contain approximately 97% of the planet's water. </a:t>
            </a:r>
          </a:p>
          <a:p>
            <a:pPr>
              <a:buFont typeface="Wingdings" pitchFamily="2" charset="2"/>
              <a:buChar char="Ø"/>
            </a:pPr>
            <a:r>
              <a:rPr lang="en-US" sz="2000" dirty="0">
                <a:latin typeface="Times New Roman" pitchFamily="18" charset="0"/>
                <a:cs typeface="Times New Roman" pitchFamily="18" charset="0"/>
              </a:rPr>
              <a:t>They generate 32% of the world's net </a:t>
            </a:r>
            <a:r>
              <a:rPr lang="en-US" sz="2000" u="sng" dirty="0">
                <a:latin typeface="Times New Roman" pitchFamily="18" charset="0"/>
                <a:cs typeface="Times New Roman" pitchFamily="18" charset="0"/>
                <a:hlinkClick r:id="rId2" tooltip="Primary production"/>
              </a:rPr>
              <a:t>primary production</a:t>
            </a:r>
            <a:r>
              <a:rPr lang="en-US" sz="2000" dirty="0">
                <a:latin typeface="Times New Roman" pitchFamily="18" charset="0"/>
                <a:cs typeface="Times New Roman" pitchFamily="18" charset="0"/>
              </a:rPr>
              <a:t>.</a:t>
            </a:r>
          </a:p>
          <a:p>
            <a:pPr>
              <a:buFont typeface="Wingdings" pitchFamily="2" charset="2"/>
              <a:buChar char="Ø"/>
            </a:pPr>
            <a:r>
              <a:rPr lang="en-US" sz="2000" dirty="0">
                <a:latin typeface="Times New Roman" pitchFamily="18" charset="0"/>
                <a:cs typeface="Times New Roman" pitchFamily="18" charset="0"/>
              </a:rPr>
              <a:t> They are distinguished from freshwater ecosystems by the presence of dissolved </a:t>
            </a:r>
            <a:r>
              <a:rPr lang="en-US" sz="2000" u="sng" dirty="0">
                <a:latin typeface="Times New Roman" pitchFamily="18" charset="0"/>
                <a:cs typeface="Times New Roman" pitchFamily="18" charset="0"/>
                <a:hlinkClick r:id="rId3" tooltip="Chemical compound"/>
              </a:rPr>
              <a:t>compounds</a:t>
            </a:r>
            <a:r>
              <a:rPr lang="en-US" sz="2000" dirty="0">
                <a:latin typeface="Times New Roman" pitchFamily="18" charset="0"/>
                <a:cs typeface="Times New Roman" pitchFamily="18" charset="0"/>
              </a:rPr>
              <a:t>, especially </a:t>
            </a:r>
            <a:r>
              <a:rPr lang="en-US" sz="2000" u="sng" dirty="0">
                <a:latin typeface="Times New Roman" pitchFamily="18" charset="0"/>
                <a:cs typeface="Times New Roman" pitchFamily="18" charset="0"/>
                <a:hlinkClick r:id="rId4" tooltip="Salt"/>
              </a:rPr>
              <a:t>salts</a:t>
            </a:r>
            <a:r>
              <a:rPr lang="en-US" sz="2000" dirty="0">
                <a:latin typeface="Times New Roman" pitchFamily="18" charset="0"/>
                <a:cs typeface="Times New Roman" pitchFamily="18" charset="0"/>
              </a:rPr>
              <a:t>, in the water. Approximately 85% of the dissolved materials in </a:t>
            </a:r>
            <a:r>
              <a:rPr lang="en-US" sz="2000" u="sng" dirty="0">
                <a:latin typeface="Times New Roman" pitchFamily="18" charset="0"/>
                <a:cs typeface="Times New Roman" pitchFamily="18" charset="0"/>
                <a:hlinkClick r:id="rId5" tooltip="Seawater"/>
              </a:rPr>
              <a:t>seawater</a:t>
            </a:r>
            <a:r>
              <a:rPr lang="en-US" sz="2000" dirty="0">
                <a:latin typeface="Times New Roman" pitchFamily="18" charset="0"/>
                <a:cs typeface="Times New Roman" pitchFamily="18" charset="0"/>
              </a:rPr>
              <a:t> are </a:t>
            </a:r>
            <a:r>
              <a:rPr lang="en-US" sz="2000" u="sng" dirty="0">
                <a:latin typeface="Times New Roman" pitchFamily="18" charset="0"/>
                <a:cs typeface="Times New Roman" pitchFamily="18" charset="0"/>
                <a:hlinkClick r:id="rId6" tooltip="Sodium"/>
              </a:rPr>
              <a:t>sodium</a:t>
            </a:r>
            <a:r>
              <a:rPr lang="en-US" sz="2000" dirty="0">
                <a:latin typeface="Times New Roman" pitchFamily="18" charset="0"/>
                <a:cs typeface="Times New Roman" pitchFamily="18" charset="0"/>
              </a:rPr>
              <a:t> and </a:t>
            </a:r>
            <a:r>
              <a:rPr lang="en-US" sz="2000" u="sng" dirty="0">
                <a:latin typeface="Times New Roman" pitchFamily="18" charset="0"/>
                <a:cs typeface="Times New Roman" pitchFamily="18" charset="0"/>
                <a:hlinkClick r:id="rId7" tooltip="Chlorine"/>
              </a:rPr>
              <a:t>chlorine</a:t>
            </a:r>
            <a:r>
              <a:rPr lang="en-US" sz="2000" dirty="0">
                <a:latin typeface="Times New Roman" pitchFamily="18" charset="0"/>
                <a:cs typeface="Times New Roman" pitchFamily="18" charset="0"/>
              </a:rPr>
              <a:t>. </a:t>
            </a:r>
          </a:p>
          <a:p>
            <a:pPr>
              <a:buFont typeface="Wingdings" pitchFamily="2" charset="2"/>
              <a:buChar char="Ø"/>
            </a:pPr>
            <a:r>
              <a:rPr lang="en-US" sz="2000" dirty="0">
                <a:latin typeface="Times New Roman" pitchFamily="18" charset="0"/>
                <a:cs typeface="Times New Roman" pitchFamily="18" charset="0"/>
              </a:rPr>
              <a:t>Seawater has an average salinity of 35 </a:t>
            </a:r>
            <a:r>
              <a:rPr lang="en-US" sz="2000" u="sng" dirty="0">
                <a:latin typeface="Times New Roman" pitchFamily="18" charset="0"/>
                <a:cs typeface="Times New Roman" pitchFamily="18" charset="0"/>
                <a:hlinkClick r:id="rId8" tooltip="Concentration"/>
              </a:rPr>
              <a:t>parts per thousand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ppt</a:t>
            </a:r>
            <a:r>
              <a:rPr lang="en-US" sz="2000" dirty="0">
                <a:latin typeface="Times New Roman" pitchFamily="18" charset="0"/>
                <a:cs typeface="Times New Roman" pitchFamily="18" charset="0"/>
              </a:rPr>
              <a:t>) of water. Actual salinity varies among different marine ecosystems.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14400"/>
            <a:ext cx="7543800" cy="5078313"/>
          </a:xfrm>
          <a:prstGeom prst="rect">
            <a:avLst/>
          </a:prstGeom>
        </p:spPr>
        <p:txBody>
          <a:bodyPr wrap="square">
            <a:spAutoFit/>
          </a:bodyPr>
          <a:lstStyle/>
          <a:p>
            <a:pPr marL="285750" indent="-285750">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A. Marine environments </a:t>
            </a:r>
            <a:r>
              <a:rPr lang="en-US" dirty="0">
                <a:latin typeface="Times New Roman" panose="02020603050405020304" pitchFamily="18" charset="0"/>
                <a:cs typeface="Times New Roman" panose="02020603050405020304" pitchFamily="18" charset="0"/>
              </a:rPr>
              <a:t>can be characterized broadly as a water, or </a:t>
            </a:r>
            <a:r>
              <a:rPr lang="en-US" dirty="0">
                <a:solidFill>
                  <a:srgbClr val="18C50B"/>
                </a:solidFill>
                <a:latin typeface="Times New Roman" panose="02020603050405020304" pitchFamily="18" charset="0"/>
                <a:cs typeface="Times New Roman" panose="02020603050405020304" pitchFamily="18" charset="0"/>
                <a:hlinkClick r:id="rId2"/>
              </a:rPr>
              <a:t>pelagic, environment</a:t>
            </a:r>
            <a:r>
              <a:rPr lang="en-US" dirty="0">
                <a:latin typeface="Times New Roman" panose="02020603050405020304" pitchFamily="18" charset="0"/>
                <a:cs typeface="Times New Roman" panose="02020603050405020304" pitchFamily="18" charset="0"/>
              </a:rPr>
              <a:t> and a bottom, or </a:t>
            </a:r>
            <a:r>
              <a:rPr lang="en-US" dirty="0">
                <a:latin typeface="Times New Roman" panose="02020603050405020304" pitchFamily="18" charset="0"/>
                <a:cs typeface="Times New Roman" panose="02020603050405020304" pitchFamily="18" charset="0"/>
                <a:hlinkClick r:id="rId3"/>
              </a:rPr>
              <a:t>benthic, environment</a:t>
            </a:r>
            <a:r>
              <a:rPr lang="en-US"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Within the </a:t>
            </a:r>
            <a:r>
              <a:rPr lang="en-US" dirty="0">
                <a:latin typeface="Times New Roman" panose="02020603050405020304" pitchFamily="18" charset="0"/>
                <a:cs typeface="Times New Roman" panose="02020603050405020304" pitchFamily="18" charset="0"/>
                <a:hlinkClick r:id="rId2"/>
              </a:rPr>
              <a:t>pelagic environment</a:t>
            </a:r>
            <a:r>
              <a:rPr lang="en-US" dirty="0">
                <a:latin typeface="Times New Roman" panose="02020603050405020304" pitchFamily="18" charset="0"/>
                <a:cs typeface="Times New Roman" panose="02020603050405020304" pitchFamily="18" charset="0"/>
              </a:rPr>
              <a:t> the waters are divided into the</a:t>
            </a:r>
          </a:p>
          <a:p>
            <a:r>
              <a:rPr lang="en-US" b="1" dirty="0">
                <a:latin typeface="Times New Roman" panose="02020603050405020304" pitchFamily="18" charset="0"/>
                <a:cs typeface="Times New Roman" panose="02020603050405020304" pitchFamily="18" charset="0"/>
              </a:rPr>
              <a:t> neritic province</a:t>
            </a:r>
            <a:r>
              <a:rPr lang="en-US" dirty="0">
                <a:latin typeface="Times New Roman" panose="02020603050405020304" pitchFamily="18" charset="0"/>
                <a:cs typeface="Times New Roman" panose="02020603050405020304" pitchFamily="18" charset="0"/>
              </a:rPr>
              <a:t>, which includes the water above the continental shelf, and </a:t>
            </a:r>
          </a:p>
          <a:p>
            <a:pPr marL="285750" indent="-28575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the oceanic province</a:t>
            </a:r>
            <a:r>
              <a:rPr lang="en-US" dirty="0">
                <a:latin typeface="Times New Roman" panose="02020603050405020304" pitchFamily="18" charset="0"/>
                <a:cs typeface="Times New Roman" panose="02020603050405020304" pitchFamily="18" charset="0"/>
              </a:rPr>
              <a:t>, which includes all the open waters beyond the continental shelf. The high nutrient levels of the neritic province—resulting from dissolved materials in riverine runoff—distinguish this province from the oceanic. </a:t>
            </a:r>
          </a:p>
          <a:p>
            <a:pPr marL="285750" indent="-28575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upper portion of both the neritic and oceanic waters—the </a:t>
            </a:r>
            <a:r>
              <a:rPr lang="en-US" dirty="0">
                <a:latin typeface="Times New Roman" panose="02020603050405020304" pitchFamily="18" charset="0"/>
                <a:cs typeface="Times New Roman" panose="02020603050405020304" pitchFamily="18" charset="0"/>
                <a:hlinkClick r:id="rId4"/>
              </a:rPr>
              <a:t>epipelagic zone</a:t>
            </a:r>
            <a:r>
              <a:rPr lang="en-US" dirty="0">
                <a:latin typeface="Times New Roman" panose="02020603050405020304" pitchFamily="18" charset="0"/>
                <a:cs typeface="Times New Roman" panose="02020603050405020304" pitchFamily="18" charset="0"/>
              </a:rPr>
              <a:t>—is where photosynthesis occurs; it is roughly equivalent to the photic zone. </a:t>
            </a:r>
          </a:p>
          <a:p>
            <a:pPr marL="285750" indent="-28575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Below this zone lie the </a:t>
            </a:r>
            <a:r>
              <a:rPr lang="en-US" dirty="0">
                <a:latin typeface="Times New Roman" panose="02020603050405020304" pitchFamily="18" charset="0"/>
                <a:cs typeface="Times New Roman" panose="02020603050405020304" pitchFamily="18" charset="0"/>
                <a:hlinkClick r:id="rId5"/>
              </a:rPr>
              <a:t>mesopelagic</a:t>
            </a:r>
            <a:r>
              <a:rPr lang="en-US" dirty="0">
                <a:latin typeface="Times New Roman" panose="02020603050405020304" pitchFamily="18" charset="0"/>
                <a:cs typeface="Times New Roman" panose="02020603050405020304" pitchFamily="18" charset="0"/>
              </a:rPr>
              <a:t>, ranging between 200 and 1,000 </a:t>
            </a:r>
            <a:r>
              <a:rPr lang="en-US" dirty="0" err="1">
                <a:latin typeface="Times New Roman" panose="02020603050405020304" pitchFamily="18" charset="0"/>
                <a:cs typeface="Times New Roman" panose="02020603050405020304" pitchFamily="18" charset="0"/>
              </a:rPr>
              <a:t>metres</a:t>
            </a:r>
            <a:r>
              <a:rPr lang="en-US" dirty="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hlinkClick r:id="rId6"/>
              </a:rPr>
              <a:t>bathypelagic</a:t>
            </a:r>
            <a:r>
              <a:rPr lang="en-US" dirty="0">
                <a:latin typeface="Times New Roman" panose="02020603050405020304" pitchFamily="18" charset="0"/>
                <a:cs typeface="Times New Roman" panose="02020603050405020304" pitchFamily="18" charset="0"/>
              </a:rPr>
              <a:t>, from 1,000 to 4,000 </a:t>
            </a:r>
            <a:r>
              <a:rPr lang="en-US" dirty="0" err="1">
                <a:latin typeface="Times New Roman" panose="02020603050405020304" pitchFamily="18" charset="0"/>
                <a:cs typeface="Times New Roman" panose="02020603050405020304" pitchFamily="18" charset="0"/>
              </a:rPr>
              <a:t>metres</a:t>
            </a:r>
            <a:r>
              <a:rPr lang="en-US" dirty="0">
                <a:latin typeface="Times New Roman" panose="02020603050405020304" pitchFamily="18" charset="0"/>
                <a:cs typeface="Times New Roman" panose="02020603050405020304" pitchFamily="18" charset="0"/>
              </a:rPr>
              <a:t>, and the </a:t>
            </a:r>
            <a:r>
              <a:rPr lang="en-US" dirty="0" err="1">
                <a:latin typeface="Times New Roman" panose="02020603050405020304" pitchFamily="18" charset="0"/>
                <a:cs typeface="Times New Roman" panose="02020603050405020304" pitchFamily="18" charset="0"/>
                <a:hlinkClick r:id="rId7"/>
              </a:rPr>
              <a:t>abyssalpelagic</a:t>
            </a:r>
            <a:r>
              <a:rPr lang="en-US" dirty="0">
                <a:latin typeface="Times New Roman" panose="02020603050405020304" pitchFamily="18" charset="0"/>
                <a:cs typeface="Times New Roman" panose="02020603050405020304" pitchFamily="18" charset="0"/>
              </a:rPr>
              <a:t>, which includes  the deepest parts of the oceans.</a:t>
            </a:r>
          </a:p>
        </p:txBody>
      </p:sp>
    </p:spTree>
    <p:extLst>
      <p:ext uri="{BB962C8B-B14F-4D97-AF65-F5344CB8AC3E}">
        <p14:creationId xmlns:p14="http://schemas.microsoft.com/office/powerpoint/2010/main" val="3869219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 Marine environment and classification of zones.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90600"/>
            <a:ext cx="6448425" cy="422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634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295400"/>
            <a:ext cx="6705600" cy="4154984"/>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Types of Marine Ecosystem</a:t>
            </a:r>
            <a:br>
              <a:rPr lang="en-US"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Marine ecosystems types include </a:t>
            </a:r>
          </a:p>
          <a:p>
            <a:pPr marL="342900" indent="-342900">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open deep sea, </a:t>
            </a:r>
          </a:p>
          <a:p>
            <a:pPr marL="342900" indent="-342900">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salt water wet-land, </a:t>
            </a:r>
          </a:p>
          <a:p>
            <a:pPr marL="342900" indent="-342900">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coral reefs, </a:t>
            </a:r>
          </a:p>
          <a:p>
            <a:pPr marL="342900" indent="-342900">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estuary, </a:t>
            </a:r>
          </a:p>
          <a:p>
            <a:pPr marL="342900" indent="-342900">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mangroves, </a:t>
            </a:r>
          </a:p>
          <a:p>
            <a:pPr marL="342900" indent="-342900">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sandy beach, </a:t>
            </a:r>
          </a:p>
          <a:p>
            <a:pPr marL="342900" indent="-342900">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kelp forest, </a:t>
            </a:r>
          </a:p>
          <a:p>
            <a:pPr marL="342900" indent="-342900">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polar marine and rocky marine ecosystem.</a:t>
            </a:r>
          </a:p>
        </p:txBody>
      </p:sp>
    </p:spTree>
    <p:extLst>
      <p:ext uri="{BB962C8B-B14F-4D97-AF65-F5344CB8AC3E}">
        <p14:creationId xmlns:p14="http://schemas.microsoft.com/office/powerpoint/2010/main" val="2130834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143" y="762000"/>
            <a:ext cx="7924800" cy="1323439"/>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Brackish water is water that has more </a:t>
            </a:r>
            <a:r>
              <a:rPr lang="en-US" sz="2000" dirty="0">
                <a:latin typeface="Times New Roman" panose="02020603050405020304" pitchFamily="18" charset="0"/>
                <a:cs typeface="Times New Roman" panose="02020603050405020304" pitchFamily="18" charset="0"/>
                <a:hlinkClick r:id="rId2" action="ppaction://hlinkfile" tooltip="Salinity"/>
              </a:rPr>
              <a:t>salinity</a:t>
            </a:r>
            <a:r>
              <a:rPr lang="en-US" sz="2000" dirty="0">
                <a:latin typeface="Times New Roman" panose="02020603050405020304" pitchFamily="18" charset="0"/>
                <a:cs typeface="Times New Roman" panose="02020603050405020304" pitchFamily="18" charset="0"/>
              </a:rPr>
              <a:t> than </a:t>
            </a:r>
            <a:r>
              <a:rPr lang="en-US" sz="2000" dirty="0">
                <a:latin typeface="Times New Roman" panose="02020603050405020304" pitchFamily="18" charset="0"/>
                <a:cs typeface="Times New Roman" panose="02020603050405020304" pitchFamily="18" charset="0"/>
                <a:hlinkClick r:id="rId3" action="ppaction://hlinkfile" tooltip="Fresh water"/>
              </a:rPr>
              <a:t>fresh water</a:t>
            </a:r>
            <a:r>
              <a:rPr lang="en-US" sz="2000" dirty="0">
                <a:latin typeface="Times New Roman" panose="02020603050405020304" pitchFamily="18" charset="0"/>
                <a:cs typeface="Times New Roman" panose="02020603050405020304" pitchFamily="18" charset="0"/>
              </a:rPr>
              <a:t>, but not as much as </a:t>
            </a:r>
            <a:r>
              <a:rPr lang="en-US" sz="2000" dirty="0">
                <a:latin typeface="Times New Roman" panose="02020603050405020304" pitchFamily="18" charset="0"/>
                <a:cs typeface="Times New Roman" panose="02020603050405020304" pitchFamily="18" charset="0"/>
                <a:hlinkClick r:id="rId4" action="ppaction://hlinkfile" tooltip="Seawater"/>
              </a:rPr>
              <a:t>seawater</a:t>
            </a:r>
            <a:r>
              <a:rPr lang="en-US" sz="2000" dirty="0">
                <a:latin typeface="Times New Roman" panose="02020603050405020304" pitchFamily="18" charset="0"/>
                <a:cs typeface="Times New Roman" panose="02020603050405020304" pitchFamily="18" charset="0"/>
              </a:rPr>
              <a:t>. It may result from mixing of seawater with fresh water, as in </a:t>
            </a:r>
            <a:r>
              <a:rPr lang="en-US" sz="2000" b="1" dirty="0">
                <a:latin typeface="Times New Roman" panose="02020603050405020304" pitchFamily="18" charset="0"/>
                <a:cs typeface="Times New Roman" panose="02020603050405020304" pitchFamily="18" charset="0"/>
              </a:rPr>
              <a:t>estuaries</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010" y="2286000"/>
            <a:ext cx="5825066"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762000" y="990600"/>
            <a:ext cx="78486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b="1" i="0" u="none" strike="noStrike" cap="none" normalizeH="0" baseline="0" dirty="0">
                <a:ln>
                  <a:noFill/>
                </a:ln>
                <a:effectLst/>
                <a:latin typeface="Times New Roman" pitchFamily="18" charset="0"/>
                <a:ea typeface="Calibri" pitchFamily="34" charset="0"/>
                <a:cs typeface="Times New Roman" pitchFamily="18" charset="0"/>
              </a:rPr>
              <a:t>B. Freshwater ecosystems</a:t>
            </a:r>
            <a:endParaRPr kumimoji="0" lang="en-US" sz="2000" b="1" i="0" u="none" strike="noStrike" cap="none" normalizeH="0" baseline="0" dirty="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i="0" u="none" strike="noStrike" cap="none" normalizeH="0" baseline="0" dirty="0">
                <a:ln>
                  <a:noFill/>
                </a:ln>
                <a:effectLst/>
                <a:latin typeface="Times New Roman" pitchFamily="18" charset="0"/>
                <a:ea typeface="Calibri" pitchFamily="34" charset="0"/>
                <a:cs typeface="Times New Roman" pitchFamily="18" charset="0"/>
              </a:rPr>
              <a:t>Freshwater ecosystems cover 0.8% of the Earth's surface and contain 0.009% of its total water. They generate nearly 3% of its net primary production. Freshwater ecosystems contain 41% of the world's known fish </a:t>
            </a:r>
            <a:r>
              <a:rPr kumimoji="0" lang="en-US" sz="2000" i="0" u="none" strike="noStrike" cap="none" normalizeH="0" baseline="0" dirty="0" err="1">
                <a:ln>
                  <a:noFill/>
                </a:ln>
                <a:effectLst/>
                <a:latin typeface="Times New Roman" pitchFamily="18" charset="0"/>
                <a:ea typeface="Calibri" pitchFamily="34" charset="0"/>
                <a:cs typeface="Times New Roman" pitchFamily="18" charset="0"/>
              </a:rPr>
              <a:t>species.There</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are three basic types of freshwater ecosystems:</a:t>
            </a:r>
            <a:endParaRPr kumimoji="0" lang="en-US" sz="2000" i="0" u="none" strike="noStrike" cap="none" normalizeH="0" baseline="0" dirty="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err="1">
                <a:ln>
                  <a:noFill/>
                </a:ln>
                <a:effectLst/>
                <a:latin typeface="Times New Roman" pitchFamily="18" charset="0"/>
                <a:ea typeface="Calibri" pitchFamily="34" charset="0"/>
                <a:cs typeface="Times New Roman" pitchFamily="18" charset="0"/>
                <a:hlinkClick r:id="rId2" tooltip="Lentic system ecology"/>
              </a:rPr>
              <a:t>Lentic</a:t>
            </a:r>
            <a:r>
              <a:rPr kumimoji="0" lang="en-US" sz="2000" b="1" i="0" u="none" strike="noStrike" cap="none" normalizeH="0" baseline="0" dirty="0">
                <a:ln>
                  <a:noFill/>
                </a:ln>
                <a:effectLst/>
                <a:latin typeface="Times New Roman" pitchFamily="18" charset="0"/>
                <a:ea typeface="Calibri" pitchFamily="34" charset="0"/>
                <a:cs typeface="Times New Roman" pitchFamily="18" charset="0"/>
              </a:rPr>
              <a:t>: </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slow-moving water, including </a:t>
            </a:r>
            <a:r>
              <a:rPr kumimoji="0" lang="en-US" sz="2000" i="0" u="none" strike="noStrike" cap="none" normalizeH="0" baseline="0" dirty="0">
                <a:ln>
                  <a:noFill/>
                </a:ln>
                <a:effectLst/>
                <a:latin typeface="Times New Roman" pitchFamily="18" charset="0"/>
                <a:ea typeface="Calibri" pitchFamily="34" charset="0"/>
                <a:cs typeface="Times New Roman" pitchFamily="18" charset="0"/>
                <a:hlinkClick r:id="rId3" tooltip="Pond"/>
              </a:rPr>
              <a:t>pools</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a:t>
            </a:r>
            <a:r>
              <a:rPr kumimoji="0" lang="en-US" sz="2000" i="0" u="none" strike="noStrike" cap="none" normalizeH="0" baseline="0" dirty="0">
                <a:ln>
                  <a:noFill/>
                </a:ln>
                <a:effectLst/>
                <a:latin typeface="Times New Roman" pitchFamily="18" charset="0"/>
                <a:ea typeface="Calibri" pitchFamily="34" charset="0"/>
                <a:cs typeface="Times New Roman" pitchFamily="18" charset="0"/>
                <a:hlinkClick r:id="rId3" tooltip="Pond"/>
              </a:rPr>
              <a:t>ponds</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and </a:t>
            </a:r>
            <a:r>
              <a:rPr kumimoji="0" lang="en-US" sz="2000" i="0" u="none" strike="noStrike" cap="none" normalizeH="0" baseline="0" dirty="0">
                <a:ln>
                  <a:noFill/>
                </a:ln>
                <a:effectLst/>
                <a:latin typeface="Times New Roman" pitchFamily="18" charset="0"/>
                <a:ea typeface="Calibri" pitchFamily="34" charset="0"/>
                <a:cs typeface="Times New Roman" pitchFamily="18" charset="0"/>
                <a:hlinkClick r:id="rId4" tooltip="Lake"/>
              </a:rPr>
              <a:t>lakes</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a:t>
            </a:r>
            <a:endParaRPr kumimoji="0" lang="en-US" sz="2000" i="0" u="none" strike="noStrike" cap="none" normalizeH="0" baseline="0" dirty="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err="1">
                <a:ln>
                  <a:noFill/>
                </a:ln>
                <a:effectLst/>
                <a:latin typeface="Times New Roman" pitchFamily="18" charset="0"/>
                <a:ea typeface="Calibri" pitchFamily="34" charset="0"/>
                <a:cs typeface="Times New Roman" pitchFamily="18" charset="0"/>
                <a:hlinkClick r:id="rId5" tooltip="Lotic System Ecology"/>
              </a:rPr>
              <a:t>Lotic</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rapidly-moving water, for example </a:t>
            </a:r>
            <a:r>
              <a:rPr kumimoji="0" lang="en-US" sz="2000" i="0" u="none" strike="noStrike" cap="none" normalizeH="0" baseline="0" dirty="0">
                <a:ln>
                  <a:noFill/>
                </a:ln>
                <a:effectLst/>
                <a:latin typeface="Times New Roman" pitchFamily="18" charset="0"/>
                <a:ea typeface="Calibri" pitchFamily="34" charset="0"/>
                <a:cs typeface="Times New Roman" pitchFamily="18" charset="0"/>
                <a:hlinkClick r:id="rId6" tooltip="Stream"/>
              </a:rPr>
              <a:t>streams</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and </a:t>
            </a:r>
            <a:r>
              <a:rPr kumimoji="0" lang="en-US" sz="2000" i="0" u="none" strike="noStrike" cap="none" normalizeH="0" baseline="0" dirty="0">
                <a:ln>
                  <a:noFill/>
                </a:ln>
                <a:effectLst/>
                <a:latin typeface="Times New Roman" pitchFamily="18" charset="0"/>
                <a:ea typeface="Calibri" pitchFamily="34" charset="0"/>
                <a:cs typeface="Times New Roman" pitchFamily="18" charset="0"/>
                <a:hlinkClick r:id="rId7" tooltip="River"/>
              </a:rPr>
              <a:t>rivers</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a:t>
            </a:r>
            <a:endParaRPr kumimoji="0" lang="en-US" sz="2000" i="0" u="none" strike="noStrike" cap="none" normalizeH="0" baseline="0" dirty="0">
              <a:ln>
                <a:noFill/>
              </a:ln>
              <a:effectLst/>
              <a:latin typeface="Times New Roman" pitchFamily="18" charset="0"/>
              <a:ea typeface="Calibri" pitchFamily="34" charset="0"/>
              <a:cs typeface="Times New Roman" pitchFamily="18" charset="0"/>
              <a:hlinkClick r:id="rId8" tooltip="Wetland"/>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1" i="0" u="none" strike="noStrike" cap="none" normalizeH="0" baseline="0" dirty="0">
                <a:ln>
                  <a:noFill/>
                </a:ln>
                <a:effectLst/>
                <a:latin typeface="Times New Roman" pitchFamily="18" charset="0"/>
                <a:ea typeface="Calibri" pitchFamily="34" charset="0"/>
                <a:cs typeface="Times New Roman" pitchFamily="18" charset="0"/>
                <a:hlinkClick r:id="rId8" tooltip="Wetland"/>
              </a:rPr>
              <a:t>Wetlands</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areas where the soil is saturated or inundated for at least part of the time.</a:t>
            </a:r>
            <a:r>
              <a:rPr kumimoji="0" lang="en-US" sz="2000" i="0" u="none" strike="noStrike" cap="none" normalizeH="0" baseline="0" dirty="0">
                <a:ln>
                  <a:noFill/>
                </a:ln>
                <a:effectLst/>
                <a:latin typeface="Times New Roman" pitchFamily="18" charset="0"/>
                <a:cs typeface="Times New Roman" pitchFamily="18" charset="0"/>
              </a:rPr>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1070</TotalTime>
  <Words>1292</Words>
  <Application>Microsoft Macintosh PowerPoint</Application>
  <PresentationFormat>On-screen Show (4:3)</PresentationFormat>
  <Paragraphs>95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Times New Roman</vt:lpstr>
      <vt:lpstr>Wingdings</vt:lpstr>
      <vt:lpstr>Wingdings 2</vt:lpstr>
      <vt:lpstr>Austin</vt:lpstr>
      <vt:lpstr> </vt:lpstr>
      <vt:lpstr>COURSE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Virk</dc:creator>
  <cp:lastModifiedBy>Meshal Khalid A Alghanem</cp:lastModifiedBy>
  <cp:revision>214</cp:revision>
  <dcterms:created xsi:type="dcterms:W3CDTF">2008-02-09T06:14:58Z</dcterms:created>
  <dcterms:modified xsi:type="dcterms:W3CDTF">2024-12-23T20:23:30Z</dcterms:modified>
</cp:coreProperties>
</file>