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7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60" r:id="rId5"/>
    <p:sldId id="279" r:id="rId6"/>
    <p:sldId id="259" r:id="rId7"/>
    <p:sldId id="261" r:id="rId8"/>
    <p:sldId id="262" r:id="rId9"/>
    <p:sldId id="263" r:id="rId10"/>
    <p:sldId id="264" r:id="rId11"/>
    <p:sldId id="265" r:id="rId12"/>
    <p:sldId id="273" r:id="rId13"/>
    <p:sldId id="272" r:id="rId14"/>
    <p:sldId id="266" r:id="rId15"/>
    <p:sldId id="271" r:id="rId16"/>
    <p:sldId id="268" r:id="rId17"/>
    <p:sldId id="274" r:id="rId18"/>
    <p:sldId id="269" r:id="rId19"/>
    <p:sldId id="275" r:id="rId20"/>
    <p:sldId id="270" r:id="rId21"/>
    <p:sldId id="280" r:id="rId22"/>
    <p:sldId id="278" r:id="rId23"/>
  </p:sldIdLst>
  <p:sldSz cx="12192000" cy="6858000"/>
  <p:notesSz cx="6858000" cy="9144000"/>
  <p:defaultTextStyle>
    <a:defPPr>
      <a:defRPr lang="en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0"/>
    <p:restoredTop sz="94711"/>
  </p:normalViewPr>
  <p:slideViewPr>
    <p:cSldViewPr snapToGrid="0">
      <p:cViewPr varScale="1">
        <p:scale>
          <a:sx n="98" d="100"/>
          <a:sy n="98" d="100"/>
        </p:scale>
        <p:origin x="135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95277F-CD68-7645-B1E9-B5AE1A38849D}" type="datetimeFigureOut">
              <a:rPr lang="en-SA" smtClean="0"/>
              <a:t>16/09/2024 R</a:t>
            </a:fld>
            <a:endParaRPr lang="en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0703BC-A727-DA4D-947D-1A2242D5B25B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812221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0703BC-A727-DA4D-947D-1A2242D5B25B}" type="slidenum">
              <a:rPr lang="en-SA" smtClean="0"/>
              <a:t>1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804757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F2B61-F58B-17D1-70F9-BB345F52C2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08F5C1-81D1-C04B-5A08-26026175B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F5C15A-E0CD-67D2-095D-C4C3A135F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B551B-D9F3-7741-9AD1-2553984CC0DA}" type="datetimeFigureOut">
              <a:rPr lang="en-SA" smtClean="0"/>
              <a:t>16/09/2024 R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9A1E6-2001-B686-835C-BD44989CC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31178-CCBD-36E1-95AE-47C96F876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47A0-EA40-FA45-9A5E-F1DB1C8FB16F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386633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E3DF8-CC7C-1836-7545-BAD7CA0E0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A37B9A-8069-AF0F-7E77-E27D57EEF5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901D3A-278E-677D-8A43-20C53C3F6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B551B-D9F3-7741-9AD1-2553984CC0DA}" type="datetimeFigureOut">
              <a:rPr lang="en-SA" smtClean="0"/>
              <a:t>16/09/2024 R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BF962-8D3F-BDC9-16E7-91B75803A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AF58AE-F75F-2969-AB5F-AC8661B1C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47A0-EA40-FA45-9A5E-F1DB1C8FB16F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170148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BDA15D-88C0-791E-8AD2-A276B9B12D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069991-171B-DC2A-7146-2F9221ED30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73947A-8190-0B9B-C71D-FF62FBB00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B551B-D9F3-7741-9AD1-2553984CC0DA}" type="datetimeFigureOut">
              <a:rPr lang="en-SA" smtClean="0"/>
              <a:t>16/09/2024 R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93AB9B-C765-E8B0-B924-1D2D1E9D3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C90F3E-1EC8-2DE2-3BCF-85EBEE1E0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47A0-EA40-FA45-9A5E-F1DB1C8FB16F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454973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3E52B-EAD7-2957-78B3-16C304690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D280E-5CC2-470A-E1E7-2A7466A5A0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3D765C-D125-D568-C8FA-A0683A97C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B551B-D9F3-7741-9AD1-2553984CC0DA}" type="datetimeFigureOut">
              <a:rPr lang="en-SA" smtClean="0"/>
              <a:t>16/09/2024 R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E8245-49A9-ECEF-80B2-9527976DD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68442-ECB2-6D46-68EA-400D55032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47A0-EA40-FA45-9A5E-F1DB1C8FB16F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622107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AD775-CEB8-8CCF-C805-E2A7A0341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08A58A-6B7E-50DE-1B6C-EE055C2D56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CAD6E3-BC1D-D133-5A40-5922E5DAE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B551B-D9F3-7741-9AD1-2553984CC0DA}" type="datetimeFigureOut">
              <a:rPr lang="en-SA" smtClean="0"/>
              <a:t>16/09/2024 R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14059-7BEE-ED41-735E-6774E0264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20789C-8E7C-BB5B-8A83-ED99E4FD5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47A0-EA40-FA45-9A5E-F1DB1C8FB16F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195126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8018C-9B2C-5523-244A-56F05190A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5E7B11-9477-C0E1-57AC-F4E31DAD5E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9C058E-29B1-A391-26AD-FC2DC70165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24D6FB-0926-B0FE-456D-B8FD69A5D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B551B-D9F3-7741-9AD1-2553984CC0DA}" type="datetimeFigureOut">
              <a:rPr lang="en-SA" smtClean="0"/>
              <a:t>16/09/2024 R</a:t>
            </a:fld>
            <a:endParaRPr lang="en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903EAA-DD3B-FCC7-0871-6ECBDF7B8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0B751E-2C28-9576-06A7-365682EA9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47A0-EA40-FA45-9A5E-F1DB1C8FB16F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4186779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07807-4036-401D-345B-CC6A8F0F3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FFA73-1A73-D241-8157-28827ADB26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F26171-F888-EA92-B73C-CF8A28CE4E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914158-3AD6-9DB6-8DE5-CE7FC359A2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9D0AFF-AAB4-7B1B-FF8A-F0267785B8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C504D0-A9C0-7BFB-F0EC-7FDE5DAEF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B551B-D9F3-7741-9AD1-2553984CC0DA}" type="datetimeFigureOut">
              <a:rPr lang="en-SA" smtClean="0"/>
              <a:t>16/09/2024 R</a:t>
            </a:fld>
            <a:endParaRPr lang="en-S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C23E0A-DFC9-0261-AF5D-6D21CBF51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F642CA-7CFB-A99C-E74D-420D042EE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47A0-EA40-FA45-9A5E-F1DB1C8FB16F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876915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C5B83-3494-DD39-826D-F600C16A0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875501-ED67-4C4C-6EA7-B211F6FFF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B551B-D9F3-7741-9AD1-2553984CC0DA}" type="datetimeFigureOut">
              <a:rPr lang="en-SA" smtClean="0"/>
              <a:t>16/09/2024 R</a:t>
            </a:fld>
            <a:endParaRPr lang="en-S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945EF7-6EE1-C952-72F5-398493837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C437C6-F7F6-444D-8B24-E72ECDAE8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47A0-EA40-FA45-9A5E-F1DB1C8FB16F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892994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20B131-1978-836C-0382-527EBDEA2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B551B-D9F3-7741-9AD1-2553984CC0DA}" type="datetimeFigureOut">
              <a:rPr lang="en-SA" smtClean="0"/>
              <a:t>16/09/2024 R</a:t>
            </a:fld>
            <a:endParaRPr lang="en-S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0035E3-59DF-1BB7-1794-F9AD5AA21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091752-8BD5-B9C4-38D3-BA77E4709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47A0-EA40-FA45-9A5E-F1DB1C8FB16F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953837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7C220-B20B-9C0D-1C46-F61A6639C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DB21A-2D6C-A792-FEBD-76DC76012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26E5E5-2459-28EE-E4DD-BFA8D973FF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BAF7D-D7E8-4903-DDD0-9929998F1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B551B-D9F3-7741-9AD1-2553984CC0DA}" type="datetimeFigureOut">
              <a:rPr lang="en-SA" smtClean="0"/>
              <a:t>16/09/2024 R</a:t>
            </a:fld>
            <a:endParaRPr lang="en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0BB635-FAB1-3548-F544-4D4D953C5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1620E3-F2E2-C648-7046-D9ECEB2E1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47A0-EA40-FA45-9A5E-F1DB1C8FB16F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030170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C54D3-8CC9-F698-2960-8F7DDE8D8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BDFBF0-46B2-EECE-4C77-3762F6CFA5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00FD71-C8E0-1827-3600-6FC705A9B0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3CDBCB-286A-B637-6BA4-EC23971EF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B551B-D9F3-7741-9AD1-2553984CC0DA}" type="datetimeFigureOut">
              <a:rPr lang="en-SA" smtClean="0"/>
              <a:t>16/09/2024 R</a:t>
            </a:fld>
            <a:endParaRPr lang="en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83779D-86B3-523C-2A60-AF06659A8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1EAFC5-49D3-C9A7-AAE3-45F5B4096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47A0-EA40-FA45-9A5E-F1DB1C8FB16F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761505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A8FC71-2CE3-FB1B-D71B-1F0C25A6A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B75488-DBDA-5D05-2198-9CFC6C529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7F0F2F-42CD-330C-4476-6D780F70B1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AAB551B-D9F3-7741-9AD1-2553984CC0DA}" type="datetimeFigureOut">
              <a:rPr lang="en-SA" smtClean="0"/>
              <a:t>16/09/2024 R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ACC68B-B02A-7AF4-0488-EC087A0DEB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70021-A0F8-033C-6338-BC1DAC43CD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8E47A0-EA40-FA45-9A5E-F1DB1C8FB16F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244047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hamdan1@ksu.edu.s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A94871E-96FC-4ADE-815B-41A636E34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7717EA-FD32-A849-B052-E6B23EBA7B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320040"/>
            <a:ext cx="6692827" cy="3892669"/>
          </a:xfrm>
        </p:spPr>
        <p:txBody>
          <a:bodyPr>
            <a:normAutofit/>
          </a:bodyPr>
          <a:lstStyle/>
          <a:p>
            <a:pPr algn="l">
              <a:spcBef>
                <a:spcPts val="765"/>
              </a:spcBef>
            </a:pPr>
            <a:r>
              <a:rPr lang="en-US" sz="5100" b="1">
                <a:latin typeface="Arial"/>
                <a:cs typeface="Arial"/>
              </a:rPr>
              <a:t>LAB</a:t>
            </a:r>
            <a:r>
              <a:rPr lang="en-US" sz="5100" b="1" spc="-25">
                <a:latin typeface="Arial"/>
                <a:cs typeface="Arial"/>
              </a:rPr>
              <a:t> </a:t>
            </a:r>
            <a:r>
              <a:rPr lang="en-US" sz="5100" b="1" spc="-50">
                <a:latin typeface="Arial"/>
                <a:cs typeface="Arial"/>
              </a:rPr>
              <a:t>4</a:t>
            </a:r>
            <a:br>
              <a:rPr lang="en-US" sz="5100">
                <a:latin typeface="Arial"/>
                <a:cs typeface="Arial"/>
              </a:rPr>
            </a:br>
            <a:r>
              <a:rPr lang="en-US" sz="5100" b="1">
                <a:latin typeface="Arial"/>
                <a:cs typeface="Arial"/>
              </a:rPr>
              <a:t>Morphology</a:t>
            </a:r>
            <a:r>
              <a:rPr lang="en-US" sz="5100" b="1" spc="-60">
                <a:latin typeface="Arial"/>
                <a:cs typeface="Arial"/>
              </a:rPr>
              <a:t> </a:t>
            </a:r>
            <a:r>
              <a:rPr lang="en-US" sz="5100" b="1">
                <a:latin typeface="Arial"/>
                <a:cs typeface="Arial"/>
              </a:rPr>
              <a:t>&amp;</a:t>
            </a:r>
            <a:r>
              <a:rPr lang="en-US" sz="5100" b="1" spc="-20">
                <a:latin typeface="Arial"/>
                <a:cs typeface="Arial"/>
              </a:rPr>
              <a:t> </a:t>
            </a:r>
            <a:r>
              <a:rPr lang="en-US" sz="5100" b="1" spc="-10">
                <a:latin typeface="Arial"/>
                <a:cs typeface="Arial"/>
              </a:rPr>
              <a:t>growth: </a:t>
            </a:r>
            <a:r>
              <a:rPr lang="en-US" sz="5100" b="1">
                <a:latin typeface="Arial"/>
                <a:cs typeface="Arial"/>
              </a:rPr>
              <a:t>Bacterial</a:t>
            </a:r>
            <a:r>
              <a:rPr lang="en-US" sz="5100" b="1" spc="-35">
                <a:latin typeface="Arial"/>
                <a:cs typeface="Arial"/>
              </a:rPr>
              <a:t> </a:t>
            </a:r>
            <a:r>
              <a:rPr lang="en-US" sz="5100" b="1">
                <a:latin typeface="Arial"/>
                <a:cs typeface="Arial"/>
              </a:rPr>
              <a:t>&amp;</a:t>
            </a:r>
            <a:r>
              <a:rPr lang="en-US" sz="5100" b="1" spc="-45">
                <a:latin typeface="Arial"/>
                <a:cs typeface="Arial"/>
              </a:rPr>
              <a:t> </a:t>
            </a:r>
            <a:r>
              <a:rPr lang="en-US" sz="5100" b="1">
                <a:latin typeface="Arial"/>
                <a:cs typeface="Arial"/>
              </a:rPr>
              <a:t>Fungal</a:t>
            </a:r>
            <a:r>
              <a:rPr lang="en-US" sz="5100" b="1" spc="-40">
                <a:latin typeface="Arial"/>
                <a:cs typeface="Arial"/>
              </a:rPr>
              <a:t> </a:t>
            </a:r>
            <a:r>
              <a:rPr lang="en-US" sz="5100" b="1" spc="-10">
                <a:latin typeface="Arial"/>
                <a:cs typeface="Arial"/>
              </a:rPr>
              <a:t>characteristics</a:t>
            </a:r>
            <a:endParaRPr lang="en-SA" sz="51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D3C5FE-4B49-F7D5-A9A1-9ED797423D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4631161"/>
            <a:ext cx="6692827" cy="1569486"/>
          </a:xfrm>
        </p:spPr>
        <p:txBody>
          <a:bodyPr>
            <a:normAutofit/>
          </a:bodyPr>
          <a:lstStyle/>
          <a:p>
            <a:pPr algn="l"/>
            <a:r>
              <a:rPr lang="en-SA"/>
              <a:t>240 MBIO</a:t>
            </a:r>
          </a:p>
          <a:p>
            <a:pPr algn="l"/>
            <a:r>
              <a:rPr lang="en-SA"/>
              <a:t>Dr. Amal Alghamdi</a:t>
            </a:r>
          </a:p>
          <a:p>
            <a:pPr algn="l"/>
            <a:r>
              <a:rPr lang="en-SA">
                <a:hlinkClick r:id="rId3"/>
              </a:rPr>
              <a:t>ahamdan1@ksu.edu.sa</a:t>
            </a:r>
            <a:endParaRPr lang="en-SA"/>
          </a:p>
        </p:txBody>
      </p:sp>
      <p:sp>
        <p:nvSpPr>
          <p:cNvPr id="2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5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Microscope">
            <a:extLst>
              <a:ext uri="{FF2B5EF4-FFF2-40B4-BE49-F238E27FC236}">
                <a16:creationId xmlns:a16="http://schemas.microsoft.com/office/drawing/2014/main" id="{BF942910-1EF3-EFFC-D7DA-70C3B20A81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81544" y="1267079"/>
            <a:ext cx="4087368" cy="408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939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D82712-ABC8-7238-35D7-86A74BCF5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b="1" dirty="0">
                <a:latin typeface="Arial"/>
                <a:cs typeface="Arial"/>
              </a:rPr>
              <a:t>Common</a:t>
            </a:r>
            <a:r>
              <a:rPr lang="en-US" sz="4200" b="1" spc="-45" dirty="0">
                <a:latin typeface="Arial"/>
                <a:cs typeface="Arial"/>
              </a:rPr>
              <a:t> spores of Asexual </a:t>
            </a:r>
            <a:r>
              <a:rPr lang="en-US" sz="4200" b="1" spc="-10" dirty="0">
                <a:latin typeface="Arial"/>
                <a:cs typeface="Arial"/>
              </a:rPr>
              <a:t>reproduction fungi</a:t>
            </a:r>
            <a:endParaRPr lang="en-SA" sz="4200" dirty="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46289-FEBC-9FEF-DE11-DDAF21800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126365" marR="5080" indent="0">
              <a:lnSpc>
                <a:spcPct val="200000"/>
              </a:lnSpc>
              <a:spcBef>
                <a:spcPts val="135"/>
              </a:spcBef>
              <a:buNone/>
              <a:tabLst>
                <a:tab pos="355600" algn="l"/>
              </a:tabLst>
            </a:pPr>
            <a:r>
              <a:rPr lang="en-US" sz="2200" dirty="0">
                <a:latin typeface="Arial"/>
                <a:cs typeface="Arial"/>
              </a:rPr>
              <a:t>The</a:t>
            </a:r>
            <a:r>
              <a:rPr lang="en-US" sz="2200" spc="150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two</a:t>
            </a:r>
            <a:r>
              <a:rPr lang="en-US" sz="2200" spc="150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most</a:t>
            </a:r>
            <a:r>
              <a:rPr lang="en-US" sz="2200" spc="150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common</a:t>
            </a:r>
            <a:r>
              <a:rPr lang="en-US" sz="2200" spc="150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types</a:t>
            </a:r>
            <a:r>
              <a:rPr lang="en-US" sz="2200" spc="150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of</a:t>
            </a:r>
            <a:r>
              <a:rPr lang="en-US" sz="2200" spc="160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asexual</a:t>
            </a:r>
            <a:r>
              <a:rPr lang="en-US" sz="2200" spc="145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reproductive</a:t>
            </a:r>
            <a:r>
              <a:rPr lang="en-US" sz="2200" spc="150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spores</a:t>
            </a:r>
            <a:r>
              <a:rPr lang="en-US" sz="2200" spc="155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produced</a:t>
            </a:r>
            <a:r>
              <a:rPr lang="en-US" sz="2200" spc="150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by</a:t>
            </a:r>
            <a:r>
              <a:rPr lang="en-US" sz="2200" spc="190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fungi</a:t>
            </a:r>
            <a:r>
              <a:rPr lang="en-US" sz="2200" spc="150" dirty="0">
                <a:latin typeface="Arial"/>
                <a:cs typeface="Arial"/>
              </a:rPr>
              <a:t> </a:t>
            </a:r>
            <a:r>
              <a:rPr lang="en-US" sz="2200" spc="-25" dirty="0">
                <a:latin typeface="Arial"/>
                <a:cs typeface="Arial"/>
              </a:rPr>
              <a:t>are </a:t>
            </a:r>
            <a:r>
              <a:rPr lang="en-US" sz="2200" dirty="0">
                <a:latin typeface="Arial"/>
                <a:cs typeface="Arial"/>
              </a:rPr>
              <a:t>conidiospores</a:t>
            </a:r>
            <a:r>
              <a:rPr lang="en-US" sz="2200" spc="85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and</a:t>
            </a:r>
            <a:r>
              <a:rPr lang="en-US" sz="2200" spc="90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sporangiospores.</a:t>
            </a:r>
            <a:r>
              <a:rPr lang="en-US" sz="2200" spc="100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Conidiospores</a:t>
            </a:r>
            <a:r>
              <a:rPr lang="en-US" sz="2200" spc="114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are</a:t>
            </a:r>
            <a:r>
              <a:rPr lang="en-US" sz="2200" spc="95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borne</a:t>
            </a:r>
            <a:r>
              <a:rPr lang="en-US" sz="2200" spc="90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externally</a:t>
            </a:r>
            <a:r>
              <a:rPr lang="en-US" sz="2200" spc="85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in</a:t>
            </a:r>
            <a:r>
              <a:rPr lang="en-US" sz="2200" spc="100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chains</a:t>
            </a:r>
            <a:r>
              <a:rPr lang="en-US" sz="2200" spc="90" dirty="0">
                <a:latin typeface="Arial"/>
                <a:cs typeface="Arial"/>
              </a:rPr>
              <a:t> </a:t>
            </a:r>
            <a:r>
              <a:rPr lang="en-US" sz="2200" spc="-25" dirty="0">
                <a:latin typeface="Arial"/>
                <a:cs typeface="Arial"/>
              </a:rPr>
              <a:t>on </a:t>
            </a:r>
            <a:r>
              <a:rPr lang="en-US" sz="2200" dirty="0">
                <a:latin typeface="Arial"/>
                <a:cs typeface="Arial"/>
              </a:rPr>
              <a:t>an</a:t>
            </a:r>
            <a:r>
              <a:rPr lang="en-US" sz="2200" spc="-10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aerial</a:t>
            </a:r>
            <a:r>
              <a:rPr lang="en-US" sz="2200" spc="-10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hypha</a:t>
            </a:r>
            <a:r>
              <a:rPr lang="en-US" sz="2200" spc="-10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called</a:t>
            </a:r>
            <a:r>
              <a:rPr lang="en-US" sz="2200" spc="-20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a</a:t>
            </a:r>
            <a:r>
              <a:rPr lang="en-US" sz="2200" spc="-10" dirty="0">
                <a:latin typeface="Arial"/>
                <a:cs typeface="Arial"/>
              </a:rPr>
              <a:t> conidiophore.</a:t>
            </a:r>
            <a:endParaRPr lang="en-US" sz="2200" dirty="0">
              <a:latin typeface="Arial"/>
              <a:cs typeface="Arial"/>
            </a:endParaRPr>
          </a:p>
          <a:p>
            <a:endParaRPr lang="en-SA" sz="2200" dirty="0"/>
          </a:p>
        </p:txBody>
      </p:sp>
    </p:spTree>
    <p:extLst>
      <p:ext uri="{BB962C8B-B14F-4D97-AF65-F5344CB8AC3E}">
        <p14:creationId xmlns:p14="http://schemas.microsoft.com/office/powerpoint/2010/main" val="1062653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7F6DCC-9532-F1AA-8AEE-3D7D822CC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078" y="889413"/>
            <a:ext cx="6539023" cy="1481328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240665" indent="-227965">
              <a:tabLst>
                <a:tab pos="240665" algn="l"/>
              </a:tabLst>
            </a:pPr>
            <a:r>
              <a:rPr lang="en-US" sz="18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Penicillium</a:t>
            </a:r>
            <a:r>
              <a:rPr lang="en-US" sz="1800" i="1" kern="1200" spc="-2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is</a:t>
            </a:r>
            <a:r>
              <a:rPr lang="en-US" sz="1800" kern="1200" spc="26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one</a:t>
            </a:r>
            <a:r>
              <a:rPr lang="en-US" sz="1800" kern="1200" spc="27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of</a:t>
            </a:r>
            <a:r>
              <a:rPr lang="en-US" sz="1800" kern="1200" spc="265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</a:t>
            </a:r>
            <a:r>
              <a:rPr lang="en-US" sz="1800" kern="1200" spc="254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most</a:t>
            </a:r>
            <a:r>
              <a:rPr lang="en-US" sz="1800" kern="1200" spc="254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common</a:t>
            </a:r>
            <a:r>
              <a:rPr lang="en-US" sz="1800" kern="1200" spc="254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household</a:t>
            </a:r>
            <a:r>
              <a:rPr lang="en-US" sz="1800" kern="1200" spc="25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molds</a:t>
            </a:r>
            <a:r>
              <a:rPr lang="en-US" sz="1800" kern="1200" spc="254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and</a:t>
            </a:r>
            <a:r>
              <a:rPr lang="en-US" sz="1800" kern="1200" spc="265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is</a:t>
            </a:r>
            <a:r>
              <a:rPr lang="en-US" sz="1800" kern="1200" spc="25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</a:t>
            </a:r>
            <a:r>
              <a:rPr lang="en-US" sz="1800" kern="1200" spc="254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frequent</a:t>
            </a:r>
            <a:r>
              <a:rPr lang="en-US" sz="1800" kern="1200" spc="25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spc="-2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food </a:t>
            </a:r>
            <a:r>
              <a:rPr lang="en-US" sz="1800" kern="1200" spc="-1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contaminant.</a:t>
            </a:r>
            <a:br>
              <a:rPr lang="en-US" sz="1800" kern="1200" spc="-1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1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1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</a:t>
            </a:r>
            <a:r>
              <a:rPr lang="en-US" sz="1800" kern="1200" spc="114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conidiospores</a:t>
            </a:r>
            <a:r>
              <a:rPr lang="en-US" sz="1800" kern="1200" spc="-1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of </a:t>
            </a:r>
            <a:r>
              <a:rPr lang="en-US" sz="18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Penicillium</a:t>
            </a:r>
            <a:r>
              <a:rPr lang="en-US" sz="1800" i="1" kern="1200" spc="11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usually</a:t>
            </a:r>
            <a:r>
              <a:rPr lang="en-US" sz="1800" kern="1200" spc="11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appear</a:t>
            </a:r>
            <a:r>
              <a:rPr lang="en-US" sz="1800" kern="1200" spc="1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grey,</a:t>
            </a:r>
            <a:r>
              <a:rPr lang="en-US" sz="1800" kern="1200" spc="12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</a:t>
            </a:r>
            <a:r>
              <a:rPr lang="en-US" sz="1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green,</a:t>
            </a:r>
            <a:r>
              <a:rPr lang="en-US" sz="1800" kern="1200" spc="114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</a:t>
            </a:r>
            <a:r>
              <a:rPr lang="en-US" sz="1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or</a:t>
            </a:r>
            <a:r>
              <a:rPr lang="en-US" sz="1800" kern="1200" spc="114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blue</a:t>
            </a:r>
            <a:r>
              <a:rPr lang="en-US" sz="1800" kern="1200" spc="114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and</a:t>
            </a:r>
            <a:r>
              <a:rPr lang="en-US" sz="1800" kern="1200" spc="114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spc="-25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are </a:t>
            </a:r>
            <a:r>
              <a:rPr lang="en-US" sz="1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produced</a:t>
            </a:r>
            <a:r>
              <a:rPr lang="en-US" sz="1800" kern="1200" spc="43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</a:t>
            </a:r>
            <a:r>
              <a:rPr lang="en-US" sz="1800" kern="1200" spc="434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chains</a:t>
            </a:r>
            <a:r>
              <a:rPr lang="en-US" sz="1800" kern="1200" spc="415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on</a:t>
            </a:r>
            <a:r>
              <a:rPr lang="en-US" sz="1800" kern="1200" spc="5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spc="-1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finger-</a:t>
            </a:r>
            <a:r>
              <a:rPr lang="en-US" sz="1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like</a:t>
            </a:r>
            <a:r>
              <a:rPr lang="en-US" sz="1800" kern="1200" spc="43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projections</a:t>
            </a:r>
            <a:r>
              <a:rPr lang="en-US" sz="1800" kern="1200" spc="43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called</a:t>
            </a:r>
            <a:r>
              <a:rPr lang="en-US" sz="1800" kern="1200" spc="43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phialides</a:t>
            </a:r>
            <a:r>
              <a:rPr lang="en-US" sz="1800" kern="1200" spc="5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coming</a:t>
            </a:r>
            <a:r>
              <a:rPr lang="en-US" sz="1800" kern="1200" spc="425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off</a:t>
            </a:r>
            <a:r>
              <a:rPr lang="en-US" sz="1800" kern="1200" spc="42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from</a:t>
            </a:r>
            <a:r>
              <a:rPr lang="en-US" sz="1800" kern="1200" spc="425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spc="-25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</a:t>
            </a:r>
            <a:r>
              <a:rPr lang="en-US" sz="1800" kern="1200" spc="-1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conidiophore.</a:t>
            </a:r>
            <a:endParaRPr lang="en-US" sz="1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4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F31482-1BD3-D91B-CC00-1F8851EEC042}"/>
              </a:ext>
            </a:extLst>
          </p:cNvPr>
          <p:cNvSpPr txBox="1"/>
          <p:nvPr/>
        </p:nvSpPr>
        <p:spPr>
          <a:xfrm>
            <a:off x="287078" y="2660904"/>
            <a:ext cx="5890438" cy="35478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41300" marR="9525" indent="-228600">
              <a:lnSpc>
                <a:spcPct val="90000"/>
              </a:lnSpc>
              <a:spcBef>
                <a:spcPts val="17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b="1" i="1" dirty="0"/>
              <a:t>Aspergillus</a:t>
            </a:r>
            <a:r>
              <a:rPr lang="en-US" i="1" spc="-15" dirty="0"/>
              <a:t> </a:t>
            </a:r>
            <a:r>
              <a:rPr lang="en-US" dirty="0"/>
              <a:t>is</a:t>
            </a:r>
            <a:r>
              <a:rPr lang="en-US" spc="15" dirty="0"/>
              <a:t> </a:t>
            </a:r>
            <a:r>
              <a:rPr lang="en-US" dirty="0"/>
              <a:t>another common</a:t>
            </a:r>
            <a:r>
              <a:rPr lang="en-US" spc="20" dirty="0"/>
              <a:t> </a:t>
            </a:r>
            <a:r>
              <a:rPr lang="en-US" dirty="0"/>
              <a:t>contaminant.</a:t>
            </a:r>
            <a:r>
              <a:rPr lang="en-US" spc="5" dirty="0"/>
              <a:t> </a:t>
            </a:r>
            <a:r>
              <a:rPr lang="en-US" dirty="0"/>
              <a:t>Although</a:t>
            </a:r>
            <a:r>
              <a:rPr lang="en-US" spc="5" dirty="0"/>
              <a:t> </a:t>
            </a:r>
            <a:r>
              <a:rPr lang="en-US" dirty="0"/>
              <a:t>usually</a:t>
            </a:r>
            <a:r>
              <a:rPr lang="en-US" spc="5" dirty="0"/>
              <a:t> </a:t>
            </a:r>
            <a:r>
              <a:rPr lang="en-US" dirty="0"/>
              <a:t>nonpathogenic,</a:t>
            </a:r>
            <a:r>
              <a:rPr lang="en-US" spc="5" dirty="0"/>
              <a:t> </a:t>
            </a:r>
            <a:r>
              <a:rPr lang="en-US" dirty="0"/>
              <a:t>it</a:t>
            </a:r>
            <a:r>
              <a:rPr lang="en-US" spc="15" dirty="0"/>
              <a:t> </a:t>
            </a:r>
            <a:r>
              <a:rPr lang="en-US" spc="-25" dirty="0"/>
              <a:t>may </a:t>
            </a:r>
            <a:r>
              <a:rPr lang="en-US" dirty="0"/>
              <a:t>become</a:t>
            </a:r>
            <a:r>
              <a:rPr lang="en-US" spc="85" dirty="0"/>
              <a:t> </a:t>
            </a:r>
            <a:r>
              <a:rPr lang="en-US" dirty="0"/>
              <a:t>opportunistic</a:t>
            </a:r>
            <a:r>
              <a:rPr lang="en-US" spc="95" dirty="0"/>
              <a:t> </a:t>
            </a:r>
            <a:r>
              <a:rPr lang="en-US" dirty="0"/>
              <a:t>in</a:t>
            </a:r>
            <a:r>
              <a:rPr lang="en-US" spc="95" dirty="0"/>
              <a:t> </a:t>
            </a:r>
            <a:r>
              <a:rPr lang="en-US" dirty="0"/>
              <a:t>the</a:t>
            </a:r>
            <a:r>
              <a:rPr lang="en-US" spc="100" dirty="0"/>
              <a:t> </a:t>
            </a:r>
            <a:r>
              <a:rPr lang="en-US" dirty="0"/>
              <a:t>respiratory</a:t>
            </a:r>
            <a:r>
              <a:rPr lang="en-US" spc="80" dirty="0"/>
              <a:t> </a:t>
            </a:r>
            <a:r>
              <a:rPr lang="en-US" dirty="0"/>
              <a:t>tract</a:t>
            </a:r>
            <a:r>
              <a:rPr lang="en-US" spc="105" dirty="0"/>
              <a:t> </a:t>
            </a:r>
            <a:r>
              <a:rPr lang="en-US" dirty="0"/>
              <a:t>of</a:t>
            </a:r>
            <a:r>
              <a:rPr lang="en-US" spc="105" dirty="0"/>
              <a:t> </a:t>
            </a:r>
            <a:r>
              <a:rPr lang="en-US" dirty="0"/>
              <a:t>a</a:t>
            </a:r>
            <a:r>
              <a:rPr lang="en-US" spc="95" dirty="0"/>
              <a:t> </a:t>
            </a:r>
            <a:r>
              <a:rPr lang="en-US" dirty="0"/>
              <a:t>compromised</a:t>
            </a:r>
            <a:r>
              <a:rPr lang="en-US" spc="95" dirty="0"/>
              <a:t> </a:t>
            </a:r>
            <a:r>
              <a:rPr lang="en-US" dirty="0"/>
              <a:t>host</a:t>
            </a:r>
            <a:r>
              <a:rPr lang="en-US" spc="95" dirty="0"/>
              <a:t> </a:t>
            </a:r>
            <a:r>
              <a:rPr lang="en-US" dirty="0"/>
              <a:t>and,</a:t>
            </a:r>
            <a:r>
              <a:rPr lang="en-US" spc="100" dirty="0"/>
              <a:t> </a:t>
            </a:r>
            <a:r>
              <a:rPr lang="en-US" dirty="0"/>
              <a:t>in</a:t>
            </a:r>
            <a:r>
              <a:rPr lang="en-US" spc="95" dirty="0"/>
              <a:t> </a:t>
            </a:r>
            <a:r>
              <a:rPr lang="en-US" spc="-10" dirty="0"/>
              <a:t>certain </a:t>
            </a:r>
            <a:r>
              <a:rPr lang="en-US" dirty="0"/>
              <a:t>foods,</a:t>
            </a:r>
            <a:r>
              <a:rPr lang="en-US" spc="-20" dirty="0"/>
              <a:t> </a:t>
            </a:r>
            <a:r>
              <a:rPr lang="en-US" dirty="0"/>
              <a:t>can</a:t>
            </a:r>
            <a:r>
              <a:rPr lang="en-US" spc="-20" dirty="0"/>
              <a:t> </a:t>
            </a:r>
            <a:r>
              <a:rPr lang="en-US" dirty="0"/>
              <a:t>produce</a:t>
            </a:r>
            <a:r>
              <a:rPr lang="en-US" spc="-30" dirty="0"/>
              <a:t> </a:t>
            </a:r>
            <a:r>
              <a:rPr lang="en-US" spc="-10" dirty="0"/>
              <a:t>mycotoxins.</a:t>
            </a:r>
          </a:p>
          <a:p>
            <a:pPr marL="241300" marR="9525" indent="-228600">
              <a:lnSpc>
                <a:spcPct val="90000"/>
              </a:lnSpc>
              <a:spcBef>
                <a:spcPts val="17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endParaRPr lang="en-US" dirty="0"/>
          </a:p>
          <a:p>
            <a:pPr marL="241300" indent="-228600">
              <a:lnSpc>
                <a:spcPct val="90000"/>
              </a:lnSpc>
              <a:spcBef>
                <a:spcPts val="62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dirty="0"/>
              <a:t>The</a:t>
            </a:r>
            <a:r>
              <a:rPr lang="en-US" spc="350" dirty="0"/>
              <a:t> </a:t>
            </a:r>
            <a:r>
              <a:rPr lang="en-US" dirty="0"/>
              <a:t>conidiophore</a:t>
            </a:r>
            <a:r>
              <a:rPr lang="en-US" spc="355" dirty="0"/>
              <a:t> </a:t>
            </a:r>
            <a:r>
              <a:rPr lang="en-US" dirty="0"/>
              <a:t>terminates</a:t>
            </a:r>
            <a:r>
              <a:rPr lang="en-US" spc="355" dirty="0"/>
              <a:t> </a:t>
            </a:r>
            <a:r>
              <a:rPr lang="en-US" dirty="0"/>
              <a:t>in</a:t>
            </a:r>
            <a:r>
              <a:rPr lang="en-US" spc="355" dirty="0"/>
              <a:t> </a:t>
            </a:r>
            <a:r>
              <a:rPr lang="en-US" dirty="0"/>
              <a:t>a</a:t>
            </a:r>
            <a:r>
              <a:rPr lang="en-US" spc="350" dirty="0"/>
              <a:t> </a:t>
            </a:r>
            <a:r>
              <a:rPr lang="en-US" spc="-10" dirty="0"/>
              <a:t>ball-</a:t>
            </a:r>
            <a:r>
              <a:rPr lang="en-US" dirty="0"/>
              <a:t>like</a:t>
            </a:r>
            <a:r>
              <a:rPr lang="en-US" spc="355" dirty="0"/>
              <a:t> </a:t>
            </a:r>
            <a:r>
              <a:rPr lang="en-US" dirty="0"/>
              <a:t>structure</a:t>
            </a:r>
            <a:r>
              <a:rPr lang="en-US" spc="355" dirty="0"/>
              <a:t> </a:t>
            </a:r>
            <a:r>
              <a:rPr lang="en-US" dirty="0"/>
              <a:t>called</a:t>
            </a:r>
            <a:r>
              <a:rPr lang="en-US" spc="355" dirty="0"/>
              <a:t> </a:t>
            </a:r>
            <a:r>
              <a:rPr lang="en-US" dirty="0"/>
              <a:t>a</a:t>
            </a:r>
            <a:r>
              <a:rPr lang="en-US" spc="355" dirty="0"/>
              <a:t> </a:t>
            </a:r>
            <a:r>
              <a:rPr lang="en-US" spc="-10" dirty="0"/>
              <a:t>vesicle.</a:t>
            </a:r>
          </a:p>
          <a:p>
            <a:pPr marL="241300" indent="-228600">
              <a:lnSpc>
                <a:spcPct val="90000"/>
              </a:lnSpc>
              <a:spcBef>
                <a:spcPts val="62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endParaRPr lang="en-US" spc="-10" dirty="0"/>
          </a:p>
          <a:p>
            <a:pPr marL="241300" indent="-228600">
              <a:lnSpc>
                <a:spcPct val="90000"/>
              </a:lnSpc>
              <a:spcBef>
                <a:spcPts val="62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dirty="0"/>
              <a:t>Its</a:t>
            </a:r>
            <a:r>
              <a:rPr lang="en-US" spc="-15" dirty="0"/>
              <a:t> </a:t>
            </a:r>
            <a:r>
              <a:rPr lang="en-US" dirty="0"/>
              <a:t>conidiospores,</a:t>
            </a:r>
            <a:r>
              <a:rPr lang="en-US" spc="100" dirty="0"/>
              <a:t> </a:t>
            </a:r>
            <a:r>
              <a:rPr lang="en-US" dirty="0"/>
              <a:t>which</a:t>
            </a:r>
            <a:r>
              <a:rPr lang="en-US" spc="105" dirty="0"/>
              <a:t> </a:t>
            </a:r>
            <a:r>
              <a:rPr lang="en-US" dirty="0"/>
              <a:t>typically</a:t>
            </a:r>
            <a:r>
              <a:rPr lang="en-US" spc="85" dirty="0"/>
              <a:t> </a:t>
            </a:r>
            <a:r>
              <a:rPr lang="en-US" dirty="0"/>
              <a:t>appear</a:t>
            </a:r>
            <a:r>
              <a:rPr lang="en-US" spc="-10" dirty="0"/>
              <a:t> </a:t>
            </a:r>
            <a:r>
              <a:rPr lang="en-US" dirty="0"/>
              <a:t>brown</a:t>
            </a:r>
            <a:r>
              <a:rPr lang="en-US" spc="105" dirty="0"/>
              <a:t> </a:t>
            </a:r>
            <a:r>
              <a:rPr lang="en-US" dirty="0"/>
              <a:t>to</a:t>
            </a:r>
            <a:r>
              <a:rPr lang="en-US" spc="105" dirty="0"/>
              <a:t> </a:t>
            </a:r>
            <a:r>
              <a:rPr lang="en-US" dirty="0"/>
              <a:t>black,</a:t>
            </a:r>
            <a:r>
              <a:rPr lang="en-US" spc="90" dirty="0"/>
              <a:t> </a:t>
            </a:r>
            <a:r>
              <a:rPr lang="en-US" dirty="0"/>
              <a:t>are</a:t>
            </a:r>
            <a:r>
              <a:rPr lang="en-US" spc="95" dirty="0"/>
              <a:t> </a:t>
            </a:r>
            <a:r>
              <a:rPr lang="en-US" dirty="0"/>
              <a:t>produced</a:t>
            </a:r>
            <a:r>
              <a:rPr lang="en-US" spc="100" dirty="0"/>
              <a:t> </a:t>
            </a:r>
            <a:r>
              <a:rPr lang="en-US" dirty="0"/>
              <a:t>in</a:t>
            </a:r>
            <a:r>
              <a:rPr lang="en-US" spc="95" dirty="0"/>
              <a:t> </a:t>
            </a:r>
            <a:r>
              <a:rPr lang="en-US" dirty="0"/>
              <a:t>chains</a:t>
            </a:r>
            <a:r>
              <a:rPr lang="en-US" spc="90" dirty="0"/>
              <a:t> </a:t>
            </a:r>
            <a:r>
              <a:rPr lang="en-US" spc="-25" dirty="0"/>
              <a:t>on </a:t>
            </a:r>
            <a:r>
              <a:rPr lang="en-US" dirty="0"/>
              <a:t>phialides</a:t>
            </a:r>
            <a:r>
              <a:rPr lang="en-US" spc="-15" dirty="0"/>
              <a:t> </a:t>
            </a:r>
            <a:r>
              <a:rPr lang="en-US" dirty="0"/>
              <a:t>coming</a:t>
            </a:r>
            <a:r>
              <a:rPr lang="en-US" spc="-25" dirty="0"/>
              <a:t> </a:t>
            </a:r>
            <a:r>
              <a:rPr lang="en-US" dirty="0"/>
              <a:t>off</a:t>
            </a:r>
            <a:r>
              <a:rPr lang="en-US" spc="-15" dirty="0"/>
              <a:t> </a:t>
            </a:r>
            <a:r>
              <a:rPr lang="en-US" dirty="0"/>
              <a:t>from the</a:t>
            </a:r>
            <a:r>
              <a:rPr lang="en-US" spc="-5" dirty="0"/>
              <a:t> </a:t>
            </a:r>
            <a:r>
              <a:rPr lang="en-US" spc="-10" dirty="0"/>
              <a:t>vesicle.</a:t>
            </a:r>
            <a:endParaRPr lang="en-US" dirty="0"/>
          </a:p>
        </p:txBody>
      </p:sp>
      <p:pic>
        <p:nvPicPr>
          <p:cNvPr id="4" name="object 5" descr="Diagram of a plant with text and words&#10;&#10;Description automatically generated with medium confidence">
            <a:extLst>
              <a:ext uri="{FF2B5EF4-FFF2-40B4-BE49-F238E27FC236}">
                <a16:creationId xmlns:a16="http://schemas.microsoft.com/office/drawing/2014/main" id="{21A82F00-DB43-28FD-9F47-6E8CA8EC8A67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7516" y="2640489"/>
            <a:ext cx="5745622" cy="31233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6145A5A-547D-6EA1-B9D8-9BEE06467051}"/>
              </a:ext>
            </a:extLst>
          </p:cNvPr>
          <p:cNvSpPr txBox="1"/>
          <p:nvPr/>
        </p:nvSpPr>
        <p:spPr>
          <a:xfrm>
            <a:off x="439479" y="320540"/>
            <a:ext cx="11313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Penicillium</a:t>
            </a:r>
            <a:r>
              <a:rPr lang="en-US" sz="2400" i="1" kern="1200" spc="-25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and</a:t>
            </a:r>
            <a:r>
              <a:rPr lang="en-US" sz="2400" kern="1200" spc="-1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Aspergillus</a:t>
            </a:r>
            <a:r>
              <a:rPr lang="en-US" sz="2400" i="1" kern="1200" spc="-1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are</a:t>
            </a:r>
            <a:r>
              <a:rPr lang="en-US" sz="2400" kern="1200" spc="-15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examples</a:t>
            </a:r>
            <a:r>
              <a:rPr lang="en-US" sz="2400" kern="1200" spc="-15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of</a:t>
            </a:r>
            <a:r>
              <a:rPr lang="en-US" sz="2400" kern="1200" spc="-15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molds</a:t>
            </a:r>
            <a:r>
              <a:rPr lang="en-US" sz="2400" kern="1200" spc="-15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that</a:t>
            </a:r>
            <a:r>
              <a:rPr lang="en-US" sz="2400" kern="1200" spc="-25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produce</a:t>
            </a:r>
            <a:r>
              <a:rPr lang="en-US" sz="2400" kern="1200" spc="5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spc="-1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conidiospores.</a:t>
            </a:r>
            <a:endParaRPr lang="en-SA" sz="2400" dirty="0"/>
          </a:p>
        </p:txBody>
      </p:sp>
    </p:spTree>
    <p:extLst>
      <p:ext uri="{BB962C8B-B14F-4D97-AF65-F5344CB8AC3E}">
        <p14:creationId xmlns:p14="http://schemas.microsoft.com/office/powerpoint/2010/main" val="3122298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12365A1B-1120-244B-F941-934D8D10BA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1655993"/>
              </p:ext>
            </p:extLst>
          </p:nvPr>
        </p:nvGraphicFramePr>
        <p:xfrm>
          <a:off x="484320" y="1114568"/>
          <a:ext cx="11461898" cy="51000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62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668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329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26379">
                <a:tc>
                  <a:txBody>
                    <a:bodyPr/>
                    <a:lstStyle/>
                    <a:p>
                      <a:pPr marL="246379">
                        <a:lnSpc>
                          <a:spcPts val="1380"/>
                        </a:lnSpc>
                      </a:pPr>
                      <a:r>
                        <a:rPr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 </a:t>
                      </a:r>
                      <a:r>
                        <a:rPr sz="1800" b="1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endParaRPr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9400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8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fungus</a:t>
                      </a:r>
                      <a:endParaRPr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Macro</a:t>
                      </a:r>
                      <a:r>
                        <a:rPr sz="1800" b="1" spc="-3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morphology</a:t>
                      </a:r>
                      <a:r>
                        <a:rPr sz="1800" b="1" spc="-5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800" b="1" spc="-55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(on</a:t>
                      </a:r>
                      <a:r>
                        <a:rPr sz="1800" b="1" spc="-3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b="1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agar</a:t>
                      </a:r>
                      <a:r>
                        <a:rPr lang="en-US" sz="1800" b="0" spc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plate)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9095">
                        <a:lnSpc>
                          <a:spcPts val="1380"/>
                        </a:lnSpc>
                      </a:pPr>
                      <a:r>
                        <a:rPr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Microscopic</a:t>
                      </a:r>
                      <a:r>
                        <a:rPr sz="1800" b="1" spc="-4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morphology</a:t>
                      </a:r>
                      <a:endParaRPr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3631">
                <a:tc>
                  <a:txBody>
                    <a:bodyPr/>
                    <a:lstStyle/>
                    <a:p>
                      <a:pPr marL="240665">
                        <a:lnSpc>
                          <a:spcPts val="1390"/>
                        </a:lnSpc>
                      </a:pPr>
                      <a:r>
                        <a:rPr lang="en-US" sz="1800" b="1" i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Penicillium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>
                        <a:lnSpc>
                          <a:spcPct val="100000"/>
                        </a:lnSpc>
                      </a:pP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object 14">
            <a:extLst>
              <a:ext uri="{FF2B5EF4-FFF2-40B4-BE49-F238E27FC236}">
                <a16:creationId xmlns:a16="http://schemas.microsoft.com/office/drawing/2014/main" id="{75E32758-7A7D-AB2F-EA1C-ED0DA3D87C5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62470" y="2478157"/>
            <a:ext cx="4112562" cy="3419060"/>
          </a:xfrm>
          <a:prstGeom prst="rect">
            <a:avLst/>
          </a:prstGeom>
        </p:spPr>
      </p:pic>
      <p:pic>
        <p:nvPicPr>
          <p:cNvPr id="6" name="object 15">
            <a:extLst>
              <a:ext uri="{FF2B5EF4-FFF2-40B4-BE49-F238E27FC236}">
                <a16:creationId xmlns:a16="http://schemas.microsoft.com/office/drawing/2014/main" id="{5AA74790-D162-9618-2329-04CAD7B7006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09041" y="2478157"/>
            <a:ext cx="4298639" cy="341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291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12">
            <a:extLst>
              <a:ext uri="{FF2B5EF4-FFF2-40B4-BE49-F238E27FC236}">
                <a16:creationId xmlns:a16="http://schemas.microsoft.com/office/drawing/2014/main" id="{20516AC5-BB0D-F454-3C27-5C02F7071A4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94809" y="2106873"/>
            <a:ext cx="3943141" cy="3562030"/>
          </a:xfrm>
          <a:prstGeom prst="rect">
            <a:avLst/>
          </a:prstGeom>
        </p:spPr>
      </p:pic>
      <p:pic>
        <p:nvPicPr>
          <p:cNvPr id="5" name="object 13">
            <a:extLst>
              <a:ext uri="{FF2B5EF4-FFF2-40B4-BE49-F238E27FC236}">
                <a16:creationId xmlns:a16="http://schemas.microsoft.com/office/drawing/2014/main" id="{D73FB13C-441F-4142-19A1-DF7504EDB6A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20881" y="2106873"/>
            <a:ext cx="3943141" cy="3562030"/>
          </a:xfrm>
          <a:prstGeom prst="rect">
            <a:avLst/>
          </a:prstGeom>
        </p:spPr>
      </p:pic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2E945CE5-BF5D-A47D-949C-368C48E014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6368990"/>
              </p:ext>
            </p:extLst>
          </p:nvPr>
        </p:nvGraphicFramePr>
        <p:xfrm>
          <a:off x="365051" y="878995"/>
          <a:ext cx="11461898" cy="51000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62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668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329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26379">
                <a:tc>
                  <a:txBody>
                    <a:bodyPr/>
                    <a:lstStyle/>
                    <a:p>
                      <a:pPr marL="246379">
                        <a:lnSpc>
                          <a:spcPts val="1380"/>
                        </a:lnSpc>
                      </a:pPr>
                      <a:r>
                        <a:rPr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 </a:t>
                      </a:r>
                      <a:r>
                        <a:rPr sz="1800" b="1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endParaRPr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9400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8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fungus</a:t>
                      </a:r>
                      <a:endParaRPr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</a:pPr>
                      <a:r>
                        <a:rPr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Macro</a:t>
                      </a:r>
                      <a:r>
                        <a:rPr sz="1800" b="1" spc="-3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morphology</a:t>
                      </a:r>
                      <a:r>
                        <a:rPr sz="1800" b="1" spc="-5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(on</a:t>
                      </a:r>
                      <a:r>
                        <a:rPr sz="1800" b="1" spc="-3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b="1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agar</a:t>
                      </a:r>
                      <a:r>
                        <a:rPr lang="en-US" sz="1800" b="0" spc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plate)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9095">
                        <a:lnSpc>
                          <a:spcPts val="1380"/>
                        </a:lnSpc>
                      </a:pPr>
                      <a:r>
                        <a:rPr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Microscopic</a:t>
                      </a:r>
                      <a:r>
                        <a:rPr sz="1800" b="1" spc="-4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morphology</a:t>
                      </a:r>
                      <a:endParaRPr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3631">
                <a:tc>
                  <a:txBody>
                    <a:bodyPr/>
                    <a:lstStyle/>
                    <a:p>
                      <a:pPr marL="240665">
                        <a:lnSpc>
                          <a:spcPts val="1390"/>
                        </a:lnSpc>
                      </a:pPr>
                      <a:r>
                        <a:rPr lang="en-US" sz="1800" b="1" i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Aspergillus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>
                        <a:lnSpc>
                          <a:spcPct val="100000"/>
                        </a:lnSpc>
                      </a:pP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330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7C59BEC-C4CC-4741-B975-08C543178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72DEF309-605D-4117-9340-6D589B6C3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986173" flipV="1">
            <a:off x="3930947" y="651615"/>
            <a:ext cx="4083433" cy="408343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FEA0D-628A-A887-E6FF-6D767060C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712" y="1010093"/>
            <a:ext cx="6188148" cy="5166870"/>
          </a:xfrm>
        </p:spPr>
        <p:txBody>
          <a:bodyPr>
            <a:normAutofit/>
          </a:bodyPr>
          <a:lstStyle/>
          <a:p>
            <a:pPr marL="240665" indent="-227965">
              <a:lnSpc>
                <a:spcPct val="100000"/>
              </a:lnSpc>
              <a:spcBef>
                <a:spcPts val="735"/>
              </a:spcBef>
              <a:buFont typeface="Wingdings 3"/>
              <a:buChar char=""/>
              <a:tabLst>
                <a:tab pos="240665" algn="l"/>
              </a:tabLst>
            </a:pPr>
            <a:r>
              <a:rPr lang="en-US" sz="1600" dirty="0"/>
              <a:t>Sporangiospores</a:t>
            </a:r>
            <a:r>
              <a:rPr lang="en-US" sz="1600" spc="15" dirty="0"/>
              <a:t> </a:t>
            </a:r>
            <a:r>
              <a:rPr lang="en-US" sz="1600" dirty="0"/>
              <a:t>are</a:t>
            </a:r>
            <a:r>
              <a:rPr lang="en-US" sz="1600" spc="10" dirty="0"/>
              <a:t> </a:t>
            </a:r>
            <a:r>
              <a:rPr lang="en-US" sz="1600" dirty="0"/>
              <a:t>produced</a:t>
            </a:r>
            <a:r>
              <a:rPr lang="en-US" sz="1600" spc="25" dirty="0"/>
              <a:t> </a:t>
            </a:r>
            <a:r>
              <a:rPr lang="en-US" sz="1600" dirty="0"/>
              <a:t>within</a:t>
            </a:r>
            <a:r>
              <a:rPr lang="en-US" sz="1600" spc="20" dirty="0"/>
              <a:t> </a:t>
            </a:r>
            <a:r>
              <a:rPr lang="en-US" sz="1600" dirty="0"/>
              <a:t>a</a:t>
            </a:r>
            <a:r>
              <a:rPr lang="en-US" sz="1600" spc="20" dirty="0"/>
              <a:t> </a:t>
            </a:r>
            <a:r>
              <a:rPr lang="en-US" sz="1600" dirty="0"/>
              <a:t>sac</a:t>
            </a:r>
            <a:r>
              <a:rPr lang="en-US" sz="1600" spc="10" dirty="0"/>
              <a:t> </a:t>
            </a:r>
            <a:r>
              <a:rPr lang="en-US" sz="1600" dirty="0"/>
              <a:t>or</a:t>
            </a:r>
            <a:r>
              <a:rPr lang="en-US" sz="1600" spc="10" dirty="0"/>
              <a:t> </a:t>
            </a:r>
            <a:r>
              <a:rPr lang="en-US" sz="1600" dirty="0"/>
              <a:t>sporangium</a:t>
            </a:r>
            <a:r>
              <a:rPr lang="en-US" sz="1600" spc="-10" dirty="0"/>
              <a:t> </a:t>
            </a:r>
            <a:r>
              <a:rPr lang="en-US" sz="1600" dirty="0"/>
              <a:t>on</a:t>
            </a:r>
            <a:r>
              <a:rPr lang="en-US" sz="1600" spc="10" dirty="0"/>
              <a:t> </a:t>
            </a:r>
            <a:r>
              <a:rPr lang="en-US" sz="1600" dirty="0"/>
              <a:t>an</a:t>
            </a:r>
            <a:r>
              <a:rPr lang="en-US" sz="1600" spc="10" dirty="0"/>
              <a:t> </a:t>
            </a:r>
            <a:r>
              <a:rPr lang="en-US" sz="1600" dirty="0"/>
              <a:t>aerial</a:t>
            </a:r>
            <a:r>
              <a:rPr lang="en-US" sz="1600" spc="15" dirty="0"/>
              <a:t> </a:t>
            </a:r>
            <a:r>
              <a:rPr lang="en-US" sz="1600" dirty="0"/>
              <a:t>hypha</a:t>
            </a:r>
            <a:r>
              <a:rPr lang="en-US" sz="1600" spc="20" dirty="0"/>
              <a:t> </a:t>
            </a:r>
            <a:r>
              <a:rPr lang="en-US" sz="1600" spc="-10" dirty="0"/>
              <a:t>called </a:t>
            </a:r>
            <a:r>
              <a:rPr lang="en-US" sz="1600" dirty="0"/>
              <a:t>a </a:t>
            </a:r>
            <a:r>
              <a:rPr lang="en-US" sz="1600" spc="-10" dirty="0"/>
              <a:t>sporangiophore.</a:t>
            </a:r>
          </a:p>
          <a:p>
            <a:pPr marL="240665" indent="-227965">
              <a:lnSpc>
                <a:spcPct val="100000"/>
              </a:lnSpc>
              <a:spcBef>
                <a:spcPts val="735"/>
              </a:spcBef>
              <a:buFont typeface="Wingdings 3"/>
              <a:buChar char=""/>
              <a:tabLst>
                <a:tab pos="240665" algn="l"/>
              </a:tabLst>
            </a:pPr>
            <a:r>
              <a:rPr lang="en-US" sz="1600" b="1" i="1" dirty="0">
                <a:latin typeface="Arial"/>
                <a:cs typeface="Arial"/>
              </a:rPr>
              <a:t>Rhizopus</a:t>
            </a:r>
            <a:r>
              <a:rPr lang="en-US" sz="1600" i="1" spc="-10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is</a:t>
            </a:r>
            <a:r>
              <a:rPr lang="en-US" sz="1600" spc="-15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an</a:t>
            </a:r>
            <a:r>
              <a:rPr lang="en-US" sz="1600" spc="-25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example</a:t>
            </a:r>
            <a:r>
              <a:rPr lang="en-US" sz="1600" spc="-10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of</a:t>
            </a:r>
            <a:r>
              <a:rPr lang="en-US" sz="1600" spc="-15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a</a:t>
            </a:r>
            <a:r>
              <a:rPr lang="en-US" sz="1600" spc="-20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mold</a:t>
            </a:r>
            <a:r>
              <a:rPr lang="en-US" sz="1600" spc="-25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that</a:t>
            </a:r>
            <a:r>
              <a:rPr lang="en-US" sz="1600" spc="-15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produces</a:t>
            </a:r>
            <a:r>
              <a:rPr lang="en-US" sz="1600" spc="10" dirty="0">
                <a:latin typeface="Arial"/>
                <a:cs typeface="Arial"/>
              </a:rPr>
              <a:t> </a:t>
            </a:r>
            <a:r>
              <a:rPr lang="en-US" sz="1600" spc="-10" dirty="0">
                <a:latin typeface="Arial"/>
                <a:cs typeface="Arial"/>
              </a:rPr>
              <a:t>sporangiospores.</a:t>
            </a:r>
            <a:endParaRPr lang="en-US" sz="1600" dirty="0">
              <a:latin typeface="Arial"/>
              <a:cs typeface="Arial"/>
            </a:endParaRPr>
          </a:p>
          <a:p>
            <a:pPr marL="241300" marR="6350">
              <a:lnSpc>
                <a:spcPct val="144200"/>
              </a:lnSpc>
              <a:buFont typeface="Wingdings 3"/>
              <a:buChar char=""/>
              <a:tabLst>
                <a:tab pos="241300" algn="l"/>
              </a:tabLst>
            </a:pPr>
            <a:r>
              <a:rPr lang="en-US" sz="1600" dirty="0">
                <a:latin typeface="Arial"/>
                <a:cs typeface="Arial"/>
              </a:rPr>
              <a:t>Although</a:t>
            </a:r>
            <a:r>
              <a:rPr lang="en-US" sz="1600" spc="380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usually</a:t>
            </a:r>
            <a:r>
              <a:rPr lang="en-US" sz="1600" spc="375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nonpathogenic,</a:t>
            </a:r>
            <a:r>
              <a:rPr lang="en-US" sz="1600" spc="390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it</a:t>
            </a:r>
            <a:r>
              <a:rPr lang="en-US" sz="1600" spc="375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sometimes</a:t>
            </a:r>
            <a:r>
              <a:rPr lang="en-US" sz="1600" spc="380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causes</a:t>
            </a:r>
            <a:r>
              <a:rPr lang="en-US" sz="1600" spc="375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opportunistic</a:t>
            </a:r>
            <a:r>
              <a:rPr lang="en-US" sz="1600" spc="385" dirty="0">
                <a:latin typeface="Arial"/>
                <a:cs typeface="Arial"/>
              </a:rPr>
              <a:t> o </a:t>
            </a:r>
            <a:r>
              <a:rPr lang="en-US" sz="1600" dirty="0">
                <a:latin typeface="Arial"/>
                <a:cs typeface="Arial"/>
              </a:rPr>
              <a:t>wounds</a:t>
            </a:r>
            <a:r>
              <a:rPr lang="en-US" sz="1600" spc="380" dirty="0">
                <a:latin typeface="Arial"/>
                <a:cs typeface="Arial"/>
              </a:rPr>
              <a:t> </a:t>
            </a:r>
            <a:r>
              <a:rPr lang="en-US" sz="1600" spc="-25" dirty="0">
                <a:latin typeface="Arial"/>
                <a:cs typeface="Arial"/>
              </a:rPr>
              <a:t>and </a:t>
            </a:r>
            <a:r>
              <a:rPr lang="en-US" sz="1600" dirty="0">
                <a:latin typeface="Arial"/>
                <a:cs typeface="Arial"/>
              </a:rPr>
              <a:t>respiratory</a:t>
            </a:r>
            <a:r>
              <a:rPr lang="en-US" sz="1600" spc="-50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infections</a:t>
            </a:r>
            <a:r>
              <a:rPr lang="en-US" sz="1600" spc="-40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in</a:t>
            </a:r>
            <a:r>
              <a:rPr lang="en-US" sz="1600" spc="-30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the</a:t>
            </a:r>
            <a:r>
              <a:rPr lang="en-US" sz="1600" spc="-25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compromised</a:t>
            </a:r>
            <a:r>
              <a:rPr lang="en-US" sz="1600" spc="-30" dirty="0">
                <a:latin typeface="Arial"/>
                <a:cs typeface="Arial"/>
              </a:rPr>
              <a:t> </a:t>
            </a:r>
            <a:r>
              <a:rPr lang="en-US" sz="1600" spc="-10" dirty="0">
                <a:latin typeface="Arial"/>
                <a:cs typeface="Arial"/>
              </a:rPr>
              <a:t>host.</a:t>
            </a:r>
            <a:endParaRPr lang="en-US" sz="1600" dirty="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  <a:spcBef>
                <a:spcPts val="625"/>
              </a:spcBef>
              <a:buFont typeface="Wingdings 3"/>
              <a:buChar char=""/>
              <a:tabLst>
                <a:tab pos="241300" algn="l"/>
              </a:tabLst>
            </a:pPr>
            <a:r>
              <a:rPr lang="en-US" sz="1600" dirty="0">
                <a:latin typeface="Arial"/>
                <a:cs typeface="Arial"/>
              </a:rPr>
              <a:t>At the end</a:t>
            </a:r>
            <a:r>
              <a:rPr lang="en-US" sz="1600" spc="5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of its</a:t>
            </a:r>
            <a:r>
              <a:rPr lang="en-US" sz="1600" spc="-5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sporangiophore is</a:t>
            </a:r>
            <a:r>
              <a:rPr lang="en-US" sz="1600" spc="-15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dome-shaped</a:t>
            </a:r>
            <a:r>
              <a:rPr lang="en-US" sz="1600" spc="-15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end</a:t>
            </a:r>
            <a:r>
              <a:rPr lang="en-US" sz="1600" spc="-5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called</a:t>
            </a:r>
            <a:r>
              <a:rPr lang="en-US" sz="1600" spc="-15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a</a:t>
            </a:r>
            <a:r>
              <a:rPr lang="en-US" sz="1600" spc="5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columella that</a:t>
            </a:r>
            <a:r>
              <a:rPr lang="en-US" sz="1600" spc="-15" dirty="0">
                <a:latin typeface="Arial"/>
                <a:cs typeface="Arial"/>
              </a:rPr>
              <a:t> </a:t>
            </a:r>
            <a:r>
              <a:rPr lang="en-US" sz="1600" spc="-10" dirty="0">
                <a:latin typeface="Arial"/>
                <a:cs typeface="Arial"/>
              </a:rPr>
              <a:t>extends</a:t>
            </a:r>
            <a:endParaRPr lang="en-US" sz="1600" dirty="0">
              <a:latin typeface="Arial"/>
              <a:cs typeface="Arial"/>
            </a:endParaRPr>
          </a:p>
          <a:p>
            <a:pPr marL="241300" marR="5080">
              <a:lnSpc>
                <a:spcPct val="143500"/>
              </a:lnSpc>
              <a:spcBef>
                <a:spcPts val="10"/>
              </a:spcBef>
            </a:pPr>
            <a:r>
              <a:rPr lang="en-US" sz="1600" dirty="0">
                <a:latin typeface="Arial"/>
                <a:cs typeface="Arial"/>
              </a:rPr>
              <a:t>into</a:t>
            </a:r>
            <a:r>
              <a:rPr lang="en-US" sz="1600" spc="55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a </a:t>
            </a:r>
            <a:r>
              <a:rPr lang="en-US" sz="1600" spc="-10" dirty="0">
                <a:latin typeface="Arial"/>
                <a:cs typeface="Arial"/>
              </a:rPr>
              <a:t>sac-</a:t>
            </a:r>
            <a:r>
              <a:rPr lang="en-US" sz="1600" dirty="0">
                <a:latin typeface="Arial"/>
                <a:cs typeface="Arial"/>
              </a:rPr>
              <a:t>like</a:t>
            </a:r>
            <a:r>
              <a:rPr lang="en-US" sz="1600" spc="60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structure</a:t>
            </a:r>
            <a:r>
              <a:rPr lang="en-US" sz="1600" spc="60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called</a:t>
            </a:r>
            <a:r>
              <a:rPr lang="en-US" sz="1600" spc="60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a</a:t>
            </a:r>
            <a:r>
              <a:rPr lang="en-US" sz="1600" spc="60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sporangium.</a:t>
            </a:r>
            <a:r>
              <a:rPr lang="en-US" sz="1600" spc="55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Its</a:t>
            </a:r>
            <a:r>
              <a:rPr lang="en-US" sz="1600" spc="10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sporangiospores,</a:t>
            </a:r>
            <a:r>
              <a:rPr lang="en-US" sz="1600" spc="45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typically</a:t>
            </a:r>
            <a:r>
              <a:rPr lang="en-US" sz="1600" spc="-15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brown</a:t>
            </a:r>
            <a:r>
              <a:rPr lang="en-US" sz="1600" spc="60" dirty="0">
                <a:latin typeface="Arial"/>
                <a:cs typeface="Arial"/>
              </a:rPr>
              <a:t> </a:t>
            </a:r>
            <a:r>
              <a:rPr lang="en-US" sz="1600" spc="-25" dirty="0">
                <a:latin typeface="Arial"/>
                <a:cs typeface="Arial"/>
              </a:rPr>
              <a:t>or </a:t>
            </a:r>
            <a:r>
              <a:rPr lang="en-US" sz="1600" dirty="0">
                <a:latin typeface="Arial"/>
                <a:cs typeface="Arial"/>
              </a:rPr>
              <a:t>black,</a:t>
            </a:r>
            <a:r>
              <a:rPr lang="en-US" sz="1600" spc="-20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are</a:t>
            </a:r>
            <a:r>
              <a:rPr lang="en-US" sz="1600" spc="-35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produced</a:t>
            </a:r>
            <a:r>
              <a:rPr lang="en-US" sz="1600" spc="-20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within</a:t>
            </a:r>
            <a:r>
              <a:rPr lang="en-US" sz="1600" spc="-20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the sporangium</a:t>
            </a:r>
            <a:r>
              <a:rPr lang="en-US" sz="1600" spc="-10" dirty="0">
                <a:latin typeface="Arial"/>
                <a:cs typeface="Arial"/>
              </a:rPr>
              <a:t> </a:t>
            </a:r>
            <a:r>
              <a:rPr lang="en-US" sz="1600" spc="-50" dirty="0">
                <a:latin typeface="Arial"/>
                <a:cs typeface="Arial"/>
              </a:rPr>
              <a:t>.</a:t>
            </a:r>
            <a:endParaRPr lang="en-US" sz="1600" dirty="0">
              <a:latin typeface="Arial"/>
              <a:cs typeface="Arial"/>
            </a:endParaRPr>
          </a:p>
          <a:p>
            <a:pPr marL="283845" indent="-271145">
              <a:lnSpc>
                <a:spcPct val="100000"/>
              </a:lnSpc>
              <a:spcBef>
                <a:spcPts val="635"/>
              </a:spcBef>
              <a:buFont typeface="Wingdings 3"/>
              <a:buChar char=""/>
              <a:tabLst>
                <a:tab pos="283845" algn="l"/>
              </a:tabLst>
            </a:pPr>
            <a:r>
              <a:rPr lang="en-US" sz="1600" dirty="0">
                <a:latin typeface="Arial"/>
                <a:cs typeface="Arial"/>
              </a:rPr>
              <a:t>Anchoring</a:t>
            </a:r>
            <a:r>
              <a:rPr lang="en-US" sz="1600" spc="-30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structures</a:t>
            </a:r>
            <a:r>
              <a:rPr lang="en-US" sz="1600" spc="-20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called rhizoids</a:t>
            </a:r>
            <a:r>
              <a:rPr lang="en-US" sz="1600" spc="-10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are</a:t>
            </a:r>
            <a:r>
              <a:rPr lang="en-US" sz="1600" spc="-30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also</a:t>
            </a:r>
            <a:r>
              <a:rPr lang="en-US" sz="1600" spc="-25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produced</a:t>
            </a:r>
            <a:r>
              <a:rPr lang="en-US" sz="1600" spc="-30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on</a:t>
            </a:r>
            <a:r>
              <a:rPr lang="en-US" sz="1600" spc="-20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the</a:t>
            </a:r>
            <a:r>
              <a:rPr lang="en-US" sz="1600" spc="-15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vegetative</a:t>
            </a:r>
            <a:r>
              <a:rPr lang="en-US" sz="1600" spc="-20" dirty="0">
                <a:latin typeface="Arial"/>
                <a:cs typeface="Arial"/>
              </a:rPr>
              <a:t> </a:t>
            </a:r>
            <a:r>
              <a:rPr lang="en-US" sz="1600" spc="-10" dirty="0">
                <a:latin typeface="Arial"/>
                <a:cs typeface="Arial"/>
              </a:rPr>
              <a:t>hyphae.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77008" y="5228027"/>
            <a:ext cx="1107241" cy="10772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1A5E2891-816F-D5FA-9B59-ACE8C239683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39314" y="1552354"/>
            <a:ext cx="4692245" cy="4599064"/>
          </a:xfrm>
          <a:custGeom>
            <a:avLst/>
            <a:gdLst/>
            <a:ahLst/>
            <a:cxnLst/>
            <a:rect l="l" t="t" r="r" b="b"/>
            <a:pathLst>
              <a:path w="4221597" h="4303912">
                <a:moveTo>
                  <a:pt x="126986" y="0"/>
                </a:moveTo>
                <a:lnTo>
                  <a:pt x="4094611" y="0"/>
                </a:lnTo>
                <a:cubicBezTo>
                  <a:pt x="4164743" y="0"/>
                  <a:pt x="4221597" y="56854"/>
                  <a:pt x="4221597" y="126986"/>
                </a:cubicBezTo>
                <a:lnTo>
                  <a:pt x="4221597" y="4176926"/>
                </a:lnTo>
                <a:cubicBezTo>
                  <a:pt x="4221597" y="4247058"/>
                  <a:pt x="4164743" y="4303912"/>
                  <a:pt x="4094611" y="4303912"/>
                </a:cubicBezTo>
                <a:lnTo>
                  <a:pt x="126986" y="4303912"/>
                </a:lnTo>
                <a:cubicBezTo>
                  <a:pt x="56854" y="4303912"/>
                  <a:pt x="0" y="4247058"/>
                  <a:pt x="0" y="4176926"/>
                </a:cubicBezTo>
                <a:lnTo>
                  <a:pt x="0" y="126986"/>
                </a:lnTo>
                <a:cubicBezTo>
                  <a:pt x="0" y="56854"/>
                  <a:pt x="56854" y="0"/>
                  <a:pt x="126986" y="0"/>
                </a:cubicBezTo>
                <a:close/>
              </a:path>
            </a:pathLst>
          </a:cu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837B736-5C82-8D18-DE77-48306E42A15F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SA" dirty="0"/>
          </a:p>
        </p:txBody>
      </p:sp>
    </p:spTree>
    <p:extLst>
      <p:ext uri="{BB962C8B-B14F-4D97-AF65-F5344CB8AC3E}">
        <p14:creationId xmlns:p14="http://schemas.microsoft.com/office/powerpoint/2010/main" val="3021190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2FAF7-EE59-FCB9-6948-BA779E04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302" y="365126"/>
            <a:ext cx="11461898" cy="793824"/>
          </a:xfrm>
        </p:spPr>
        <p:txBody>
          <a:bodyPr/>
          <a:lstStyle/>
          <a:p>
            <a:r>
              <a:rPr lang="en-SA" dirty="0"/>
              <a:t>Some common fungi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98ABB4B-8ACD-7345-B2E4-BF221F73D0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0942190"/>
              </p:ext>
            </p:extLst>
          </p:nvPr>
        </p:nvGraphicFramePr>
        <p:xfrm>
          <a:off x="425302" y="1392865"/>
          <a:ext cx="11461898" cy="51000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62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668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329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26379">
                <a:tc>
                  <a:txBody>
                    <a:bodyPr/>
                    <a:lstStyle/>
                    <a:p>
                      <a:pPr marL="246379">
                        <a:lnSpc>
                          <a:spcPts val="1380"/>
                        </a:lnSpc>
                      </a:pPr>
                      <a:r>
                        <a:rPr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 </a:t>
                      </a:r>
                      <a:r>
                        <a:rPr sz="1800" b="1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endParaRPr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9400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8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fungus</a:t>
                      </a:r>
                      <a:endParaRPr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Macro</a:t>
                      </a:r>
                      <a:r>
                        <a:rPr sz="1800" b="1" spc="-3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morphology</a:t>
                      </a:r>
                      <a:r>
                        <a:rPr sz="1800" b="1" spc="-5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800" b="1" spc="-55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(on</a:t>
                      </a:r>
                      <a:r>
                        <a:rPr sz="1800" b="1" spc="-3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b="1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agar</a:t>
                      </a:r>
                      <a:r>
                        <a:rPr lang="en-US" sz="1800" b="0" spc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plate)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9095">
                        <a:lnSpc>
                          <a:spcPts val="1380"/>
                        </a:lnSpc>
                      </a:pPr>
                      <a:r>
                        <a:rPr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Microscopic</a:t>
                      </a:r>
                      <a:r>
                        <a:rPr sz="1800" b="1" spc="-4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morphology</a:t>
                      </a:r>
                      <a:endParaRPr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3631">
                <a:tc>
                  <a:txBody>
                    <a:bodyPr/>
                    <a:lstStyle/>
                    <a:p>
                      <a:pPr marL="240665">
                        <a:lnSpc>
                          <a:spcPts val="1390"/>
                        </a:lnSpc>
                      </a:pPr>
                      <a:r>
                        <a:rPr sz="1800" b="1" i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Rhizopus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>
                        <a:lnSpc>
                          <a:spcPct val="100000"/>
                        </a:lnSpc>
                      </a:pP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object 4">
            <a:extLst>
              <a:ext uri="{FF2B5EF4-FFF2-40B4-BE49-F238E27FC236}">
                <a16:creationId xmlns:a16="http://schemas.microsoft.com/office/drawing/2014/main" id="{CCA3B2AA-784D-638E-B22D-56C1319036E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11302" y="2583994"/>
            <a:ext cx="4081261" cy="3232015"/>
          </a:xfrm>
          <a:prstGeom prst="rect">
            <a:avLst/>
          </a:prstGeom>
        </p:spPr>
      </p:pic>
      <p:pic>
        <p:nvPicPr>
          <p:cNvPr id="7" name="object 5">
            <a:extLst>
              <a:ext uri="{FF2B5EF4-FFF2-40B4-BE49-F238E27FC236}">
                <a16:creationId xmlns:a16="http://schemas.microsoft.com/office/drawing/2014/main" id="{E9799226-9CF9-95A2-0CC2-2D671AF07B0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25211" y="2583995"/>
            <a:ext cx="4081261" cy="323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190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5E80B-B0D2-A2C6-0442-DF3170CA7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8816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240665" indent="-227965">
              <a:lnSpc>
                <a:spcPct val="100000"/>
              </a:lnSpc>
              <a:buFont typeface="Wingdings 3"/>
              <a:buChar char=""/>
              <a:tabLst>
                <a:tab pos="240665" algn="l"/>
              </a:tabLst>
            </a:pPr>
            <a:r>
              <a:rPr lang="en-US" sz="2800" b="1" i="1" dirty="0">
                <a:latin typeface="Arial"/>
                <a:cs typeface="Arial"/>
              </a:rPr>
              <a:t>Fusarium</a:t>
            </a:r>
            <a:r>
              <a:rPr lang="en-US" sz="2800" i="1" spc="-3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grows</a:t>
            </a:r>
            <a:r>
              <a:rPr lang="en-US" sz="2800" spc="-15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fast</a:t>
            </a:r>
            <a:r>
              <a:rPr lang="en-US" sz="2800" spc="-15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with</a:t>
            </a:r>
            <a:r>
              <a:rPr lang="en-US" sz="2800" spc="-15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varying</a:t>
            </a:r>
            <a:r>
              <a:rPr lang="en-US" sz="2800" spc="-2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colony</a:t>
            </a:r>
            <a:r>
              <a:rPr lang="en-US" sz="2800" spc="-25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color</a:t>
            </a:r>
            <a:r>
              <a:rPr lang="en-US" sz="2800" spc="-15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depending</a:t>
            </a:r>
            <a:r>
              <a:rPr lang="en-US" sz="2800" spc="-2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on</a:t>
            </a:r>
            <a:r>
              <a:rPr lang="en-US" sz="2800" spc="-25" dirty="0">
                <a:latin typeface="Arial"/>
                <a:cs typeface="Arial"/>
              </a:rPr>
              <a:t> the </a:t>
            </a:r>
            <a:r>
              <a:rPr lang="en-US" sz="2800" spc="-10" dirty="0">
                <a:latin typeface="Arial"/>
                <a:cs typeface="Arial"/>
              </a:rPr>
              <a:t>isolates.</a:t>
            </a:r>
            <a:endParaRPr lang="en-US" sz="2800" dirty="0">
              <a:latin typeface="Arial"/>
              <a:cs typeface="Arial"/>
            </a:endParaRPr>
          </a:p>
          <a:p>
            <a:pPr marL="241300" marR="5080" indent="-228600">
              <a:lnSpc>
                <a:spcPct val="144200"/>
              </a:lnSpc>
              <a:buFont typeface="Wingdings 3"/>
              <a:buChar char=""/>
              <a:tabLst>
                <a:tab pos="241300" algn="l"/>
              </a:tabLst>
            </a:pPr>
            <a:r>
              <a:rPr lang="en-US" sz="2800" dirty="0">
                <a:latin typeface="Arial"/>
                <a:cs typeface="Arial"/>
              </a:rPr>
              <a:t>Woolly</a:t>
            </a:r>
            <a:r>
              <a:rPr lang="en-US" sz="2800" spc="19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to</a:t>
            </a:r>
            <a:r>
              <a:rPr lang="en-US" sz="2800" spc="21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cottony,</a:t>
            </a:r>
            <a:r>
              <a:rPr lang="en-US" sz="2800" spc="204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flat,</a:t>
            </a:r>
            <a:r>
              <a:rPr lang="en-US" sz="2800" spc="21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spreading</a:t>
            </a:r>
            <a:r>
              <a:rPr lang="en-US" sz="2800" spc="195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colonies.</a:t>
            </a:r>
            <a:r>
              <a:rPr lang="en-US" sz="2800" spc="20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Within</a:t>
            </a:r>
            <a:r>
              <a:rPr lang="en-US" sz="2800" spc="195" dirty="0">
                <a:latin typeface="Arial"/>
                <a:cs typeface="Arial"/>
              </a:rPr>
              <a:t> a </a:t>
            </a:r>
            <a:r>
              <a:rPr lang="en-US" sz="2800" dirty="0">
                <a:latin typeface="Arial"/>
                <a:cs typeface="Arial"/>
              </a:rPr>
              <a:t>few</a:t>
            </a:r>
            <a:r>
              <a:rPr lang="en-US" sz="2800" spc="185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days,</a:t>
            </a:r>
            <a:r>
              <a:rPr lang="en-US" sz="2800" spc="204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cover</a:t>
            </a:r>
            <a:r>
              <a:rPr lang="en-US" sz="2800" spc="204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the</a:t>
            </a:r>
            <a:r>
              <a:rPr lang="en-US" sz="2800" spc="204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entire</a:t>
            </a:r>
            <a:r>
              <a:rPr lang="en-US" sz="2800" spc="210" dirty="0">
                <a:latin typeface="Arial"/>
                <a:cs typeface="Arial"/>
              </a:rPr>
              <a:t> </a:t>
            </a:r>
            <a:r>
              <a:rPr lang="en-US" sz="2800" spc="-20" dirty="0">
                <a:latin typeface="Arial"/>
                <a:cs typeface="Arial"/>
              </a:rPr>
              <a:t>agar </a:t>
            </a:r>
            <a:r>
              <a:rPr lang="en-US" sz="2800" dirty="0">
                <a:latin typeface="Arial"/>
                <a:cs typeface="Arial"/>
              </a:rPr>
              <a:t>plate.</a:t>
            </a:r>
            <a:r>
              <a:rPr lang="en-US" sz="2800" spc="-25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Conidia</a:t>
            </a:r>
            <a:r>
              <a:rPr lang="en-US" sz="2800" spc="-2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are</a:t>
            </a:r>
            <a:r>
              <a:rPr lang="en-US" sz="2800" spc="-15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the</a:t>
            </a:r>
            <a:r>
              <a:rPr lang="en-US" sz="2800" spc="-3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spores produced</a:t>
            </a:r>
            <a:r>
              <a:rPr lang="en-US" sz="2800" spc="-2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by</a:t>
            </a:r>
            <a:r>
              <a:rPr lang="en-US" sz="2800" spc="-25" dirty="0">
                <a:latin typeface="Arial"/>
                <a:cs typeface="Arial"/>
              </a:rPr>
              <a:t> </a:t>
            </a:r>
            <a:r>
              <a:rPr lang="en-US" sz="2800" spc="-10" dirty="0">
                <a:latin typeface="Arial"/>
                <a:cs typeface="Arial"/>
              </a:rPr>
              <a:t>Fusarium.</a:t>
            </a:r>
            <a:endParaRPr lang="en-US" sz="2800" dirty="0">
              <a:latin typeface="Arial"/>
              <a:cs typeface="Arial"/>
            </a:endParaRPr>
          </a:p>
          <a:p>
            <a:pPr marL="241300" marR="5715" indent="-228600">
              <a:lnSpc>
                <a:spcPct val="150000"/>
              </a:lnSpc>
              <a:spcBef>
                <a:spcPts val="80"/>
              </a:spcBef>
              <a:buFont typeface="Wingdings 3"/>
              <a:buChar char=""/>
              <a:tabLst>
                <a:tab pos="241300" algn="l"/>
              </a:tabLst>
            </a:pPr>
            <a:r>
              <a:rPr lang="en-US" sz="2800" dirty="0">
                <a:latin typeface="Arial"/>
                <a:cs typeface="Arial"/>
              </a:rPr>
              <a:t>There</a:t>
            </a:r>
            <a:r>
              <a:rPr lang="en-US" sz="2800" spc="24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are</a:t>
            </a:r>
            <a:r>
              <a:rPr lang="en-US" sz="2800" spc="254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two</a:t>
            </a:r>
            <a:r>
              <a:rPr lang="en-US" sz="2800" spc="26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types-</a:t>
            </a:r>
            <a:r>
              <a:rPr lang="en-US" sz="2800" spc="245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macro</a:t>
            </a:r>
            <a:r>
              <a:rPr lang="en-US" sz="2800" spc="245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and</a:t>
            </a:r>
            <a:r>
              <a:rPr lang="en-US" sz="2800" spc="245" dirty="0">
                <a:latin typeface="Arial"/>
                <a:cs typeface="Arial"/>
              </a:rPr>
              <a:t> </a:t>
            </a:r>
            <a:r>
              <a:rPr lang="en-US" sz="2800" spc="-10" dirty="0">
                <a:latin typeface="Arial"/>
                <a:cs typeface="Arial"/>
              </a:rPr>
              <a:t>micro-</a:t>
            </a:r>
            <a:r>
              <a:rPr lang="en-US" sz="2800" dirty="0">
                <a:latin typeface="Arial"/>
                <a:cs typeface="Arial"/>
              </a:rPr>
              <a:t>conidia,</a:t>
            </a:r>
            <a:r>
              <a:rPr lang="en-US" sz="2800" spc="254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both</a:t>
            </a:r>
            <a:r>
              <a:rPr lang="en-US" sz="2800" spc="25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of</a:t>
            </a:r>
            <a:r>
              <a:rPr lang="en-US" sz="2800" spc="27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which</a:t>
            </a:r>
            <a:r>
              <a:rPr lang="en-US" sz="2800" spc="25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can</a:t>
            </a:r>
            <a:r>
              <a:rPr lang="en-US" sz="2800" spc="26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be</a:t>
            </a:r>
            <a:r>
              <a:rPr lang="en-US" sz="2800" spc="26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seen</a:t>
            </a:r>
            <a:r>
              <a:rPr lang="en-US" sz="2800" spc="254" dirty="0">
                <a:latin typeface="Arial"/>
                <a:cs typeface="Arial"/>
              </a:rPr>
              <a:t> </a:t>
            </a:r>
            <a:r>
              <a:rPr lang="en-US" sz="2800" spc="-10" dirty="0">
                <a:latin typeface="Arial"/>
                <a:cs typeface="Arial"/>
              </a:rPr>
              <a:t>under the </a:t>
            </a:r>
            <a:r>
              <a:rPr lang="en-US" sz="2800" dirty="0">
                <a:latin typeface="Arial"/>
                <a:cs typeface="Arial"/>
              </a:rPr>
              <a:t>microscope.</a:t>
            </a:r>
            <a:r>
              <a:rPr lang="en-US" sz="2800" spc="-3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Macroconidia</a:t>
            </a:r>
            <a:r>
              <a:rPr lang="en-US" sz="2800" spc="-3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are</a:t>
            </a:r>
            <a:r>
              <a:rPr lang="en-US" sz="2800" spc="-4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multi-celled,</a:t>
            </a:r>
            <a:r>
              <a:rPr lang="en-US" sz="2800" spc="-3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while</a:t>
            </a:r>
            <a:r>
              <a:rPr lang="en-US" sz="2800" spc="-3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microconidia</a:t>
            </a:r>
            <a:r>
              <a:rPr lang="en-US" sz="2800" spc="-3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are</a:t>
            </a:r>
            <a:r>
              <a:rPr lang="en-US" sz="2800" spc="-4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single</a:t>
            </a:r>
            <a:r>
              <a:rPr lang="en-US" sz="2800" spc="-30" dirty="0">
                <a:latin typeface="Arial"/>
                <a:cs typeface="Arial"/>
              </a:rPr>
              <a:t> - </a:t>
            </a:r>
            <a:r>
              <a:rPr lang="en-US" sz="2800" spc="-10" dirty="0">
                <a:latin typeface="Arial"/>
                <a:cs typeface="Arial"/>
              </a:rPr>
              <a:t>celled.</a:t>
            </a:r>
            <a:endParaRPr lang="en-US" sz="2800" dirty="0">
              <a:latin typeface="Arial"/>
              <a:cs typeface="Arial"/>
            </a:endParaRPr>
          </a:p>
          <a:p>
            <a:endParaRPr lang="en-SA" dirty="0"/>
          </a:p>
        </p:txBody>
      </p:sp>
    </p:spTree>
    <p:extLst>
      <p:ext uri="{BB962C8B-B14F-4D97-AF65-F5344CB8AC3E}">
        <p14:creationId xmlns:p14="http://schemas.microsoft.com/office/powerpoint/2010/main" val="127690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E8E9274-C939-E738-AD74-D99B3065A4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077762"/>
              </p:ext>
            </p:extLst>
          </p:nvPr>
        </p:nvGraphicFramePr>
        <p:xfrm>
          <a:off x="365051" y="1141074"/>
          <a:ext cx="11461898" cy="51000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62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668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329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26379">
                <a:tc>
                  <a:txBody>
                    <a:bodyPr/>
                    <a:lstStyle/>
                    <a:p>
                      <a:pPr marL="246379">
                        <a:lnSpc>
                          <a:spcPts val="1380"/>
                        </a:lnSpc>
                      </a:pPr>
                      <a:r>
                        <a:rPr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 </a:t>
                      </a:r>
                      <a:r>
                        <a:rPr sz="1800" b="1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endParaRPr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9400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8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fungus</a:t>
                      </a:r>
                      <a:endParaRPr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</a:pPr>
                      <a:r>
                        <a:rPr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Macro</a:t>
                      </a:r>
                      <a:r>
                        <a:rPr sz="1800" b="1" spc="-3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morphology</a:t>
                      </a:r>
                      <a:r>
                        <a:rPr sz="1800" b="1" spc="-5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(on</a:t>
                      </a:r>
                      <a:r>
                        <a:rPr sz="1800" b="1" spc="-3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b="1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aga</a:t>
                      </a:r>
                      <a:r>
                        <a:rPr lang="en-US" sz="1800" b="1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</a:t>
                      </a:r>
                      <a:r>
                        <a:rPr sz="18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plate)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9095">
                        <a:lnSpc>
                          <a:spcPts val="1380"/>
                        </a:lnSpc>
                      </a:pPr>
                      <a:r>
                        <a:rPr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Microscopic</a:t>
                      </a:r>
                      <a:r>
                        <a:rPr sz="1800" b="1" spc="-4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morphology</a:t>
                      </a:r>
                      <a:endParaRPr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3631">
                <a:tc>
                  <a:txBody>
                    <a:bodyPr/>
                    <a:lstStyle/>
                    <a:p>
                      <a:pPr marL="240665">
                        <a:lnSpc>
                          <a:spcPts val="1390"/>
                        </a:lnSpc>
                      </a:pPr>
                      <a:r>
                        <a:rPr lang="en-US" sz="1800" b="1" i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Fusarium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>
                        <a:lnSpc>
                          <a:spcPct val="100000"/>
                        </a:lnSpc>
                      </a:pP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object 16">
            <a:extLst>
              <a:ext uri="{FF2B5EF4-FFF2-40B4-BE49-F238E27FC236}">
                <a16:creationId xmlns:a16="http://schemas.microsoft.com/office/drawing/2014/main" id="{18A99BC9-A385-D56C-AC9F-D644A6DF22D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29949" y="2241670"/>
            <a:ext cx="4228354" cy="3475256"/>
          </a:xfrm>
          <a:prstGeom prst="rect">
            <a:avLst/>
          </a:prstGeom>
        </p:spPr>
      </p:pic>
      <p:pic>
        <p:nvPicPr>
          <p:cNvPr id="6" name="object 17">
            <a:extLst>
              <a:ext uri="{FF2B5EF4-FFF2-40B4-BE49-F238E27FC236}">
                <a16:creationId xmlns:a16="http://schemas.microsoft.com/office/drawing/2014/main" id="{FE25404B-F129-3A24-6043-278BFF65E64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61909" y="2241670"/>
            <a:ext cx="4401221" cy="347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3765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6F2F2-D228-5D5E-B324-FAB2B1435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977" y="1081346"/>
            <a:ext cx="10515600" cy="4351338"/>
          </a:xfrm>
        </p:spPr>
        <p:txBody>
          <a:bodyPr/>
          <a:lstStyle/>
          <a:p>
            <a:pPr marL="241300" marR="11430" indent="-228600" algn="just">
              <a:lnSpc>
                <a:spcPct val="144200"/>
              </a:lnSpc>
              <a:spcBef>
                <a:spcPts val="170"/>
              </a:spcBef>
              <a:buFont typeface="Wingdings 3"/>
              <a:buChar char=""/>
              <a:tabLst>
                <a:tab pos="241300" algn="l"/>
              </a:tabLst>
            </a:pPr>
            <a:r>
              <a:rPr lang="en-US" sz="2800" b="1" i="1" dirty="0">
                <a:latin typeface="Arial"/>
                <a:cs typeface="Arial"/>
              </a:rPr>
              <a:t>Alternaria</a:t>
            </a:r>
            <a:r>
              <a:rPr lang="en-US" sz="2800" i="1" spc="145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develop</a:t>
            </a:r>
            <a:r>
              <a:rPr lang="en-US" sz="2800" spc="145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and</a:t>
            </a:r>
            <a:r>
              <a:rPr lang="en-US" sz="2800" spc="15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grow</a:t>
            </a:r>
            <a:r>
              <a:rPr lang="en-US" sz="2800" spc="14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as</a:t>
            </a:r>
            <a:r>
              <a:rPr lang="en-US" sz="2800" spc="155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elongated</a:t>
            </a:r>
            <a:r>
              <a:rPr lang="en-US" sz="2800" spc="145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chains</a:t>
            </a:r>
            <a:r>
              <a:rPr lang="en-US" sz="2800" spc="15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with</a:t>
            </a:r>
            <a:r>
              <a:rPr lang="en-US" sz="2800" spc="155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conidiophores</a:t>
            </a:r>
            <a:r>
              <a:rPr lang="en-US" sz="2800" spc="15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that</a:t>
            </a:r>
            <a:r>
              <a:rPr lang="en-US" sz="2800" spc="145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are</a:t>
            </a:r>
            <a:r>
              <a:rPr lang="en-US" sz="2800" spc="155" dirty="0">
                <a:latin typeface="Arial"/>
                <a:cs typeface="Arial"/>
              </a:rPr>
              <a:t> </a:t>
            </a:r>
            <a:r>
              <a:rPr lang="en-US" sz="2800" spc="-20" dirty="0">
                <a:latin typeface="Arial"/>
                <a:cs typeface="Arial"/>
              </a:rPr>
              <a:t>dark </a:t>
            </a:r>
            <a:r>
              <a:rPr lang="en-US" sz="2800" dirty="0">
                <a:latin typeface="Arial"/>
                <a:cs typeface="Arial"/>
              </a:rPr>
              <a:t>brown</a:t>
            </a:r>
            <a:r>
              <a:rPr lang="en-US" sz="2800" spc="-15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in</a:t>
            </a:r>
            <a:r>
              <a:rPr lang="en-US" sz="2800" spc="-15" dirty="0">
                <a:latin typeface="Arial"/>
                <a:cs typeface="Arial"/>
              </a:rPr>
              <a:t> </a:t>
            </a:r>
            <a:r>
              <a:rPr lang="en-US" sz="2800" spc="-10" dirty="0">
                <a:latin typeface="Arial"/>
                <a:cs typeface="Arial"/>
              </a:rPr>
              <a:t>color.</a:t>
            </a:r>
            <a:endParaRPr lang="en-US" sz="2800" dirty="0">
              <a:latin typeface="Arial"/>
              <a:cs typeface="Arial"/>
            </a:endParaRPr>
          </a:p>
          <a:p>
            <a:pPr marL="241300" marR="10795" indent="-228600" algn="just">
              <a:lnSpc>
                <a:spcPct val="143800"/>
              </a:lnSpc>
              <a:spcBef>
                <a:spcPts val="5"/>
              </a:spcBef>
              <a:buFont typeface="Wingdings 3"/>
              <a:buChar char=""/>
              <a:tabLst>
                <a:tab pos="241300" algn="l"/>
              </a:tabLst>
            </a:pPr>
            <a:r>
              <a:rPr lang="en-US" sz="2800" dirty="0">
                <a:latin typeface="Arial"/>
                <a:cs typeface="Arial"/>
              </a:rPr>
              <a:t>In</a:t>
            </a:r>
            <a:r>
              <a:rPr lang="en-US" sz="2800" spc="135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favorable</a:t>
            </a:r>
            <a:r>
              <a:rPr lang="en-US" sz="2800" spc="145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conditions</a:t>
            </a:r>
            <a:r>
              <a:rPr lang="en-US" sz="2800" spc="145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(moisture</a:t>
            </a:r>
            <a:r>
              <a:rPr lang="en-US" sz="2800" spc="15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or</a:t>
            </a:r>
            <a:r>
              <a:rPr lang="en-US" sz="2800" spc="14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rain,</a:t>
            </a:r>
            <a:r>
              <a:rPr lang="en-US" sz="2800" spc="135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nutrition),</a:t>
            </a:r>
            <a:r>
              <a:rPr lang="en-US" sz="2800" spc="145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spores,</a:t>
            </a:r>
            <a:r>
              <a:rPr lang="en-US" sz="2800" spc="135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referred</a:t>
            </a:r>
            <a:r>
              <a:rPr lang="en-US" sz="2800" spc="145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to</a:t>
            </a:r>
            <a:r>
              <a:rPr lang="en-US" sz="2800" spc="14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as</a:t>
            </a:r>
            <a:r>
              <a:rPr lang="en-US" sz="2800" spc="145" dirty="0">
                <a:latin typeface="Arial"/>
                <a:cs typeface="Arial"/>
              </a:rPr>
              <a:t> </a:t>
            </a:r>
            <a:r>
              <a:rPr lang="en-US" sz="2800" spc="-10" dirty="0">
                <a:latin typeface="Arial"/>
                <a:cs typeface="Arial"/>
              </a:rPr>
              <a:t>conidia, </a:t>
            </a:r>
            <a:r>
              <a:rPr lang="en-US" sz="2800" dirty="0">
                <a:latin typeface="Arial"/>
                <a:cs typeface="Arial"/>
              </a:rPr>
              <a:t>are</a:t>
            </a:r>
            <a:r>
              <a:rPr lang="en-US" sz="2800" spc="29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produced</a:t>
            </a:r>
            <a:r>
              <a:rPr lang="en-US" sz="2800" spc="295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(growing</a:t>
            </a:r>
            <a:r>
              <a:rPr lang="en-US" sz="2800" spc="285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as</a:t>
            </a:r>
            <a:r>
              <a:rPr lang="en-US" sz="2800" spc="295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buds</a:t>
            </a:r>
            <a:r>
              <a:rPr lang="en-US" sz="2800" spc="275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from</a:t>
            </a:r>
            <a:r>
              <a:rPr lang="en-US" sz="2800" spc="30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the</a:t>
            </a:r>
            <a:r>
              <a:rPr lang="en-US" sz="2800" spc="285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conidiophores)</a:t>
            </a:r>
            <a:r>
              <a:rPr lang="en-US" sz="2800" spc="28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from</a:t>
            </a:r>
            <a:r>
              <a:rPr lang="en-US" sz="2800" spc="29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the</a:t>
            </a:r>
            <a:r>
              <a:rPr lang="en-US" sz="2800" spc="290" dirty="0">
                <a:latin typeface="Arial"/>
                <a:cs typeface="Arial"/>
              </a:rPr>
              <a:t> </a:t>
            </a:r>
            <a:r>
              <a:rPr lang="en-US" sz="2800" spc="-10" dirty="0">
                <a:latin typeface="Arial"/>
                <a:cs typeface="Arial"/>
              </a:rPr>
              <a:t>conidiophores asexually.</a:t>
            </a:r>
            <a:endParaRPr lang="en-US" sz="2800" dirty="0">
              <a:latin typeface="Arial"/>
              <a:cs typeface="Arial"/>
            </a:endParaRPr>
          </a:p>
          <a:p>
            <a:endParaRPr lang="en-SA" dirty="0"/>
          </a:p>
        </p:txBody>
      </p:sp>
    </p:spTree>
    <p:extLst>
      <p:ext uri="{BB962C8B-B14F-4D97-AF65-F5344CB8AC3E}">
        <p14:creationId xmlns:p14="http://schemas.microsoft.com/office/powerpoint/2010/main" val="2857021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B1A589B-B932-99B2-C293-D08284095F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9190114"/>
              </p:ext>
            </p:extLst>
          </p:nvPr>
        </p:nvGraphicFramePr>
        <p:xfrm>
          <a:off x="365051" y="1025078"/>
          <a:ext cx="11461898" cy="51000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62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668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329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26379">
                <a:tc>
                  <a:txBody>
                    <a:bodyPr/>
                    <a:lstStyle/>
                    <a:p>
                      <a:pPr marL="246379">
                        <a:lnSpc>
                          <a:spcPts val="1380"/>
                        </a:lnSpc>
                      </a:pPr>
                      <a:r>
                        <a:rPr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 </a:t>
                      </a:r>
                      <a:r>
                        <a:rPr sz="1800" b="1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endParaRPr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9400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8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fungus</a:t>
                      </a:r>
                      <a:endParaRPr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</a:pPr>
                      <a:r>
                        <a:rPr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Macro</a:t>
                      </a:r>
                      <a:r>
                        <a:rPr sz="1800" b="1" spc="-3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morphology</a:t>
                      </a:r>
                      <a:r>
                        <a:rPr sz="1800" b="1" spc="-5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(on</a:t>
                      </a:r>
                      <a:r>
                        <a:rPr sz="1800" b="1" spc="-3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b="1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agar</a:t>
                      </a:r>
                      <a:r>
                        <a:rPr lang="en-US" sz="1800" b="0" spc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plate)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9095">
                        <a:lnSpc>
                          <a:spcPts val="1380"/>
                        </a:lnSpc>
                      </a:pPr>
                      <a:r>
                        <a:rPr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Microscopic</a:t>
                      </a:r>
                      <a:r>
                        <a:rPr sz="1800" b="1" spc="-4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morphology</a:t>
                      </a:r>
                      <a:endParaRPr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3631">
                <a:tc>
                  <a:txBody>
                    <a:bodyPr/>
                    <a:lstStyle/>
                    <a:p>
                      <a:pPr marL="240665">
                        <a:lnSpc>
                          <a:spcPts val="1390"/>
                        </a:lnSpc>
                      </a:pPr>
                      <a:r>
                        <a:rPr lang="en-US" sz="1800" b="1" i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Alternaria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>
                        <a:lnSpc>
                          <a:spcPct val="100000"/>
                        </a:lnSpc>
                      </a:pP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object 18">
            <a:extLst>
              <a:ext uri="{FF2B5EF4-FFF2-40B4-BE49-F238E27FC236}">
                <a16:creationId xmlns:a16="http://schemas.microsoft.com/office/drawing/2014/main" id="{CDA26A0A-F1ED-E6E3-1D82-437D2FC20CC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70922" y="2109677"/>
            <a:ext cx="4274627" cy="3535747"/>
          </a:xfrm>
          <a:prstGeom prst="rect">
            <a:avLst/>
          </a:prstGeom>
        </p:spPr>
      </p:pic>
      <p:pic>
        <p:nvPicPr>
          <p:cNvPr id="6" name="object 19">
            <a:extLst>
              <a:ext uri="{FF2B5EF4-FFF2-40B4-BE49-F238E27FC236}">
                <a16:creationId xmlns:a16="http://schemas.microsoft.com/office/drawing/2014/main" id="{3FB98B47-E4C3-68FB-4077-BDF74047792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09367" y="2109678"/>
            <a:ext cx="4373033" cy="353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653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C6C6D-7138-5A23-046A-361C2F514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7998"/>
            <a:ext cx="10515600" cy="5698965"/>
          </a:xfrm>
        </p:spPr>
        <p:txBody>
          <a:bodyPr>
            <a:normAutofit fontScale="92500" lnSpcReduction="10000"/>
          </a:bodyPr>
          <a:lstStyle/>
          <a:p>
            <a:pPr marL="12700" marR="8255">
              <a:lnSpc>
                <a:spcPct val="150000"/>
              </a:lnSpc>
              <a:spcBef>
                <a:spcPts val="260"/>
              </a:spcBef>
            </a:pPr>
            <a:r>
              <a:rPr lang="en-US" sz="2000" dirty="0">
                <a:latin typeface="Arial"/>
                <a:cs typeface="Arial"/>
              </a:rPr>
              <a:t>When</a:t>
            </a:r>
            <a:r>
              <a:rPr lang="en-US" sz="2000" spc="-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a</a:t>
            </a:r>
            <a:r>
              <a:rPr lang="en-US" sz="2000" spc="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single</a:t>
            </a:r>
            <a:r>
              <a:rPr lang="en-US" sz="2000" spc="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bacterial cell</a:t>
            </a:r>
            <a:r>
              <a:rPr lang="en-US" sz="2000" spc="-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is deposited</a:t>
            </a:r>
            <a:r>
              <a:rPr lang="en-US" sz="2000" spc="-1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on</a:t>
            </a:r>
            <a:r>
              <a:rPr lang="en-US" sz="2000" spc="-1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a</a:t>
            </a:r>
            <a:r>
              <a:rPr lang="en-US" sz="2000" spc="-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solid</a:t>
            </a:r>
            <a:r>
              <a:rPr lang="en-US" sz="2000" spc="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or in</a:t>
            </a:r>
            <a:r>
              <a:rPr lang="en-US" sz="2000" spc="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a</a:t>
            </a:r>
            <a:r>
              <a:rPr lang="en-US" sz="2000" spc="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liquid</a:t>
            </a:r>
            <a:r>
              <a:rPr lang="en-US" sz="2000" spc="-1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medium,</a:t>
            </a:r>
            <a:r>
              <a:rPr lang="en-US" sz="2000" spc="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it</a:t>
            </a:r>
            <a:r>
              <a:rPr lang="en-US" sz="2000" spc="-1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begins</a:t>
            </a:r>
            <a:r>
              <a:rPr lang="en-US" sz="2000" spc="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to</a:t>
            </a:r>
            <a:r>
              <a:rPr lang="en-US" sz="2000" spc="5" dirty="0">
                <a:latin typeface="Arial"/>
                <a:cs typeface="Arial"/>
              </a:rPr>
              <a:t> </a:t>
            </a:r>
            <a:r>
              <a:rPr lang="en-US" sz="2000" spc="-10" dirty="0">
                <a:latin typeface="Arial"/>
                <a:cs typeface="Arial"/>
              </a:rPr>
              <a:t>divide. </a:t>
            </a:r>
            <a:r>
              <a:rPr lang="en-US" sz="2000" dirty="0">
                <a:latin typeface="Arial"/>
                <a:cs typeface="Arial"/>
              </a:rPr>
              <a:t>One</a:t>
            </a:r>
            <a:r>
              <a:rPr lang="en-US" sz="2000" spc="22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cell</a:t>
            </a:r>
            <a:r>
              <a:rPr lang="en-US" sz="2000" spc="22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produces</a:t>
            </a:r>
            <a:r>
              <a:rPr lang="en-US" sz="2000" spc="22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two,</a:t>
            </a:r>
            <a:r>
              <a:rPr lang="en-US" sz="2000" spc="229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two</a:t>
            </a:r>
            <a:r>
              <a:rPr lang="en-US" sz="2000" spc="22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produce</a:t>
            </a:r>
            <a:r>
              <a:rPr lang="en-US" sz="2000" spc="21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four,</a:t>
            </a:r>
            <a:r>
              <a:rPr lang="en-US" sz="2000" spc="204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four</a:t>
            </a:r>
            <a:r>
              <a:rPr lang="en-US" sz="2000" spc="254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produce</a:t>
            </a:r>
            <a:r>
              <a:rPr lang="en-US" sz="2000" spc="22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eight,</a:t>
            </a:r>
            <a:r>
              <a:rPr lang="en-US" sz="2000" spc="229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and</a:t>
            </a:r>
            <a:r>
              <a:rPr lang="en-US" sz="2000" spc="22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so</a:t>
            </a:r>
            <a:r>
              <a:rPr lang="en-US" sz="2000" spc="229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on.</a:t>
            </a:r>
            <a:r>
              <a:rPr lang="en-US" sz="2000" spc="22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Eventually,</a:t>
            </a:r>
            <a:r>
              <a:rPr lang="en-US" sz="2000" spc="229" dirty="0">
                <a:latin typeface="Arial"/>
                <a:cs typeface="Arial"/>
              </a:rPr>
              <a:t> </a:t>
            </a:r>
            <a:r>
              <a:rPr lang="en-US" sz="2000" spc="-50" dirty="0">
                <a:latin typeface="Arial"/>
                <a:cs typeface="Arial"/>
              </a:rPr>
              <a:t>a </a:t>
            </a:r>
            <a:r>
              <a:rPr lang="en-US" sz="2000" dirty="0">
                <a:latin typeface="Arial"/>
                <a:cs typeface="Arial"/>
              </a:rPr>
              <a:t>colony</a:t>
            </a:r>
            <a:r>
              <a:rPr lang="en-US" sz="2000" spc="-3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appears</a:t>
            </a:r>
            <a:r>
              <a:rPr lang="en-US" sz="2000" spc="-1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where</a:t>
            </a:r>
            <a:r>
              <a:rPr lang="en-US" sz="2000" spc="-2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the</a:t>
            </a:r>
            <a:r>
              <a:rPr lang="en-US" sz="2000" spc="-2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original</a:t>
            </a:r>
            <a:r>
              <a:rPr lang="en-US" sz="2000" spc="-2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organism</a:t>
            </a:r>
            <a:r>
              <a:rPr lang="en-US" sz="2000" spc="-20" dirty="0">
                <a:latin typeface="Arial"/>
                <a:cs typeface="Arial"/>
              </a:rPr>
              <a:t> was.</a:t>
            </a:r>
            <a:endParaRPr lang="en-US" sz="2000" dirty="0">
              <a:latin typeface="Arial"/>
              <a:cs typeface="Arial"/>
            </a:endParaRPr>
          </a:p>
          <a:p>
            <a:pPr marL="12700" marR="5080">
              <a:lnSpc>
                <a:spcPct val="150000"/>
              </a:lnSpc>
              <a:spcBef>
                <a:spcPts val="160"/>
              </a:spcBef>
            </a:pPr>
            <a:r>
              <a:rPr lang="en-US" sz="2000" dirty="0">
                <a:latin typeface="Arial"/>
                <a:cs typeface="Arial"/>
              </a:rPr>
              <a:t>When</a:t>
            </a:r>
            <a:r>
              <a:rPr lang="en-US" sz="2000" spc="5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grown</a:t>
            </a:r>
            <a:r>
              <a:rPr lang="en-US" sz="2000" spc="6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on</a:t>
            </a:r>
            <a:r>
              <a:rPr lang="en-US" sz="2000" spc="7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a</a:t>
            </a:r>
            <a:r>
              <a:rPr lang="en-US" sz="2000" spc="6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variety</a:t>
            </a:r>
            <a:r>
              <a:rPr lang="en-US" sz="2000" spc="6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of</a:t>
            </a:r>
            <a:r>
              <a:rPr lang="en-US" sz="2000" spc="6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media,</a:t>
            </a:r>
            <a:r>
              <a:rPr lang="en-US" sz="2000" spc="6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microorganisms</a:t>
            </a:r>
            <a:r>
              <a:rPr lang="en-US" sz="2000" spc="6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will</a:t>
            </a:r>
            <a:r>
              <a:rPr lang="en-US" sz="2000" spc="6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exhibit</a:t>
            </a:r>
            <a:r>
              <a:rPr lang="en-US" sz="2000" spc="8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visible</a:t>
            </a:r>
            <a:r>
              <a:rPr lang="en-US" sz="2000" spc="6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physical</a:t>
            </a:r>
            <a:r>
              <a:rPr lang="en-US" sz="2000" spc="70" dirty="0">
                <a:latin typeface="Arial"/>
                <a:cs typeface="Arial"/>
              </a:rPr>
              <a:t> </a:t>
            </a:r>
            <a:r>
              <a:rPr lang="en-US" sz="2000" spc="-10" dirty="0">
                <a:latin typeface="Arial"/>
                <a:cs typeface="Arial"/>
              </a:rPr>
              <a:t>differences </a:t>
            </a:r>
            <a:r>
              <a:rPr lang="en-US" sz="2000" dirty="0">
                <a:latin typeface="Arial"/>
                <a:cs typeface="Arial"/>
              </a:rPr>
              <a:t>in</a:t>
            </a:r>
            <a:r>
              <a:rPr lang="en-US" sz="2000" spc="26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appearance</a:t>
            </a:r>
            <a:r>
              <a:rPr lang="en-US" sz="2000" spc="26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in</a:t>
            </a:r>
            <a:r>
              <a:rPr lang="en-US" sz="2000" spc="26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their</a:t>
            </a:r>
            <a:r>
              <a:rPr lang="en-US" sz="2000" spc="26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isolated</a:t>
            </a:r>
            <a:r>
              <a:rPr lang="en-US" sz="2000" spc="254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colonies</a:t>
            </a:r>
            <a:r>
              <a:rPr lang="en-US" sz="2000" spc="254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and</a:t>
            </a:r>
            <a:r>
              <a:rPr lang="en-US" sz="2000" spc="26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their</a:t>
            </a:r>
            <a:r>
              <a:rPr lang="en-US" sz="2000" spc="254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growth.</a:t>
            </a:r>
            <a:r>
              <a:rPr lang="en-US" sz="2000" spc="26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These</a:t>
            </a:r>
            <a:r>
              <a:rPr lang="en-US" sz="2000" spc="254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differences</a:t>
            </a:r>
            <a:r>
              <a:rPr lang="en-US" sz="2000" spc="25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are</a:t>
            </a:r>
            <a:r>
              <a:rPr lang="en-US" sz="2000" spc="260" dirty="0">
                <a:latin typeface="Arial"/>
                <a:cs typeface="Arial"/>
              </a:rPr>
              <a:t> </a:t>
            </a:r>
            <a:r>
              <a:rPr lang="en-US" sz="2000" spc="-10" dirty="0">
                <a:latin typeface="Arial"/>
                <a:cs typeface="Arial"/>
              </a:rPr>
              <a:t>called</a:t>
            </a:r>
            <a:endParaRPr lang="en-US" sz="2000" dirty="0">
              <a:latin typeface="Arial"/>
              <a:cs typeface="Arial"/>
            </a:endParaRPr>
          </a:p>
          <a:p>
            <a:pPr marL="12700">
              <a:lnSpc>
                <a:spcPct val="150000"/>
              </a:lnSpc>
              <a:spcBef>
                <a:spcPts val="450"/>
              </a:spcBef>
            </a:pPr>
            <a:r>
              <a:rPr lang="en-US" sz="2000" b="1" dirty="0">
                <a:latin typeface="Arial"/>
                <a:cs typeface="Arial"/>
              </a:rPr>
              <a:t>cultural</a:t>
            </a:r>
            <a:r>
              <a:rPr lang="en-US" sz="2000" b="1" spc="-25" dirty="0">
                <a:latin typeface="Arial"/>
                <a:cs typeface="Arial"/>
              </a:rPr>
              <a:t> </a:t>
            </a:r>
            <a:r>
              <a:rPr lang="en-US" sz="2000" b="1" dirty="0">
                <a:latin typeface="Arial"/>
                <a:cs typeface="Arial"/>
              </a:rPr>
              <a:t>characteristics</a:t>
            </a:r>
            <a:r>
              <a:rPr lang="en-US" sz="2000" b="1" spc="-30" dirty="0">
                <a:latin typeface="Arial"/>
                <a:cs typeface="Arial"/>
              </a:rPr>
              <a:t> </a:t>
            </a:r>
            <a:r>
              <a:rPr lang="en-US" sz="2000" b="1" dirty="0">
                <a:latin typeface="Arial"/>
                <a:cs typeface="Arial"/>
              </a:rPr>
              <a:t>or</a:t>
            </a:r>
            <a:r>
              <a:rPr lang="en-US" sz="2000" b="1" spc="-30" dirty="0">
                <a:latin typeface="Arial"/>
                <a:cs typeface="Arial"/>
              </a:rPr>
              <a:t> </a:t>
            </a:r>
            <a:r>
              <a:rPr lang="en-US" sz="2000" b="1" spc="-10" dirty="0">
                <a:latin typeface="Arial"/>
                <a:cs typeface="Arial"/>
              </a:rPr>
              <a:t>morphology</a:t>
            </a:r>
            <a:r>
              <a:rPr lang="en-US" sz="2000" spc="-10" dirty="0">
                <a:latin typeface="Arial"/>
                <a:cs typeface="Arial"/>
              </a:rPr>
              <a:t>.</a:t>
            </a:r>
            <a:endParaRPr lang="en-US" sz="2000" dirty="0">
              <a:latin typeface="Arial"/>
              <a:cs typeface="Arial"/>
            </a:endParaRPr>
          </a:p>
          <a:p>
            <a:pPr marL="12700" marR="10160">
              <a:lnSpc>
                <a:spcPct val="150000"/>
              </a:lnSpc>
              <a:spcBef>
                <a:spcPts val="10"/>
              </a:spcBef>
            </a:pPr>
            <a:r>
              <a:rPr lang="en-US" sz="2000" dirty="0">
                <a:latin typeface="Arial"/>
                <a:cs typeface="Arial"/>
              </a:rPr>
              <a:t>Cultural</a:t>
            </a:r>
            <a:r>
              <a:rPr lang="en-US" sz="2000" spc="5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characteristics</a:t>
            </a:r>
            <a:r>
              <a:rPr lang="en-US" sz="2000" spc="5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or</a:t>
            </a:r>
            <a:r>
              <a:rPr lang="en-US" sz="2000" spc="5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morphology</a:t>
            </a:r>
            <a:r>
              <a:rPr lang="en-US" sz="2000" spc="4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may</a:t>
            </a:r>
            <a:r>
              <a:rPr lang="en-US" sz="2000" spc="4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be</a:t>
            </a:r>
            <a:r>
              <a:rPr lang="en-US" sz="2000" spc="6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used</a:t>
            </a:r>
            <a:r>
              <a:rPr lang="en-US" sz="2000" spc="5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as</a:t>
            </a:r>
            <a:r>
              <a:rPr lang="en-US" sz="2000" spc="5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an</a:t>
            </a:r>
            <a:r>
              <a:rPr lang="en-US" sz="2000" spc="6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aid</a:t>
            </a:r>
            <a:r>
              <a:rPr lang="en-US" sz="2000" spc="6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in</a:t>
            </a:r>
            <a:r>
              <a:rPr lang="en-US" sz="2000" spc="6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identifying</a:t>
            </a:r>
            <a:r>
              <a:rPr lang="en-US" sz="2000" spc="5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and</a:t>
            </a:r>
            <a:r>
              <a:rPr lang="en-US" sz="2000" spc="60" dirty="0">
                <a:latin typeface="Arial"/>
                <a:cs typeface="Arial"/>
              </a:rPr>
              <a:t> </a:t>
            </a:r>
            <a:r>
              <a:rPr lang="en-US" sz="2000" spc="-10" dirty="0">
                <a:latin typeface="Arial"/>
                <a:cs typeface="Arial"/>
              </a:rPr>
              <a:t>classifying </a:t>
            </a:r>
            <a:r>
              <a:rPr lang="en-US" sz="2000" dirty="0">
                <a:latin typeface="Arial"/>
                <a:cs typeface="Arial"/>
              </a:rPr>
              <a:t>some</a:t>
            </a:r>
            <a:r>
              <a:rPr lang="en-US" sz="2000" spc="-20" dirty="0">
                <a:latin typeface="Arial"/>
                <a:cs typeface="Arial"/>
              </a:rPr>
              <a:t> </a:t>
            </a:r>
            <a:r>
              <a:rPr lang="en-US" sz="2000" spc="-10" dirty="0">
                <a:latin typeface="Arial"/>
                <a:cs typeface="Arial"/>
              </a:rPr>
              <a:t>organisms.</a:t>
            </a:r>
            <a:endParaRPr lang="en-US" sz="2000" dirty="0">
              <a:latin typeface="Arial"/>
              <a:cs typeface="Arial"/>
            </a:endParaRPr>
          </a:p>
          <a:p>
            <a:pPr marL="12700" marR="8890">
              <a:lnSpc>
                <a:spcPct val="150000"/>
              </a:lnSpc>
              <a:spcBef>
                <a:spcPts val="15"/>
              </a:spcBef>
            </a:pPr>
            <a:r>
              <a:rPr lang="en-US" sz="2000" dirty="0">
                <a:latin typeface="Arial"/>
                <a:cs typeface="Arial"/>
              </a:rPr>
              <a:t>These</a:t>
            </a:r>
            <a:r>
              <a:rPr lang="en-US" sz="2000" spc="5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physical</a:t>
            </a:r>
            <a:r>
              <a:rPr lang="en-US" sz="2000" spc="5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characteristics</a:t>
            </a:r>
            <a:r>
              <a:rPr lang="en-US" sz="2000" spc="5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are</a:t>
            </a:r>
            <a:r>
              <a:rPr lang="en-US" sz="2000" spc="5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often</a:t>
            </a:r>
            <a:r>
              <a:rPr lang="en-US" sz="2000" spc="6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specific</a:t>
            </a:r>
            <a:r>
              <a:rPr lang="en-US" sz="2000" spc="4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for</a:t>
            </a:r>
            <a:r>
              <a:rPr lang="en-US" sz="2000" spc="4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the</a:t>
            </a:r>
            <a:r>
              <a:rPr lang="en-US" sz="2000" spc="6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type</a:t>
            </a:r>
            <a:r>
              <a:rPr lang="en-US" sz="2000" spc="6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of</a:t>
            </a:r>
            <a:r>
              <a:rPr lang="en-US" sz="2000" spc="7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bacteria</a:t>
            </a:r>
            <a:r>
              <a:rPr lang="en-US" sz="2000" spc="5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making</a:t>
            </a:r>
            <a:r>
              <a:rPr lang="en-US" sz="2000" spc="5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the</a:t>
            </a:r>
            <a:r>
              <a:rPr lang="en-US" sz="2000" spc="60" dirty="0">
                <a:latin typeface="Arial"/>
                <a:cs typeface="Arial"/>
              </a:rPr>
              <a:t> </a:t>
            </a:r>
            <a:r>
              <a:rPr lang="en-US" sz="2000" spc="-10" dirty="0">
                <a:latin typeface="Arial"/>
                <a:cs typeface="Arial"/>
              </a:rPr>
              <a:t>colony </a:t>
            </a:r>
            <a:r>
              <a:rPr lang="en-US" sz="2000" dirty="0">
                <a:latin typeface="Arial"/>
                <a:cs typeface="Arial"/>
              </a:rPr>
              <a:t>and</a:t>
            </a:r>
            <a:r>
              <a:rPr lang="en-US" sz="2000" spc="-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can</a:t>
            </a:r>
            <a:r>
              <a:rPr lang="en-US" sz="2000" spc="-1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be</a:t>
            </a:r>
            <a:r>
              <a:rPr lang="en-US" sz="2000" spc="-1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used</a:t>
            </a:r>
            <a:r>
              <a:rPr lang="en-US" sz="2000" spc="-1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as</a:t>
            </a:r>
            <a:r>
              <a:rPr lang="en-US" sz="2000" spc="-1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a</a:t>
            </a:r>
            <a:r>
              <a:rPr lang="en-US" sz="2000" spc="-1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means</a:t>
            </a:r>
            <a:r>
              <a:rPr lang="en-US" sz="2000" spc="-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of</a:t>
            </a:r>
            <a:r>
              <a:rPr lang="en-US" sz="2000" spc="-5" dirty="0">
                <a:latin typeface="Arial"/>
                <a:cs typeface="Arial"/>
              </a:rPr>
              <a:t> </a:t>
            </a:r>
            <a:r>
              <a:rPr lang="en-US" sz="2000" spc="-10" dirty="0">
                <a:latin typeface="Arial"/>
                <a:cs typeface="Arial"/>
              </a:rPr>
              <a:t>recognition.</a:t>
            </a:r>
            <a:endParaRPr lang="en-US" sz="2000" dirty="0">
              <a:latin typeface="Arial"/>
              <a:cs typeface="Arial"/>
            </a:endParaRPr>
          </a:p>
          <a:p>
            <a:pPr marL="12700" marR="8890">
              <a:lnSpc>
                <a:spcPct val="150000"/>
              </a:lnSpc>
              <a:spcBef>
                <a:spcPts val="10"/>
              </a:spcBef>
            </a:pPr>
            <a:r>
              <a:rPr lang="en-US" sz="2000" dirty="0">
                <a:latin typeface="Arial"/>
                <a:cs typeface="Arial"/>
              </a:rPr>
              <a:t>Cultural</a:t>
            </a:r>
            <a:r>
              <a:rPr lang="en-US" sz="2000" spc="37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characteristics</a:t>
            </a:r>
            <a:r>
              <a:rPr lang="en-US" sz="2000" spc="38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or</a:t>
            </a:r>
            <a:r>
              <a:rPr lang="en-US" sz="2000" spc="37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morphology</a:t>
            </a:r>
            <a:r>
              <a:rPr lang="en-US" sz="2000" spc="36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are</a:t>
            </a:r>
            <a:r>
              <a:rPr lang="en-US" sz="2000" spc="38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determined</a:t>
            </a:r>
            <a:r>
              <a:rPr lang="en-US" sz="2000" spc="37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by</a:t>
            </a:r>
            <a:r>
              <a:rPr lang="en-US" sz="2000" spc="36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culturing</a:t>
            </a:r>
            <a:r>
              <a:rPr lang="en-US" sz="2000" spc="37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microorganisms</a:t>
            </a:r>
            <a:r>
              <a:rPr lang="en-US" sz="2000" spc="385" dirty="0">
                <a:latin typeface="Arial"/>
                <a:cs typeface="Arial"/>
              </a:rPr>
              <a:t> </a:t>
            </a:r>
            <a:r>
              <a:rPr lang="en-US" sz="2000" spc="-25" dirty="0">
                <a:latin typeface="Arial"/>
                <a:cs typeface="Arial"/>
              </a:rPr>
              <a:t>in </a:t>
            </a:r>
            <a:r>
              <a:rPr lang="en-US" sz="2000" dirty="0">
                <a:latin typeface="Arial"/>
                <a:cs typeface="Arial"/>
              </a:rPr>
              <a:t>nutrient</a:t>
            </a:r>
            <a:r>
              <a:rPr lang="en-US" sz="2000" spc="-2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broth</a:t>
            </a:r>
            <a:r>
              <a:rPr lang="en-US" sz="2000" spc="-1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and</a:t>
            </a:r>
            <a:r>
              <a:rPr lang="en-US" sz="2000" spc="-2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on</a:t>
            </a:r>
            <a:r>
              <a:rPr lang="en-US" sz="2000" spc="-2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nutrient</a:t>
            </a:r>
            <a:r>
              <a:rPr lang="en-US" sz="2000" spc="-2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agar</a:t>
            </a:r>
            <a:r>
              <a:rPr lang="en-US" sz="2000" spc="-1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plates</a:t>
            </a:r>
            <a:r>
              <a:rPr lang="en-US" sz="2000" spc="-2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and</a:t>
            </a:r>
            <a:r>
              <a:rPr lang="en-US" sz="2000" spc="-25" dirty="0">
                <a:latin typeface="Arial"/>
                <a:cs typeface="Arial"/>
              </a:rPr>
              <a:t> </a:t>
            </a:r>
            <a:r>
              <a:rPr lang="en-US" sz="2000" spc="-10" dirty="0">
                <a:latin typeface="Arial"/>
                <a:cs typeface="Arial"/>
              </a:rPr>
              <a:t>slants.</a:t>
            </a:r>
            <a:endParaRPr lang="en-US" sz="2000" dirty="0">
              <a:latin typeface="Arial"/>
              <a:cs typeface="Arial"/>
            </a:endParaRPr>
          </a:p>
          <a:p>
            <a:pPr marL="12700">
              <a:lnSpc>
                <a:spcPct val="150000"/>
              </a:lnSpc>
              <a:spcBef>
                <a:spcPts val="640"/>
              </a:spcBef>
            </a:pPr>
            <a:r>
              <a:rPr lang="en-US" sz="2000" dirty="0">
                <a:latin typeface="Arial"/>
                <a:cs typeface="Arial"/>
              </a:rPr>
              <a:t>After</a:t>
            </a:r>
            <a:r>
              <a:rPr lang="en-US" sz="2000" spc="-2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incubation,</a:t>
            </a:r>
            <a:r>
              <a:rPr lang="en-US" sz="2000" spc="-2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the</a:t>
            </a:r>
            <a:r>
              <a:rPr lang="en-US" sz="2000" spc="-3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characteristics</a:t>
            </a:r>
            <a:r>
              <a:rPr lang="en-US" sz="2000" spc="-1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are</a:t>
            </a:r>
            <a:r>
              <a:rPr lang="en-US" sz="2000" spc="-25" dirty="0">
                <a:latin typeface="Arial"/>
                <a:cs typeface="Arial"/>
              </a:rPr>
              <a:t> </a:t>
            </a:r>
            <a:r>
              <a:rPr lang="en-US" sz="2000" spc="-10" dirty="0">
                <a:latin typeface="Arial"/>
                <a:cs typeface="Arial"/>
              </a:rPr>
              <a:t>observed.</a:t>
            </a:r>
            <a:endParaRPr lang="en-US" sz="2000" dirty="0">
              <a:latin typeface="Arial"/>
              <a:cs typeface="Arial"/>
            </a:endParaRPr>
          </a:p>
          <a:p>
            <a:endParaRPr lang="en-SA" sz="2000" dirty="0"/>
          </a:p>
        </p:txBody>
      </p:sp>
    </p:spTree>
    <p:extLst>
      <p:ext uri="{BB962C8B-B14F-4D97-AF65-F5344CB8AC3E}">
        <p14:creationId xmlns:p14="http://schemas.microsoft.com/office/powerpoint/2010/main" val="28936318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EF9A5-8A27-83A0-FFA8-921E6DB8E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spc="-10" dirty="0">
                <a:latin typeface="Arial"/>
                <a:cs typeface="Arial"/>
              </a:rPr>
              <a:t>Dermatophytes</a:t>
            </a:r>
            <a:endParaRPr lang="en-S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BC08DB-61DA-0C24-7482-73C291FDE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41300" marR="5080" indent="-228600" algn="just">
              <a:lnSpc>
                <a:spcPct val="143700"/>
              </a:lnSpc>
              <a:spcBef>
                <a:spcPts val="125"/>
              </a:spcBef>
              <a:buFont typeface="Wingdings 3"/>
              <a:buChar char=""/>
              <a:tabLst>
                <a:tab pos="241300" algn="l"/>
              </a:tabLst>
            </a:pPr>
            <a:r>
              <a:rPr lang="en-US" sz="2800" dirty="0">
                <a:latin typeface="Arial"/>
                <a:cs typeface="Arial"/>
              </a:rPr>
              <a:t>The</a:t>
            </a:r>
            <a:r>
              <a:rPr lang="en-US" sz="2800" spc="-15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dermatophytes</a:t>
            </a:r>
            <a:r>
              <a:rPr lang="en-US" sz="2800" spc="-15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are</a:t>
            </a:r>
            <a:r>
              <a:rPr lang="en-US" sz="2800" spc="5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a</a:t>
            </a:r>
            <a:r>
              <a:rPr lang="en-US" sz="2800" spc="55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group</a:t>
            </a:r>
            <a:r>
              <a:rPr lang="en-US" sz="2800" spc="5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of</a:t>
            </a:r>
            <a:r>
              <a:rPr lang="en-US" sz="2800" spc="6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molds</a:t>
            </a:r>
            <a:r>
              <a:rPr lang="en-US" sz="2800" spc="55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that</a:t>
            </a:r>
            <a:r>
              <a:rPr lang="en-US" sz="2800" spc="5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cause</a:t>
            </a:r>
            <a:r>
              <a:rPr lang="en-US" sz="2800" spc="5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superficial</a:t>
            </a:r>
            <a:r>
              <a:rPr lang="en-US" sz="2800" spc="5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mycoses</a:t>
            </a:r>
            <a:r>
              <a:rPr lang="en-US" sz="2800" spc="45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of</a:t>
            </a:r>
            <a:r>
              <a:rPr lang="en-US" sz="2800" spc="6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the</a:t>
            </a:r>
            <a:r>
              <a:rPr lang="en-US" sz="2800" spc="55" dirty="0">
                <a:latin typeface="Arial"/>
                <a:cs typeface="Arial"/>
              </a:rPr>
              <a:t> </a:t>
            </a:r>
            <a:r>
              <a:rPr lang="en-US" sz="2800" spc="-10" dirty="0">
                <a:latin typeface="Arial"/>
                <a:cs typeface="Arial"/>
              </a:rPr>
              <a:t>hair, </a:t>
            </a:r>
            <a:r>
              <a:rPr lang="en-US" sz="2800" dirty="0">
                <a:latin typeface="Arial"/>
                <a:cs typeface="Arial"/>
              </a:rPr>
              <a:t>skin,</a:t>
            </a:r>
            <a:r>
              <a:rPr lang="en-US" sz="2800" spc="5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and</a:t>
            </a:r>
            <a:r>
              <a:rPr lang="en-US" sz="2800" spc="4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nails</a:t>
            </a:r>
            <a:r>
              <a:rPr lang="en-US" sz="2800" spc="-5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and</a:t>
            </a:r>
            <a:r>
              <a:rPr lang="en-US" sz="2800" spc="5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utilize</a:t>
            </a:r>
            <a:r>
              <a:rPr lang="en-US" sz="2800" spc="45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the</a:t>
            </a:r>
            <a:r>
              <a:rPr lang="en-US" sz="2800" spc="5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protein</a:t>
            </a:r>
            <a:r>
              <a:rPr lang="en-US" sz="2800" spc="1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keratin,</a:t>
            </a:r>
            <a:r>
              <a:rPr lang="en-US" sz="2800" spc="45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that</a:t>
            </a:r>
            <a:r>
              <a:rPr lang="en-US" sz="2800" spc="5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is</a:t>
            </a:r>
            <a:r>
              <a:rPr lang="en-US" sz="2800" spc="3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found</a:t>
            </a:r>
            <a:r>
              <a:rPr lang="en-US" sz="2800" spc="5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in</a:t>
            </a:r>
            <a:r>
              <a:rPr lang="en-US" sz="2800" spc="35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hair,</a:t>
            </a:r>
            <a:r>
              <a:rPr lang="en-US" sz="2800" spc="5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skin,</a:t>
            </a:r>
            <a:r>
              <a:rPr lang="en-US" sz="2800" spc="5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and</a:t>
            </a:r>
            <a:r>
              <a:rPr lang="en-US" sz="2800" spc="4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nails,</a:t>
            </a:r>
            <a:r>
              <a:rPr lang="en-US" sz="2800" spc="20" dirty="0">
                <a:latin typeface="Arial"/>
                <a:cs typeface="Arial"/>
              </a:rPr>
              <a:t> </a:t>
            </a:r>
            <a:r>
              <a:rPr lang="en-US" sz="2800" spc="-25" dirty="0">
                <a:latin typeface="Arial"/>
                <a:cs typeface="Arial"/>
              </a:rPr>
              <a:t>as </a:t>
            </a:r>
            <a:r>
              <a:rPr lang="en-US" sz="2800" dirty="0">
                <a:latin typeface="Arial"/>
                <a:cs typeface="Arial"/>
              </a:rPr>
              <a:t>a</a:t>
            </a:r>
            <a:r>
              <a:rPr lang="en-US" sz="2800" spc="380" dirty="0">
                <a:latin typeface="Arial"/>
                <a:cs typeface="Arial"/>
              </a:rPr>
              <a:t>  </a:t>
            </a:r>
            <a:r>
              <a:rPr lang="en-US" sz="2800" dirty="0">
                <a:latin typeface="Arial"/>
                <a:cs typeface="Arial"/>
              </a:rPr>
              <a:t>nitrogen</a:t>
            </a:r>
            <a:r>
              <a:rPr lang="en-US" sz="2800" spc="380" dirty="0">
                <a:latin typeface="Arial"/>
                <a:cs typeface="Arial"/>
              </a:rPr>
              <a:t>  </a:t>
            </a:r>
            <a:r>
              <a:rPr lang="en-US" sz="2800" dirty="0">
                <a:latin typeface="Arial"/>
                <a:cs typeface="Arial"/>
              </a:rPr>
              <a:t>and</a:t>
            </a:r>
            <a:r>
              <a:rPr lang="en-US" sz="2800" spc="380" dirty="0">
                <a:latin typeface="Arial"/>
                <a:cs typeface="Arial"/>
              </a:rPr>
              <a:t>  </a:t>
            </a:r>
            <a:r>
              <a:rPr lang="en-US" sz="2800" dirty="0">
                <a:latin typeface="Arial"/>
                <a:cs typeface="Arial"/>
              </a:rPr>
              <a:t>energy</a:t>
            </a:r>
            <a:r>
              <a:rPr lang="en-US" sz="2800" spc="370" dirty="0">
                <a:latin typeface="Arial"/>
                <a:cs typeface="Arial"/>
              </a:rPr>
              <a:t>  </a:t>
            </a:r>
            <a:r>
              <a:rPr lang="en-US" sz="2800" dirty="0">
                <a:latin typeface="Arial"/>
                <a:cs typeface="Arial"/>
              </a:rPr>
              <a:t>source.</a:t>
            </a:r>
            <a:r>
              <a:rPr lang="en-US" sz="2800" spc="380" dirty="0">
                <a:latin typeface="Arial"/>
                <a:cs typeface="Arial"/>
              </a:rPr>
              <a:t>  </a:t>
            </a:r>
            <a:r>
              <a:rPr lang="en-US" sz="2800" dirty="0">
                <a:latin typeface="Arial"/>
                <a:cs typeface="Arial"/>
              </a:rPr>
              <a:t>Infections</a:t>
            </a:r>
            <a:r>
              <a:rPr lang="en-US" sz="2800" spc="380" dirty="0">
                <a:latin typeface="Arial"/>
                <a:cs typeface="Arial"/>
              </a:rPr>
              <a:t>  </a:t>
            </a:r>
            <a:r>
              <a:rPr lang="en-US" sz="2800" dirty="0">
                <a:latin typeface="Arial"/>
                <a:cs typeface="Arial"/>
              </a:rPr>
              <a:t>are</a:t>
            </a:r>
            <a:r>
              <a:rPr lang="en-US" sz="2800" spc="380" dirty="0">
                <a:latin typeface="Arial"/>
                <a:cs typeface="Arial"/>
              </a:rPr>
              <a:t>  </a:t>
            </a:r>
            <a:r>
              <a:rPr lang="en-US" sz="2800" dirty="0">
                <a:latin typeface="Arial"/>
                <a:cs typeface="Arial"/>
              </a:rPr>
              <a:t>commonly</a:t>
            </a:r>
            <a:r>
              <a:rPr lang="en-US" sz="2800" spc="390" dirty="0">
                <a:latin typeface="Arial"/>
                <a:cs typeface="Arial"/>
              </a:rPr>
              <a:t>  </a:t>
            </a:r>
            <a:r>
              <a:rPr lang="en-US" sz="2800" dirty="0">
                <a:latin typeface="Arial"/>
                <a:cs typeface="Arial"/>
              </a:rPr>
              <a:t>referred</a:t>
            </a:r>
            <a:r>
              <a:rPr lang="en-US" sz="2800" spc="380" dirty="0">
                <a:latin typeface="Arial"/>
                <a:cs typeface="Arial"/>
              </a:rPr>
              <a:t>  </a:t>
            </a:r>
            <a:r>
              <a:rPr lang="en-US" sz="2800" spc="-25" dirty="0">
                <a:latin typeface="Arial"/>
                <a:cs typeface="Arial"/>
              </a:rPr>
              <a:t>to </a:t>
            </a:r>
            <a:r>
              <a:rPr lang="en-US" sz="2800" dirty="0">
                <a:latin typeface="Arial"/>
                <a:cs typeface="Arial"/>
              </a:rPr>
              <a:t>as</a:t>
            </a:r>
            <a:r>
              <a:rPr lang="en-US" sz="2800" spc="-2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ringworm</a:t>
            </a:r>
            <a:r>
              <a:rPr lang="en-US" sz="2800" spc="-5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or</a:t>
            </a:r>
            <a:r>
              <a:rPr lang="en-US" sz="2800" spc="-2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tinea</a:t>
            </a:r>
            <a:r>
              <a:rPr lang="en-US" sz="2800" spc="-5" dirty="0">
                <a:latin typeface="Arial"/>
                <a:cs typeface="Arial"/>
              </a:rPr>
              <a:t> </a:t>
            </a:r>
            <a:r>
              <a:rPr lang="en-US" sz="2800" spc="-10" dirty="0">
                <a:latin typeface="Arial"/>
                <a:cs typeface="Arial"/>
              </a:rPr>
              <a:t>infections.</a:t>
            </a:r>
            <a:endParaRPr lang="en-US" sz="2800" dirty="0">
              <a:latin typeface="Arial"/>
              <a:cs typeface="Arial"/>
            </a:endParaRPr>
          </a:p>
          <a:p>
            <a:pPr marL="241300" marR="8255" indent="-228600" algn="just">
              <a:lnSpc>
                <a:spcPct val="143300"/>
              </a:lnSpc>
              <a:buFont typeface="Wingdings 3"/>
              <a:buChar char=""/>
              <a:tabLst>
                <a:tab pos="241300" algn="l"/>
                <a:tab pos="1089025" algn="l"/>
                <a:tab pos="2021839" algn="l"/>
                <a:tab pos="3191510" algn="l"/>
                <a:tab pos="4784090" algn="l"/>
              </a:tabLst>
            </a:pPr>
            <a:r>
              <a:rPr lang="en-US" sz="2800" spc="-25" dirty="0">
                <a:latin typeface="Arial"/>
                <a:cs typeface="Arial"/>
              </a:rPr>
              <a:t>The</a:t>
            </a:r>
            <a:r>
              <a:rPr lang="en-US" sz="2800" dirty="0">
                <a:latin typeface="Arial"/>
                <a:cs typeface="Arial"/>
              </a:rPr>
              <a:t>	</a:t>
            </a:r>
            <a:r>
              <a:rPr lang="en-US" sz="2800" spc="-20" dirty="0">
                <a:latin typeface="Arial"/>
                <a:cs typeface="Arial"/>
              </a:rPr>
              <a:t>three</a:t>
            </a:r>
            <a:r>
              <a:rPr lang="en-US" sz="2800" dirty="0">
                <a:latin typeface="Arial"/>
                <a:cs typeface="Arial"/>
              </a:rPr>
              <a:t>	</a:t>
            </a:r>
            <a:r>
              <a:rPr lang="en-US" sz="2800" spc="-10" dirty="0">
                <a:latin typeface="Arial"/>
                <a:cs typeface="Arial"/>
              </a:rPr>
              <a:t>common</a:t>
            </a:r>
            <a:r>
              <a:rPr lang="en-US" sz="2800" dirty="0">
                <a:latin typeface="Arial"/>
                <a:cs typeface="Arial"/>
              </a:rPr>
              <a:t>	</a:t>
            </a:r>
            <a:r>
              <a:rPr lang="en-US" sz="2800" spc="-10" dirty="0">
                <a:latin typeface="Arial"/>
                <a:cs typeface="Arial"/>
              </a:rPr>
              <a:t>dermatophytes</a:t>
            </a:r>
            <a:r>
              <a:rPr lang="en-US" sz="2800" dirty="0">
                <a:latin typeface="Arial"/>
                <a:cs typeface="Arial"/>
              </a:rPr>
              <a:t>	are</a:t>
            </a:r>
            <a:r>
              <a:rPr lang="en-US" sz="2800" spc="15" dirty="0">
                <a:latin typeface="Arial"/>
                <a:cs typeface="Arial"/>
              </a:rPr>
              <a:t> </a:t>
            </a:r>
            <a:r>
              <a:rPr lang="en-US" sz="2800" i="1" spc="-10" dirty="0" err="1">
                <a:latin typeface="Arial"/>
                <a:cs typeface="Arial"/>
              </a:rPr>
              <a:t>Microsporum</a:t>
            </a:r>
            <a:r>
              <a:rPr lang="en-US" sz="2800" i="1" spc="-10" dirty="0">
                <a:latin typeface="Arial"/>
                <a:cs typeface="Arial"/>
              </a:rPr>
              <a:t>, </a:t>
            </a:r>
            <a:r>
              <a:rPr lang="en-US" sz="2800" i="1" dirty="0">
                <a:latin typeface="Arial"/>
                <a:cs typeface="Arial"/>
              </a:rPr>
              <a:t>Trichophyton,</a:t>
            </a:r>
            <a:r>
              <a:rPr lang="en-US" sz="2800" i="1" spc="-25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and</a:t>
            </a:r>
            <a:r>
              <a:rPr lang="en-US" sz="2800" spc="-25" dirty="0">
                <a:latin typeface="Arial"/>
                <a:cs typeface="Arial"/>
              </a:rPr>
              <a:t> </a:t>
            </a:r>
            <a:r>
              <a:rPr lang="en-US" sz="2800" i="1" dirty="0">
                <a:latin typeface="Arial"/>
                <a:cs typeface="Arial"/>
              </a:rPr>
              <a:t>Epidermophyton.</a:t>
            </a:r>
            <a:r>
              <a:rPr lang="en-US" sz="2800" i="1" spc="-25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These</a:t>
            </a:r>
            <a:r>
              <a:rPr lang="en-US" sz="2800" spc="-2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organisms</a:t>
            </a:r>
            <a:r>
              <a:rPr lang="en-US" sz="2800" spc="-2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grow</a:t>
            </a:r>
            <a:r>
              <a:rPr lang="en-US" sz="2800" spc="-15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well</a:t>
            </a:r>
            <a:r>
              <a:rPr lang="en-US" sz="2800" spc="-25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at</a:t>
            </a:r>
            <a:r>
              <a:rPr lang="en-US" sz="2800" spc="-20" dirty="0">
                <a:latin typeface="Arial"/>
                <a:cs typeface="Arial"/>
              </a:rPr>
              <a:t> </a:t>
            </a:r>
            <a:r>
              <a:rPr lang="en-US" sz="2800" spc="-10" dirty="0">
                <a:latin typeface="Arial"/>
                <a:cs typeface="Arial"/>
              </a:rPr>
              <a:t>25°C.</a:t>
            </a:r>
            <a:endParaRPr lang="en-US" sz="2800" dirty="0">
              <a:latin typeface="Arial"/>
              <a:cs typeface="Arial"/>
            </a:endParaRPr>
          </a:p>
          <a:p>
            <a:endParaRPr lang="en-SA" dirty="0"/>
          </a:p>
        </p:txBody>
      </p:sp>
    </p:spTree>
    <p:extLst>
      <p:ext uri="{BB962C8B-B14F-4D97-AF65-F5344CB8AC3E}">
        <p14:creationId xmlns:p14="http://schemas.microsoft.com/office/powerpoint/2010/main" val="293528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A5F46-7124-BFB5-BA0E-9CFA4A93C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A" dirty="0"/>
              <a:t>Microsco</a:t>
            </a:r>
            <a:r>
              <a:rPr lang="en-US" dirty="0"/>
              <a:t>p</a:t>
            </a:r>
            <a:r>
              <a:rPr lang="en-SA" dirty="0"/>
              <a:t>ic Slides to identify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F3E211-77AA-3EFD-8175-F6BFDDAB2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A" i="1" dirty="0"/>
              <a:t>Penicillium</a:t>
            </a:r>
          </a:p>
          <a:p>
            <a:r>
              <a:rPr lang="en-SA" i="1" dirty="0"/>
              <a:t>Aspergillus</a:t>
            </a:r>
          </a:p>
          <a:p>
            <a:r>
              <a:rPr lang="en-SA" i="1" dirty="0"/>
              <a:t>Rhizopus</a:t>
            </a:r>
          </a:p>
          <a:p>
            <a:r>
              <a:rPr lang="en-SA" i="1" dirty="0"/>
              <a:t>Fusarium</a:t>
            </a:r>
          </a:p>
          <a:p>
            <a:r>
              <a:rPr lang="en-SA" i="1" dirty="0"/>
              <a:t>Alternaria</a:t>
            </a:r>
          </a:p>
        </p:txBody>
      </p:sp>
    </p:spTree>
    <p:extLst>
      <p:ext uri="{BB962C8B-B14F-4D97-AF65-F5344CB8AC3E}">
        <p14:creationId xmlns:p14="http://schemas.microsoft.com/office/powerpoint/2010/main" val="10483330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DE018-EFFE-E2DB-3505-AB137BB1F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A" dirty="0"/>
              <a:t>Home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5846D-2E19-8358-5D52-0ECFCD7871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A" dirty="0"/>
              <a:t>1- Answer in Word doc.</a:t>
            </a:r>
          </a:p>
          <a:p>
            <a:r>
              <a:rPr lang="en-SA" dirty="0"/>
              <a:t>2- Give me </a:t>
            </a:r>
            <a:r>
              <a:rPr lang="en-US" dirty="0"/>
              <a:t>a complete</a:t>
            </a:r>
            <a:r>
              <a:rPr lang="en-SA" dirty="0"/>
              <a:t> answer.</a:t>
            </a:r>
          </a:p>
          <a:p>
            <a:r>
              <a:rPr lang="en-SA" dirty="0"/>
              <a:t>3- continue the previous report and fill the tables for results of the isolation of Microflora </a:t>
            </a:r>
            <a:r>
              <a:rPr lang="en-US" dirty="0"/>
              <a:t>by</a:t>
            </a:r>
            <a:r>
              <a:rPr lang="en-SA" dirty="0"/>
              <a:t> describing the growth characters </a:t>
            </a:r>
            <a:r>
              <a:rPr lang="en-US" dirty="0"/>
              <a:t>o</a:t>
            </a:r>
            <a:r>
              <a:rPr lang="en-SA" dirty="0"/>
              <a:t>n both NA and PDA.</a:t>
            </a:r>
          </a:p>
          <a:p>
            <a:endParaRPr lang="en-SA" dirty="0"/>
          </a:p>
        </p:txBody>
      </p:sp>
    </p:spTree>
    <p:extLst>
      <p:ext uri="{BB962C8B-B14F-4D97-AF65-F5344CB8AC3E}">
        <p14:creationId xmlns:p14="http://schemas.microsoft.com/office/powerpoint/2010/main" val="3695246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575319-F9A0-639B-93DD-F887F018F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Terms</a:t>
            </a:r>
            <a:r>
              <a:rPr lang="en-US" sz="4200" b="1" u="heavy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en-US" sz="4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Used</a:t>
            </a:r>
            <a:r>
              <a:rPr lang="en-US" sz="4200" b="1" u="heavy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en-US" sz="4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for</a:t>
            </a:r>
            <a:r>
              <a:rPr lang="en-US" sz="4200" b="1" u="heavy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en-US" sz="4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Growth</a:t>
            </a:r>
            <a:r>
              <a:rPr lang="en-US" sz="4200" b="1" u="heavy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en-US" sz="4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</a:t>
            </a:r>
            <a:r>
              <a:rPr lang="en-US" sz="4200" b="1" u="heavy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en-US" sz="4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Nutrient</a:t>
            </a:r>
            <a:r>
              <a:rPr lang="en-US" sz="4200" b="1" u="heavy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en-US" sz="4200" b="1" u="heavy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Broth</a:t>
            </a:r>
            <a:endParaRPr lang="en-SA" sz="4200" dirty="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FF7F1-4207-669C-4752-1EA1D2A02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182245" indent="-169545">
              <a:spcBef>
                <a:spcPts val="635"/>
              </a:spcBef>
              <a:buAutoNum type="arabicPeriod"/>
              <a:tabLst>
                <a:tab pos="182245" algn="l"/>
              </a:tabLst>
            </a:pPr>
            <a:r>
              <a:rPr lang="en-US" sz="2200" dirty="0">
                <a:latin typeface="Arial"/>
                <a:cs typeface="Arial"/>
              </a:rPr>
              <a:t>Uniform</a:t>
            </a:r>
            <a:r>
              <a:rPr lang="en-US" sz="2200" spc="-35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fine</a:t>
            </a:r>
            <a:r>
              <a:rPr lang="en-US" sz="2200" spc="-25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turbidity</a:t>
            </a:r>
            <a:r>
              <a:rPr lang="en-US" sz="2200" spc="-25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–</a:t>
            </a:r>
            <a:r>
              <a:rPr lang="en-US" sz="2200" spc="-20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finely</a:t>
            </a:r>
            <a:r>
              <a:rPr lang="en-US" sz="2200" spc="-40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dispersed</a:t>
            </a:r>
            <a:r>
              <a:rPr lang="en-US" sz="2200" spc="-25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growth</a:t>
            </a:r>
            <a:r>
              <a:rPr lang="en-US" sz="2200" spc="-20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throughout</a:t>
            </a:r>
            <a:r>
              <a:rPr lang="en-US" sz="2200" spc="-25" dirty="0">
                <a:latin typeface="Arial"/>
                <a:cs typeface="Arial"/>
              </a:rPr>
              <a:t> </a:t>
            </a:r>
            <a:r>
              <a:rPr lang="en-US" sz="2200" spc="-10" dirty="0">
                <a:latin typeface="Arial"/>
                <a:cs typeface="Arial"/>
              </a:rPr>
              <a:t>(cloudy)</a:t>
            </a:r>
            <a:endParaRPr lang="en-US" sz="2200" dirty="0">
              <a:latin typeface="Arial"/>
              <a:cs typeface="Arial"/>
            </a:endParaRPr>
          </a:p>
          <a:p>
            <a:pPr marL="182245" indent="-169545">
              <a:spcBef>
                <a:spcPts val="625"/>
              </a:spcBef>
              <a:buAutoNum type="arabicPeriod"/>
              <a:tabLst>
                <a:tab pos="182245" algn="l"/>
              </a:tabLst>
            </a:pPr>
            <a:r>
              <a:rPr lang="en-US" sz="2200" dirty="0">
                <a:latin typeface="Arial"/>
                <a:cs typeface="Arial"/>
              </a:rPr>
              <a:t>Flocculent</a:t>
            </a:r>
            <a:r>
              <a:rPr lang="en-US" sz="2200" spc="-25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–</a:t>
            </a:r>
            <a:r>
              <a:rPr lang="en-US" sz="2200" spc="-20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flaxy</a:t>
            </a:r>
            <a:r>
              <a:rPr lang="en-US" sz="2200" spc="-35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aggregates</a:t>
            </a:r>
            <a:r>
              <a:rPr lang="en-US" sz="2200" spc="-20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dispersed</a:t>
            </a:r>
            <a:r>
              <a:rPr lang="en-US" sz="2200" spc="-30" dirty="0">
                <a:latin typeface="Arial"/>
                <a:cs typeface="Arial"/>
              </a:rPr>
              <a:t> </a:t>
            </a:r>
            <a:r>
              <a:rPr lang="en-US" sz="2200" spc="-10" dirty="0">
                <a:latin typeface="Arial"/>
                <a:cs typeface="Arial"/>
              </a:rPr>
              <a:t>throughout</a:t>
            </a:r>
            <a:endParaRPr lang="en-US" sz="2200" dirty="0">
              <a:latin typeface="Arial"/>
              <a:cs typeface="Arial"/>
            </a:endParaRPr>
          </a:p>
          <a:p>
            <a:pPr marL="182245" indent="-169545">
              <a:spcBef>
                <a:spcPts val="635"/>
              </a:spcBef>
              <a:buAutoNum type="arabicPeriod"/>
              <a:tabLst>
                <a:tab pos="182245" algn="l"/>
              </a:tabLst>
            </a:pPr>
            <a:r>
              <a:rPr lang="en-US" sz="2200" dirty="0">
                <a:latin typeface="Arial"/>
                <a:cs typeface="Arial"/>
              </a:rPr>
              <a:t>Pellicle</a:t>
            </a:r>
            <a:r>
              <a:rPr lang="en-US" sz="2200" spc="-15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–</a:t>
            </a:r>
            <a:r>
              <a:rPr lang="en-US" sz="2200" spc="-5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thick,</a:t>
            </a:r>
            <a:r>
              <a:rPr lang="en-US" sz="2200" spc="-25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padlike</a:t>
            </a:r>
            <a:r>
              <a:rPr lang="en-US" sz="2200" spc="-15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growth</a:t>
            </a:r>
            <a:r>
              <a:rPr lang="en-US" sz="2200" spc="-5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on</a:t>
            </a:r>
            <a:r>
              <a:rPr lang="en-US" sz="2200" spc="-10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the</a:t>
            </a:r>
            <a:r>
              <a:rPr lang="en-US" sz="2200" spc="-15" dirty="0">
                <a:latin typeface="Arial"/>
                <a:cs typeface="Arial"/>
              </a:rPr>
              <a:t> </a:t>
            </a:r>
            <a:r>
              <a:rPr lang="en-US" sz="2200" spc="-10" dirty="0">
                <a:latin typeface="Arial"/>
                <a:cs typeface="Arial"/>
              </a:rPr>
              <a:t>surface</a:t>
            </a:r>
            <a:endParaRPr lang="en-US" sz="2200" dirty="0">
              <a:latin typeface="Arial"/>
              <a:cs typeface="Arial"/>
            </a:endParaRPr>
          </a:p>
          <a:p>
            <a:pPr marL="12700" marR="10160" indent="181610">
              <a:spcBef>
                <a:spcPts val="160"/>
              </a:spcBef>
              <a:buAutoNum type="arabicPeriod"/>
              <a:tabLst>
                <a:tab pos="194310" algn="l"/>
              </a:tabLst>
            </a:pPr>
            <a:r>
              <a:rPr lang="en-US" sz="2200" dirty="0">
                <a:latin typeface="Arial"/>
                <a:cs typeface="Arial"/>
              </a:rPr>
              <a:t>Sediment</a:t>
            </a:r>
            <a:r>
              <a:rPr lang="en-US" sz="2200" spc="90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–</a:t>
            </a:r>
            <a:r>
              <a:rPr lang="en-US" sz="2200" spc="80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concentration</a:t>
            </a:r>
            <a:r>
              <a:rPr lang="en-US" sz="2200" spc="80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of</a:t>
            </a:r>
            <a:r>
              <a:rPr lang="en-US" sz="2200" spc="90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growth</a:t>
            </a:r>
            <a:r>
              <a:rPr lang="en-US" sz="2200" spc="80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at</a:t>
            </a:r>
            <a:r>
              <a:rPr lang="en-US" sz="2200" spc="80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the</a:t>
            </a:r>
            <a:r>
              <a:rPr lang="en-US" sz="2200" spc="75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bottom</a:t>
            </a:r>
            <a:r>
              <a:rPr lang="en-US" sz="2200" spc="80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of</a:t>
            </a:r>
            <a:r>
              <a:rPr lang="en-US" sz="2200" spc="75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the</a:t>
            </a:r>
            <a:r>
              <a:rPr lang="en-US" sz="2200" spc="65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broth</a:t>
            </a:r>
            <a:r>
              <a:rPr lang="en-US" sz="2200" spc="80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culture</a:t>
            </a:r>
            <a:r>
              <a:rPr lang="en-US" sz="2200" spc="80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may</a:t>
            </a:r>
            <a:r>
              <a:rPr lang="en-US" sz="2200" spc="65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be</a:t>
            </a:r>
            <a:r>
              <a:rPr lang="en-US" sz="2200" spc="80" dirty="0">
                <a:latin typeface="Arial"/>
                <a:cs typeface="Arial"/>
              </a:rPr>
              <a:t> </a:t>
            </a:r>
            <a:r>
              <a:rPr lang="en-US" sz="2200" spc="-10" dirty="0">
                <a:latin typeface="Arial"/>
                <a:cs typeface="Arial"/>
              </a:rPr>
              <a:t>granular, </a:t>
            </a:r>
            <a:r>
              <a:rPr lang="en-US" sz="2200" dirty="0">
                <a:latin typeface="Arial"/>
                <a:cs typeface="Arial"/>
              </a:rPr>
              <a:t>flaxy,</a:t>
            </a:r>
            <a:r>
              <a:rPr lang="en-US" sz="2200" spc="-20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or</a:t>
            </a:r>
            <a:r>
              <a:rPr lang="en-US" sz="2200" spc="-15" dirty="0">
                <a:latin typeface="Arial"/>
                <a:cs typeface="Arial"/>
              </a:rPr>
              <a:t> </a:t>
            </a:r>
            <a:r>
              <a:rPr lang="en-US" sz="2200" spc="-10" dirty="0">
                <a:latin typeface="Arial"/>
                <a:cs typeface="Arial"/>
              </a:rPr>
              <a:t>flocculent.</a:t>
            </a:r>
            <a:endParaRPr lang="en-US" sz="2200" dirty="0">
              <a:latin typeface="Arial"/>
              <a:cs typeface="Arial"/>
            </a:endParaRPr>
          </a:p>
          <a:p>
            <a:pPr marL="182245" indent="-169545">
              <a:spcBef>
                <a:spcPts val="445"/>
              </a:spcBef>
              <a:buAutoNum type="arabicPeriod"/>
              <a:tabLst>
                <a:tab pos="182245" algn="l"/>
              </a:tabLst>
            </a:pPr>
            <a:r>
              <a:rPr lang="en-US" sz="2200" dirty="0">
                <a:latin typeface="Arial"/>
                <a:cs typeface="Arial"/>
              </a:rPr>
              <a:t>Ring</a:t>
            </a:r>
            <a:r>
              <a:rPr lang="en-US" sz="2200" spc="-35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formation</a:t>
            </a:r>
            <a:r>
              <a:rPr lang="en-US" sz="2200" spc="-5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–</a:t>
            </a:r>
            <a:r>
              <a:rPr lang="en-US" sz="2200" spc="-20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a</a:t>
            </a:r>
            <a:r>
              <a:rPr lang="en-US" sz="2200" spc="-15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ring</a:t>
            </a:r>
            <a:r>
              <a:rPr lang="en-US" sz="2200" spc="-20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of</a:t>
            </a:r>
            <a:r>
              <a:rPr lang="en-US" sz="2200" spc="-5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growth</a:t>
            </a:r>
            <a:r>
              <a:rPr lang="en-US" sz="2200" spc="-5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on</a:t>
            </a:r>
            <a:r>
              <a:rPr lang="en-US" sz="2200" spc="-15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the</a:t>
            </a:r>
            <a:r>
              <a:rPr lang="en-US" sz="2200" spc="-10" dirty="0">
                <a:latin typeface="Arial"/>
                <a:cs typeface="Arial"/>
              </a:rPr>
              <a:t> surface</a:t>
            </a:r>
            <a:endParaRPr lang="en-SA" sz="2200" dirty="0"/>
          </a:p>
        </p:txBody>
      </p:sp>
    </p:spTree>
    <p:extLst>
      <p:ext uri="{BB962C8B-B14F-4D97-AF65-F5344CB8AC3E}">
        <p14:creationId xmlns:p14="http://schemas.microsoft.com/office/powerpoint/2010/main" val="3712490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A8908DB7-C3A6-4FCB-9820-CEE02B398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286279-9463-17CE-330A-E0A7B5BB6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823"/>
            <a:ext cx="3419856" cy="5583148"/>
          </a:xfrm>
        </p:spPr>
        <p:txBody>
          <a:bodyPr anchor="ctr">
            <a:normAutofit/>
          </a:bodyPr>
          <a:lstStyle/>
          <a:p>
            <a:r>
              <a:rPr lang="en-US" sz="4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Colony</a:t>
            </a:r>
            <a:r>
              <a:rPr lang="en-US" sz="4200" b="1" u="heavy" spc="-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en-US" sz="4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Morphology</a:t>
            </a:r>
            <a:r>
              <a:rPr lang="en-US" sz="4200" b="1" u="heavy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en-US" sz="4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</a:t>
            </a:r>
            <a:r>
              <a:rPr lang="en-US" sz="4200" b="1" u="heavy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en-US" sz="4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broth</a:t>
            </a:r>
            <a:r>
              <a:rPr lang="en-US" sz="4200" b="1" u="heavy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en-US" sz="42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media</a:t>
            </a:r>
            <a:br>
              <a:rPr lang="en-US" sz="4200" dirty="0">
                <a:latin typeface="Arial"/>
                <a:cs typeface="Arial"/>
              </a:rPr>
            </a:br>
            <a:endParaRPr lang="en-SA" sz="4200" dirty="0"/>
          </a:p>
        </p:txBody>
      </p:sp>
      <p:sp>
        <p:nvSpPr>
          <p:cNvPr id="7" name="sketch line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267200" y="630936"/>
            <a:ext cx="18288" cy="5590381"/>
          </a:xfrm>
          <a:custGeom>
            <a:avLst/>
            <a:gdLst>
              <a:gd name="connsiteX0" fmla="*/ 0 w 18288"/>
              <a:gd name="connsiteY0" fmla="*/ 0 h 5590381"/>
              <a:gd name="connsiteX1" fmla="*/ 18288 w 18288"/>
              <a:gd name="connsiteY1" fmla="*/ 0 h 5590381"/>
              <a:gd name="connsiteX2" fmla="*/ 18288 w 18288"/>
              <a:gd name="connsiteY2" fmla="*/ 754701 h 5590381"/>
              <a:gd name="connsiteX3" fmla="*/ 18288 w 18288"/>
              <a:gd name="connsiteY3" fmla="*/ 1565307 h 5590381"/>
              <a:gd name="connsiteX4" fmla="*/ 18288 w 18288"/>
              <a:gd name="connsiteY4" fmla="*/ 2152297 h 5590381"/>
              <a:gd name="connsiteX5" fmla="*/ 18288 w 18288"/>
              <a:gd name="connsiteY5" fmla="*/ 2906998 h 5590381"/>
              <a:gd name="connsiteX6" fmla="*/ 18288 w 18288"/>
              <a:gd name="connsiteY6" fmla="*/ 3549892 h 5590381"/>
              <a:gd name="connsiteX7" fmla="*/ 18288 w 18288"/>
              <a:gd name="connsiteY7" fmla="*/ 4080978 h 5590381"/>
              <a:gd name="connsiteX8" fmla="*/ 18288 w 18288"/>
              <a:gd name="connsiteY8" fmla="*/ 4835680 h 5590381"/>
              <a:gd name="connsiteX9" fmla="*/ 18288 w 18288"/>
              <a:gd name="connsiteY9" fmla="*/ 5590381 h 5590381"/>
              <a:gd name="connsiteX10" fmla="*/ 0 w 18288"/>
              <a:gd name="connsiteY10" fmla="*/ 5590381 h 5590381"/>
              <a:gd name="connsiteX11" fmla="*/ 0 w 18288"/>
              <a:gd name="connsiteY11" fmla="*/ 4835680 h 5590381"/>
              <a:gd name="connsiteX12" fmla="*/ 0 w 18288"/>
              <a:gd name="connsiteY12" fmla="*/ 4304593 h 5590381"/>
              <a:gd name="connsiteX13" fmla="*/ 0 w 18288"/>
              <a:gd name="connsiteY13" fmla="*/ 3773507 h 5590381"/>
              <a:gd name="connsiteX14" fmla="*/ 0 w 18288"/>
              <a:gd name="connsiteY14" fmla="*/ 3186517 h 5590381"/>
              <a:gd name="connsiteX15" fmla="*/ 0 w 18288"/>
              <a:gd name="connsiteY15" fmla="*/ 2487720 h 5590381"/>
              <a:gd name="connsiteX16" fmla="*/ 0 w 18288"/>
              <a:gd name="connsiteY16" fmla="*/ 1956633 h 5590381"/>
              <a:gd name="connsiteX17" fmla="*/ 0 w 18288"/>
              <a:gd name="connsiteY17" fmla="*/ 1425547 h 5590381"/>
              <a:gd name="connsiteX18" fmla="*/ 0 w 18288"/>
              <a:gd name="connsiteY18" fmla="*/ 614942 h 5590381"/>
              <a:gd name="connsiteX19" fmla="*/ 0 w 18288"/>
              <a:gd name="connsiteY19" fmla="*/ 0 h 559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288" h="5590381" fill="none" extrusionOk="0">
                <a:moveTo>
                  <a:pt x="0" y="0"/>
                </a:moveTo>
                <a:cubicBezTo>
                  <a:pt x="7726" y="-435"/>
                  <a:pt x="14198" y="437"/>
                  <a:pt x="18288" y="0"/>
                </a:cubicBezTo>
                <a:cubicBezTo>
                  <a:pt x="-5226" y="225076"/>
                  <a:pt x="46275" y="562283"/>
                  <a:pt x="18288" y="754701"/>
                </a:cubicBezTo>
                <a:cubicBezTo>
                  <a:pt x="-9699" y="947119"/>
                  <a:pt x="30081" y="1239251"/>
                  <a:pt x="18288" y="1565307"/>
                </a:cubicBezTo>
                <a:cubicBezTo>
                  <a:pt x="6495" y="1891363"/>
                  <a:pt x="7160" y="1999140"/>
                  <a:pt x="18288" y="2152297"/>
                </a:cubicBezTo>
                <a:cubicBezTo>
                  <a:pt x="29417" y="2305454"/>
                  <a:pt x="28705" y="2598333"/>
                  <a:pt x="18288" y="2906998"/>
                </a:cubicBezTo>
                <a:cubicBezTo>
                  <a:pt x="7871" y="3215663"/>
                  <a:pt x="35263" y="3327412"/>
                  <a:pt x="18288" y="3549892"/>
                </a:cubicBezTo>
                <a:cubicBezTo>
                  <a:pt x="1313" y="3772372"/>
                  <a:pt x="38561" y="3843836"/>
                  <a:pt x="18288" y="4080978"/>
                </a:cubicBezTo>
                <a:cubicBezTo>
                  <a:pt x="-1985" y="4318120"/>
                  <a:pt x="-3806" y="4511166"/>
                  <a:pt x="18288" y="4835680"/>
                </a:cubicBezTo>
                <a:cubicBezTo>
                  <a:pt x="40382" y="5160194"/>
                  <a:pt x="-13070" y="5401748"/>
                  <a:pt x="18288" y="5590381"/>
                </a:cubicBezTo>
                <a:cubicBezTo>
                  <a:pt x="12010" y="5589863"/>
                  <a:pt x="6799" y="5589982"/>
                  <a:pt x="0" y="5590381"/>
                </a:cubicBezTo>
                <a:cubicBezTo>
                  <a:pt x="-6480" y="5250523"/>
                  <a:pt x="-32148" y="5052531"/>
                  <a:pt x="0" y="4835680"/>
                </a:cubicBezTo>
                <a:cubicBezTo>
                  <a:pt x="32148" y="4618829"/>
                  <a:pt x="5352" y="4496374"/>
                  <a:pt x="0" y="4304593"/>
                </a:cubicBezTo>
                <a:cubicBezTo>
                  <a:pt x="-5352" y="4112812"/>
                  <a:pt x="9645" y="3919423"/>
                  <a:pt x="0" y="3773507"/>
                </a:cubicBezTo>
                <a:cubicBezTo>
                  <a:pt x="-9645" y="3627591"/>
                  <a:pt x="-10654" y="3330687"/>
                  <a:pt x="0" y="3186517"/>
                </a:cubicBezTo>
                <a:cubicBezTo>
                  <a:pt x="10654" y="3042347"/>
                  <a:pt x="18181" y="2635923"/>
                  <a:pt x="0" y="2487720"/>
                </a:cubicBezTo>
                <a:cubicBezTo>
                  <a:pt x="-18181" y="2339517"/>
                  <a:pt x="-7947" y="2113537"/>
                  <a:pt x="0" y="1956633"/>
                </a:cubicBezTo>
                <a:cubicBezTo>
                  <a:pt x="7947" y="1799729"/>
                  <a:pt x="-15145" y="1657735"/>
                  <a:pt x="0" y="1425547"/>
                </a:cubicBezTo>
                <a:cubicBezTo>
                  <a:pt x="15145" y="1193359"/>
                  <a:pt x="-23832" y="948054"/>
                  <a:pt x="0" y="614942"/>
                </a:cubicBezTo>
                <a:cubicBezTo>
                  <a:pt x="23832" y="281831"/>
                  <a:pt x="2816" y="129878"/>
                  <a:pt x="0" y="0"/>
                </a:cubicBezTo>
                <a:close/>
              </a:path>
              <a:path w="18288" h="5590381" stroke="0" extrusionOk="0">
                <a:moveTo>
                  <a:pt x="0" y="0"/>
                </a:moveTo>
                <a:cubicBezTo>
                  <a:pt x="5871" y="848"/>
                  <a:pt x="11713" y="-200"/>
                  <a:pt x="18288" y="0"/>
                </a:cubicBezTo>
                <a:cubicBezTo>
                  <a:pt x="41141" y="165299"/>
                  <a:pt x="3613" y="427555"/>
                  <a:pt x="18288" y="698798"/>
                </a:cubicBezTo>
                <a:cubicBezTo>
                  <a:pt x="32963" y="970041"/>
                  <a:pt x="19680" y="1226199"/>
                  <a:pt x="18288" y="1397595"/>
                </a:cubicBezTo>
                <a:cubicBezTo>
                  <a:pt x="16896" y="1568991"/>
                  <a:pt x="38798" y="1794517"/>
                  <a:pt x="18288" y="2152297"/>
                </a:cubicBezTo>
                <a:cubicBezTo>
                  <a:pt x="-2222" y="2510077"/>
                  <a:pt x="40846" y="2594424"/>
                  <a:pt x="18288" y="2739287"/>
                </a:cubicBezTo>
                <a:cubicBezTo>
                  <a:pt x="-4270" y="2884150"/>
                  <a:pt x="27117" y="3129706"/>
                  <a:pt x="18288" y="3493988"/>
                </a:cubicBezTo>
                <a:cubicBezTo>
                  <a:pt x="9459" y="3858270"/>
                  <a:pt x="54201" y="4041447"/>
                  <a:pt x="18288" y="4304593"/>
                </a:cubicBezTo>
                <a:cubicBezTo>
                  <a:pt x="-17625" y="4567740"/>
                  <a:pt x="49627" y="5149125"/>
                  <a:pt x="18288" y="5590381"/>
                </a:cubicBezTo>
                <a:cubicBezTo>
                  <a:pt x="10860" y="5590744"/>
                  <a:pt x="7568" y="5590157"/>
                  <a:pt x="0" y="5590381"/>
                </a:cubicBezTo>
                <a:cubicBezTo>
                  <a:pt x="36767" y="5266821"/>
                  <a:pt x="-16223" y="5116146"/>
                  <a:pt x="0" y="4835680"/>
                </a:cubicBezTo>
                <a:cubicBezTo>
                  <a:pt x="16223" y="4555214"/>
                  <a:pt x="-16316" y="4356490"/>
                  <a:pt x="0" y="4136882"/>
                </a:cubicBezTo>
                <a:cubicBezTo>
                  <a:pt x="16316" y="3917274"/>
                  <a:pt x="8005" y="3773465"/>
                  <a:pt x="0" y="3549892"/>
                </a:cubicBezTo>
                <a:cubicBezTo>
                  <a:pt x="-8005" y="3326319"/>
                  <a:pt x="27623" y="3052456"/>
                  <a:pt x="0" y="2851094"/>
                </a:cubicBezTo>
                <a:cubicBezTo>
                  <a:pt x="-27623" y="2649732"/>
                  <a:pt x="5614" y="2455815"/>
                  <a:pt x="0" y="2264104"/>
                </a:cubicBezTo>
                <a:cubicBezTo>
                  <a:pt x="-5614" y="2072393"/>
                  <a:pt x="22598" y="1990723"/>
                  <a:pt x="0" y="1733018"/>
                </a:cubicBezTo>
                <a:cubicBezTo>
                  <a:pt x="-22598" y="1475313"/>
                  <a:pt x="-6965" y="1369123"/>
                  <a:pt x="0" y="1090124"/>
                </a:cubicBezTo>
                <a:cubicBezTo>
                  <a:pt x="6965" y="811125"/>
                  <a:pt x="-19273" y="507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311409761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67EAB1F8-97F6-F993-3183-0CE4D785926E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1896" y="1537252"/>
            <a:ext cx="7361980" cy="330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741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B60963-6687-20BF-3D77-77CC6C2DC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7200"/>
            <a:ext cx="10909640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100" b="1" u="heavy">
                <a:uFill>
                  <a:solidFill>
                    <a:srgbClr val="000000"/>
                  </a:solidFill>
                </a:uFill>
              </a:rPr>
              <a:t>Growth</a:t>
            </a:r>
            <a:r>
              <a:rPr lang="en-US" sz="6100" b="1" u="heavy" spc="-35"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sz="6100" b="1" u="heavy">
                <a:uFill>
                  <a:solidFill>
                    <a:srgbClr val="000000"/>
                  </a:solidFill>
                </a:uFill>
              </a:rPr>
              <a:t>Patterns</a:t>
            </a:r>
            <a:r>
              <a:rPr lang="en-US" sz="6100" b="1" u="heavy" spc="-15"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sz="6100" b="1" u="heavy">
                <a:uFill>
                  <a:solidFill>
                    <a:srgbClr val="000000"/>
                  </a:solidFill>
                </a:uFill>
              </a:rPr>
              <a:t>on</a:t>
            </a:r>
            <a:r>
              <a:rPr lang="en-US" sz="6100" b="1" u="heavy" spc="-30"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sz="6100" b="1" u="heavy">
                <a:uFill>
                  <a:solidFill>
                    <a:srgbClr val="000000"/>
                  </a:solidFill>
                </a:uFill>
              </a:rPr>
              <a:t>Broth media</a:t>
            </a:r>
            <a:endParaRPr lang="en-US" sz="6100"/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Different types of water in test tubes&#10;&#10;Description automatically generated">
            <a:extLst>
              <a:ext uri="{FF2B5EF4-FFF2-40B4-BE49-F238E27FC236}">
                <a16:creationId xmlns:a16="http://schemas.microsoft.com/office/drawing/2014/main" id="{05B05075-5762-FA34-7C7E-177F723DB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397366"/>
            <a:ext cx="4970010" cy="3491432"/>
          </a:xfrm>
          <a:prstGeom prst="rect">
            <a:avLst/>
          </a:prstGeom>
        </p:spPr>
      </p:pic>
      <p:pic>
        <p:nvPicPr>
          <p:cNvPr id="5" name="Picture 4" descr="A group of test tubes with different types of substance&#10;&#10;Description automatically generated">
            <a:extLst>
              <a:ext uri="{FF2B5EF4-FFF2-40B4-BE49-F238E27FC236}">
                <a16:creationId xmlns:a16="http://schemas.microsoft.com/office/drawing/2014/main" id="{2C42A512-F1FA-7C7F-1FD5-D567E6A72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0011" y="2415938"/>
            <a:ext cx="7221989" cy="357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005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A8354C-23EC-FC34-5EC8-034B802D6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4600" b="1" u="heavy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Terms</a:t>
            </a:r>
            <a:r>
              <a:rPr lang="en-US" sz="4600" b="1" u="heavy" spc="-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en-US" sz="4600" b="1" u="heavy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Used</a:t>
            </a:r>
            <a:r>
              <a:rPr lang="en-US" sz="4600" b="1" u="heavy" spc="-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en-US" sz="4600" b="1" u="heavy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for</a:t>
            </a:r>
            <a:r>
              <a:rPr lang="en-US" sz="4600" b="1" u="heavy" spc="-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en-US" sz="4600" b="1" u="heavy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Growth</a:t>
            </a:r>
            <a:r>
              <a:rPr lang="en-US" sz="4600" b="1" u="heavy" spc="-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en-US" sz="4600" b="1" u="heavy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on</a:t>
            </a:r>
            <a:r>
              <a:rPr lang="en-US" sz="4600" b="1" u="heavy" spc="-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en-US" sz="4600" b="1" u="heavy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Nutrient</a:t>
            </a:r>
            <a:r>
              <a:rPr lang="en-US" sz="4600" b="1" u="heavy" spc="-2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en-US" sz="4600" b="1" u="heavy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Slants</a:t>
            </a:r>
            <a:endParaRPr lang="en-SA" sz="4600"/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4AECF-4B8F-5B0E-E858-0814F9C4F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marL="12700" marR="6985" indent="182245">
              <a:spcBef>
                <a:spcPts val="160"/>
              </a:spcBef>
              <a:buFont typeface="Arial"/>
              <a:buAutoNum type="arabicPeriod"/>
              <a:tabLst>
                <a:tab pos="194945" algn="l"/>
              </a:tabLst>
            </a:pPr>
            <a:r>
              <a:rPr lang="en-US" sz="2200" b="1" dirty="0">
                <a:latin typeface="Arial"/>
                <a:cs typeface="Arial"/>
              </a:rPr>
              <a:t>Abundance</a:t>
            </a:r>
            <a:r>
              <a:rPr lang="en-US" sz="2200" b="1" spc="70" dirty="0">
                <a:latin typeface="Arial"/>
                <a:cs typeface="Arial"/>
              </a:rPr>
              <a:t> </a:t>
            </a:r>
            <a:r>
              <a:rPr lang="en-US" sz="2200" b="1" dirty="0">
                <a:latin typeface="Arial"/>
                <a:cs typeface="Arial"/>
              </a:rPr>
              <a:t>of</a:t>
            </a:r>
            <a:r>
              <a:rPr lang="en-US" sz="2200" b="1" spc="55" dirty="0">
                <a:latin typeface="Arial"/>
                <a:cs typeface="Arial"/>
              </a:rPr>
              <a:t> </a:t>
            </a:r>
            <a:r>
              <a:rPr lang="en-US" sz="2200" b="1" dirty="0">
                <a:latin typeface="Arial"/>
                <a:cs typeface="Arial"/>
              </a:rPr>
              <a:t>growth</a:t>
            </a:r>
            <a:r>
              <a:rPr lang="en-US" sz="2200" b="1" spc="65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-</a:t>
            </a:r>
            <a:r>
              <a:rPr lang="en-US" sz="2200" spc="60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the</a:t>
            </a:r>
            <a:r>
              <a:rPr lang="en-US" sz="2200" spc="60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amount</a:t>
            </a:r>
            <a:r>
              <a:rPr lang="en-US" sz="2200" spc="65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of</a:t>
            </a:r>
            <a:r>
              <a:rPr lang="en-US" sz="2200" spc="60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growth</a:t>
            </a:r>
            <a:r>
              <a:rPr lang="en-US" sz="2200" spc="65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is</a:t>
            </a:r>
            <a:r>
              <a:rPr lang="en-US" sz="2200" spc="60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designated</a:t>
            </a:r>
            <a:r>
              <a:rPr lang="en-US" sz="2200" spc="50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as</a:t>
            </a:r>
            <a:r>
              <a:rPr lang="en-US" sz="2200" spc="50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none,</a:t>
            </a:r>
            <a:r>
              <a:rPr lang="en-US" sz="2200" spc="60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slight,</a:t>
            </a:r>
            <a:r>
              <a:rPr lang="en-US" sz="2200" spc="50" dirty="0">
                <a:latin typeface="Arial"/>
                <a:cs typeface="Arial"/>
              </a:rPr>
              <a:t> </a:t>
            </a:r>
            <a:r>
              <a:rPr lang="en-US" sz="2200" spc="-10" dirty="0">
                <a:latin typeface="Arial"/>
                <a:cs typeface="Arial"/>
              </a:rPr>
              <a:t>moderate, </a:t>
            </a:r>
            <a:r>
              <a:rPr lang="en-US" sz="2200" dirty="0">
                <a:latin typeface="Arial"/>
                <a:cs typeface="Arial"/>
              </a:rPr>
              <a:t>or</a:t>
            </a:r>
            <a:r>
              <a:rPr lang="en-US" sz="2200" spc="-5" dirty="0">
                <a:latin typeface="Arial"/>
                <a:cs typeface="Arial"/>
              </a:rPr>
              <a:t> </a:t>
            </a:r>
            <a:r>
              <a:rPr lang="en-US" sz="2200" spc="-10" dirty="0">
                <a:latin typeface="Arial"/>
                <a:cs typeface="Arial"/>
              </a:rPr>
              <a:t>large.</a:t>
            </a:r>
            <a:endParaRPr lang="en-US" sz="2200" dirty="0">
              <a:latin typeface="Arial"/>
              <a:cs typeface="Arial"/>
            </a:endParaRPr>
          </a:p>
          <a:p>
            <a:pPr marL="229870" indent="-217170">
              <a:spcBef>
                <a:spcPts val="445"/>
              </a:spcBef>
              <a:buFont typeface="Arial"/>
              <a:buAutoNum type="arabicPeriod"/>
              <a:tabLst>
                <a:tab pos="229870" algn="l"/>
              </a:tabLst>
            </a:pPr>
            <a:r>
              <a:rPr lang="en-US" sz="2200" b="1" dirty="0">
                <a:latin typeface="Arial"/>
                <a:cs typeface="Arial"/>
              </a:rPr>
              <a:t>Pigmentation</a:t>
            </a:r>
            <a:r>
              <a:rPr lang="en-US" sz="2200" b="1" spc="330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–</a:t>
            </a:r>
            <a:r>
              <a:rPr lang="en-US" sz="2200" spc="340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chromogenic</a:t>
            </a:r>
            <a:r>
              <a:rPr lang="en-US" sz="2200" spc="335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bacteria</a:t>
            </a:r>
            <a:r>
              <a:rPr lang="en-US" sz="2200" spc="340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may</a:t>
            </a:r>
            <a:r>
              <a:rPr lang="en-US" sz="2200" spc="325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produce</a:t>
            </a:r>
            <a:r>
              <a:rPr lang="en-US" sz="2200" spc="340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intracellular</a:t>
            </a:r>
            <a:r>
              <a:rPr lang="en-US" sz="2200" spc="335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pigments</a:t>
            </a:r>
            <a:r>
              <a:rPr lang="en-US" sz="2200" spc="340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that</a:t>
            </a:r>
            <a:r>
              <a:rPr lang="en-US" sz="2200" spc="325" dirty="0">
                <a:latin typeface="Arial"/>
                <a:cs typeface="Arial"/>
              </a:rPr>
              <a:t> </a:t>
            </a:r>
            <a:r>
              <a:rPr lang="en-US" sz="2200" spc="-25" dirty="0">
                <a:latin typeface="Arial"/>
                <a:cs typeface="Arial"/>
              </a:rPr>
              <a:t>are </a:t>
            </a:r>
            <a:r>
              <a:rPr lang="en-US" sz="2200" dirty="0">
                <a:latin typeface="Arial"/>
                <a:cs typeface="Arial"/>
              </a:rPr>
              <a:t>responsible</a:t>
            </a:r>
            <a:r>
              <a:rPr lang="en-US" sz="2200" spc="-30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for</a:t>
            </a:r>
            <a:r>
              <a:rPr lang="en-US" sz="2200" spc="-15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the</a:t>
            </a:r>
            <a:r>
              <a:rPr lang="en-US" sz="2200" spc="-15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color</a:t>
            </a:r>
            <a:r>
              <a:rPr lang="en-US" sz="2200" spc="-20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of</a:t>
            </a:r>
            <a:r>
              <a:rPr lang="en-US" sz="2200" spc="-5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the</a:t>
            </a:r>
            <a:r>
              <a:rPr lang="en-US" sz="2200" spc="-15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colonies</a:t>
            </a:r>
            <a:r>
              <a:rPr lang="en-US" sz="2200" spc="-25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on</a:t>
            </a:r>
            <a:r>
              <a:rPr lang="en-US" sz="2200" spc="-30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the</a:t>
            </a:r>
            <a:r>
              <a:rPr lang="en-US" sz="2200" spc="-15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agar</a:t>
            </a:r>
            <a:r>
              <a:rPr lang="en-US" sz="2200" spc="-15" dirty="0">
                <a:latin typeface="Arial"/>
                <a:cs typeface="Arial"/>
              </a:rPr>
              <a:t> </a:t>
            </a:r>
            <a:r>
              <a:rPr lang="en-US" sz="2200" spc="-10" dirty="0">
                <a:latin typeface="Arial"/>
                <a:cs typeface="Arial"/>
              </a:rPr>
              <a:t>surface.</a:t>
            </a:r>
          </a:p>
          <a:p>
            <a:pPr marL="0" indent="0">
              <a:spcBef>
                <a:spcPts val="635"/>
              </a:spcBef>
              <a:buNone/>
            </a:pPr>
            <a:r>
              <a:rPr lang="en-US" sz="2200" b="1" spc="-10" dirty="0">
                <a:latin typeface="Arial"/>
                <a:cs typeface="Arial"/>
              </a:rPr>
              <a:t>3. </a:t>
            </a:r>
            <a:r>
              <a:rPr lang="en-US" sz="2200" b="1" dirty="0">
                <a:latin typeface="Arial"/>
                <a:cs typeface="Arial"/>
              </a:rPr>
              <a:t>Optical</a:t>
            </a:r>
            <a:r>
              <a:rPr lang="en-US" sz="2200" b="1" spc="390" dirty="0">
                <a:latin typeface="Arial"/>
                <a:cs typeface="Arial"/>
              </a:rPr>
              <a:t> </a:t>
            </a:r>
            <a:r>
              <a:rPr lang="en-US" sz="2200" b="1" dirty="0">
                <a:latin typeface="Arial"/>
                <a:cs typeface="Arial"/>
              </a:rPr>
              <a:t>characteristics</a:t>
            </a:r>
            <a:r>
              <a:rPr lang="en-US" sz="2200" b="1" spc="395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-</a:t>
            </a:r>
            <a:r>
              <a:rPr lang="en-US" sz="2200" spc="385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these</a:t>
            </a:r>
            <a:r>
              <a:rPr lang="en-US" sz="2200" spc="395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characteristics</a:t>
            </a:r>
            <a:r>
              <a:rPr lang="en-US" sz="2200" spc="390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are</a:t>
            </a:r>
            <a:r>
              <a:rPr lang="en-US" sz="2200" spc="390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based</a:t>
            </a:r>
            <a:r>
              <a:rPr lang="en-US" sz="2200" spc="390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on</a:t>
            </a:r>
            <a:r>
              <a:rPr lang="en-US" sz="2200" spc="395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the</a:t>
            </a:r>
            <a:r>
              <a:rPr lang="en-US" sz="2200" spc="390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amount</a:t>
            </a:r>
            <a:r>
              <a:rPr lang="en-US" sz="2200" spc="390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of</a:t>
            </a:r>
            <a:r>
              <a:rPr lang="en-US" sz="2200" spc="400" dirty="0">
                <a:latin typeface="Arial"/>
                <a:cs typeface="Arial"/>
              </a:rPr>
              <a:t> </a:t>
            </a:r>
            <a:r>
              <a:rPr lang="en-US" sz="2200" spc="-10" dirty="0">
                <a:latin typeface="Arial"/>
                <a:cs typeface="Arial"/>
              </a:rPr>
              <a:t>light </a:t>
            </a:r>
            <a:r>
              <a:rPr lang="en-US" sz="2200" dirty="0">
                <a:latin typeface="Arial"/>
                <a:cs typeface="Arial"/>
              </a:rPr>
              <a:t>transmitted</a:t>
            </a:r>
            <a:r>
              <a:rPr lang="en-US" sz="2200" spc="100" dirty="0">
                <a:latin typeface="Arial"/>
                <a:cs typeface="Arial"/>
              </a:rPr>
              <a:t>  </a:t>
            </a:r>
            <a:r>
              <a:rPr lang="en-US" sz="2200" dirty="0">
                <a:latin typeface="Arial"/>
                <a:cs typeface="Arial"/>
              </a:rPr>
              <a:t>through</a:t>
            </a:r>
            <a:r>
              <a:rPr lang="en-US" sz="2200" spc="100" dirty="0">
                <a:latin typeface="Arial"/>
                <a:cs typeface="Arial"/>
              </a:rPr>
              <a:t>  </a:t>
            </a:r>
            <a:r>
              <a:rPr lang="en-US" sz="2200" dirty="0">
                <a:latin typeface="Arial"/>
                <a:cs typeface="Arial"/>
              </a:rPr>
              <a:t>the</a:t>
            </a:r>
            <a:r>
              <a:rPr lang="en-US" sz="2200" spc="100" dirty="0">
                <a:latin typeface="Arial"/>
                <a:cs typeface="Arial"/>
              </a:rPr>
              <a:t>  </a:t>
            </a:r>
            <a:r>
              <a:rPr lang="en-US" sz="2200" dirty="0">
                <a:latin typeface="Arial"/>
                <a:cs typeface="Arial"/>
              </a:rPr>
              <a:t>growth:</a:t>
            </a:r>
            <a:r>
              <a:rPr lang="en-US" sz="2200" spc="114" dirty="0">
                <a:latin typeface="Arial"/>
                <a:cs typeface="Arial"/>
              </a:rPr>
              <a:t>  </a:t>
            </a:r>
            <a:r>
              <a:rPr lang="en-US" sz="2200" b="1" dirty="0">
                <a:latin typeface="Arial"/>
                <a:cs typeface="Arial"/>
              </a:rPr>
              <a:t>opaque</a:t>
            </a:r>
            <a:r>
              <a:rPr lang="en-US" sz="2200" b="1" spc="100" dirty="0">
                <a:latin typeface="Arial"/>
                <a:cs typeface="Arial"/>
              </a:rPr>
              <a:t>  </a:t>
            </a:r>
            <a:r>
              <a:rPr lang="en-US" sz="2200" dirty="0">
                <a:latin typeface="Arial"/>
                <a:cs typeface="Arial"/>
              </a:rPr>
              <a:t>(no</a:t>
            </a:r>
            <a:r>
              <a:rPr lang="en-US" sz="2200" spc="105" dirty="0">
                <a:latin typeface="Arial"/>
                <a:cs typeface="Arial"/>
              </a:rPr>
              <a:t>  </a:t>
            </a:r>
            <a:r>
              <a:rPr lang="en-US" sz="2200" dirty="0">
                <a:latin typeface="Arial"/>
                <a:cs typeface="Arial"/>
              </a:rPr>
              <a:t>light</a:t>
            </a:r>
            <a:r>
              <a:rPr lang="en-US" sz="2200" spc="100" dirty="0">
                <a:latin typeface="Arial"/>
                <a:cs typeface="Arial"/>
              </a:rPr>
              <a:t>  </a:t>
            </a:r>
            <a:r>
              <a:rPr lang="en-US" sz="2200" dirty="0">
                <a:latin typeface="Arial"/>
                <a:cs typeface="Arial"/>
              </a:rPr>
              <a:t>transmitted),</a:t>
            </a:r>
            <a:r>
              <a:rPr lang="en-US" sz="2200" spc="105" dirty="0">
                <a:latin typeface="Arial"/>
                <a:cs typeface="Arial"/>
              </a:rPr>
              <a:t>  </a:t>
            </a:r>
            <a:r>
              <a:rPr lang="en-US" sz="2200" b="1" spc="-10" dirty="0">
                <a:latin typeface="Arial"/>
                <a:cs typeface="Arial"/>
              </a:rPr>
              <a:t>translucent </a:t>
            </a:r>
            <a:r>
              <a:rPr lang="en-US" sz="2200" dirty="0">
                <a:latin typeface="Arial"/>
                <a:cs typeface="Arial"/>
              </a:rPr>
              <a:t>transmission),</a:t>
            </a:r>
            <a:r>
              <a:rPr lang="en-US" sz="2200" spc="-30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or</a:t>
            </a:r>
            <a:r>
              <a:rPr lang="en-US" sz="2200" spc="-25" dirty="0">
                <a:latin typeface="Arial"/>
                <a:cs typeface="Arial"/>
              </a:rPr>
              <a:t> </a:t>
            </a:r>
            <a:r>
              <a:rPr lang="en-US" sz="2200" b="1" dirty="0">
                <a:latin typeface="Arial"/>
                <a:cs typeface="Arial"/>
              </a:rPr>
              <a:t>transparent</a:t>
            </a:r>
            <a:r>
              <a:rPr lang="en-US" sz="2200" b="1" spc="-30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(full</a:t>
            </a:r>
            <a:r>
              <a:rPr lang="en-US" sz="2200" spc="-30" dirty="0">
                <a:latin typeface="Arial"/>
                <a:cs typeface="Arial"/>
              </a:rPr>
              <a:t> </a:t>
            </a:r>
            <a:r>
              <a:rPr lang="en-US" sz="2200" spc="-10" dirty="0">
                <a:latin typeface="Arial"/>
                <a:cs typeface="Arial"/>
              </a:rPr>
              <a:t>transmission).</a:t>
            </a:r>
            <a:endParaRPr lang="en-US" sz="2200" dirty="0">
              <a:latin typeface="Arial"/>
              <a:cs typeface="Arial"/>
            </a:endParaRPr>
          </a:p>
          <a:p>
            <a:pPr marL="12700" indent="0">
              <a:spcBef>
                <a:spcPts val="625"/>
              </a:spcBef>
              <a:buNone/>
              <a:tabLst>
                <a:tab pos="235585" algn="l"/>
              </a:tabLst>
            </a:pPr>
            <a:endParaRPr lang="en-US" sz="2200" dirty="0">
              <a:latin typeface="Arial"/>
              <a:cs typeface="Arial"/>
            </a:endParaRPr>
          </a:p>
          <a:p>
            <a:endParaRPr lang="en-SA" sz="2200" dirty="0"/>
          </a:p>
        </p:txBody>
      </p:sp>
      <p:pic>
        <p:nvPicPr>
          <p:cNvPr id="5" name="Picture 4" descr="Jello desserts on petri dishes">
            <a:extLst>
              <a:ext uri="{FF2B5EF4-FFF2-40B4-BE49-F238E27FC236}">
                <a16:creationId xmlns:a16="http://schemas.microsoft.com/office/drawing/2014/main" id="{50EEF890-006F-C25D-B579-8BD39073901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455" r="20329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919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DBAD4E-FD4E-ADB8-099B-557B08AB1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17576"/>
            <a:ext cx="10909640" cy="1249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100" b="1" u="heavy" kern="1200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</a:rPr>
              <a:t>Growth</a:t>
            </a:r>
            <a:r>
              <a:rPr lang="en-US" sz="4100" b="1" u="heavy" kern="1200" spc="-35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</a:rPr>
              <a:t> </a:t>
            </a:r>
            <a:r>
              <a:rPr lang="en-US" sz="4100" b="1" u="heavy" kern="1200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</a:rPr>
              <a:t>Patterns</a:t>
            </a:r>
            <a:r>
              <a:rPr lang="en-US" sz="4100" b="1" u="heavy" kern="1200" spc="-15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</a:rPr>
              <a:t> </a:t>
            </a:r>
            <a:r>
              <a:rPr lang="en-US" sz="4100" b="1" u="heavy" kern="1200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</a:rPr>
              <a:t>on</a:t>
            </a:r>
            <a:r>
              <a:rPr lang="en-US" sz="4100" b="1" u="heavy" kern="1200" spc="-30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</a:rPr>
              <a:t> </a:t>
            </a:r>
            <a:r>
              <a:rPr lang="en-US" sz="4100" b="1" u="heavy" kern="1200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</a:rPr>
              <a:t>Agar</a:t>
            </a:r>
            <a:r>
              <a:rPr lang="en-US" sz="4100" b="1" u="heavy" kern="1200" spc="-15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</a:rPr>
              <a:t> </a:t>
            </a:r>
            <a:r>
              <a:rPr lang="en-US" sz="4100" b="1" u="heavy" kern="1200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</a:rPr>
              <a:t>Slant</a:t>
            </a:r>
            <a:endParaRPr lang="en-US" sz="4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diagram of growth stages of growth on agar slanting&#10;&#10;Description automatically generated">
            <a:extLst>
              <a:ext uri="{FF2B5EF4-FFF2-40B4-BE49-F238E27FC236}">
                <a16:creationId xmlns:a16="http://schemas.microsoft.com/office/drawing/2014/main" id="{5D0005FA-3756-9F15-EE6E-3924EDAB1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056" y="1979610"/>
            <a:ext cx="7411887" cy="465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884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844E3E-7A0B-CBDA-DC84-67D1BF70D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u="heavy" kern="120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</a:rPr>
              <a:t>Characteristics</a:t>
            </a:r>
            <a:r>
              <a:rPr lang="en-US" b="1" u="heavy" kern="1200" spc="-25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</a:rPr>
              <a:t> </a:t>
            </a:r>
            <a:r>
              <a:rPr lang="en-US" b="1" u="heavy" kern="120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</a:rPr>
              <a:t>of</a:t>
            </a:r>
            <a:r>
              <a:rPr lang="en-US" b="1" u="heavy" kern="1200" spc="-15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</a:rPr>
              <a:t> </a:t>
            </a:r>
            <a:r>
              <a:rPr lang="en-US" b="1" u="heavy" kern="120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</a:rPr>
              <a:t>bacteria</a:t>
            </a:r>
            <a:r>
              <a:rPr lang="en-US" b="1" u="heavy" kern="1200" spc="-15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</a:rPr>
              <a:t> </a:t>
            </a:r>
            <a:r>
              <a:rPr lang="en-US" b="1" u="heavy" kern="120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</a:rPr>
              <a:t>on</a:t>
            </a:r>
            <a:r>
              <a:rPr lang="en-US" b="1" u="heavy" kern="1200" spc="-15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</a:rPr>
              <a:t> </a:t>
            </a:r>
            <a:r>
              <a:rPr lang="en-US" b="1" u="heavy" kern="120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</a:rPr>
              <a:t>agar</a:t>
            </a:r>
            <a:r>
              <a:rPr lang="en-US" b="1" u="heavy" kern="1200" spc="-15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</a:rPr>
              <a:t> </a:t>
            </a:r>
            <a:r>
              <a:rPr lang="en-US" b="1" u="heavy" kern="1200" spc="-1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</a:rPr>
              <a:t>plates</a:t>
            </a:r>
            <a:endParaRPr lang="en-US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object 7">
            <a:extLst>
              <a:ext uri="{FF2B5EF4-FFF2-40B4-BE49-F238E27FC236}">
                <a16:creationId xmlns:a16="http://schemas.microsoft.com/office/drawing/2014/main" id="{1ACAD347-8D2B-B182-4D5E-698FB0DD274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31156" y="625683"/>
            <a:ext cx="6513266" cy="545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340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A672CE-794D-955A-21FC-BB846BDB4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>
                <a:latin typeface="Arial"/>
                <a:cs typeface="Arial"/>
              </a:rPr>
              <a:t>Characters</a:t>
            </a:r>
            <a:r>
              <a:rPr lang="en-US" sz="5400" b="1" spc="-10">
                <a:latin typeface="Arial"/>
                <a:cs typeface="Arial"/>
              </a:rPr>
              <a:t> </a:t>
            </a:r>
            <a:r>
              <a:rPr lang="en-US" sz="5400" b="1">
                <a:latin typeface="Arial"/>
                <a:cs typeface="Arial"/>
              </a:rPr>
              <a:t>of</a:t>
            </a:r>
            <a:r>
              <a:rPr lang="en-US" sz="5400" b="1" spc="-5">
                <a:latin typeface="Arial"/>
                <a:cs typeface="Arial"/>
              </a:rPr>
              <a:t> </a:t>
            </a:r>
            <a:r>
              <a:rPr lang="en-US" sz="5400" b="1" spc="-20">
                <a:latin typeface="Arial"/>
                <a:cs typeface="Arial"/>
              </a:rPr>
              <a:t>Fungi</a:t>
            </a:r>
            <a:endParaRPr lang="en-SA" sz="54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FECD8-C3FC-30B4-9E4B-39A4517C6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355600" indent="-228600">
              <a:spcBef>
                <a:spcPts val="620"/>
              </a:spcBef>
              <a:buFont typeface="Wingdings"/>
              <a:buChar char=""/>
              <a:tabLst>
                <a:tab pos="355600" algn="l"/>
              </a:tabLst>
            </a:pPr>
            <a:r>
              <a:rPr lang="en-US" sz="2200" dirty="0">
                <a:latin typeface="Arial"/>
                <a:cs typeface="Arial"/>
              </a:rPr>
              <a:t>A</a:t>
            </a:r>
            <a:r>
              <a:rPr lang="en-US" sz="2200" spc="-20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Fungus</a:t>
            </a:r>
            <a:r>
              <a:rPr lang="en-US" sz="2200" spc="-5" dirty="0">
                <a:latin typeface="Arial"/>
                <a:cs typeface="Arial"/>
              </a:rPr>
              <a:t> </a:t>
            </a:r>
            <a:r>
              <a:rPr lang="en-US" sz="2200" spc="-10" dirty="0">
                <a:latin typeface="Arial"/>
                <a:cs typeface="Arial"/>
              </a:rPr>
              <a:t>(singular), Fungi </a:t>
            </a:r>
            <a:r>
              <a:rPr lang="en-US" sz="2200" b="1" spc="-10" dirty="0">
                <a:latin typeface="Arial"/>
                <a:cs typeface="Arial"/>
              </a:rPr>
              <a:t>(</a:t>
            </a:r>
            <a:r>
              <a:rPr lang="en-US" sz="2200" dirty="0">
                <a:latin typeface="Arial"/>
                <a:cs typeface="Arial"/>
              </a:rPr>
              <a:t>Plural</a:t>
            </a:r>
            <a:r>
              <a:rPr lang="en-US" sz="2200" b="1" spc="-10" dirty="0">
                <a:latin typeface="Arial"/>
                <a:cs typeface="Arial"/>
              </a:rPr>
              <a:t>).</a:t>
            </a:r>
            <a:endParaRPr lang="en-US" sz="2200" b="1" dirty="0">
              <a:latin typeface="Arial"/>
              <a:cs typeface="Arial"/>
            </a:endParaRPr>
          </a:p>
          <a:p>
            <a:pPr marL="355600" indent="-228600">
              <a:spcBef>
                <a:spcPts val="625"/>
              </a:spcBef>
              <a:buFont typeface="Wingdings"/>
              <a:buChar char=""/>
              <a:tabLst>
                <a:tab pos="355600" algn="l"/>
              </a:tabLst>
            </a:pPr>
            <a:r>
              <a:rPr lang="en-US" sz="2200" dirty="0">
                <a:latin typeface="Arial"/>
                <a:cs typeface="Arial"/>
              </a:rPr>
              <a:t>Fungi</a:t>
            </a:r>
            <a:r>
              <a:rPr lang="en-US" sz="2200" spc="-15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are</a:t>
            </a:r>
            <a:r>
              <a:rPr lang="en-US" sz="2200" spc="-10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eukaryotic</a:t>
            </a:r>
            <a:r>
              <a:rPr lang="en-US" sz="2200" spc="-10" dirty="0">
                <a:latin typeface="Arial"/>
                <a:cs typeface="Arial"/>
              </a:rPr>
              <a:t> plant-</a:t>
            </a:r>
            <a:r>
              <a:rPr lang="en-US" sz="2200" dirty="0">
                <a:latin typeface="Arial"/>
                <a:cs typeface="Arial"/>
              </a:rPr>
              <a:t>like</a:t>
            </a:r>
            <a:r>
              <a:rPr lang="en-US" sz="2200" spc="-10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organisms</a:t>
            </a:r>
            <a:r>
              <a:rPr lang="en-US" sz="2200" spc="-10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that</a:t>
            </a:r>
            <a:r>
              <a:rPr lang="en-US" sz="2200" spc="-20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lack</a:t>
            </a:r>
            <a:r>
              <a:rPr lang="en-US" sz="2200" spc="-10" dirty="0">
                <a:latin typeface="Arial"/>
                <a:cs typeface="Arial"/>
              </a:rPr>
              <a:t> chlorophyll.</a:t>
            </a:r>
            <a:endParaRPr lang="en-US" sz="2200" dirty="0">
              <a:latin typeface="Arial"/>
              <a:cs typeface="Arial"/>
            </a:endParaRPr>
          </a:p>
          <a:p>
            <a:pPr marL="355600" indent="-228600">
              <a:spcBef>
                <a:spcPts val="640"/>
              </a:spcBef>
              <a:buFont typeface="Wingdings"/>
              <a:buChar char=""/>
              <a:tabLst>
                <a:tab pos="355600" algn="l"/>
              </a:tabLst>
            </a:pPr>
            <a:r>
              <a:rPr lang="en-US" sz="2200" dirty="0">
                <a:latin typeface="Arial"/>
                <a:cs typeface="Arial"/>
              </a:rPr>
              <a:t>The</a:t>
            </a:r>
            <a:r>
              <a:rPr lang="en-US" sz="2200" spc="-15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study</a:t>
            </a:r>
            <a:r>
              <a:rPr lang="en-US" sz="2200" spc="-25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of</a:t>
            </a:r>
            <a:r>
              <a:rPr lang="en-US" sz="2200" spc="-10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fungi</a:t>
            </a:r>
            <a:r>
              <a:rPr lang="en-US" sz="2200" spc="-10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is</a:t>
            </a:r>
            <a:r>
              <a:rPr lang="en-US" sz="2200" spc="-15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called</a:t>
            </a:r>
            <a:r>
              <a:rPr lang="en-US" sz="2200" spc="-10" dirty="0">
                <a:latin typeface="Arial"/>
                <a:cs typeface="Arial"/>
              </a:rPr>
              <a:t> Mycology.</a:t>
            </a:r>
            <a:endParaRPr lang="en-US" sz="2200" dirty="0">
              <a:latin typeface="Arial"/>
              <a:cs typeface="Arial"/>
            </a:endParaRPr>
          </a:p>
          <a:p>
            <a:pPr marL="355600" marR="7620" indent="-229235">
              <a:spcBef>
                <a:spcPts val="160"/>
              </a:spcBef>
              <a:buFont typeface="Wingdings"/>
              <a:buChar char=""/>
              <a:tabLst>
                <a:tab pos="355600" algn="l"/>
              </a:tabLst>
            </a:pPr>
            <a:r>
              <a:rPr lang="en-US" sz="2200" dirty="0">
                <a:latin typeface="Arial"/>
                <a:cs typeface="Arial"/>
              </a:rPr>
              <a:t>Some</a:t>
            </a:r>
            <a:r>
              <a:rPr lang="en-US" sz="2200" spc="-10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fungi grow</a:t>
            </a:r>
            <a:r>
              <a:rPr lang="en-US" sz="2200" spc="-15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as a</a:t>
            </a:r>
            <a:r>
              <a:rPr lang="en-US" sz="2200" spc="5" dirty="0">
                <a:latin typeface="Arial"/>
                <a:cs typeface="Arial"/>
              </a:rPr>
              <a:t> </a:t>
            </a:r>
            <a:r>
              <a:rPr lang="en-US" sz="2200" spc="-10" dirty="0">
                <a:latin typeface="Arial"/>
                <a:cs typeface="Arial"/>
              </a:rPr>
              <a:t>single-</a:t>
            </a:r>
            <a:r>
              <a:rPr lang="en-US" sz="2200" dirty="0">
                <a:latin typeface="Arial"/>
                <a:cs typeface="Arial"/>
              </a:rPr>
              <a:t>celled</a:t>
            </a:r>
            <a:r>
              <a:rPr lang="en-US" sz="2200" spc="5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entity,</a:t>
            </a:r>
            <a:r>
              <a:rPr lang="en-US" sz="2200" spc="5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termed</a:t>
            </a:r>
            <a:r>
              <a:rPr lang="en-US" sz="2200" spc="20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yeast</a:t>
            </a:r>
            <a:r>
              <a:rPr lang="en-US" sz="2200" spc="-10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that</a:t>
            </a:r>
            <a:r>
              <a:rPr lang="en-US" sz="2200" spc="10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grows</a:t>
            </a:r>
            <a:r>
              <a:rPr lang="en-US" sz="2200" spc="15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either</a:t>
            </a:r>
            <a:r>
              <a:rPr lang="en-US" sz="2200" spc="-5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by</a:t>
            </a:r>
            <a:r>
              <a:rPr lang="en-US" sz="2200" spc="-10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a</a:t>
            </a:r>
            <a:r>
              <a:rPr lang="en-US" sz="2200" spc="5" dirty="0">
                <a:latin typeface="Arial"/>
                <a:cs typeface="Arial"/>
              </a:rPr>
              <a:t> </a:t>
            </a:r>
            <a:r>
              <a:rPr lang="en-US" sz="2200" spc="-10" dirty="0">
                <a:latin typeface="Arial"/>
                <a:cs typeface="Arial"/>
              </a:rPr>
              <a:t>budding </a:t>
            </a:r>
            <a:r>
              <a:rPr lang="en-US" sz="2200" dirty="0">
                <a:latin typeface="Arial"/>
                <a:cs typeface="Arial"/>
              </a:rPr>
              <a:t>process</a:t>
            </a:r>
            <a:r>
              <a:rPr lang="en-US" sz="2200" spc="-15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or</a:t>
            </a:r>
            <a:r>
              <a:rPr lang="en-US" sz="2200" spc="-15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via</a:t>
            </a:r>
            <a:r>
              <a:rPr lang="en-US" sz="2200" spc="-15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binary</a:t>
            </a:r>
            <a:r>
              <a:rPr lang="en-US" sz="2200" spc="-35" dirty="0">
                <a:latin typeface="Arial"/>
                <a:cs typeface="Arial"/>
              </a:rPr>
              <a:t> </a:t>
            </a:r>
            <a:r>
              <a:rPr lang="en-US" sz="2200" spc="-10" dirty="0">
                <a:latin typeface="Arial"/>
                <a:cs typeface="Arial"/>
              </a:rPr>
              <a:t>fission.</a:t>
            </a:r>
            <a:endParaRPr lang="en-US" sz="2200" dirty="0">
              <a:latin typeface="Arial"/>
              <a:cs typeface="Arial"/>
            </a:endParaRPr>
          </a:p>
          <a:p>
            <a:pPr marL="355600" indent="-228600">
              <a:spcBef>
                <a:spcPts val="440"/>
              </a:spcBef>
              <a:buFont typeface="Wingdings"/>
              <a:buChar char=""/>
              <a:tabLst>
                <a:tab pos="355600" algn="l"/>
              </a:tabLst>
            </a:pPr>
            <a:r>
              <a:rPr lang="en-US" sz="2200" dirty="0">
                <a:latin typeface="Arial"/>
                <a:cs typeface="Arial"/>
              </a:rPr>
              <a:t>Threads</a:t>
            </a:r>
            <a:r>
              <a:rPr lang="en-US" sz="2200" spc="320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of</a:t>
            </a:r>
            <a:r>
              <a:rPr lang="en-US" sz="2200" spc="330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cells</a:t>
            </a:r>
            <a:r>
              <a:rPr lang="en-US" sz="2200" spc="335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are</a:t>
            </a:r>
            <a:r>
              <a:rPr lang="en-US" sz="2200" spc="325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called</a:t>
            </a:r>
            <a:r>
              <a:rPr lang="en-US" sz="2200" spc="320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hyphae.</a:t>
            </a:r>
            <a:r>
              <a:rPr lang="en-US" sz="2200" spc="325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Fungal</a:t>
            </a:r>
            <a:r>
              <a:rPr lang="en-US" sz="2200" spc="330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hyphae</a:t>
            </a:r>
            <a:r>
              <a:rPr lang="en-US" sz="2200" spc="325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repeatedly</a:t>
            </a:r>
            <a:r>
              <a:rPr lang="en-US" sz="2200" spc="320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branch</a:t>
            </a:r>
            <a:r>
              <a:rPr lang="en-US" sz="2200" spc="325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to</a:t>
            </a:r>
            <a:r>
              <a:rPr lang="en-US" sz="2200" spc="310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form</a:t>
            </a:r>
            <a:r>
              <a:rPr lang="en-US" sz="2200" spc="330" dirty="0">
                <a:latin typeface="Arial"/>
                <a:cs typeface="Arial"/>
              </a:rPr>
              <a:t> </a:t>
            </a:r>
            <a:r>
              <a:rPr lang="en-US" sz="2200" spc="-50" dirty="0">
                <a:latin typeface="Arial"/>
                <a:cs typeface="Arial"/>
              </a:rPr>
              <a:t>a </a:t>
            </a:r>
            <a:r>
              <a:rPr lang="en-US" sz="2200" dirty="0">
                <a:latin typeface="Arial"/>
                <a:cs typeface="Arial"/>
              </a:rPr>
              <a:t>network</a:t>
            </a:r>
            <a:r>
              <a:rPr lang="en-US" sz="2200" spc="-30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of</a:t>
            </a:r>
            <a:r>
              <a:rPr lang="en-US" sz="2200" spc="-25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filaments</a:t>
            </a:r>
            <a:r>
              <a:rPr lang="en-US" sz="2200" spc="-30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termed</a:t>
            </a:r>
            <a:r>
              <a:rPr lang="en-US" sz="2200" spc="-35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mycelium (sing.,</a:t>
            </a:r>
            <a:r>
              <a:rPr lang="en-US" sz="2200" spc="-25" dirty="0">
                <a:latin typeface="Arial"/>
                <a:cs typeface="Arial"/>
              </a:rPr>
              <a:t> </a:t>
            </a:r>
            <a:r>
              <a:rPr lang="en-US" sz="2200" spc="-10" dirty="0">
                <a:latin typeface="Arial"/>
                <a:cs typeface="Arial"/>
              </a:rPr>
              <a:t>mycelia).</a:t>
            </a:r>
            <a:endParaRPr lang="en-US" sz="2200" dirty="0">
              <a:latin typeface="Arial"/>
              <a:cs typeface="Arial"/>
            </a:endParaRPr>
          </a:p>
          <a:p>
            <a:pPr marL="355600" indent="-228600">
              <a:spcBef>
                <a:spcPts val="625"/>
              </a:spcBef>
              <a:buFont typeface="Wingdings"/>
              <a:buChar char=""/>
              <a:tabLst>
                <a:tab pos="355600" algn="l"/>
              </a:tabLst>
            </a:pPr>
            <a:r>
              <a:rPr lang="en-US" sz="2200" dirty="0">
                <a:latin typeface="Arial"/>
                <a:cs typeface="Arial"/>
              </a:rPr>
              <a:t>Fungi</a:t>
            </a:r>
            <a:r>
              <a:rPr lang="en-US" sz="2200" spc="-15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are</a:t>
            </a:r>
            <a:r>
              <a:rPr lang="en-US" sz="2200" spc="-15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identified</a:t>
            </a:r>
            <a:r>
              <a:rPr lang="en-US" sz="2200" spc="-20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based on</a:t>
            </a:r>
            <a:r>
              <a:rPr lang="en-US" sz="2200" spc="-15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macro</a:t>
            </a:r>
            <a:r>
              <a:rPr lang="en-US" sz="2200" spc="-15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and</a:t>
            </a:r>
            <a:r>
              <a:rPr lang="en-US" sz="2200" spc="-25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microscopic</a:t>
            </a:r>
            <a:r>
              <a:rPr lang="en-US" sz="2200" spc="-15" dirty="0">
                <a:latin typeface="Arial"/>
                <a:cs typeface="Arial"/>
              </a:rPr>
              <a:t> </a:t>
            </a:r>
            <a:r>
              <a:rPr lang="en-US" sz="2200" spc="-10" dirty="0">
                <a:latin typeface="Arial"/>
                <a:cs typeface="Arial"/>
              </a:rPr>
              <a:t>characteristics.</a:t>
            </a:r>
            <a:endParaRPr lang="en-US" sz="2200" dirty="0">
              <a:latin typeface="Arial"/>
              <a:cs typeface="Arial"/>
            </a:endParaRPr>
          </a:p>
          <a:p>
            <a:pPr marL="355600" marR="5080" indent="-229235">
              <a:spcBef>
                <a:spcPts val="10"/>
              </a:spcBef>
              <a:buFont typeface="Wingdings"/>
              <a:buChar char=""/>
              <a:tabLst>
                <a:tab pos="355600" algn="l"/>
              </a:tabLst>
            </a:pPr>
            <a:r>
              <a:rPr lang="en-US" sz="2200" dirty="0">
                <a:latin typeface="Arial"/>
                <a:cs typeface="Arial"/>
              </a:rPr>
              <a:t>Molds</a:t>
            </a:r>
            <a:r>
              <a:rPr lang="en-US" sz="2200" spc="-15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are</a:t>
            </a:r>
            <a:r>
              <a:rPr lang="en-US" sz="2200" spc="-10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commonly</a:t>
            </a:r>
            <a:r>
              <a:rPr lang="en-US" sz="2200" spc="-25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cultured</a:t>
            </a:r>
            <a:r>
              <a:rPr lang="en-US" sz="2200" spc="-15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on</a:t>
            </a:r>
            <a:r>
              <a:rPr lang="en-US" sz="2200" spc="-20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fungal-selective</a:t>
            </a:r>
            <a:r>
              <a:rPr lang="en-US" sz="2200" spc="-10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or</a:t>
            </a:r>
            <a:r>
              <a:rPr lang="en-US" sz="2200" spc="-15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enriched</a:t>
            </a:r>
            <a:r>
              <a:rPr lang="en-US" sz="2200" spc="-10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media</a:t>
            </a:r>
            <a:r>
              <a:rPr lang="en-US" sz="2200" spc="-20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such</a:t>
            </a:r>
            <a:r>
              <a:rPr lang="en-US" sz="2200" spc="-15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as</a:t>
            </a:r>
            <a:r>
              <a:rPr lang="en-US" sz="2200" spc="-10" dirty="0">
                <a:latin typeface="Arial"/>
                <a:cs typeface="Arial"/>
              </a:rPr>
              <a:t> </a:t>
            </a:r>
            <a:r>
              <a:rPr lang="en-US" sz="2200" spc="-10" dirty="0" err="1">
                <a:latin typeface="Arial"/>
                <a:cs typeface="Arial"/>
              </a:rPr>
              <a:t>Saboraud</a:t>
            </a:r>
            <a:r>
              <a:rPr lang="en-US" sz="2200" spc="-10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Dextrose</a:t>
            </a:r>
            <a:r>
              <a:rPr lang="en-US" sz="2200" spc="-15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agar</a:t>
            </a:r>
            <a:r>
              <a:rPr lang="en-US" sz="2200" spc="-15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(SDA),</a:t>
            </a:r>
            <a:r>
              <a:rPr lang="en-US" sz="2200" spc="-15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Corn</a:t>
            </a:r>
            <a:r>
              <a:rPr lang="en-US" sz="2200" spc="-15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Meal</a:t>
            </a:r>
            <a:r>
              <a:rPr lang="en-US" sz="2200" spc="-20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agar,</a:t>
            </a:r>
            <a:r>
              <a:rPr lang="en-US" sz="2200" spc="-30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and</a:t>
            </a:r>
            <a:r>
              <a:rPr lang="en-US" sz="2200" spc="-25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Potato</a:t>
            </a:r>
            <a:r>
              <a:rPr lang="en-US" sz="2200" spc="-15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Dextrose</a:t>
            </a:r>
            <a:r>
              <a:rPr lang="en-US" sz="2200" spc="-10" dirty="0">
                <a:latin typeface="Arial"/>
                <a:cs typeface="Arial"/>
              </a:rPr>
              <a:t> agar (PDA).</a:t>
            </a:r>
            <a:endParaRPr lang="en-US" sz="2200" dirty="0">
              <a:latin typeface="Arial"/>
              <a:cs typeface="Arial"/>
            </a:endParaRPr>
          </a:p>
          <a:p>
            <a:pPr>
              <a:spcBef>
                <a:spcPts val="1300"/>
              </a:spcBef>
              <a:buFont typeface="Wingdings"/>
              <a:buChar char=""/>
            </a:pPr>
            <a:endParaRPr lang="en-US" sz="2200" dirty="0">
              <a:latin typeface="Arial"/>
              <a:cs typeface="Arial"/>
            </a:endParaRPr>
          </a:p>
          <a:p>
            <a:endParaRPr lang="en-SA" sz="2200" dirty="0"/>
          </a:p>
        </p:txBody>
      </p:sp>
    </p:spTree>
    <p:extLst>
      <p:ext uri="{BB962C8B-B14F-4D97-AF65-F5344CB8AC3E}">
        <p14:creationId xmlns:p14="http://schemas.microsoft.com/office/powerpoint/2010/main" val="1511615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1030</Words>
  <Application>Microsoft Macintosh PowerPoint</Application>
  <PresentationFormat>Widescreen</PresentationFormat>
  <Paragraphs>95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Aptos</vt:lpstr>
      <vt:lpstr>Aptos Display</vt:lpstr>
      <vt:lpstr>Arial</vt:lpstr>
      <vt:lpstr>Calibri</vt:lpstr>
      <vt:lpstr>Wingdings</vt:lpstr>
      <vt:lpstr>Wingdings 3</vt:lpstr>
      <vt:lpstr>Office Theme</vt:lpstr>
      <vt:lpstr>LAB 4 Morphology &amp; growth: Bacterial &amp; Fungal characteristics</vt:lpstr>
      <vt:lpstr>PowerPoint Presentation</vt:lpstr>
      <vt:lpstr>Terms Used for Growth in Nutrient Broth</vt:lpstr>
      <vt:lpstr>Colony Morphology in broth media </vt:lpstr>
      <vt:lpstr>Growth Patterns on Broth media</vt:lpstr>
      <vt:lpstr>Terms Used for Growth on Nutrient Slants</vt:lpstr>
      <vt:lpstr>Growth Patterns on Agar Slant</vt:lpstr>
      <vt:lpstr>Characteristics of bacteria on agar plates</vt:lpstr>
      <vt:lpstr>Characters of Fungi</vt:lpstr>
      <vt:lpstr>Common spores of Asexual reproduction fungi</vt:lpstr>
      <vt:lpstr>Penicillium is one of the most common household molds and is a frequent food contaminant.  The conidiospores of Penicillium usually appear grey,  green,  or blue and are produced in chains on finger-like projections called phialides coming off from the conidiophore.</vt:lpstr>
      <vt:lpstr>PowerPoint Presentation</vt:lpstr>
      <vt:lpstr>PowerPoint Presentation</vt:lpstr>
      <vt:lpstr>PowerPoint Presentation</vt:lpstr>
      <vt:lpstr>Some common fungi</vt:lpstr>
      <vt:lpstr>PowerPoint Presentation</vt:lpstr>
      <vt:lpstr>PowerPoint Presentation</vt:lpstr>
      <vt:lpstr>PowerPoint Presentation</vt:lpstr>
      <vt:lpstr>PowerPoint Presentation</vt:lpstr>
      <vt:lpstr>Dermatophytes</vt:lpstr>
      <vt:lpstr>Microscopic Slides to identify</vt:lpstr>
      <vt:lpstr>Home 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ِAmal Khalaf</dc:creator>
  <cp:lastModifiedBy>ِAmal Khalaf</cp:lastModifiedBy>
  <cp:revision>3</cp:revision>
  <dcterms:created xsi:type="dcterms:W3CDTF">2024-09-16T04:06:51Z</dcterms:created>
  <dcterms:modified xsi:type="dcterms:W3CDTF">2024-09-16T06:58:39Z</dcterms:modified>
</cp:coreProperties>
</file>