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2.xml" ContentType="application/inkml+xml"/>
  <Override PartName="/ppt/notesSlides/notesSlide4.xml" ContentType="application/vnd.openxmlformats-officedocument.presentationml.notesSlide+xml"/>
  <Override PartName="/ppt/ink/ink3.xml" ContentType="application/inkml+xml"/>
  <Override PartName="/ppt/ink/ink4.xml" ContentType="application/inkml+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0"/>
  </p:notesMasterIdLst>
  <p:sldIdLst>
    <p:sldId id="257" r:id="rId2"/>
    <p:sldId id="259" r:id="rId3"/>
    <p:sldId id="258" r:id="rId4"/>
    <p:sldId id="260" r:id="rId5"/>
    <p:sldId id="261" r:id="rId6"/>
    <p:sldId id="275" r:id="rId7"/>
    <p:sldId id="262" r:id="rId8"/>
    <p:sldId id="264" r:id="rId9"/>
    <p:sldId id="265" r:id="rId10"/>
    <p:sldId id="266" r:id="rId11"/>
    <p:sldId id="267" r:id="rId12"/>
    <p:sldId id="269" r:id="rId13"/>
    <p:sldId id="270" r:id="rId14"/>
    <p:sldId id="272" r:id="rId15"/>
    <p:sldId id="277" r:id="rId16"/>
    <p:sldId id="263" r:id="rId17"/>
    <p:sldId id="273"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242"/>
    <a:srgbClr val="B7AFD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58" autoAdjust="0"/>
  </p:normalViewPr>
  <p:slideViewPr>
    <p:cSldViewPr snapToGrid="0" snapToObjects="1">
      <p:cViewPr varScale="1">
        <p:scale>
          <a:sx n="82" d="100"/>
          <a:sy n="82" d="100"/>
        </p:scale>
        <p:origin x="1050" y="4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02-22T23:33:26.280"/>
    </inkml:context>
    <inkml:brush xml:id="br0">
      <inkml:brushProperty name="width" value="0.05" units="cm"/>
      <inkml:brushProperty name="height" value="0.05" units="cm"/>
      <inkml:brushProperty name="color" value="#F6630D"/>
    </inkml:brush>
  </inkml:definitions>
  <inkml:trace contextRef="#ctx0" brushRef="#br0">104 128 17503 0 0,'-17'-22'1560'0'0,"-2"-3"-1248"0"0,2 3-248 0 0,2 5-64 0 0,0 7-1888 0 0,6-3-391 0 0,3 4-81 0 0,1-1-8 0 0,5 10 1888 0 0,0 0 384 0 0,0 0 96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08:37:23.962"/>
    </inkml:context>
    <inkml:brush xml:id="br0">
      <inkml:brushProperty name="width" value="0.05" units="cm"/>
      <inkml:brushProperty name="height" value="0.05" units="cm"/>
      <inkml:brushProperty name="color" value="#E71224"/>
    </inkml:brush>
  </inkml:definitions>
  <inkml:trace contextRef="#ctx0" brushRef="#br0">1769 92 24575,'-14'-9'0,"1"1"0,-1 1 0,-1 0 0,1 1 0,-31-8 0,-82-9 0,55 14 0,-1 4 0,-1 2 0,1 3 0,0 4 0,0 3 0,0 3 0,-80 22 0,98-16 0,2 2 0,0 2 0,-95 52 0,107-47 0,1 1 0,1 2 0,2 2 0,1 1 0,-34 38 0,38-32 0,1 2 0,2 1 0,2 1 0,2 1 0,1 2 0,3 0 0,1 2 0,2 0 0,3 0 0,1 2 0,-13 91 0,23-102 0,1 1 0,3-1 0,0 0 0,3 0 0,1 1 0,2-2 0,10 39 0,-7-46 0,1-1 0,1 0 0,1 0 0,2-1 0,1-1 0,1 0 0,1-1 0,1-1 0,28 30 0,-22-30-56,2-2 0,0 0 0,1-1 0,1-2 0,0-1 0,43 19 0,-30-18 7,1-3 1,1-2-1,0-1 0,57 8 1,-33-11-4,-1-4 0,89-2 1,-62-8-12,96-17-1,-78 1-57,0-4-1,-2-6 0,0-4 0,197-91 0,-228 85 75,-1-3 1,-2-4-1,-2-3 0,-3-2 0,-2-4 0,115-122 0,-152 143 52,-2-2-1,-1-1 0,-2-1 1,-2-1-1,-1-1 1,32-84-1,-47 100-9,-1-1 0,-1 1 0,-1-1 0,-2 0-1,2-48 1,-6 54-8,-1 0-1,0-1 0,-1 1 0,-2 0 1,0 0-1,-1 1 0,-1 0 1,-11-23-1,8 22-11,-1 2 0,0-1 0,-2 1 0,0 1 0,-1 1 0,-1 0 0,-30-26 0,21 24-9,0 1 1,-1 1 0,0 1-1,-2 2 1,-33-13 0,8 8-3,-1 2 0,-1 3 0,0 2 0,-1 3 0,-101-3 0,33 13-275,1 6 0,-159 30 0,20 11-4354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08:39:40.489"/>
    </inkml:context>
    <inkml:brush xml:id="br0">
      <inkml:brushProperty name="width" value="0.05" units="cm"/>
      <inkml:brushProperty name="height" value="0.05" units="cm"/>
      <inkml:brushProperty name="color" value="#E71224"/>
    </inkml:brush>
  </inkml:definitions>
  <inkml:trace contextRef="#ctx0" brushRef="#br0">1986 310 24575,'-22'-26'0,"-2"1"0,-1 1 0,0 0 0,-2 2 0,-49-31 0,40 32 0,0 2 0,-2 1 0,0 1 0,-55-15 0,55 23 2,0 2-1,-1 1 1,0 2-1,0 2 1,1 1-1,-1 2 1,0 2-1,0 2 1,-50 12-1,26-1-113,0 3 0,2 2-1,0 3 1,-103 59 0,102-46 89,1 2 0,3 4 0,1 2 1,2 2-1,-69 77 0,88-81 28,2 1-1,-53 88 1,67-93-3,1 0 1,1 1 0,3 1 0,-12 46-1,19-52-2,2 0 0,1 1 0,2-1 0,1 1 0,2 0 0,2-1 0,1 1 0,1-1 0,3 0 0,0 0 0,2 0 0,2-1 0,1 0 0,2-1 0,1-1 0,1 0 0,2-1 0,1-1 0,1-1 0,2 0 0,1-2 0,1-1 0,1 0 0,31 22 0,-24-23 0,2-1 0,1-2 0,1-1 0,1-2 0,73 26 0,-61-29 0,0-3 0,1-2 0,1-2 0,67 3 0,-46-10 0,0-3 0,-1-4 0,1-3 0,-1-3 0,-1-2 0,0-4 0,74-29 0,-64 15 0,-2-3 0,-1-4 0,93-60 0,-110 58 0,-3-3 0,-1-2 0,-2-3 0,62-71 0,-90 89 0,-1-2 0,-2 0 0,-1-2 0,-1 0 0,-2-2 0,-1 0 0,13-43 0,-24 58 0,-2 0 0,0 0 0,-2 0 0,0 0 0,-1-1 0,-2-27 0,-1 32 0,-1 0 0,-1 0 0,0 0 0,-1 1 0,-1 0 0,-1-1 0,0 2 0,-15-28 0,11 28 16,0 0 0,0 0-1,-1 1 1,-1 0 0,-1 1 0,0 0-1,0 1 1,-1 1 0,-21-13-1,14 11 12,-2 2-1,1 0 0,-2 1 0,1 1 0,-49-10 0,28 11-130,0 1-1,-72 0 0,-79 17-1151,-10 15-4987,204-25 6207</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08:40:40.665"/>
    </inkml:context>
    <inkml:brush xml:id="br0">
      <inkml:brushProperty name="width" value="0.05" units="cm"/>
      <inkml:brushProperty name="height" value="0.05" units="cm"/>
      <inkml:brushProperty name="color" value="#E71224"/>
    </inkml:brush>
  </inkml:definitions>
  <inkml:trace contextRef="#ctx0" brushRef="#br0">1726 23 24575,'-23'-6'0,"-1"1"0,1 1 0,-1 0 0,-42 1 0,14 5 0,-62 9 0,37 2-75,2 3 1,0 3-1,1 4 0,1 3 0,2 2 1,-113 64-1,118-53 0,2 3 0,2 2 1,2 3-1,2 3 0,2 2 0,-86 105 1,109-114 74,2 2 0,2 0 0,2 2 0,2 1 0,2 1 0,-28 89 0,39-95 0,2 0 0,2 1 0,2 0 0,1 0 0,3 0 0,2 1 0,1-1 0,12 71 0,-4-69 0,3 0 0,1-1 0,2-1 0,2 0 0,3-1 0,1-1 0,1 0 0,3-2 0,1-1 0,2-1 0,2-2 0,65 63 0,-58-66 0,1-2 0,1-1 0,2-2 0,1-2 0,1-2 0,2-2 0,0-2 0,0-2 0,2-1 0,0-3 0,1-2 0,62 8 0,-56-15-25,0-2 0,0-2 0,0-3 0,0-2 0,0-3 0,98-24 1,-90 12-40,0-2 0,-1-3 0,-1-3 0,-1-2 1,72-49-1,-69 35 13,-1-2 1,-3-4-1,-3-1 0,-1-3 1,-3-2-1,-2-3 1,-3-1-1,-2-3 0,-3-1 1,58-122-1,-74 127 51,-3-2 0,-2 0 0,-3 0 0,-2-2 0,-4 0 0,-2-1 0,1-73 0,-10 87 0,-2 1 0,-2 0 0,-20-92 0,13 101 0,-1 0 0,-1 2 0,-3-1 0,-1 2 0,-24-40 0,24 49 0,-1 2 0,-2 0 0,0 1 0,-1 0 0,-1 2 0,-2 1 0,0 1 0,-1 1 0,0 1 0,-2 1 0,0 1 0,-1 2 0,-1 0 0,0 2 0,0 2 0,-1 0 0,-51-8 0,35 11 0,-1 1 0,0 3 0,-63 4 0,19 7-502,-100 21-1,-80 33-4523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627CC8B8-4657-413D-98D7-8E56A81F95A9}" type="datetimeFigureOut">
              <a:rPr lang="ar-SA" smtClean="0"/>
              <a:t>28/03/46</a:t>
            </a:fld>
            <a:endParaRPr lang="ar-SA"/>
          </a:p>
        </p:txBody>
      </p:sp>
      <p:sp>
        <p:nvSpPr>
          <p:cNvPr id="4" name="عنصر نائب لصورة الشريحة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5D7CAD6A-EB7C-46DE-A148-B04E20A28ED8}" type="slidenum">
              <a:rPr lang="ar-SA" smtClean="0"/>
              <a:t>‹#›</a:t>
            </a:fld>
            <a:endParaRPr lang="ar-SA"/>
          </a:p>
        </p:txBody>
      </p:sp>
    </p:spTree>
    <p:extLst>
      <p:ext uri="{BB962C8B-B14F-4D97-AF65-F5344CB8AC3E}">
        <p14:creationId xmlns:p14="http://schemas.microsoft.com/office/powerpoint/2010/main" val="297518432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5D7CAD6A-EB7C-46DE-A148-B04E20A28ED8}" type="slidenum">
              <a:rPr lang="ar-SA" smtClean="0"/>
              <a:t>3</a:t>
            </a:fld>
            <a:endParaRPr lang="ar-SA"/>
          </a:p>
        </p:txBody>
      </p:sp>
    </p:spTree>
    <p:extLst>
      <p:ext uri="{BB962C8B-B14F-4D97-AF65-F5344CB8AC3E}">
        <p14:creationId xmlns:p14="http://schemas.microsoft.com/office/powerpoint/2010/main" val="571346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5D7CAD6A-EB7C-46DE-A148-B04E20A28ED8}" type="slidenum">
              <a:rPr lang="ar-SA" smtClean="0"/>
              <a:t>7</a:t>
            </a:fld>
            <a:endParaRPr lang="ar-SA"/>
          </a:p>
        </p:txBody>
      </p:sp>
    </p:spTree>
    <p:extLst>
      <p:ext uri="{BB962C8B-B14F-4D97-AF65-F5344CB8AC3E}">
        <p14:creationId xmlns:p14="http://schemas.microsoft.com/office/powerpoint/2010/main" val="2856803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5D7CAD6A-EB7C-46DE-A148-B04E20A28ED8}" type="slidenum">
              <a:rPr lang="ar-SA" smtClean="0"/>
              <a:t>8</a:t>
            </a:fld>
            <a:endParaRPr lang="ar-SA"/>
          </a:p>
        </p:txBody>
      </p:sp>
    </p:spTree>
    <p:extLst>
      <p:ext uri="{BB962C8B-B14F-4D97-AF65-F5344CB8AC3E}">
        <p14:creationId xmlns:p14="http://schemas.microsoft.com/office/powerpoint/2010/main" val="957113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pPr algn="l" rtl="0"/>
            <a:endParaRPr lang="ar-SA" dirty="0"/>
          </a:p>
        </p:txBody>
      </p:sp>
      <p:sp>
        <p:nvSpPr>
          <p:cNvPr id="4" name="عنصر نائب لرقم الشريحة 3"/>
          <p:cNvSpPr>
            <a:spLocks noGrp="1"/>
          </p:cNvSpPr>
          <p:nvPr>
            <p:ph type="sldNum" sz="quarter" idx="5"/>
          </p:nvPr>
        </p:nvSpPr>
        <p:spPr/>
        <p:txBody>
          <a:bodyPr/>
          <a:lstStyle/>
          <a:p>
            <a:fld id="{5D7CAD6A-EB7C-46DE-A148-B04E20A28ED8}" type="slidenum">
              <a:rPr lang="ar-SA" smtClean="0"/>
              <a:t>13</a:t>
            </a:fld>
            <a:endParaRPr lang="ar-SA"/>
          </a:p>
        </p:txBody>
      </p:sp>
    </p:spTree>
    <p:extLst>
      <p:ext uri="{BB962C8B-B14F-4D97-AF65-F5344CB8AC3E}">
        <p14:creationId xmlns:p14="http://schemas.microsoft.com/office/powerpoint/2010/main" val="316102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5D7CAD6A-EB7C-46DE-A148-B04E20A28ED8}" type="slidenum">
              <a:rPr lang="ar-SA" smtClean="0"/>
              <a:t>16</a:t>
            </a:fld>
            <a:endParaRPr lang="ar-SA"/>
          </a:p>
        </p:txBody>
      </p:sp>
    </p:spTree>
    <p:extLst>
      <p:ext uri="{BB962C8B-B14F-4D97-AF65-F5344CB8AC3E}">
        <p14:creationId xmlns:p14="http://schemas.microsoft.com/office/powerpoint/2010/main" val="3357826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October 1, 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131F9E-604E-4343-9F29-EF72E8231CAD}" type="datetime4">
              <a:rPr lang="en-US" smtClean="0"/>
              <a:pPr/>
              <a:t>October 1,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A8E1CE-37F8-4102-8DF9-852A0A51F293}" type="datetime4">
              <a:rPr lang="en-US" smtClean="0"/>
              <a:pPr/>
              <a:t>October 1,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October 1,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October 1, 2024</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October 1, 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October 1, 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9EC054-3869-4501-B163-1BBFDE8DCE04}" type="datetime4">
              <a:rPr lang="en-US" smtClean="0"/>
              <a:pPr/>
              <a:t>October 1, 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October 1, 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October 1, 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October 1, 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October 1, 2024</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customXml" Target="../ink/ink4.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187B5DF4-A9A3-40DC-85DA-8025A3D02894}"/>
              </a:ext>
            </a:extLst>
          </p:cNvPr>
          <p:cNvSpPr/>
          <p:nvPr/>
        </p:nvSpPr>
        <p:spPr>
          <a:xfrm>
            <a:off x="1867000" y="2642450"/>
            <a:ext cx="4987263" cy="646331"/>
          </a:xfrm>
          <a:prstGeom prst="rect">
            <a:avLst/>
          </a:prstGeom>
        </p:spPr>
        <p:txBody>
          <a:bodyPr wrap="none">
            <a:spAutoFit/>
          </a:bodyPr>
          <a:lstStyle/>
          <a:p>
            <a:pPr algn="ctr"/>
            <a:r>
              <a:rPr lang="en-US" sz="3600" b="1" dirty="0">
                <a:solidFill>
                  <a:schemeClr val="accent5"/>
                </a:solidFill>
                <a:latin typeface="Calibri" panose="020F0502020204030204" pitchFamily="34" charset="0"/>
                <a:cs typeface="Calibri" panose="020F0502020204030204" pitchFamily="34" charset="0"/>
              </a:rPr>
              <a:t> Hemoglobin and anemia</a:t>
            </a:r>
            <a:endParaRPr lang="ar-SA" sz="3600" b="1" dirty="0">
              <a:solidFill>
                <a:schemeClr val="accent5"/>
              </a:solidFill>
              <a:latin typeface="Calibri" panose="020F0502020204030204" pitchFamily="34" charset="0"/>
              <a:cs typeface="Calibri" panose="020F0502020204030204" pitchFamily="34" charset="0"/>
            </a:endParaRPr>
          </a:p>
        </p:txBody>
      </p:sp>
      <p:sp>
        <p:nvSpPr>
          <p:cNvPr id="3" name="مربع نص 2">
            <a:extLst>
              <a:ext uri="{FF2B5EF4-FFF2-40B4-BE49-F238E27FC236}">
                <a16:creationId xmlns:a16="http://schemas.microsoft.com/office/drawing/2014/main" id="{7D5DFE02-81DD-40F9-9AE5-255BA530579C}"/>
              </a:ext>
            </a:extLst>
          </p:cNvPr>
          <p:cNvSpPr txBox="1"/>
          <p:nvPr/>
        </p:nvSpPr>
        <p:spPr>
          <a:xfrm>
            <a:off x="205273" y="520861"/>
            <a:ext cx="2177188" cy="646331"/>
          </a:xfrm>
          <a:prstGeom prst="rect">
            <a:avLst/>
          </a:prstGeom>
          <a:noFill/>
        </p:spPr>
        <p:txBody>
          <a:bodyPr wrap="square" rtlCol="1">
            <a:spAutoFit/>
          </a:bodyPr>
          <a:lstStyle/>
          <a:p>
            <a:r>
              <a:rPr lang="en-US" dirty="0">
                <a:solidFill>
                  <a:schemeClr val="tx2"/>
                </a:solidFill>
                <a:latin typeface="Calibri" panose="020F0502020204030204" pitchFamily="34" charset="0"/>
                <a:cs typeface="Calibri" panose="020F0502020204030204" pitchFamily="34" charset="0"/>
              </a:rPr>
              <a:t>Lab# 5</a:t>
            </a:r>
          </a:p>
          <a:p>
            <a:r>
              <a:rPr lang="en-US" dirty="0">
                <a:solidFill>
                  <a:schemeClr val="tx2"/>
                </a:solidFill>
                <a:latin typeface="Calibri" panose="020F0502020204030204" pitchFamily="34" charset="0"/>
                <a:cs typeface="Calibri" panose="020F0502020204030204" pitchFamily="34" charset="0"/>
              </a:rPr>
              <a:t>BCH 471</a:t>
            </a:r>
            <a:endParaRPr lang="ar-SA" dirty="0">
              <a:solidFill>
                <a:schemeClr val="tx2"/>
              </a:solidFill>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4" name="حبر 3">
                <a:extLst>
                  <a:ext uri="{FF2B5EF4-FFF2-40B4-BE49-F238E27FC236}">
                    <a16:creationId xmlns:a16="http://schemas.microsoft.com/office/drawing/2014/main" id="{F8CF8E33-DA48-4831-8319-F412FB95E389}"/>
                  </a:ext>
                </a:extLst>
              </p14:cNvPr>
              <p14:cNvContentPartPr/>
              <p14:nvPr/>
            </p14:nvContentPartPr>
            <p14:xfrm>
              <a:off x="10966999" y="5110448"/>
              <a:ext cx="37800" cy="46440"/>
            </p14:xfrm>
          </p:contentPart>
        </mc:Choice>
        <mc:Fallback xmlns="">
          <p:pic>
            <p:nvPicPr>
              <p:cNvPr id="4" name="حبر 3">
                <a:extLst>
                  <a:ext uri="{FF2B5EF4-FFF2-40B4-BE49-F238E27FC236}">
                    <a16:creationId xmlns:a16="http://schemas.microsoft.com/office/drawing/2014/main" id="{F8CF8E33-DA48-4831-8319-F412FB95E389}"/>
                  </a:ext>
                </a:extLst>
              </p:cNvPr>
              <p:cNvPicPr/>
              <p:nvPr/>
            </p:nvPicPr>
            <p:blipFill>
              <a:blip r:embed="rId3"/>
              <a:stretch>
                <a:fillRect/>
              </a:stretch>
            </p:blipFill>
            <p:spPr>
              <a:xfrm>
                <a:off x="10958359" y="5101448"/>
                <a:ext cx="55440" cy="64080"/>
              </a:xfrm>
              <a:prstGeom prst="rect">
                <a:avLst/>
              </a:prstGeom>
            </p:spPr>
          </p:pic>
        </mc:Fallback>
      </mc:AlternateContent>
    </p:spTree>
    <p:extLst>
      <p:ext uri="{BB962C8B-B14F-4D97-AF65-F5344CB8AC3E}">
        <p14:creationId xmlns:p14="http://schemas.microsoft.com/office/powerpoint/2010/main" val="578701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95B10179-C6DF-4255-AA03-42999D575DC1}"/>
              </a:ext>
            </a:extLst>
          </p:cNvPr>
          <p:cNvSpPr/>
          <p:nvPr/>
        </p:nvSpPr>
        <p:spPr>
          <a:xfrm>
            <a:off x="166255" y="312515"/>
            <a:ext cx="8714509" cy="5447645"/>
          </a:xfrm>
          <a:prstGeom prst="rect">
            <a:avLst/>
          </a:prstGeom>
        </p:spPr>
        <p:txBody>
          <a:bodyPr wrap="square">
            <a:spAutoFit/>
          </a:bodyPr>
          <a:lstStyle/>
          <a:p>
            <a:r>
              <a:rPr lang="en-US" sz="2000" b="1" dirty="0">
                <a:solidFill>
                  <a:schemeClr val="accent5"/>
                </a:solidFill>
                <a:latin typeface="Calibri" panose="020F0502020204030204" pitchFamily="34" charset="0"/>
                <a:cs typeface="Calibri" panose="020F0502020204030204" pitchFamily="34" charset="0"/>
              </a:rPr>
              <a:t>Importance of G6PD </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G6PD is the enzyme responsible for the initial deviation of glucose into pentose</a:t>
            </a:r>
          </a:p>
          <a:p>
            <a:r>
              <a:rPr lang="en-US" dirty="0">
                <a:latin typeface="Calibri" panose="020F0502020204030204" pitchFamily="34" charset="0"/>
                <a:cs typeface="Calibri" panose="020F0502020204030204" pitchFamily="34" charset="0"/>
              </a:rPr>
              <a:t>phosphate pathway to form 6-phosphogluconate.  This pathway provides NADPH2 in the erythrocyte for the conversion of oxidized to reduced glutathione and for other reactions such as reduction of methemoglobin(ferric (Fe3+) state).</a:t>
            </a:r>
          </a:p>
          <a:p>
            <a:endParaRPr lang="en-US" dirty="0">
              <a:latin typeface="Calibri" panose="020F0502020204030204" pitchFamily="34" charset="0"/>
              <a:cs typeface="Calibri" panose="020F0502020204030204" pitchFamily="34" charset="0"/>
            </a:endParaRPr>
          </a:p>
          <a:p>
            <a:r>
              <a:rPr lang="en-US" b="0" i="0" dirty="0">
                <a:solidFill>
                  <a:srgbClr val="FF0000"/>
                </a:solidFill>
                <a:effectLst/>
                <a:latin typeface="-apple-system"/>
              </a:rPr>
              <a:t> -iron that can carry oxygen in the blood is </a:t>
            </a:r>
            <a:r>
              <a:rPr lang="en-US" b="1" i="0" dirty="0">
                <a:solidFill>
                  <a:srgbClr val="FF0000"/>
                </a:solidFill>
                <a:effectLst/>
                <a:latin typeface="-apple-system"/>
              </a:rPr>
              <a:t>ferrous iron (Fe²⁺)</a:t>
            </a:r>
            <a:r>
              <a:rPr lang="en-US" b="0" i="0" dirty="0">
                <a:solidFill>
                  <a:srgbClr val="FF0000"/>
                </a:solidFill>
                <a:effectLst/>
                <a:latin typeface="-apple-system"/>
              </a:rPr>
              <a:t>. </a:t>
            </a:r>
            <a:endParaRPr lang="en-US" dirty="0">
              <a:solidFill>
                <a:srgbClr val="FF0000"/>
              </a:solidFill>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sz="2000" b="1" dirty="0">
                <a:solidFill>
                  <a:schemeClr val="accent5"/>
                </a:solidFill>
                <a:latin typeface="Calibri" panose="020F0502020204030204" pitchFamily="34" charset="0"/>
                <a:cs typeface="Calibri" panose="020F0502020204030204" pitchFamily="34" charset="0"/>
              </a:rPr>
              <a:t>Deficiency of G6PD:</a:t>
            </a:r>
          </a:p>
          <a:p>
            <a:endParaRPr lang="en-US" sz="2000" b="1" dirty="0">
              <a:solidFill>
                <a:schemeClr val="accent5"/>
              </a:solidFill>
              <a:latin typeface="Calibri" panose="020F0502020204030204" pitchFamily="34" charset="0"/>
              <a:cs typeface="Calibri" panose="020F0502020204030204" pitchFamily="34" charset="0"/>
            </a:endParaRPr>
          </a:p>
          <a:p>
            <a:r>
              <a:rPr lang="en-US" b="1" dirty="0">
                <a:solidFill>
                  <a:schemeClr val="accent5"/>
                </a:solidFill>
                <a:latin typeface="Calibri" panose="020F0502020204030204" pitchFamily="34" charset="0"/>
                <a:cs typeface="Calibri" panose="020F0502020204030204" pitchFamily="34" charset="0"/>
              </a:rPr>
              <a:t>1-</a:t>
            </a:r>
            <a:r>
              <a:rPr lang="en-US" dirty="0">
                <a:latin typeface="Calibri" panose="020F0502020204030204" pitchFamily="34" charset="0"/>
                <a:cs typeface="Calibri" panose="020F0502020204030204" pitchFamily="34" charset="0"/>
              </a:rPr>
              <a:t> </a:t>
            </a:r>
            <a:r>
              <a:rPr lang="en-US" b="0" i="0" dirty="0">
                <a:effectLst/>
                <a:latin typeface="-apple-system"/>
              </a:rPr>
              <a:t>Hemolytic anemia. </a:t>
            </a:r>
          </a:p>
          <a:p>
            <a:endParaRPr lang="en-US" dirty="0">
              <a:latin typeface="Calibri" panose="020F0502020204030204" pitchFamily="34" charset="0"/>
              <a:cs typeface="Calibri" panose="020F0502020204030204" pitchFamily="34" charset="0"/>
            </a:endParaRPr>
          </a:p>
          <a:p>
            <a:r>
              <a:rPr lang="en-US" b="1" dirty="0">
                <a:solidFill>
                  <a:schemeClr val="accent5"/>
                </a:solidFill>
                <a:latin typeface="Calibri" panose="020F0502020204030204" pitchFamily="34" charset="0"/>
                <a:cs typeface="Calibri" panose="020F0502020204030204" pitchFamily="34" charset="0"/>
              </a:rPr>
              <a:t>2-</a:t>
            </a:r>
            <a:r>
              <a:rPr lang="en-US" dirty="0">
                <a:latin typeface="Calibri" panose="020F0502020204030204" pitchFamily="34" charset="0"/>
                <a:cs typeface="Calibri" panose="020F0502020204030204" pitchFamily="34" charset="0"/>
              </a:rPr>
              <a:t>  </a:t>
            </a:r>
            <a:r>
              <a:rPr lang="en-US" b="0" i="0" dirty="0">
                <a:effectLst/>
                <a:latin typeface="-apple-system"/>
              </a:rPr>
              <a:t>Jaundice: Hemolysis of red blood cells can release a pigment called bilirubin, which can accumulate in the body and cause yellowing of the skin and eyes (jaundice). </a:t>
            </a:r>
          </a:p>
          <a:p>
            <a:endParaRPr lang="en-US" b="1" dirty="0">
              <a:latin typeface="Calibri" panose="020F0502020204030204" pitchFamily="34" charset="0"/>
              <a:cs typeface="Calibri" panose="020F0502020204030204" pitchFamily="34" charset="0"/>
            </a:endParaRPr>
          </a:p>
          <a:p>
            <a:pPr algn="l"/>
            <a:r>
              <a:rPr lang="en-US" b="1" dirty="0">
                <a:solidFill>
                  <a:schemeClr val="accent5"/>
                </a:solidFill>
                <a:latin typeface="Calibri" panose="020F0502020204030204" pitchFamily="34" charset="0"/>
                <a:cs typeface="Calibri" panose="020F0502020204030204" pitchFamily="34" charset="0"/>
              </a:rPr>
              <a:t>3-</a:t>
            </a:r>
            <a:r>
              <a:rPr lang="en-US" dirty="0">
                <a:latin typeface="Calibri" panose="020F0502020204030204" pitchFamily="34" charset="0"/>
                <a:cs typeface="Calibri" panose="020F0502020204030204" pitchFamily="34" charset="0"/>
              </a:rPr>
              <a:t> </a:t>
            </a:r>
            <a:r>
              <a:rPr lang="en-US" b="0" i="0" dirty="0">
                <a:effectLst/>
                <a:latin typeface="-apple-system"/>
              </a:rPr>
              <a:t>Hemoglobinuria: In severe cases of G6PD deficiency, the breakdown of red blood cells can release hemoglobin into the urine, resulting in a condition called hemoglobinuria. This can cause the urine to appear dark or tea-colored.</a:t>
            </a:r>
          </a:p>
        </p:txBody>
      </p:sp>
    </p:spTree>
    <p:extLst>
      <p:ext uri="{BB962C8B-B14F-4D97-AF65-F5344CB8AC3E}">
        <p14:creationId xmlns:p14="http://schemas.microsoft.com/office/powerpoint/2010/main" val="988574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AC5B6947-EF5A-4D1A-8469-C7E236478522}"/>
              </a:ext>
            </a:extLst>
          </p:cNvPr>
          <p:cNvSpPr/>
          <p:nvPr/>
        </p:nvSpPr>
        <p:spPr>
          <a:xfrm>
            <a:off x="208343" y="243068"/>
            <a:ext cx="8472669" cy="920508"/>
          </a:xfrm>
          <a:prstGeom prst="rect">
            <a:avLst/>
          </a:prstGeom>
        </p:spPr>
        <p:txBody>
          <a:bodyPr wrap="square">
            <a:spAutoFit/>
          </a:bodyPr>
          <a:lstStyle/>
          <a:p>
            <a:pPr algn="just">
              <a:lnSpc>
                <a:spcPct val="160000"/>
              </a:lnSpc>
            </a:pPr>
            <a:r>
              <a:rPr lang="en-US" dirty="0">
                <a:latin typeface="Calibri" panose="020F0502020204030204" pitchFamily="34" charset="0"/>
                <a:cs typeface="Calibri" panose="020F0502020204030204" pitchFamily="34" charset="0"/>
              </a:rPr>
              <a:t>GSH is necessary for cell integrity by neutralizing free radicals that cause oxidative damage. </a:t>
            </a:r>
          </a:p>
        </p:txBody>
      </p:sp>
      <p:pic>
        <p:nvPicPr>
          <p:cNvPr id="3" name="Content Placeholder 7" descr="Screen Shot 2015-11-14 at 5.58.33 PM.png">
            <a:extLst>
              <a:ext uri="{FF2B5EF4-FFF2-40B4-BE49-F238E27FC236}">
                <a16:creationId xmlns:a16="http://schemas.microsoft.com/office/drawing/2014/main" id="{529FD9B0-418B-4B7E-9136-5EA8CB52FF42}"/>
              </a:ext>
            </a:extLst>
          </p:cNvPr>
          <p:cNvPicPr>
            <a:picLocks noChangeAspect="1"/>
          </p:cNvPicPr>
          <p:nvPr/>
        </p:nvPicPr>
        <p:blipFill rotWithShape="1">
          <a:blip r:embed="rId2">
            <a:extLst>
              <a:ext uri="{28A0092B-C50C-407E-A947-70E740481C1C}">
                <a14:useLocalDpi xmlns:a14="http://schemas.microsoft.com/office/drawing/2010/main" val="0"/>
              </a:ext>
            </a:extLst>
          </a:blip>
          <a:srcRect l="-1" t="-6011" r="-2902" b="-4380"/>
          <a:stretch/>
        </p:blipFill>
        <p:spPr>
          <a:xfrm>
            <a:off x="1088020" y="868296"/>
            <a:ext cx="7315200" cy="5746636"/>
          </a:xfrm>
          <a:prstGeom prst="rect">
            <a:avLst/>
          </a:prstGeom>
          <a:ln>
            <a:solidFill>
              <a:schemeClr val="tx2"/>
            </a:solidFill>
          </a:ln>
          <a:effectLst/>
        </p:spPr>
      </p:pic>
      <mc:AlternateContent xmlns:mc="http://schemas.openxmlformats.org/markup-compatibility/2006">
        <mc:Choice xmlns:p14="http://schemas.microsoft.com/office/powerpoint/2010/main" Requires="p14">
          <p:contentPart p14:bwMode="auto" r:id="rId3">
            <p14:nvContentPartPr>
              <p14:cNvPr id="4" name="حبر 3">
                <a:extLst>
                  <a:ext uri="{FF2B5EF4-FFF2-40B4-BE49-F238E27FC236}">
                    <a16:creationId xmlns:a16="http://schemas.microsoft.com/office/drawing/2014/main" id="{F3E07D6C-5E09-5583-4871-4122975E0203}"/>
                  </a:ext>
                </a:extLst>
              </p14:cNvPr>
              <p14:cNvContentPartPr/>
              <p14:nvPr/>
            </p14:nvContentPartPr>
            <p14:xfrm>
              <a:off x="3832769" y="2608253"/>
              <a:ext cx="1039320" cy="682920"/>
            </p14:xfrm>
          </p:contentPart>
        </mc:Choice>
        <mc:Fallback>
          <p:pic>
            <p:nvPicPr>
              <p:cNvPr id="4" name="حبر 3">
                <a:extLst>
                  <a:ext uri="{FF2B5EF4-FFF2-40B4-BE49-F238E27FC236}">
                    <a16:creationId xmlns:a16="http://schemas.microsoft.com/office/drawing/2014/main" id="{F3E07D6C-5E09-5583-4871-4122975E0203}"/>
                  </a:ext>
                </a:extLst>
              </p:cNvPr>
              <p:cNvPicPr/>
              <p:nvPr/>
            </p:nvPicPr>
            <p:blipFill>
              <a:blip r:embed="rId4"/>
              <a:stretch>
                <a:fillRect/>
              </a:stretch>
            </p:blipFill>
            <p:spPr>
              <a:xfrm>
                <a:off x="3824129" y="2599613"/>
                <a:ext cx="1056960" cy="700560"/>
              </a:xfrm>
              <a:prstGeom prst="rect">
                <a:avLst/>
              </a:prstGeom>
            </p:spPr>
          </p:pic>
        </mc:Fallback>
      </mc:AlternateContent>
    </p:spTree>
    <p:extLst>
      <p:ext uri="{BB962C8B-B14F-4D97-AF65-F5344CB8AC3E}">
        <p14:creationId xmlns:p14="http://schemas.microsoft.com/office/powerpoint/2010/main" val="2204411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578F9FFC-912C-46A5-B413-8111794A8EFB}"/>
              </a:ext>
            </a:extLst>
          </p:cNvPr>
          <p:cNvSpPr/>
          <p:nvPr/>
        </p:nvSpPr>
        <p:spPr>
          <a:xfrm>
            <a:off x="104503" y="1886673"/>
            <a:ext cx="8895806" cy="954107"/>
          </a:xfrm>
          <a:prstGeom prst="rect">
            <a:avLst/>
          </a:prstGeom>
        </p:spPr>
        <p:txBody>
          <a:bodyPr wrap="square">
            <a:spAutoFit/>
          </a:bodyPr>
          <a:lstStyle/>
          <a:p>
            <a:pPr algn="ctr"/>
            <a:r>
              <a:rPr lang="en-US" sz="2800" b="1" dirty="0">
                <a:solidFill>
                  <a:schemeClr val="accent5"/>
                </a:solidFill>
                <a:latin typeface="Calibri" panose="020F0502020204030204" pitchFamily="34" charset="0"/>
                <a:cs typeface="Calibri" panose="020F0502020204030204" pitchFamily="34" charset="0"/>
              </a:rPr>
              <a:t>Qualitative determination of hemoglobin S (</a:t>
            </a:r>
            <a:r>
              <a:rPr lang="en-US" sz="2800" b="1" dirty="0" err="1">
                <a:solidFill>
                  <a:schemeClr val="accent5"/>
                </a:solidFill>
                <a:latin typeface="Calibri" panose="020F0502020204030204" pitchFamily="34" charset="0"/>
                <a:cs typeface="Calibri" panose="020F0502020204030204" pitchFamily="34" charset="0"/>
              </a:rPr>
              <a:t>HbS</a:t>
            </a:r>
            <a:r>
              <a:rPr lang="en-US" sz="2800" b="1" dirty="0">
                <a:solidFill>
                  <a:schemeClr val="accent5"/>
                </a:solidFill>
                <a:latin typeface="Calibri" panose="020F0502020204030204" pitchFamily="34" charset="0"/>
                <a:cs typeface="Calibri" panose="020F0502020204030204" pitchFamily="34" charset="0"/>
              </a:rPr>
              <a:t>) in blood. </a:t>
            </a:r>
          </a:p>
          <a:p>
            <a:pPr algn="ctr"/>
            <a:r>
              <a:rPr lang="en-US" sz="2800" b="1" dirty="0">
                <a:solidFill>
                  <a:schemeClr val="accent5"/>
                </a:solidFill>
                <a:latin typeface="Calibri" panose="020F0502020204030204" pitchFamily="34" charset="0"/>
                <a:cs typeface="Calibri" panose="020F0502020204030204" pitchFamily="34" charset="0"/>
              </a:rPr>
              <a:t>(Sickle cell test)</a:t>
            </a:r>
            <a:endParaRPr lang="ar-SA" sz="2800" dirty="0">
              <a:solidFill>
                <a:schemeClr val="accent5"/>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5398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1282F0DA-3457-4015-8281-C8994B59BA00}"/>
              </a:ext>
            </a:extLst>
          </p:cNvPr>
          <p:cNvSpPr/>
          <p:nvPr/>
        </p:nvSpPr>
        <p:spPr>
          <a:xfrm>
            <a:off x="0" y="-89870"/>
            <a:ext cx="8987246" cy="5724644"/>
          </a:xfrm>
          <a:prstGeom prst="rect">
            <a:avLst/>
          </a:prstGeom>
        </p:spPr>
        <p:txBody>
          <a:bodyPr wrap="square">
            <a:spAutoFit/>
          </a:bodyPr>
          <a:lstStyle/>
          <a:p>
            <a:endParaRPr lang="en-US" sz="2400" b="1" dirty="0">
              <a:solidFill>
                <a:schemeClr val="accent5"/>
              </a:solidFill>
              <a:latin typeface="Calibri" panose="020F0502020204030204" pitchFamily="34" charset="0"/>
              <a:cs typeface="Calibri" panose="020F0502020204030204" pitchFamily="34" charset="0"/>
            </a:endParaRPr>
          </a:p>
          <a:p>
            <a:r>
              <a:rPr lang="en-US" sz="2400" b="1" dirty="0">
                <a:solidFill>
                  <a:schemeClr val="accent5"/>
                </a:solidFill>
                <a:latin typeface="Calibri" panose="020F0502020204030204" pitchFamily="34" charset="0"/>
                <a:cs typeface="Calibri" panose="020F0502020204030204" pitchFamily="34" charset="0"/>
              </a:rPr>
              <a:t>Sickle cell anemia , </a:t>
            </a:r>
            <a:r>
              <a:rPr lang="en-US" b="0" i="0" dirty="0">
                <a:effectLst/>
                <a:latin typeface="Calibri" panose="020F0502020204030204" pitchFamily="34" charset="0"/>
                <a:cs typeface="Calibri" panose="020F0502020204030204" pitchFamily="34" charset="0"/>
              </a:rPr>
              <a:t>It is a genetic disorder in which the red blood cells have an abnormal shape, leading to their premature destruction and a reduced oxygen-carrying capacity.</a:t>
            </a:r>
            <a:endParaRPr lang="en-US" dirty="0">
              <a:latin typeface="Calibri" panose="020F0502020204030204" pitchFamily="34" charset="0"/>
              <a:cs typeface="Calibri" panose="020F0502020204030204" pitchFamily="34" charset="0"/>
            </a:endParaRPr>
          </a:p>
          <a:p>
            <a:endParaRPr lang="en-US" sz="2400" b="1" dirty="0">
              <a:solidFill>
                <a:schemeClr val="accent5"/>
              </a:solidFill>
              <a:latin typeface="Calibri" panose="020F0502020204030204" pitchFamily="34" charset="0"/>
              <a:cs typeface="Calibri" panose="020F0502020204030204" pitchFamily="34" charset="0"/>
            </a:endParaRPr>
          </a:p>
          <a:p>
            <a:r>
              <a:rPr lang="en-US" sz="2400" b="1" dirty="0">
                <a:solidFill>
                  <a:schemeClr val="accent5"/>
                </a:solidFill>
                <a:latin typeface="Calibri" panose="020F0502020204030204" pitchFamily="34" charset="0"/>
                <a:cs typeface="Calibri" panose="020F0502020204030204" pitchFamily="34" charset="0"/>
              </a:rPr>
              <a:t>Hemoglobin S (Hgb S),  </a:t>
            </a:r>
            <a:r>
              <a:rPr lang="en-US" dirty="0">
                <a:latin typeface="Calibri" panose="020F0502020204030204" pitchFamily="34" charset="0"/>
                <a:cs typeface="Calibri" panose="020F0502020204030204" pitchFamily="34" charset="0"/>
              </a:rPr>
              <a:t>is an abnormal type of hemoglobin that you can inherit from parents. It is the type present in the sickle cell anemia.</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 </a:t>
            </a:r>
            <a:r>
              <a:rPr lang="en-US" b="0" i="0" dirty="0">
                <a:effectLst/>
                <a:latin typeface="Calibri" panose="020F0502020204030204" pitchFamily="34" charset="0"/>
                <a:cs typeface="Calibri" panose="020F0502020204030204" pitchFamily="34" charset="0"/>
              </a:rPr>
              <a:t>In sickle cell anemia, the amino acid present at position 6 in the β chain of hemoglobin S (</a:t>
            </a:r>
            <a:r>
              <a:rPr lang="en-US" b="0" i="0" dirty="0" err="1">
                <a:effectLst/>
                <a:latin typeface="Calibri" panose="020F0502020204030204" pitchFamily="34" charset="0"/>
                <a:cs typeface="Calibri" panose="020F0502020204030204" pitchFamily="34" charset="0"/>
              </a:rPr>
              <a:t>HbS</a:t>
            </a:r>
            <a:r>
              <a:rPr lang="en-US" b="0" i="0" dirty="0">
                <a:effectLst/>
                <a:latin typeface="Calibri" panose="020F0502020204030204" pitchFamily="34" charset="0"/>
                <a:cs typeface="Calibri" panose="020F0502020204030204" pitchFamily="34" charset="0"/>
              </a:rPr>
              <a:t>) is valine instead of glutamic acid. This causes the abnormal structure and function of </a:t>
            </a:r>
            <a:r>
              <a:rPr lang="en-US" b="0" i="0" dirty="0" err="1">
                <a:effectLst/>
                <a:latin typeface="Calibri" panose="020F0502020204030204" pitchFamily="34" charset="0"/>
                <a:cs typeface="Calibri" panose="020F0502020204030204" pitchFamily="34" charset="0"/>
              </a:rPr>
              <a:t>HbS</a:t>
            </a:r>
            <a:r>
              <a:rPr lang="en-US" b="0" i="0" dirty="0">
                <a:effectLst/>
                <a:latin typeface="Calibri" panose="020F0502020204030204" pitchFamily="34" charset="0"/>
                <a:cs typeface="Calibri" panose="020F0502020204030204" pitchFamily="34" charset="0"/>
              </a:rPr>
              <a:t>, leading to the sickling of red blood cells in individuals with sickle cell anemia.</a:t>
            </a: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sz="1800" b="0" i="0" kern="1200" dirty="0">
                <a:solidFill>
                  <a:schemeClr val="tx1"/>
                </a:solidFill>
                <a:effectLst/>
                <a:latin typeface="Calibri" panose="020F0502020204030204" pitchFamily="34" charset="0"/>
                <a:cs typeface="Calibri" panose="020F0502020204030204" pitchFamily="34" charset="0"/>
              </a:rPr>
              <a:t>- Hgb S, causes red blood cells to become </a:t>
            </a:r>
            <a:r>
              <a:rPr lang="en-US" sz="1800" b="0" i="0" kern="1200" dirty="0">
                <a:solidFill>
                  <a:srgbClr val="FF0000"/>
                </a:solidFill>
                <a:effectLst/>
                <a:latin typeface="Calibri" panose="020F0502020204030204" pitchFamily="34" charset="0"/>
                <a:cs typeface="Calibri" panose="020F0502020204030204" pitchFamily="34" charset="0"/>
              </a:rPr>
              <a:t>stiff and abnormally shaped</a:t>
            </a:r>
            <a:r>
              <a:rPr lang="en-US" sz="1800" b="0" i="0" kern="1200" dirty="0">
                <a:solidFill>
                  <a:schemeClr val="tx1"/>
                </a:solidFill>
                <a:effectLst/>
                <a:latin typeface="Calibri" panose="020F0502020204030204" pitchFamily="34" charset="0"/>
                <a:cs typeface="Calibri" panose="020F0502020204030204" pitchFamily="34" charset="0"/>
              </a:rPr>
              <a:t>. Instead of having a normal round, disk shape, these red blood cells become </a:t>
            </a:r>
            <a:r>
              <a:rPr lang="en-US" sz="1800" b="0" i="0" kern="1200" dirty="0">
                <a:solidFill>
                  <a:srgbClr val="FF0000"/>
                </a:solidFill>
                <a:effectLst/>
                <a:latin typeface="Calibri" panose="020F0502020204030204" pitchFamily="34" charset="0"/>
                <a:cs typeface="Calibri" panose="020F0502020204030204" pitchFamily="34" charset="0"/>
              </a:rPr>
              <a:t>sickle-shaped, or crescent-shaped</a:t>
            </a:r>
            <a:r>
              <a:rPr lang="en-US" sz="1800" b="0" i="0" kern="1200" dirty="0">
                <a:solidFill>
                  <a:schemeClr val="tx1"/>
                </a:solidFill>
                <a:effectLst/>
                <a:latin typeface="Calibri" panose="020F0502020204030204" pitchFamily="34" charset="0"/>
                <a:cs typeface="Calibri" panose="020F0502020204030204" pitchFamily="34" charset="0"/>
              </a:rPr>
              <a:t>. These cells don't live as long as normal red blood cells. Because of their shape, they get stuck inside small blood vessels. These problems cause symptoms of sickle cell disease.</a:t>
            </a:r>
            <a:endParaRPr lang="ar-SA" dirty="0">
              <a:latin typeface="Calibri" panose="020F0502020204030204" pitchFamily="34" charset="0"/>
              <a:cs typeface="Calibri" panose="020F0502020204030204" pitchFamily="34" charset="0"/>
            </a:endParaRPr>
          </a:p>
          <a:p>
            <a:endParaRPr lang="ar-SA"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48345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05_21_sicklecelldisease-l1326479074257.jpg">
            <a:extLst>
              <a:ext uri="{FF2B5EF4-FFF2-40B4-BE49-F238E27FC236}">
                <a16:creationId xmlns:a16="http://schemas.microsoft.com/office/drawing/2014/main" id="{AC80DB1E-CF23-4237-A18E-DCECE9332434}"/>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49536" y="335182"/>
            <a:ext cx="8605613" cy="6350817"/>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حبر 2">
                <a:extLst>
                  <a:ext uri="{FF2B5EF4-FFF2-40B4-BE49-F238E27FC236}">
                    <a16:creationId xmlns:a16="http://schemas.microsoft.com/office/drawing/2014/main" id="{983E38E7-63C5-A979-04D8-A257E76A30D8}"/>
                  </a:ext>
                </a:extLst>
              </p14:cNvPr>
              <p14:cNvContentPartPr/>
              <p14:nvPr/>
            </p14:nvContentPartPr>
            <p14:xfrm>
              <a:off x="692129" y="2271293"/>
              <a:ext cx="903240" cy="735840"/>
            </p14:xfrm>
          </p:contentPart>
        </mc:Choice>
        <mc:Fallback>
          <p:pic>
            <p:nvPicPr>
              <p:cNvPr id="3" name="حبر 2">
                <a:extLst>
                  <a:ext uri="{FF2B5EF4-FFF2-40B4-BE49-F238E27FC236}">
                    <a16:creationId xmlns:a16="http://schemas.microsoft.com/office/drawing/2014/main" id="{983E38E7-63C5-A979-04D8-A257E76A30D8}"/>
                  </a:ext>
                </a:extLst>
              </p:cNvPr>
              <p:cNvPicPr/>
              <p:nvPr/>
            </p:nvPicPr>
            <p:blipFill>
              <a:blip r:embed="rId4"/>
              <a:stretch>
                <a:fillRect/>
              </a:stretch>
            </p:blipFill>
            <p:spPr>
              <a:xfrm>
                <a:off x="683129" y="2262293"/>
                <a:ext cx="920880" cy="75348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4" name="حبر 3">
                <a:extLst>
                  <a:ext uri="{FF2B5EF4-FFF2-40B4-BE49-F238E27FC236}">
                    <a16:creationId xmlns:a16="http://schemas.microsoft.com/office/drawing/2014/main" id="{530492F3-611C-7618-EB85-FC2D3F3D3754}"/>
                  </a:ext>
                </a:extLst>
              </p14:cNvPr>
              <p14:cNvContentPartPr/>
              <p14:nvPr/>
            </p14:nvContentPartPr>
            <p14:xfrm>
              <a:off x="689249" y="4907573"/>
              <a:ext cx="948960" cy="882360"/>
            </p14:xfrm>
          </p:contentPart>
        </mc:Choice>
        <mc:Fallback>
          <p:pic>
            <p:nvPicPr>
              <p:cNvPr id="4" name="حبر 3">
                <a:extLst>
                  <a:ext uri="{FF2B5EF4-FFF2-40B4-BE49-F238E27FC236}">
                    <a16:creationId xmlns:a16="http://schemas.microsoft.com/office/drawing/2014/main" id="{530492F3-611C-7618-EB85-FC2D3F3D3754}"/>
                  </a:ext>
                </a:extLst>
              </p:cNvPr>
              <p:cNvPicPr/>
              <p:nvPr/>
            </p:nvPicPr>
            <p:blipFill>
              <a:blip r:embed="rId6"/>
              <a:stretch>
                <a:fillRect/>
              </a:stretch>
            </p:blipFill>
            <p:spPr>
              <a:xfrm>
                <a:off x="680609" y="4898933"/>
                <a:ext cx="966600" cy="900000"/>
              </a:xfrm>
              <a:prstGeom prst="rect">
                <a:avLst/>
              </a:prstGeom>
            </p:spPr>
          </p:pic>
        </mc:Fallback>
      </mc:AlternateContent>
    </p:spTree>
    <p:extLst>
      <p:ext uri="{BB962C8B-B14F-4D97-AF65-F5344CB8AC3E}">
        <p14:creationId xmlns:p14="http://schemas.microsoft.com/office/powerpoint/2010/main" val="841260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D1F21FCB-F6B1-F362-95E7-0C3689C1749C}"/>
              </a:ext>
            </a:extLst>
          </p:cNvPr>
          <p:cNvSpPr/>
          <p:nvPr/>
        </p:nvSpPr>
        <p:spPr>
          <a:xfrm>
            <a:off x="104503" y="2759085"/>
            <a:ext cx="8895806" cy="707886"/>
          </a:xfrm>
          <a:prstGeom prst="rect">
            <a:avLst/>
          </a:prstGeom>
        </p:spPr>
        <p:txBody>
          <a:bodyPr wrap="square">
            <a:spAutoFit/>
          </a:bodyPr>
          <a:lstStyle/>
          <a:p>
            <a:pPr algn="ctr"/>
            <a:r>
              <a:rPr lang="en-US" sz="4000" b="1" dirty="0">
                <a:solidFill>
                  <a:schemeClr val="accent5"/>
                </a:solidFill>
                <a:latin typeface="Calibri" panose="020F0502020204030204" pitchFamily="34" charset="0"/>
                <a:cs typeface="Calibri" panose="020F0502020204030204" pitchFamily="34" charset="0"/>
              </a:rPr>
              <a:t>Practical part</a:t>
            </a:r>
          </a:p>
        </p:txBody>
      </p:sp>
    </p:spTree>
    <p:extLst>
      <p:ext uri="{BB962C8B-B14F-4D97-AF65-F5344CB8AC3E}">
        <p14:creationId xmlns:p14="http://schemas.microsoft.com/office/powerpoint/2010/main" val="1560620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866D5ABF-392D-4EE0-853C-A4CA3FE8C0C6}"/>
              </a:ext>
            </a:extLst>
          </p:cNvPr>
          <p:cNvSpPr/>
          <p:nvPr/>
        </p:nvSpPr>
        <p:spPr>
          <a:xfrm>
            <a:off x="96983" y="266218"/>
            <a:ext cx="8792374" cy="3019288"/>
          </a:xfrm>
          <a:prstGeom prst="rect">
            <a:avLst/>
          </a:prstGeom>
        </p:spPr>
        <p:txBody>
          <a:bodyPr wrap="square">
            <a:spAutoFit/>
          </a:bodyPr>
          <a:lstStyle/>
          <a:p>
            <a:r>
              <a:rPr lang="en-US" sz="2400" b="1" dirty="0">
                <a:solidFill>
                  <a:schemeClr val="accent5"/>
                </a:solidFill>
                <a:latin typeface="Calibri" panose="020F0502020204030204" pitchFamily="34" charset="0"/>
                <a:cs typeface="Calibri" panose="020F0502020204030204" pitchFamily="34" charset="0"/>
              </a:rPr>
              <a:t>Estimation of blood hemoglobin:</a:t>
            </a:r>
          </a:p>
          <a:p>
            <a:endParaRPr lang="en-US" dirty="0">
              <a:latin typeface="Calibri" panose="020F0502020204030204" pitchFamily="34" charset="0"/>
              <a:cs typeface="Calibri" panose="020F0502020204030204" pitchFamily="34" charset="0"/>
            </a:endParaRPr>
          </a:p>
          <a:p>
            <a:pPr algn="just">
              <a:lnSpc>
                <a:spcPct val="140000"/>
              </a:lnSpc>
            </a:pPr>
            <a:r>
              <a:rPr lang="en-US" sz="2400" b="1" dirty="0">
                <a:solidFill>
                  <a:schemeClr val="accent5"/>
                </a:solidFill>
                <a:latin typeface="Calibri" panose="020F0502020204030204" pitchFamily="34" charset="0"/>
                <a:cs typeface="Calibri" panose="020F0502020204030204" pitchFamily="34" charset="0"/>
              </a:rPr>
              <a:t>Principle:</a:t>
            </a:r>
          </a:p>
          <a:p>
            <a:pPr algn="just">
              <a:lnSpc>
                <a:spcPct val="140000"/>
              </a:lnSpc>
            </a:pPr>
            <a:endParaRPr lang="en-US" sz="2400" b="1" dirty="0">
              <a:solidFill>
                <a:schemeClr val="accent5"/>
              </a:solidFill>
              <a:latin typeface="Calibri" panose="020F0502020204030204" pitchFamily="34" charset="0"/>
              <a:cs typeface="Calibri" panose="020F0502020204030204" pitchFamily="34" charset="0"/>
            </a:endParaRPr>
          </a:p>
          <a:p>
            <a:pPr algn="l" fontAlgn="t">
              <a:lnSpc>
                <a:spcPct val="150000"/>
              </a:lnSpc>
              <a:buFont typeface="+mj-lt"/>
              <a:buAutoNum type="arabicPeriod"/>
            </a:pPr>
            <a:r>
              <a:rPr lang="en-US" b="1" i="0" dirty="0">
                <a:solidFill>
                  <a:srgbClr val="000000"/>
                </a:solidFill>
                <a:effectLst/>
                <a:latin typeface="-apple-system"/>
              </a:rPr>
              <a:t>Ferrous Iron in Heme</a:t>
            </a:r>
            <a:r>
              <a:rPr lang="en-US" b="0" i="0" dirty="0">
                <a:solidFill>
                  <a:srgbClr val="000000"/>
                </a:solidFill>
                <a:effectLst/>
                <a:latin typeface="-apple-system"/>
              </a:rPr>
              <a:t> </a:t>
            </a:r>
            <a:r>
              <a:rPr lang="en-US" b="1" i="0" dirty="0">
                <a:solidFill>
                  <a:srgbClr val="000000"/>
                </a:solidFill>
                <a:effectLst/>
                <a:latin typeface="-apple-system"/>
              </a:rPr>
              <a:t>(Fe²⁺) </a:t>
            </a:r>
            <a:r>
              <a:rPr lang="en-US" b="0" i="0" dirty="0">
                <a:solidFill>
                  <a:srgbClr val="000000"/>
                </a:solidFill>
                <a:effectLst/>
                <a:latin typeface="-apple-system"/>
              </a:rPr>
              <a:t>+ </a:t>
            </a:r>
            <a:r>
              <a:rPr lang="en-US" b="1" i="0" dirty="0">
                <a:solidFill>
                  <a:srgbClr val="FF0000"/>
                </a:solidFill>
                <a:effectLst/>
                <a:latin typeface="-apple-system"/>
              </a:rPr>
              <a:t>Ferricyanide</a:t>
            </a:r>
            <a:r>
              <a:rPr lang="en-US" b="0" i="0" dirty="0">
                <a:solidFill>
                  <a:srgbClr val="000000"/>
                </a:solidFill>
                <a:effectLst/>
                <a:latin typeface="-apple-system"/>
              </a:rPr>
              <a:t> → </a:t>
            </a:r>
            <a:r>
              <a:rPr lang="en-US" b="1" i="0" dirty="0">
                <a:solidFill>
                  <a:srgbClr val="000000"/>
                </a:solidFill>
                <a:effectLst/>
                <a:latin typeface="-apple-system"/>
              </a:rPr>
              <a:t>Ferric Iron (Fe³⁺) (Methemoglobin)</a:t>
            </a:r>
            <a:endParaRPr lang="en-US" b="0" i="0" dirty="0">
              <a:solidFill>
                <a:srgbClr val="000000"/>
              </a:solidFill>
              <a:effectLst/>
              <a:latin typeface="-apple-system"/>
            </a:endParaRPr>
          </a:p>
          <a:p>
            <a:pPr algn="l" fontAlgn="t">
              <a:lnSpc>
                <a:spcPct val="150000"/>
              </a:lnSpc>
              <a:buFont typeface="+mj-lt"/>
              <a:buAutoNum type="arabicPeriod"/>
            </a:pPr>
            <a:r>
              <a:rPr lang="en-US" b="1" i="0" dirty="0">
                <a:solidFill>
                  <a:srgbClr val="000000"/>
                </a:solidFill>
                <a:effectLst/>
                <a:latin typeface="-apple-system"/>
              </a:rPr>
              <a:t>Ferric Iron (Methemoglobin)</a:t>
            </a:r>
            <a:r>
              <a:rPr lang="en-US" b="0" i="0" dirty="0">
                <a:solidFill>
                  <a:srgbClr val="000000"/>
                </a:solidFill>
                <a:effectLst/>
                <a:latin typeface="-apple-system"/>
              </a:rPr>
              <a:t> + </a:t>
            </a:r>
            <a:r>
              <a:rPr lang="en-US" b="1" i="0" dirty="0">
                <a:solidFill>
                  <a:srgbClr val="FF0000"/>
                </a:solidFill>
                <a:effectLst/>
                <a:latin typeface="-apple-system"/>
              </a:rPr>
              <a:t>Cyanide Group</a:t>
            </a:r>
            <a:r>
              <a:rPr lang="en-US" b="0" i="0" dirty="0">
                <a:solidFill>
                  <a:srgbClr val="FF0000"/>
                </a:solidFill>
                <a:effectLst/>
                <a:latin typeface="-apple-system"/>
              </a:rPr>
              <a:t> </a:t>
            </a:r>
            <a:r>
              <a:rPr lang="en-US" b="1" i="0" dirty="0">
                <a:solidFill>
                  <a:srgbClr val="FF0000"/>
                </a:solidFill>
                <a:effectLst/>
                <a:latin typeface="-apple-system"/>
              </a:rPr>
              <a:t>(CN⁻)</a:t>
            </a:r>
            <a:r>
              <a:rPr lang="en-US" b="0" i="0" dirty="0">
                <a:solidFill>
                  <a:srgbClr val="000000"/>
                </a:solidFill>
                <a:effectLst/>
                <a:latin typeface="-apple-system"/>
              </a:rPr>
              <a:t>→ </a:t>
            </a:r>
            <a:r>
              <a:rPr lang="en-US" b="1" i="0" dirty="0">
                <a:solidFill>
                  <a:srgbClr val="000000"/>
                </a:solidFill>
                <a:effectLst/>
                <a:latin typeface="-apple-system"/>
              </a:rPr>
              <a:t>Cyanmethemoglobin</a:t>
            </a:r>
            <a:endParaRPr lang="en-US" b="0" i="0" dirty="0">
              <a:solidFill>
                <a:srgbClr val="000000"/>
              </a:solidFill>
              <a:effectLst/>
              <a:latin typeface="-apple-system"/>
            </a:endParaRPr>
          </a:p>
          <a:p>
            <a:pPr algn="ctr" fontAlgn="t">
              <a:lnSpc>
                <a:spcPct val="150000"/>
              </a:lnSpc>
            </a:pPr>
            <a:r>
              <a:rPr lang="en-US" b="1" i="0" dirty="0">
                <a:solidFill>
                  <a:srgbClr val="000000"/>
                </a:solidFill>
                <a:effectLst/>
                <a:latin typeface="-apple-system"/>
              </a:rPr>
              <a:t>    Cyanmethemoglobin</a:t>
            </a:r>
            <a:r>
              <a:rPr lang="en-US" b="0" i="0" dirty="0">
                <a:solidFill>
                  <a:srgbClr val="000000"/>
                </a:solidFill>
                <a:effectLst/>
                <a:latin typeface="-apple-system"/>
              </a:rPr>
              <a:t> → </a:t>
            </a:r>
            <a:r>
              <a:rPr lang="en-US" b="1" i="0" dirty="0">
                <a:solidFill>
                  <a:srgbClr val="000000"/>
                </a:solidFill>
                <a:effectLst/>
                <a:latin typeface="-apple-system"/>
              </a:rPr>
              <a:t>Measured Absorbance at 540 Nanometers</a:t>
            </a:r>
            <a:endParaRPr lang="en-US" b="0" i="0" dirty="0">
              <a:solidFill>
                <a:srgbClr val="000000"/>
              </a:solidFill>
              <a:effectLst/>
              <a:latin typeface="-apple-system"/>
            </a:endParaRPr>
          </a:p>
        </p:txBody>
      </p:sp>
      <p:sp>
        <p:nvSpPr>
          <p:cNvPr id="3" name="مستطيل 2">
            <a:extLst>
              <a:ext uri="{FF2B5EF4-FFF2-40B4-BE49-F238E27FC236}">
                <a16:creationId xmlns:a16="http://schemas.microsoft.com/office/drawing/2014/main" id="{01379FFB-D1D6-4177-B90B-0A7A16CCB45B}"/>
              </a:ext>
            </a:extLst>
          </p:cNvPr>
          <p:cNvSpPr/>
          <p:nvPr/>
        </p:nvSpPr>
        <p:spPr>
          <a:xfrm>
            <a:off x="439838" y="3986921"/>
            <a:ext cx="8264323" cy="1294072"/>
          </a:xfrm>
          <a:prstGeom prst="rect">
            <a:avLst/>
          </a:prstGeom>
        </p:spPr>
        <p:txBody>
          <a:bodyPr wrap="square">
            <a:spAutoFit/>
          </a:bodyPr>
          <a:lstStyle/>
          <a:p>
            <a:pPr>
              <a:lnSpc>
                <a:spcPct val="150000"/>
              </a:lnSpc>
            </a:pPr>
            <a:r>
              <a:rPr lang="en-US" b="1" dirty="0">
                <a:solidFill>
                  <a:srgbClr val="0070C0"/>
                </a:solidFill>
                <a:latin typeface="Abadi MT Condensed Light"/>
                <a:cs typeface="Abadi MT Condensed Light"/>
              </a:rPr>
              <a:t>Normal Hb conc.: </a:t>
            </a:r>
            <a:r>
              <a:rPr lang="en-US" b="1" u="sng" dirty="0">
                <a:solidFill>
                  <a:srgbClr val="0070C0"/>
                </a:solidFill>
                <a:latin typeface="Abadi MT Condensed Light"/>
                <a:cs typeface="Abadi MT Condensed Light"/>
              </a:rPr>
              <a:t>for men: </a:t>
            </a:r>
            <a:r>
              <a:rPr lang="en-US" b="1" dirty="0">
                <a:solidFill>
                  <a:srgbClr val="0070C0"/>
                </a:solidFill>
                <a:latin typeface="Abadi MT Condensed Light"/>
                <a:cs typeface="Abadi MT Condensed Light"/>
              </a:rPr>
              <a:t>14 - 18 g/dl,  </a:t>
            </a:r>
            <a:r>
              <a:rPr lang="en-US" b="1" u="sng" dirty="0">
                <a:solidFill>
                  <a:srgbClr val="0070C0"/>
                </a:solidFill>
                <a:latin typeface="Abadi MT Condensed Light"/>
                <a:cs typeface="Abadi MT Condensed Light"/>
              </a:rPr>
              <a:t>for women </a:t>
            </a:r>
            <a:r>
              <a:rPr lang="en-US" b="1" dirty="0">
                <a:solidFill>
                  <a:srgbClr val="0070C0"/>
                </a:solidFill>
                <a:latin typeface="Abadi MT Condensed Light"/>
                <a:cs typeface="Abadi MT Condensed Light"/>
              </a:rPr>
              <a:t>: 12 - 16 g\dl</a:t>
            </a:r>
          </a:p>
          <a:p>
            <a:pPr marL="342900" indent="-342900">
              <a:lnSpc>
                <a:spcPct val="150000"/>
              </a:lnSpc>
              <a:buFont typeface="Wingdings" charset="0"/>
              <a:buChar char="é"/>
            </a:pPr>
            <a:r>
              <a:rPr lang="en-US" dirty="0">
                <a:latin typeface="Abadi MT Condensed Light"/>
                <a:ea typeface="Wingdings"/>
                <a:cs typeface="Abadi MT Condensed Light"/>
                <a:sym typeface="Wingdings"/>
              </a:rPr>
              <a:t>Level of Hb is associated with polycythemia and dehydration.</a:t>
            </a:r>
          </a:p>
          <a:p>
            <a:pPr>
              <a:lnSpc>
                <a:spcPct val="150000"/>
              </a:lnSpc>
            </a:pPr>
            <a:r>
              <a:rPr lang="x-none" dirty="0">
                <a:latin typeface="Wingdings"/>
                <a:ea typeface="Wingdings"/>
                <a:cs typeface="Wingdings"/>
                <a:sym typeface="Wingdings"/>
              </a:rPr>
              <a:t></a:t>
            </a:r>
            <a:r>
              <a:rPr lang="en-US" dirty="0">
                <a:latin typeface="Times New Roman" pitchFamily="18" charset="0"/>
                <a:cs typeface="Times New Roman" pitchFamily="18" charset="0"/>
                <a:sym typeface="Wingdings"/>
              </a:rPr>
              <a:t> </a:t>
            </a:r>
            <a:r>
              <a:rPr lang="en-US" dirty="0">
                <a:latin typeface="Abadi MT Condensed Light"/>
                <a:ea typeface="Wingdings"/>
                <a:cs typeface="Abadi MT Condensed Light"/>
                <a:sym typeface="Wingdings"/>
              </a:rPr>
              <a:t>Level of Hb is associated with anemia.</a:t>
            </a:r>
            <a:endParaRPr lang="ar-SA" dirty="0"/>
          </a:p>
        </p:txBody>
      </p:sp>
    </p:spTree>
    <p:extLst>
      <p:ext uri="{BB962C8B-B14F-4D97-AF65-F5344CB8AC3E}">
        <p14:creationId xmlns:p14="http://schemas.microsoft.com/office/powerpoint/2010/main" val="130579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74953288-08ED-4A65-AA24-43B8B8D54832}"/>
              </a:ext>
            </a:extLst>
          </p:cNvPr>
          <p:cNvSpPr/>
          <p:nvPr/>
        </p:nvSpPr>
        <p:spPr>
          <a:xfrm>
            <a:off x="158408" y="824613"/>
            <a:ext cx="8553691" cy="4564326"/>
          </a:xfrm>
          <a:prstGeom prst="rect">
            <a:avLst/>
          </a:prstGeom>
        </p:spPr>
        <p:txBody>
          <a:bodyPr wrap="square">
            <a:spAutoFit/>
          </a:bodyPr>
          <a:lstStyle/>
          <a:p>
            <a:pPr algn="just">
              <a:lnSpc>
                <a:spcPct val="170000"/>
              </a:lnSpc>
            </a:pPr>
            <a:r>
              <a:rPr lang="en-US" sz="2800" b="1" dirty="0">
                <a:solidFill>
                  <a:schemeClr val="accent5"/>
                </a:solidFill>
                <a:latin typeface="Calibri" panose="020F0502020204030204" pitchFamily="34" charset="0"/>
                <a:cs typeface="Calibri" panose="020F0502020204030204" pitchFamily="34" charset="0"/>
              </a:rPr>
              <a:t>Principle: </a:t>
            </a:r>
          </a:p>
          <a:p>
            <a:pPr algn="l" fontAlgn="t">
              <a:lnSpc>
                <a:spcPct val="150000"/>
              </a:lnSpc>
              <a:buFont typeface="+mj-lt"/>
              <a:buAutoNum type="arabicPeriod"/>
            </a:pPr>
            <a:r>
              <a:rPr lang="en-US" b="1" i="0" dirty="0">
                <a:solidFill>
                  <a:srgbClr val="000000"/>
                </a:solidFill>
                <a:effectLst/>
                <a:latin typeface="-apple-system"/>
              </a:rPr>
              <a:t>Erythrocytes</a:t>
            </a:r>
            <a:r>
              <a:rPr lang="en-US" b="0" i="0" dirty="0">
                <a:solidFill>
                  <a:srgbClr val="000000"/>
                </a:solidFill>
                <a:effectLst/>
                <a:latin typeface="-apple-system"/>
              </a:rPr>
              <a:t> + </a:t>
            </a:r>
            <a:r>
              <a:rPr lang="en-US" b="1" i="0" dirty="0">
                <a:solidFill>
                  <a:srgbClr val="000000"/>
                </a:solidFill>
                <a:effectLst/>
                <a:latin typeface="-apple-system"/>
              </a:rPr>
              <a:t>Saponin</a:t>
            </a:r>
            <a:r>
              <a:rPr lang="en-US" b="0" i="0" dirty="0">
                <a:solidFill>
                  <a:srgbClr val="000000"/>
                </a:solidFill>
                <a:effectLst/>
                <a:latin typeface="-apple-system"/>
              </a:rPr>
              <a:t> → </a:t>
            </a:r>
            <a:r>
              <a:rPr lang="en-US" b="1" i="0" dirty="0">
                <a:solidFill>
                  <a:srgbClr val="000000"/>
                </a:solidFill>
                <a:effectLst/>
                <a:latin typeface="-apple-system"/>
              </a:rPr>
              <a:t>Lysed Erythrocytes</a:t>
            </a:r>
            <a:r>
              <a:rPr lang="en-US" b="0" i="0" dirty="0">
                <a:solidFill>
                  <a:srgbClr val="000000"/>
                </a:solidFill>
                <a:effectLst/>
                <a:latin typeface="-apple-system"/>
              </a:rPr>
              <a:t> (Release of Hemoglobin)</a:t>
            </a:r>
          </a:p>
          <a:p>
            <a:pPr algn="l" fontAlgn="t">
              <a:lnSpc>
                <a:spcPct val="150000"/>
              </a:lnSpc>
              <a:buFont typeface="+mj-lt"/>
              <a:buAutoNum type="arabicPeriod"/>
            </a:pPr>
            <a:r>
              <a:rPr lang="en-US" b="1" i="0" dirty="0">
                <a:solidFill>
                  <a:srgbClr val="000000"/>
                </a:solidFill>
                <a:effectLst/>
                <a:latin typeface="-apple-system"/>
              </a:rPr>
              <a:t>Released Hemoglobin</a:t>
            </a:r>
            <a:r>
              <a:rPr lang="en-US" b="0" i="0" dirty="0">
                <a:solidFill>
                  <a:srgbClr val="000000"/>
                </a:solidFill>
                <a:effectLst/>
                <a:latin typeface="-apple-system"/>
              </a:rPr>
              <a:t> + </a:t>
            </a:r>
            <a:r>
              <a:rPr lang="en-US" b="1" i="0" dirty="0">
                <a:solidFill>
                  <a:srgbClr val="FF0000"/>
                </a:solidFill>
                <a:effectLst/>
                <a:latin typeface="-apple-system"/>
              </a:rPr>
              <a:t>Dithionite</a:t>
            </a:r>
            <a:r>
              <a:rPr lang="en-US" b="0" i="0" dirty="0">
                <a:solidFill>
                  <a:srgbClr val="000000"/>
                </a:solidFill>
                <a:effectLst/>
                <a:latin typeface="-apple-system"/>
              </a:rPr>
              <a:t> in </a:t>
            </a:r>
            <a:r>
              <a:rPr lang="en-US" b="1" i="0" dirty="0">
                <a:solidFill>
                  <a:srgbClr val="000000"/>
                </a:solidFill>
                <a:effectLst/>
                <a:latin typeface="-apple-system"/>
              </a:rPr>
              <a:t>Phosphate Buffer</a:t>
            </a:r>
            <a:r>
              <a:rPr lang="en-US" b="0" i="0" dirty="0">
                <a:solidFill>
                  <a:srgbClr val="000000"/>
                </a:solidFill>
                <a:effectLst/>
                <a:latin typeface="-apple-system"/>
              </a:rPr>
              <a:t> → </a:t>
            </a:r>
            <a:r>
              <a:rPr lang="en-US" b="1" i="0" dirty="0">
                <a:solidFill>
                  <a:srgbClr val="000000"/>
                </a:solidFill>
                <a:effectLst/>
                <a:latin typeface="-apple-system"/>
              </a:rPr>
              <a:t>Reduced Hemoglobin</a:t>
            </a:r>
            <a:endParaRPr lang="en-US" b="0" i="0" dirty="0">
              <a:solidFill>
                <a:srgbClr val="000000"/>
              </a:solidFill>
              <a:effectLst/>
              <a:latin typeface="-apple-system"/>
            </a:endParaRPr>
          </a:p>
          <a:p>
            <a:pPr algn="l" fontAlgn="t">
              <a:lnSpc>
                <a:spcPct val="150000"/>
              </a:lnSpc>
            </a:pPr>
            <a:endParaRPr lang="en-US" b="1" i="0" dirty="0">
              <a:solidFill>
                <a:srgbClr val="000000"/>
              </a:solidFill>
              <a:effectLst/>
              <a:latin typeface="-apple-system"/>
            </a:endParaRPr>
          </a:p>
          <a:p>
            <a:pPr algn="l" fontAlgn="t">
              <a:lnSpc>
                <a:spcPct val="150000"/>
              </a:lnSpc>
            </a:pPr>
            <a:endParaRPr lang="en-US" b="1" dirty="0">
              <a:solidFill>
                <a:srgbClr val="000000"/>
              </a:solidFill>
              <a:latin typeface="-apple-system"/>
            </a:endParaRPr>
          </a:p>
          <a:p>
            <a:pPr algn="l" fontAlgn="t">
              <a:lnSpc>
                <a:spcPct val="150000"/>
              </a:lnSpc>
            </a:pPr>
            <a:r>
              <a:rPr lang="en-US" b="1" i="0" dirty="0">
                <a:solidFill>
                  <a:srgbClr val="000000"/>
                </a:solidFill>
                <a:effectLst/>
                <a:latin typeface="-apple-system"/>
              </a:rPr>
              <a:t>                                       </a:t>
            </a:r>
            <a:r>
              <a:rPr lang="en-US" b="1" dirty="0">
                <a:solidFill>
                  <a:srgbClr val="000000"/>
                </a:solidFill>
                <a:latin typeface="-apple-system"/>
              </a:rPr>
              <a:t>A. </a:t>
            </a:r>
            <a:r>
              <a:rPr lang="en-US" b="1" i="0" dirty="0">
                <a:solidFill>
                  <a:srgbClr val="000000"/>
                </a:solidFill>
                <a:effectLst/>
                <a:latin typeface="-apple-system"/>
              </a:rPr>
              <a:t>Reduced Hemoglobin</a:t>
            </a:r>
            <a:r>
              <a:rPr lang="en-US" b="0" i="0" dirty="0">
                <a:solidFill>
                  <a:srgbClr val="000000"/>
                </a:solidFill>
                <a:effectLst/>
                <a:latin typeface="-apple-system"/>
              </a:rPr>
              <a:t> </a:t>
            </a:r>
            <a:r>
              <a:rPr lang="en-US" b="1" i="0" dirty="0">
                <a:solidFill>
                  <a:srgbClr val="000000"/>
                </a:solidFill>
                <a:effectLst/>
                <a:latin typeface="-apple-system"/>
              </a:rPr>
              <a:t> </a:t>
            </a:r>
            <a:r>
              <a:rPr lang="en-US" b="1" i="0" dirty="0" err="1">
                <a:solidFill>
                  <a:srgbClr val="000000"/>
                </a:solidFill>
                <a:effectLst/>
                <a:latin typeface="-apple-system"/>
              </a:rPr>
              <a:t>HbS</a:t>
            </a:r>
            <a:r>
              <a:rPr lang="en-US" b="0" i="0" dirty="0">
                <a:solidFill>
                  <a:srgbClr val="000000"/>
                </a:solidFill>
                <a:effectLst/>
                <a:latin typeface="-apple-system"/>
              </a:rPr>
              <a:t> → </a:t>
            </a:r>
            <a:r>
              <a:rPr lang="en-US" b="1" i="0" dirty="0">
                <a:solidFill>
                  <a:srgbClr val="000000"/>
                </a:solidFill>
                <a:effectLst/>
                <a:latin typeface="-apple-system"/>
              </a:rPr>
              <a:t>Turbid Solution</a:t>
            </a:r>
            <a:r>
              <a:rPr lang="en-US" b="0" i="0" dirty="0">
                <a:solidFill>
                  <a:srgbClr val="000000"/>
                </a:solidFill>
                <a:effectLst/>
                <a:latin typeface="-apple-system"/>
              </a:rPr>
              <a:t> </a:t>
            </a:r>
          </a:p>
          <a:p>
            <a:pPr algn="ctr" fontAlgn="t">
              <a:lnSpc>
                <a:spcPct val="150000"/>
              </a:lnSpc>
            </a:pPr>
            <a:r>
              <a:rPr lang="en-US" b="0" i="0" dirty="0">
                <a:solidFill>
                  <a:srgbClr val="000000"/>
                </a:solidFill>
                <a:effectLst/>
                <a:latin typeface="-apple-system"/>
              </a:rPr>
              <a:t>(</a:t>
            </a:r>
            <a:r>
              <a:rPr lang="en-US" dirty="0">
                <a:solidFill>
                  <a:srgbClr val="000000"/>
                </a:solidFill>
                <a:latin typeface="-apple-system"/>
              </a:rPr>
              <a:t>the solution become turbid and the lines behind the test tube will not be visible</a:t>
            </a:r>
            <a:r>
              <a:rPr lang="en-US" b="0" i="0" dirty="0">
                <a:solidFill>
                  <a:srgbClr val="000000"/>
                </a:solidFill>
                <a:effectLst/>
                <a:latin typeface="-apple-system"/>
              </a:rPr>
              <a:t>)</a:t>
            </a:r>
          </a:p>
          <a:p>
            <a:pPr algn="l" fontAlgn="t">
              <a:lnSpc>
                <a:spcPct val="150000"/>
              </a:lnSpc>
            </a:pPr>
            <a:endParaRPr lang="en-US" b="1" i="0" dirty="0">
              <a:solidFill>
                <a:srgbClr val="000000"/>
              </a:solidFill>
              <a:effectLst/>
              <a:latin typeface="-apple-system"/>
            </a:endParaRPr>
          </a:p>
          <a:p>
            <a:pPr algn="ctr" fontAlgn="t">
              <a:lnSpc>
                <a:spcPct val="150000"/>
              </a:lnSpc>
            </a:pPr>
            <a:r>
              <a:rPr lang="en-US" b="1" i="0" dirty="0">
                <a:solidFill>
                  <a:srgbClr val="000000"/>
                </a:solidFill>
                <a:effectLst/>
                <a:latin typeface="-apple-system"/>
              </a:rPr>
              <a:t>B. No </a:t>
            </a:r>
            <a:r>
              <a:rPr lang="en-US" b="1" i="0" dirty="0" err="1">
                <a:solidFill>
                  <a:srgbClr val="000000"/>
                </a:solidFill>
                <a:effectLst/>
                <a:latin typeface="-apple-system"/>
              </a:rPr>
              <a:t>HbS</a:t>
            </a:r>
            <a:r>
              <a:rPr lang="en-US" b="1" i="0" dirty="0">
                <a:solidFill>
                  <a:srgbClr val="000000"/>
                </a:solidFill>
                <a:effectLst/>
                <a:latin typeface="-apple-system"/>
              </a:rPr>
              <a:t> Present </a:t>
            </a:r>
            <a:r>
              <a:rPr lang="en-US" b="0" i="0" dirty="0">
                <a:solidFill>
                  <a:srgbClr val="000000"/>
                </a:solidFill>
                <a:effectLst/>
                <a:latin typeface="-apple-system"/>
              </a:rPr>
              <a:t> → </a:t>
            </a:r>
            <a:r>
              <a:rPr lang="en-US" b="1" i="0" dirty="0">
                <a:solidFill>
                  <a:srgbClr val="000000"/>
                </a:solidFill>
                <a:effectLst/>
                <a:latin typeface="-apple-system"/>
              </a:rPr>
              <a:t>Clear Solution</a:t>
            </a:r>
          </a:p>
          <a:p>
            <a:pPr algn="ctr" fontAlgn="t">
              <a:lnSpc>
                <a:spcPct val="150000"/>
              </a:lnSpc>
            </a:pPr>
            <a:r>
              <a:rPr lang="en-US" b="0" i="0" dirty="0">
                <a:solidFill>
                  <a:srgbClr val="000000"/>
                </a:solidFill>
                <a:effectLst/>
                <a:latin typeface="-apple-system"/>
              </a:rPr>
              <a:t> (Lines in the Test Tube Are Visible)</a:t>
            </a:r>
          </a:p>
        </p:txBody>
      </p:sp>
    </p:spTree>
    <p:extLst>
      <p:ext uri="{BB962C8B-B14F-4D97-AF65-F5344CB8AC3E}">
        <p14:creationId xmlns:p14="http://schemas.microsoft.com/office/powerpoint/2010/main" val="3290226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encrypted-tbn0.gstatic.com/images?q=tbn:ANd9GcTCM4-C3FUF2_RW1EUoUpD1FGMPsGzJI8xKksTezt7baAif7Xw4">
            <a:extLst>
              <a:ext uri="{FF2B5EF4-FFF2-40B4-BE49-F238E27FC236}">
                <a16:creationId xmlns:a16="http://schemas.microsoft.com/office/drawing/2014/main" id="{33325B6A-229F-4B86-A46D-A6786C5466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100944"/>
            <a:ext cx="6245225" cy="41910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مربع نص 3">
            <a:extLst>
              <a:ext uri="{FF2B5EF4-FFF2-40B4-BE49-F238E27FC236}">
                <a16:creationId xmlns:a16="http://schemas.microsoft.com/office/drawing/2014/main" id="{FD0027C6-6DC2-41DA-89C8-C517B0AF662F}"/>
              </a:ext>
            </a:extLst>
          </p:cNvPr>
          <p:cNvSpPr txBox="1"/>
          <p:nvPr/>
        </p:nvSpPr>
        <p:spPr>
          <a:xfrm>
            <a:off x="3344091" y="566056"/>
            <a:ext cx="1613327" cy="584775"/>
          </a:xfrm>
          <a:prstGeom prst="rect">
            <a:avLst/>
          </a:prstGeom>
          <a:noFill/>
        </p:spPr>
        <p:txBody>
          <a:bodyPr wrap="none" rtlCol="1">
            <a:spAutoFit/>
          </a:bodyPr>
          <a:lstStyle/>
          <a:p>
            <a:r>
              <a:rPr lang="en-US" sz="3200" b="1" dirty="0">
                <a:solidFill>
                  <a:schemeClr val="accent5"/>
                </a:solidFill>
                <a:latin typeface="Calibri" panose="020F0502020204030204" pitchFamily="34" charset="0"/>
                <a:cs typeface="Calibri" panose="020F0502020204030204" pitchFamily="34" charset="0"/>
              </a:rPr>
              <a:t>Results: </a:t>
            </a:r>
            <a:endParaRPr lang="ar-SA" sz="3200" b="1" dirty="0">
              <a:solidFill>
                <a:schemeClr val="accent5"/>
              </a:solidFill>
              <a:latin typeface="Calibri" panose="020F0502020204030204" pitchFamily="34" charset="0"/>
              <a:cs typeface="Calibri" panose="020F0502020204030204" pitchFamily="34" charset="0"/>
            </a:endParaRPr>
          </a:p>
        </p:txBody>
      </p:sp>
      <p:sp>
        <p:nvSpPr>
          <p:cNvPr id="5" name="TextBox 6">
            <a:extLst>
              <a:ext uri="{FF2B5EF4-FFF2-40B4-BE49-F238E27FC236}">
                <a16:creationId xmlns:a16="http://schemas.microsoft.com/office/drawing/2014/main" id="{74FB0E08-7939-4F49-9E1A-D2732C3F3F6C}"/>
              </a:ext>
            </a:extLst>
          </p:cNvPr>
          <p:cNvSpPr txBox="1"/>
          <p:nvPr/>
        </p:nvSpPr>
        <p:spPr>
          <a:xfrm>
            <a:off x="5943600" y="3204120"/>
            <a:ext cx="481264" cy="769441"/>
          </a:xfrm>
          <a:prstGeom prst="rect">
            <a:avLst/>
          </a:prstGeom>
          <a:noFill/>
        </p:spPr>
        <p:txBody>
          <a:bodyPr wrap="square" rtlCol="0">
            <a:spAutoFit/>
          </a:bodyPr>
          <a:lstStyle/>
          <a:p>
            <a:r>
              <a:rPr lang="en-US" sz="4400" b="1" dirty="0"/>
              <a:t>+</a:t>
            </a:r>
          </a:p>
        </p:txBody>
      </p:sp>
      <p:sp>
        <p:nvSpPr>
          <p:cNvPr id="6" name="TextBox 7">
            <a:extLst>
              <a:ext uri="{FF2B5EF4-FFF2-40B4-BE49-F238E27FC236}">
                <a16:creationId xmlns:a16="http://schemas.microsoft.com/office/drawing/2014/main" id="{FF5E0A6D-2203-437B-86DD-3B74E91DBC31}"/>
              </a:ext>
            </a:extLst>
          </p:cNvPr>
          <p:cNvSpPr txBox="1"/>
          <p:nvPr/>
        </p:nvSpPr>
        <p:spPr>
          <a:xfrm>
            <a:off x="2438400" y="3051720"/>
            <a:ext cx="481264" cy="769441"/>
          </a:xfrm>
          <a:prstGeom prst="rect">
            <a:avLst/>
          </a:prstGeom>
          <a:noFill/>
        </p:spPr>
        <p:txBody>
          <a:bodyPr wrap="square" rtlCol="0">
            <a:spAutoFit/>
          </a:bodyPr>
          <a:lstStyle/>
          <a:p>
            <a:r>
              <a:rPr lang="en-US" sz="4400" b="1" dirty="0"/>
              <a:t>_</a:t>
            </a:r>
          </a:p>
        </p:txBody>
      </p:sp>
    </p:spTree>
    <p:extLst>
      <p:ext uri="{BB962C8B-B14F-4D97-AF65-F5344CB8AC3E}">
        <p14:creationId xmlns:p14="http://schemas.microsoft.com/office/powerpoint/2010/main" val="2644859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0A5ED8DB-0C1A-4F65-AC86-034285937DA7}"/>
              </a:ext>
            </a:extLst>
          </p:cNvPr>
          <p:cNvSpPr/>
          <p:nvPr/>
        </p:nvSpPr>
        <p:spPr>
          <a:xfrm>
            <a:off x="185195" y="671333"/>
            <a:ext cx="8773610" cy="4019690"/>
          </a:xfrm>
          <a:prstGeom prst="rect">
            <a:avLst/>
          </a:prstGeom>
        </p:spPr>
        <p:txBody>
          <a:bodyPr wrap="square">
            <a:spAutoFit/>
          </a:bodyPr>
          <a:lstStyle/>
          <a:p>
            <a:pPr>
              <a:lnSpc>
                <a:spcPct val="150000"/>
              </a:lnSpc>
            </a:pPr>
            <a:r>
              <a:rPr lang="en-US" sz="2800" b="1" dirty="0">
                <a:solidFill>
                  <a:schemeClr val="accent5"/>
                </a:solidFill>
                <a:latin typeface="Calibri" panose="020F0502020204030204" pitchFamily="34" charset="0"/>
                <a:cs typeface="Calibri" panose="020F0502020204030204" pitchFamily="34" charset="0"/>
              </a:rPr>
              <a:t>Objectives:</a:t>
            </a:r>
          </a:p>
          <a:p>
            <a:pPr>
              <a:lnSpc>
                <a:spcPct val="150000"/>
              </a:lnSpc>
            </a:pPr>
            <a:r>
              <a:rPr lang="en-US" b="1" dirty="0">
                <a:solidFill>
                  <a:schemeClr val="accent5"/>
                </a:solidFill>
                <a:latin typeface="Calibri" panose="020F0502020204030204" pitchFamily="34" charset="0"/>
                <a:cs typeface="Calibri" panose="020F0502020204030204" pitchFamily="34" charset="0"/>
              </a:rPr>
              <a:t>1-</a:t>
            </a:r>
            <a:r>
              <a:rPr lang="en-US" dirty="0">
                <a:latin typeface="Calibri" panose="020F0502020204030204" pitchFamily="34" charset="0"/>
                <a:cs typeface="Calibri" panose="020F0502020204030204" pitchFamily="34" charset="0"/>
              </a:rPr>
              <a:t> </a:t>
            </a:r>
            <a:r>
              <a:rPr lang="en-US" u="sng" dirty="0">
                <a:solidFill>
                  <a:srgbClr val="FF0000"/>
                </a:solidFill>
                <a:latin typeface="Calibri" panose="020F0502020204030204" pitchFamily="34" charset="0"/>
                <a:cs typeface="Calibri" panose="020F0502020204030204" pitchFamily="34" charset="0"/>
              </a:rPr>
              <a:t>Quantitative </a:t>
            </a:r>
            <a:r>
              <a:rPr lang="en-US" dirty="0">
                <a:latin typeface="Calibri" panose="020F0502020204030204" pitchFamily="34" charset="0"/>
                <a:cs typeface="Calibri" panose="020F0502020204030204" pitchFamily="34" charset="0"/>
              </a:rPr>
              <a:t>determination of hemoglobin in a blood sample.</a:t>
            </a:r>
          </a:p>
          <a:p>
            <a:pPr>
              <a:lnSpc>
                <a:spcPct val="150000"/>
              </a:lnSpc>
            </a:pPr>
            <a:endParaRPr lang="en-US" dirty="0">
              <a:solidFill>
                <a:srgbClr val="000000"/>
              </a:solidFill>
              <a:latin typeface="Calibri" panose="020F0502020204030204" pitchFamily="34" charset="0"/>
              <a:cs typeface="Calibri" panose="020F0502020204030204" pitchFamily="34" charset="0"/>
            </a:endParaRPr>
          </a:p>
          <a:p>
            <a:pPr>
              <a:lnSpc>
                <a:spcPct val="150000"/>
              </a:lnSpc>
            </a:pPr>
            <a:r>
              <a:rPr lang="en-US" b="1" dirty="0">
                <a:solidFill>
                  <a:schemeClr val="accent5"/>
                </a:solidFill>
                <a:latin typeface="Calibri" panose="020F0502020204030204" pitchFamily="34" charset="0"/>
                <a:cs typeface="Calibri" panose="020F0502020204030204" pitchFamily="34" charset="0"/>
              </a:rPr>
              <a:t>2- </a:t>
            </a:r>
            <a:r>
              <a:rPr lang="en-US" dirty="0">
                <a:solidFill>
                  <a:srgbClr val="000000"/>
                </a:solidFill>
                <a:latin typeface="Calibri" panose="020F0502020204030204" pitchFamily="34" charset="0"/>
                <a:cs typeface="Calibri" panose="020F0502020204030204" pitchFamily="34" charset="0"/>
              </a:rPr>
              <a:t>Importance of glucose 6-phosphate dehydrogenase (G6PD) activity in erythrocytes (hemolysate?).</a:t>
            </a:r>
          </a:p>
          <a:p>
            <a:pPr>
              <a:lnSpc>
                <a:spcPct val="150000"/>
              </a:lnSpc>
            </a:pPr>
            <a:r>
              <a:rPr lang="en-US" dirty="0">
                <a:solidFill>
                  <a:srgbClr val="000000"/>
                </a:solidFill>
                <a:latin typeface="Calibri" panose="020F0502020204030204" pitchFamily="34" charset="0"/>
                <a:cs typeface="Calibri" panose="020F0502020204030204" pitchFamily="34" charset="0"/>
              </a:rPr>
              <a:t> </a:t>
            </a:r>
          </a:p>
          <a:p>
            <a:pPr>
              <a:lnSpc>
                <a:spcPct val="150000"/>
              </a:lnSpc>
            </a:pPr>
            <a:r>
              <a:rPr lang="en-US" b="1" dirty="0">
                <a:solidFill>
                  <a:schemeClr val="accent5"/>
                </a:solidFill>
                <a:latin typeface="Calibri" panose="020F0502020204030204" pitchFamily="34" charset="0"/>
                <a:cs typeface="Calibri" panose="020F0502020204030204" pitchFamily="34" charset="0"/>
              </a:rPr>
              <a:t>3-</a:t>
            </a:r>
            <a:r>
              <a:rPr lang="en-US" dirty="0">
                <a:latin typeface="Calibri" panose="020F0502020204030204" pitchFamily="34" charset="0"/>
                <a:cs typeface="Calibri" panose="020F0502020204030204" pitchFamily="34" charset="0"/>
              </a:rPr>
              <a:t> </a:t>
            </a:r>
            <a:r>
              <a:rPr lang="en-US" u="sng" dirty="0">
                <a:solidFill>
                  <a:srgbClr val="FF0000"/>
                </a:solidFill>
                <a:latin typeface="Calibri" panose="020F0502020204030204" pitchFamily="34" charset="0"/>
                <a:cs typeface="Calibri" panose="020F0502020204030204" pitchFamily="34" charset="0"/>
              </a:rPr>
              <a:t>Qualitative</a:t>
            </a:r>
            <a:r>
              <a:rPr lang="en-US" dirty="0">
                <a:latin typeface="Calibri" panose="020F0502020204030204" pitchFamily="34" charset="0"/>
                <a:cs typeface="Calibri" panose="020F0502020204030204" pitchFamily="34" charset="0"/>
              </a:rPr>
              <a:t> determination of hemoglobin S (</a:t>
            </a:r>
            <a:r>
              <a:rPr lang="en-US" dirty="0" err="1">
                <a:latin typeface="Calibri" panose="020F0502020204030204" pitchFamily="34" charset="0"/>
                <a:cs typeface="Calibri" panose="020F0502020204030204" pitchFamily="34" charset="0"/>
              </a:rPr>
              <a:t>HbS</a:t>
            </a:r>
            <a:r>
              <a:rPr lang="en-US" dirty="0">
                <a:latin typeface="Calibri" panose="020F0502020204030204" pitchFamily="34" charset="0"/>
                <a:cs typeface="Calibri" panose="020F0502020204030204" pitchFamily="34" charset="0"/>
              </a:rPr>
              <a:t>) in blood using a phosphate solubility method. </a:t>
            </a:r>
          </a:p>
          <a:p>
            <a:pPr>
              <a:lnSpc>
                <a:spcPct val="150000"/>
              </a:lnSpc>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6745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26E16AF9-C0C1-4506-B025-97E8F18CC2DD}"/>
              </a:ext>
            </a:extLst>
          </p:cNvPr>
          <p:cNvSpPr/>
          <p:nvPr/>
        </p:nvSpPr>
        <p:spPr>
          <a:xfrm>
            <a:off x="127321" y="95239"/>
            <a:ext cx="8762035" cy="3231654"/>
          </a:xfrm>
          <a:prstGeom prst="rect">
            <a:avLst/>
          </a:prstGeom>
        </p:spPr>
        <p:txBody>
          <a:bodyPr wrap="square">
            <a:spAutoFit/>
          </a:bodyPr>
          <a:lstStyle/>
          <a:p>
            <a:r>
              <a:rPr lang="en-US" sz="2400" b="1" dirty="0">
                <a:solidFill>
                  <a:schemeClr val="accent5"/>
                </a:solidFill>
                <a:latin typeface="Calibri" panose="020F0502020204030204" pitchFamily="34" charset="0"/>
                <a:cs typeface="Calibri" panose="020F0502020204030204" pitchFamily="34" charset="0"/>
              </a:rPr>
              <a:t>Hemoglobin:</a:t>
            </a:r>
          </a:p>
          <a:p>
            <a:pPr marL="285750" indent="-285750" algn="just">
              <a:buFont typeface="Arial"/>
              <a:buChar char="•"/>
            </a:pPr>
            <a:r>
              <a:rPr lang="en-US" dirty="0">
                <a:latin typeface="Calibri" panose="020F0502020204030204" pitchFamily="34" charset="0"/>
                <a:cs typeface="Calibri" panose="020F0502020204030204" pitchFamily="34" charset="0"/>
              </a:rPr>
              <a:t>Hemoglobin (Hb),is the iron-containing oxygen-transport metalloprotein in the RBCs (erythrocytes) that transport oxygen from the lungs to the rest of the body and carbon dioxide back to the lungs.</a:t>
            </a:r>
          </a:p>
          <a:p>
            <a:pPr marL="285750" indent="-285750" algn="just">
              <a:buFont typeface="Arial"/>
              <a:buChar char="•"/>
            </a:pPr>
            <a:endParaRPr lang="en-US" dirty="0">
              <a:latin typeface="Calibri" panose="020F0502020204030204" pitchFamily="34" charset="0"/>
              <a:cs typeface="Calibri" panose="020F0502020204030204" pitchFamily="34" charset="0"/>
            </a:endParaRPr>
          </a:p>
          <a:p>
            <a:pPr marL="285750" indent="-285750" algn="just">
              <a:buFont typeface="Arial"/>
              <a:buChar char="•"/>
            </a:pPr>
            <a:r>
              <a:rPr lang="en-US" dirty="0">
                <a:latin typeface="Calibri" panose="020F0502020204030204" pitchFamily="34" charset="0"/>
                <a:cs typeface="Calibri" panose="020F0502020204030204" pitchFamily="34" charset="0"/>
              </a:rPr>
              <a:t>Hb is made up of protein and non-protein parts. </a:t>
            </a:r>
          </a:p>
          <a:p>
            <a:pPr algn="just"/>
            <a:r>
              <a:rPr lang="en-US" dirty="0">
                <a:latin typeface="Calibri" panose="020F0502020204030204" pitchFamily="34" charset="0"/>
                <a:cs typeface="Calibri" panose="020F0502020204030204" pitchFamily="34" charset="0"/>
              </a:rPr>
              <a:t>The protein part: 4 subunits of globin protein.</a:t>
            </a:r>
          </a:p>
          <a:p>
            <a:pPr algn="just"/>
            <a:r>
              <a:rPr lang="en-US" dirty="0">
                <a:latin typeface="Calibri" panose="020F0502020204030204" pitchFamily="34" charset="0"/>
                <a:cs typeface="Calibri" panose="020F0502020204030204" pitchFamily="34" charset="0"/>
              </a:rPr>
              <a:t>The non-protein part:  heme group (iron + Protoporphyrin).</a:t>
            </a:r>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ar-SA" dirty="0">
              <a:latin typeface="Calibri" panose="020F0502020204030204" pitchFamily="34" charset="0"/>
              <a:cs typeface="Calibri" panose="020F0502020204030204" pitchFamily="34" charset="0"/>
            </a:endParaRPr>
          </a:p>
        </p:txBody>
      </p:sp>
      <p:pic>
        <p:nvPicPr>
          <p:cNvPr id="5" name="صورة 3" descr="http://legacy.owensboro.kctcs.edu/gcaplan/anat2/notes/Image332.gif">
            <a:extLst>
              <a:ext uri="{FF2B5EF4-FFF2-40B4-BE49-F238E27FC236}">
                <a16:creationId xmlns:a16="http://schemas.microsoft.com/office/drawing/2014/main" id="{379A6509-823F-49CA-A699-9EF9BC5FD728}"/>
              </a:ext>
            </a:extLst>
          </p:cNvPr>
          <p:cNvPicPr/>
          <p:nvPr/>
        </p:nvPicPr>
        <p:blipFill>
          <a:blip r:embed="rId3" cstate="print"/>
          <a:srcRect/>
          <a:stretch>
            <a:fillRect/>
          </a:stretch>
        </p:blipFill>
        <p:spPr bwMode="auto">
          <a:xfrm>
            <a:off x="-1" y="2572725"/>
            <a:ext cx="9016678" cy="4190036"/>
          </a:xfrm>
          <a:prstGeom prst="rect">
            <a:avLst/>
          </a:prstGeom>
          <a:noFill/>
          <a:ln w="9525">
            <a:noFill/>
            <a:miter lim="800000"/>
            <a:headEnd/>
            <a:tailEnd/>
          </a:ln>
        </p:spPr>
      </p:pic>
    </p:spTree>
    <p:extLst>
      <p:ext uri="{BB962C8B-B14F-4D97-AF65-F5344CB8AC3E}">
        <p14:creationId xmlns:p14="http://schemas.microsoft.com/office/powerpoint/2010/main" val="371025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E52CB0C0-FBF9-4A44-9656-291C290D20EF}"/>
              </a:ext>
            </a:extLst>
          </p:cNvPr>
          <p:cNvSpPr txBox="1"/>
          <p:nvPr/>
        </p:nvSpPr>
        <p:spPr>
          <a:xfrm>
            <a:off x="1" y="428262"/>
            <a:ext cx="8935656" cy="6001643"/>
          </a:xfrm>
          <a:prstGeom prst="rect">
            <a:avLst/>
          </a:prstGeom>
          <a:noFill/>
        </p:spPr>
        <p:txBody>
          <a:bodyPr wrap="square" rtlCol="1">
            <a:spAutoFit/>
          </a:bodyPr>
          <a:lstStyle/>
          <a:p>
            <a:pPr algn="just"/>
            <a:r>
              <a:rPr lang="en-US" sz="2400" b="1" dirty="0">
                <a:solidFill>
                  <a:schemeClr val="accent5"/>
                </a:solidFill>
                <a:latin typeface="Calibri" panose="020F0502020204030204" pitchFamily="34" charset="0"/>
                <a:cs typeface="Calibri" panose="020F0502020204030204" pitchFamily="34" charset="0"/>
              </a:rPr>
              <a:t> Hemoglobin Synthesis</a:t>
            </a:r>
          </a:p>
          <a:p>
            <a:pPr marL="457200" indent="-457200" algn="just">
              <a:buFont typeface="Arial"/>
              <a:buChar char="•"/>
            </a:pPr>
            <a:endParaRPr lang="en-US" u="sng" dirty="0">
              <a:solidFill>
                <a:srgbClr val="C00000"/>
              </a:solidFill>
              <a:latin typeface="Calibri" panose="020F0502020204030204" pitchFamily="34" charset="0"/>
              <a:cs typeface="Calibri" panose="020F0502020204030204" pitchFamily="34" charset="0"/>
            </a:endParaRPr>
          </a:p>
          <a:p>
            <a:pPr algn="just"/>
            <a:r>
              <a:rPr lang="en-US" dirty="0">
                <a:latin typeface="Calibri" panose="020F0502020204030204" pitchFamily="34" charset="0"/>
                <a:cs typeface="Calibri" panose="020F0502020204030204" pitchFamily="34" charset="0"/>
              </a:rPr>
              <a:t>The circulation  blood of normal adult contain about 750 g of Hb and of this about  7 – 8 g are degraded daily. </a:t>
            </a:r>
          </a:p>
          <a:p>
            <a:pPr algn="just"/>
            <a:endParaRPr lang="en-US" b="1" dirty="0">
              <a:latin typeface="Calibri" panose="020F0502020204030204" pitchFamily="34" charset="0"/>
              <a:cs typeface="Calibri" panose="020F0502020204030204" pitchFamily="34" charset="0"/>
            </a:endParaRPr>
          </a:p>
          <a:p>
            <a:pPr marL="914400" lvl="1" indent="-457200" algn="just">
              <a:buFont typeface="Arial"/>
              <a:buChar char="•"/>
            </a:pPr>
            <a:r>
              <a:rPr lang="en-US" dirty="0">
                <a:latin typeface="Calibri" panose="020F0502020204030204" pitchFamily="34" charset="0"/>
                <a:cs typeface="Calibri" panose="020F0502020204030204" pitchFamily="34" charset="0"/>
              </a:rPr>
              <a:t>The globin part (protein), of Hb can be reutilized only after catabolism into its constituent amino acid.</a:t>
            </a:r>
          </a:p>
          <a:p>
            <a:pPr marL="914400" lvl="1" indent="-457200" algn="just">
              <a:buFont typeface="Arial"/>
              <a:buChar char="•"/>
            </a:pPr>
            <a:r>
              <a:rPr lang="en-US" dirty="0">
                <a:latin typeface="Calibri" panose="020F0502020204030204" pitchFamily="34" charset="0"/>
                <a:cs typeface="Calibri" panose="020F0502020204030204" pitchFamily="34" charset="0"/>
              </a:rPr>
              <a:t>The free </a:t>
            </a:r>
            <a:r>
              <a:rPr lang="en-US" dirty="0" err="1">
                <a:latin typeface="Calibri" panose="020F0502020204030204" pitchFamily="34" charset="0"/>
                <a:cs typeface="Calibri" panose="020F0502020204030204" pitchFamily="34" charset="0"/>
              </a:rPr>
              <a:t>heam</a:t>
            </a:r>
            <a:r>
              <a:rPr lang="en-US" dirty="0">
                <a:latin typeface="Calibri" panose="020F0502020204030204" pitchFamily="34" charset="0"/>
                <a:cs typeface="Calibri" panose="020F0502020204030204" pitchFamily="34" charset="0"/>
              </a:rPr>
              <a:t>, is broken down into bile pigment which is excreted.</a:t>
            </a:r>
          </a:p>
          <a:p>
            <a:pPr marL="914400" lvl="1" indent="-457200" algn="just">
              <a:buFont typeface="Arial"/>
              <a:buChar char="•"/>
            </a:pPr>
            <a:r>
              <a:rPr lang="en-US" dirty="0">
                <a:latin typeface="Calibri" panose="020F0502020204030204" pitchFamily="34" charset="0"/>
                <a:cs typeface="Calibri" panose="020F0502020204030204" pitchFamily="34" charset="0"/>
              </a:rPr>
              <a:t>Iron alone is reutilized in the synthesis of Hb.</a:t>
            </a:r>
          </a:p>
          <a:p>
            <a:pPr marL="914400" lvl="1" indent="-457200" algn="just">
              <a:buFont typeface="Arial"/>
              <a:buChar char="•"/>
            </a:pPr>
            <a:endParaRPr lang="en-US" dirty="0">
              <a:latin typeface="Calibri" panose="020F0502020204030204" pitchFamily="34" charset="0"/>
              <a:cs typeface="Calibri" panose="020F0502020204030204" pitchFamily="34" charset="0"/>
            </a:endParaRPr>
          </a:p>
          <a:p>
            <a:pPr marL="457200" indent="-457200" algn="just">
              <a:buFont typeface="Arial"/>
              <a:buChar char="•"/>
            </a:pPr>
            <a:endParaRPr lang="en-US" dirty="0">
              <a:latin typeface="Calibri" panose="020F0502020204030204" pitchFamily="34" charset="0"/>
              <a:cs typeface="Calibri" panose="020F0502020204030204" pitchFamily="34" charset="0"/>
            </a:endParaRPr>
          </a:p>
          <a:p>
            <a:pPr marL="457200" indent="-457200" algn="just">
              <a:buFont typeface="Arial"/>
              <a:buChar char="•"/>
            </a:pPr>
            <a:r>
              <a:rPr lang="en-US" b="1" dirty="0">
                <a:solidFill>
                  <a:schemeClr val="accent5"/>
                </a:solidFill>
                <a:latin typeface="Calibri" panose="020F0502020204030204" pitchFamily="34" charset="0"/>
                <a:cs typeface="Calibri" panose="020F0502020204030204" pitchFamily="34" charset="0"/>
              </a:rPr>
              <a:t>Some factors which can influence the rate of Hb synthesis (Rate of RBC formation):</a:t>
            </a:r>
          </a:p>
          <a:p>
            <a:pPr algn="just"/>
            <a:endParaRPr lang="en-US" b="1" dirty="0">
              <a:solidFill>
                <a:schemeClr val="accent5"/>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b="0" i="0" dirty="0">
                <a:effectLst/>
                <a:latin typeface="Calibri" panose="020F0502020204030204" pitchFamily="34" charset="0"/>
                <a:cs typeface="Calibri" panose="020F0502020204030204" pitchFamily="34" charset="0"/>
              </a:rPr>
              <a:t>Erythropoietin (EPO) Levels.</a:t>
            </a:r>
          </a:p>
          <a:p>
            <a:pPr marL="285750" indent="-285750">
              <a:buFont typeface="Arial" panose="020B0604020202020204" pitchFamily="34" charset="0"/>
              <a:buChar char="•"/>
            </a:pPr>
            <a:r>
              <a:rPr lang="en-US" b="0" i="0" dirty="0">
                <a:effectLst/>
                <a:latin typeface="Calibri" panose="020F0502020204030204" pitchFamily="34" charset="0"/>
                <a:cs typeface="Calibri" panose="020F0502020204030204" pitchFamily="34" charset="0"/>
              </a:rPr>
              <a:t>Iron Availability, If iron levels are low, the rate of Hb synthesis may be reduced. Iron is obtained from the diet and is absorbed in the small intestine.</a:t>
            </a:r>
            <a:endParaRPr lang="en-US"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b="0" i="0" dirty="0">
                <a:effectLst/>
                <a:latin typeface="Calibri" panose="020F0502020204030204" pitchFamily="34" charset="0"/>
                <a:cs typeface="Calibri" panose="020F0502020204030204" pitchFamily="34" charset="0"/>
              </a:rPr>
              <a:t>Bone Marrow Health.</a:t>
            </a:r>
          </a:p>
          <a:p>
            <a:pPr marL="285750" indent="-285750">
              <a:buFont typeface="Arial" panose="020B0604020202020204" pitchFamily="34" charset="0"/>
              <a:buChar char="•"/>
            </a:pPr>
            <a:r>
              <a:rPr lang="en-US" b="0" i="0" dirty="0">
                <a:effectLst/>
                <a:latin typeface="Calibri" panose="020F0502020204030204" pitchFamily="34" charset="0"/>
                <a:cs typeface="Calibri" panose="020F0502020204030204" pitchFamily="34" charset="0"/>
              </a:rPr>
              <a:t>Nutritional Status.</a:t>
            </a:r>
            <a:endParaRPr lang="en-US"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b="0" i="0" dirty="0">
                <a:effectLst/>
                <a:latin typeface="Calibri" panose="020F0502020204030204" pitchFamily="34" charset="0"/>
                <a:cs typeface="Calibri" panose="020F0502020204030204" pitchFamily="34" charset="0"/>
              </a:rPr>
              <a:t>Oxygen Demand,</a:t>
            </a:r>
            <a:r>
              <a:rPr lang="en-US" b="0" i="0" dirty="0">
                <a:solidFill>
                  <a:srgbClr val="FFFFFF"/>
                </a:solidFill>
                <a:effectLst/>
                <a:latin typeface="Calibri" panose="020F0502020204030204" pitchFamily="34" charset="0"/>
                <a:cs typeface="Calibri" panose="020F0502020204030204" pitchFamily="34" charset="0"/>
              </a:rPr>
              <a:t> </a:t>
            </a:r>
            <a:r>
              <a:rPr lang="en-US" b="0" i="0" dirty="0">
                <a:effectLst/>
                <a:latin typeface="Calibri" panose="020F0502020204030204" pitchFamily="34" charset="0"/>
                <a:cs typeface="Calibri" panose="020F0502020204030204" pitchFamily="34" charset="0"/>
              </a:rPr>
              <a:t>body requires increased oxygen-carrying capacity, such as at high altitudes or during strenuous physical activity, the rate of Hb synthesis may increase to meet the demand. (</a:t>
            </a:r>
            <a:r>
              <a:rPr lang="en-US" dirty="0">
                <a:latin typeface="Calibri" panose="020F0502020204030204" pitchFamily="34" charset="0"/>
                <a:cs typeface="Calibri" panose="020F0502020204030204" pitchFamily="34" charset="0"/>
              </a:rPr>
              <a:t>anoxia, hypoxia?</a:t>
            </a:r>
            <a:r>
              <a:rPr lang="en-US" b="0" i="0" dirty="0">
                <a:effectLs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863837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88F63922-364C-4C1D-9A3F-AD64564468B7}"/>
              </a:ext>
            </a:extLst>
          </p:cNvPr>
          <p:cNvSpPr/>
          <p:nvPr/>
        </p:nvSpPr>
        <p:spPr>
          <a:xfrm>
            <a:off x="1" y="119824"/>
            <a:ext cx="8877782" cy="1200329"/>
          </a:xfrm>
          <a:prstGeom prst="rect">
            <a:avLst/>
          </a:prstGeom>
        </p:spPr>
        <p:txBody>
          <a:bodyPr wrap="square">
            <a:spAutoFit/>
          </a:bodyPr>
          <a:lstStyle/>
          <a:p>
            <a:pPr marL="342900" indent="-342900" algn="just">
              <a:buFont typeface="Arial"/>
              <a:buChar char="•"/>
            </a:pPr>
            <a:endParaRPr lang="en-US" b="1" u="sng" dirty="0">
              <a:solidFill>
                <a:srgbClr val="681417"/>
              </a:solidFill>
              <a:latin typeface="Calibri" panose="020F0502020204030204" pitchFamily="34" charset="0"/>
              <a:cs typeface="Calibri" panose="020F0502020204030204" pitchFamily="34" charset="0"/>
            </a:endParaRPr>
          </a:p>
          <a:p>
            <a:pPr marL="342900" indent="-342900" algn="just">
              <a:buFont typeface="Arial"/>
              <a:buChar char="•"/>
            </a:pPr>
            <a:r>
              <a:rPr lang="en-US" b="1" dirty="0">
                <a:solidFill>
                  <a:schemeClr val="accent5"/>
                </a:solidFill>
                <a:latin typeface="Calibri" panose="020F0502020204030204" pitchFamily="34" charset="0"/>
                <a:cs typeface="Calibri" panose="020F0502020204030204" pitchFamily="34" charset="0"/>
              </a:rPr>
              <a:t>Erythropoietin is a </a:t>
            </a:r>
            <a:r>
              <a:rPr lang="en-US" dirty="0">
                <a:latin typeface="Calibri" panose="020F0502020204030204" pitchFamily="34" charset="0"/>
                <a:cs typeface="Calibri" panose="020F0502020204030204" pitchFamily="34" charset="0"/>
              </a:rPr>
              <a:t>glycoprotein hormone</a:t>
            </a:r>
            <a:r>
              <a:rPr lang="en-US" b="1" dirty="0">
                <a:solidFill>
                  <a:srgbClr val="681417"/>
                </a:solidFill>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formed in kidney  in response to decrease oxygen carrying capacity (hypoxia or anoxia), in order to stimulate the erythropoiesis. </a:t>
            </a:r>
          </a:p>
          <a:p>
            <a:endParaRPr lang="ar-SA" dirty="0">
              <a:latin typeface="Calibri" panose="020F0502020204030204" pitchFamily="34" charset="0"/>
              <a:cs typeface="Calibri" panose="020F0502020204030204" pitchFamily="34" charset="0"/>
            </a:endParaRPr>
          </a:p>
        </p:txBody>
      </p:sp>
      <p:pic>
        <p:nvPicPr>
          <p:cNvPr id="3" name="صورة 2">
            <a:extLst>
              <a:ext uri="{FF2B5EF4-FFF2-40B4-BE49-F238E27FC236}">
                <a16:creationId xmlns:a16="http://schemas.microsoft.com/office/drawing/2014/main" id="{DA8F10B2-E635-43F9-B65D-781AB87AB54C}"/>
              </a:ext>
            </a:extLst>
          </p:cNvPr>
          <p:cNvPicPr>
            <a:picLocks noChangeAspect="1"/>
          </p:cNvPicPr>
          <p:nvPr/>
        </p:nvPicPr>
        <p:blipFill rotWithShape="1">
          <a:blip r:embed="rId2"/>
          <a:srcRect l="11772" t="19564" r="37722" b="13150"/>
          <a:stretch/>
        </p:blipFill>
        <p:spPr>
          <a:xfrm>
            <a:off x="1436235" y="1320153"/>
            <a:ext cx="6656468" cy="4988180"/>
          </a:xfrm>
          <a:prstGeom prst="rect">
            <a:avLst/>
          </a:prstGeom>
        </p:spPr>
      </p:pic>
    </p:spTree>
    <p:extLst>
      <p:ext uri="{BB962C8B-B14F-4D97-AF65-F5344CB8AC3E}">
        <p14:creationId xmlns:p14="http://schemas.microsoft.com/office/powerpoint/2010/main" val="477194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2F666E2A-06BD-4C71-9FC3-267848B1B218}"/>
              </a:ext>
            </a:extLst>
          </p:cNvPr>
          <p:cNvSpPr/>
          <p:nvPr/>
        </p:nvSpPr>
        <p:spPr>
          <a:xfrm>
            <a:off x="104172" y="1042654"/>
            <a:ext cx="8935656" cy="4555093"/>
          </a:xfrm>
          <a:prstGeom prst="rect">
            <a:avLst/>
          </a:prstGeom>
        </p:spPr>
        <p:txBody>
          <a:bodyPr wrap="square">
            <a:spAutoFit/>
          </a:bodyPr>
          <a:lstStyle/>
          <a:p>
            <a:r>
              <a:rPr lang="en-US" sz="2000" b="1" dirty="0">
                <a:solidFill>
                  <a:schemeClr val="tx2"/>
                </a:solidFill>
                <a:latin typeface="Calibri" panose="020F0502020204030204" pitchFamily="34" charset="0"/>
                <a:cs typeface="Calibri" panose="020F0502020204030204" pitchFamily="34" charset="0"/>
              </a:rPr>
              <a:t>Role of Vitamins, Trace Metals and Cofactors:</a:t>
            </a:r>
          </a:p>
          <a:p>
            <a:endParaRPr lang="en-US"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1- </a:t>
            </a:r>
            <a:r>
              <a:rPr lang="en-US" dirty="0">
                <a:solidFill>
                  <a:schemeClr val="tx2"/>
                </a:solidFill>
                <a:latin typeface="Calibri" panose="020F0502020204030204" pitchFamily="34" charset="0"/>
                <a:cs typeface="Calibri" panose="020F0502020204030204" pitchFamily="34" charset="0"/>
              </a:rPr>
              <a:t>Biotin, pantothenic acid, pyridoxal phosphate and coenzyme A; </a:t>
            </a:r>
            <a:r>
              <a:rPr lang="en-US" dirty="0">
                <a:latin typeface="Calibri" panose="020F0502020204030204" pitchFamily="34" charset="0"/>
                <a:cs typeface="Calibri" panose="020F0502020204030204" pitchFamily="34" charset="0"/>
              </a:rPr>
              <a:t>are essential coenzymes required for the synthesis of </a:t>
            </a:r>
            <a:r>
              <a:rPr lang="en-US" dirty="0" err="1">
                <a:latin typeface="Calibri" panose="020F0502020204030204" pitchFamily="34" charset="0"/>
                <a:cs typeface="Calibri" panose="020F0502020204030204" pitchFamily="34" charset="0"/>
              </a:rPr>
              <a:t>haem</a:t>
            </a:r>
            <a:r>
              <a:rPr lang="en-US" dirty="0">
                <a:latin typeface="Calibri" panose="020F0502020204030204" pitchFamily="34" charset="0"/>
                <a:cs typeface="Calibri" panose="020F0502020204030204" pitchFamily="34" charset="0"/>
              </a:rPr>
              <a:t>. The deficiency of </a:t>
            </a:r>
            <a:r>
              <a:rPr lang="en-US" dirty="0" err="1">
                <a:latin typeface="Calibri" panose="020F0502020204030204" pitchFamily="34" charset="0"/>
                <a:cs typeface="Calibri" panose="020F0502020204030204" pitchFamily="34" charset="0"/>
              </a:rPr>
              <a:t>pyridixaI</a:t>
            </a:r>
            <a:r>
              <a:rPr lang="en-US" dirty="0">
                <a:latin typeface="Calibri" panose="020F0502020204030204" pitchFamily="34" charset="0"/>
                <a:cs typeface="Calibri" panose="020F0502020204030204" pitchFamily="34" charset="0"/>
              </a:rPr>
              <a:t> phosphate plays a role in human disease while the deficiency of folic acid can cause megaloblastic anemia.</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 2- </a:t>
            </a:r>
            <a:r>
              <a:rPr lang="en-US" dirty="0">
                <a:solidFill>
                  <a:schemeClr val="tx2"/>
                </a:solidFill>
                <a:latin typeface="Calibri" panose="020F0502020204030204" pitchFamily="34" charset="0"/>
                <a:cs typeface="Calibri" panose="020F0502020204030204" pitchFamily="34" charset="0"/>
              </a:rPr>
              <a:t>Trace metals, </a:t>
            </a:r>
            <a:r>
              <a:rPr lang="en-US" dirty="0">
                <a:latin typeface="Calibri" panose="020F0502020204030204" pitchFamily="34" charset="0"/>
                <a:cs typeface="Calibri" panose="020F0502020204030204" pitchFamily="34" charset="0"/>
              </a:rPr>
              <a:t>e.g. copper and cobalt are known to play a role. Copper is playing a role in the absorption of ion, while Cobalt is an essential constituent of vitamin B12. </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3- One common cause of megaloblastic anemia is a deficiency in </a:t>
            </a:r>
            <a:r>
              <a:rPr lang="en-US" dirty="0">
                <a:solidFill>
                  <a:schemeClr val="tx2"/>
                </a:solidFill>
                <a:latin typeface="Calibri" panose="020F0502020204030204" pitchFamily="34" charset="0"/>
                <a:cs typeface="Calibri" panose="020F0502020204030204" pitchFamily="34" charset="0"/>
              </a:rPr>
              <a:t>vitamin B12 or folic acid. </a:t>
            </a:r>
            <a:r>
              <a:rPr lang="en-US" dirty="0">
                <a:latin typeface="Calibri" panose="020F0502020204030204" pitchFamily="34" charset="0"/>
                <a:cs typeface="Calibri" panose="020F0502020204030204" pitchFamily="34" charset="0"/>
              </a:rPr>
              <a:t>Megaloblastic anemia is diagnosed through blood tests that reveal abnormalities in the size and shape of red blood cells, as well as testing the levels of vitamin B12 and folic acid in the blood.</a:t>
            </a:r>
          </a:p>
        </p:txBody>
      </p:sp>
    </p:spTree>
    <p:extLst>
      <p:ext uri="{BB962C8B-B14F-4D97-AF65-F5344CB8AC3E}">
        <p14:creationId xmlns:p14="http://schemas.microsoft.com/office/powerpoint/2010/main" val="1791210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DB599412-92B1-4348-86E1-A9FD68A38750}"/>
              </a:ext>
            </a:extLst>
          </p:cNvPr>
          <p:cNvSpPr txBox="1"/>
          <p:nvPr/>
        </p:nvSpPr>
        <p:spPr>
          <a:xfrm>
            <a:off x="0" y="185193"/>
            <a:ext cx="8938517" cy="1670586"/>
          </a:xfrm>
          <a:prstGeom prst="rect">
            <a:avLst/>
          </a:prstGeom>
          <a:noFill/>
        </p:spPr>
        <p:txBody>
          <a:bodyPr wrap="square" rtlCol="1">
            <a:spAutoFit/>
          </a:bodyPr>
          <a:lstStyle/>
          <a:p>
            <a:pPr>
              <a:lnSpc>
                <a:spcPct val="140000"/>
              </a:lnSpc>
            </a:pPr>
            <a:r>
              <a:rPr lang="en-US" sz="2800" b="1" u="sng" dirty="0">
                <a:solidFill>
                  <a:schemeClr val="accent5"/>
                </a:solidFill>
                <a:latin typeface="Calibri" panose="020F0502020204030204" pitchFamily="34" charset="0"/>
                <a:cs typeface="Calibri" panose="020F0502020204030204" pitchFamily="34" charset="0"/>
              </a:rPr>
              <a:t>Anemia :</a:t>
            </a:r>
            <a:endParaRPr lang="en-US" b="1" u="sng" dirty="0">
              <a:latin typeface="Calibri" panose="020F0502020204030204" pitchFamily="34" charset="0"/>
              <a:cs typeface="Calibri" panose="020F0502020204030204" pitchFamily="34" charset="0"/>
            </a:endParaRPr>
          </a:p>
          <a:p>
            <a:pPr marL="342900" indent="-342900" algn="just">
              <a:lnSpc>
                <a:spcPct val="120000"/>
              </a:lnSpc>
              <a:buFont typeface="Arial"/>
              <a:buChar char="•"/>
            </a:pPr>
            <a:r>
              <a:rPr lang="en-US" b="0" i="0" dirty="0">
                <a:effectLst/>
                <a:latin typeface="Calibri" panose="020F0502020204030204" pitchFamily="34" charset="0"/>
                <a:cs typeface="Calibri" panose="020F0502020204030204" pitchFamily="34" charset="0"/>
              </a:rPr>
              <a:t>Is a medical condition characterized by a </a:t>
            </a:r>
            <a:r>
              <a:rPr lang="en-US" b="0" i="0" dirty="0">
                <a:solidFill>
                  <a:srgbClr val="FF0000"/>
                </a:solidFill>
                <a:effectLst/>
                <a:latin typeface="Calibri" panose="020F0502020204030204" pitchFamily="34" charset="0"/>
                <a:cs typeface="Calibri" panose="020F0502020204030204" pitchFamily="34" charset="0"/>
              </a:rPr>
              <a:t>decrease in the number of red blood cells </a:t>
            </a:r>
            <a:r>
              <a:rPr lang="en-US" b="0" i="0" dirty="0">
                <a:effectLst/>
                <a:latin typeface="Calibri" panose="020F0502020204030204" pitchFamily="34" charset="0"/>
                <a:cs typeface="Calibri" panose="020F0502020204030204" pitchFamily="34" charset="0"/>
              </a:rPr>
              <a:t>or a </a:t>
            </a:r>
            <a:r>
              <a:rPr lang="en-US" b="0" i="0" dirty="0">
                <a:solidFill>
                  <a:srgbClr val="FF0000"/>
                </a:solidFill>
                <a:effectLst/>
                <a:latin typeface="Calibri" panose="020F0502020204030204" pitchFamily="34" charset="0"/>
                <a:cs typeface="Calibri" panose="020F0502020204030204" pitchFamily="34" charset="0"/>
              </a:rPr>
              <a:t>decrease in the amount of hemoglobin in the blood</a:t>
            </a:r>
            <a:r>
              <a:rPr lang="en-US" b="0" i="0" dirty="0">
                <a:effectLst/>
                <a:latin typeface="Calibri" panose="020F0502020204030204" pitchFamily="34" charset="0"/>
                <a:cs typeface="Calibri" panose="020F0502020204030204" pitchFamily="34" charset="0"/>
              </a:rPr>
              <a:t>. Hemoglobin, is a protein in red blood cells that carries oxygen from the lungs to the body's tissues.</a:t>
            </a:r>
            <a:endParaRPr lang="ar-SA" dirty="0">
              <a:latin typeface="Calibri" panose="020F0502020204030204" pitchFamily="34" charset="0"/>
              <a:cs typeface="Calibri" panose="020F0502020204030204" pitchFamily="34" charset="0"/>
            </a:endParaRPr>
          </a:p>
        </p:txBody>
      </p:sp>
      <p:sp>
        <p:nvSpPr>
          <p:cNvPr id="3" name="مستطيل 2">
            <a:extLst>
              <a:ext uri="{FF2B5EF4-FFF2-40B4-BE49-F238E27FC236}">
                <a16:creationId xmlns:a16="http://schemas.microsoft.com/office/drawing/2014/main" id="{36B5E43B-FA0E-48A1-8C97-ED6A89F11E8B}"/>
              </a:ext>
            </a:extLst>
          </p:cNvPr>
          <p:cNvSpPr/>
          <p:nvPr/>
        </p:nvSpPr>
        <p:spPr>
          <a:xfrm>
            <a:off x="0" y="2118166"/>
            <a:ext cx="8938517" cy="3970318"/>
          </a:xfrm>
          <a:prstGeom prst="rect">
            <a:avLst/>
          </a:prstGeom>
        </p:spPr>
        <p:txBody>
          <a:bodyPr wrap="square">
            <a:spAutoFit/>
          </a:bodyPr>
          <a:lstStyle/>
          <a:p>
            <a:r>
              <a:rPr lang="en-US" dirty="0">
                <a:solidFill>
                  <a:schemeClr val="accent5"/>
                </a:solidFill>
                <a:latin typeface="Calibri" panose="020F0502020204030204" pitchFamily="34" charset="0"/>
                <a:cs typeface="Calibri" panose="020F0502020204030204" pitchFamily="34" charset="0"/>
              </a:rPr>
              <a:t>There are several types and causes of anemia, including:</a:t>
            </a:r>
          </a:p>
          <a:p>
            <a:pPr>
              <a:lnSpc>
                <a:spcPct val="150000"/>
              </a:lnSpc>
            </a:pPr>
            <a:br>
              <a:rPr lang="en-US" dirty="0">
                <a:latin typeface="Calibri" panose="020F0502020204030204" pitchFamily="34" charset="0"/>
                <a:cs typeface="Calibri" panose="020F0502020204030204" pitchFamily="34" charset="0"/>
              </a:rPr>
            </a:br>
            <a:r>
              <a:rPr lang="en-US" dirty="0">
                <a:solidFill>
                  <a:schemeClr val="tx2"/>
                </a:solidFill>
                <a:latin typeface="Calibri" panose="020F0502020204030204" pitchFamily="34" charset="0"/>
                <a:cs typeface="Calibri" panose="020F0502020204030204" pitchFamily="34" charset="0"/>
              </a:rPr>
              <a:t>1- </a:t>
            </a:r>
            <a:r>
              <a:rPr lang="en-US" b="0" i="0" dirty="0">
                <a:effectLst/>
                <a:latin typeface="-apple-system"/>
              </a:rPr>
              <a:t>Iron-deficiency anemia.</a:t>
            </a:r>
          </a:p>
          <a:p>
            <a:pPr>
              <a:lnSpc>
                <a:spcPct val="150000"/>
              </a:lnSpc>
            </a:pPr>
            <a:r>
              <a:rPr lang="en-US" dirty="0">
                <a:solidFill>
                  <a:schemeClr val="tx2"/>
                </a:solidFill>
                <a:latin typeface="-apple-system"/>
                <a:cs typeface="Calibri" panose="020F0502020204030204" pitchFamily="34" charset="0"/>
              </a:rPr>
              <a:t>2-</a:t>
            </a:r>
            <a:r>
              <a:rPr lang="en-US" dirty="0">
                <a:latin typeface="-apple-system"/>
                <a:cs typeface="Calibri" panose="020F0502020204030204" pitchFamily="34" charset="0"/>
              </a:rPr>
              <a:t> </a:t>
            </a:r>
            <a:r>
              <a:rPr lang="en-US" b="0" i="0" dirty="0">
                <a:effectLst/>
                <a:latin typeface="-apple-system"/>
              </a:rPr>
              <a:t>Vitamin deficiency anemia.</a:t>
            </a:r>
            <a:endParaRPr lang="en-US" dirty="0">
              <a:latin typeface="-apple-system"/>
            </a:endParaRPr>
          </a:p>
          <a:p>
            <a:pPr algn="l"/>
            <a:r>
              <a:rPr lang="en-US" dirty="0">
                <a:solidFill>
                  <a:schemeClr val="tx2"/>
                </a:solidFill>
                <a:latin typeface="-apple-system"/>
                <a:cs typeface="Calibri" panose="020F0502020204030204" pitchFamily="34" charset="0"/>
              </a:rPr>
              <a:t>3- </a:t>
            </a:r>
            <a:r>
              <a:rPr lang="en-US" b="0" i="0" dirty="0">
                <a:effectLst/>
                <a:latin typeface="-apple-system"/>
              </a:rPr>
              <a:t>Hemolytic anemia:</a:t>
            </a:r>
            <a:r>
              <a:rPr lang="en-US" b="0" i="0" dirty="0">
                <a:solidFill>
                  <a:srgbClr val="FFFFFF"/>
                </a:solidFill>
                <a:effectLst/>
                <a:latin typeface="-apple-system"/>
              </a:rPr>
              <a:t> </a:t>
            </a:r>
            <a:r>
              <a:rPr lang="en-US" b="0" i="0" dirty="0">
                <a:effectLst/>
                <a:latin typeface="-apple-system"/>
              </a:rPr>
              <a:t>this type of anemia, red blood cells are destroyed or removed from the bloodstream earlier than normal, leading to a decreased number of red blood cells.</a:t>
            </a:r>
          </a:p>
          <a:p>
            <a:pPr>
              <a:lnSpc>
                <a:spcPct val="150000"/>
              </a:lnSpc>
            </a:pPr>
            <a:r>
              <a:rPr lang="en-US" dirty="0">
                <a:solidFill>
                  <a:schemeClr val="tx2"/>
                </a:solidFill>
                <a:latin typeface="-apple-system"/>
                <a:cs typeface="Calibri" panose="020F0502020204030204" pitchFamily="34" charset="0"/>
              </a:rPr>
              <a:t>4- </a:t>
            </a:r>
            <a:r>
              <a:rPr lang="en-US" b="0" i="0" dirty="0">
                <a:effectLst/>
                <a:latin typeface="-apple-system"/>
              </a:rPr>
              <a:t>Aplastic anemia.</a:t>
            </a:r>
            <a:endParaRPr lang="en-US" dirty="0">
              <a:latin typeface="-apple-system"/>
            </a:endParaRPr>
          </a:p>
          <a:p>
            <a:pPr>
              <a:lnSpc>
                <a:spcPct val="150000"/>
              </a:lnSpc>
            </a:pPr>
            <a:r>
              <a:rPr lang="en-US" dirty="0">
                <a:solidFill>
                  <a:schemeClr val="tx2"/>
                </a:solidFill>
                <a:latin typeface="-apple-system"/>
                <a:cs typeface="Calibri" panose="020F0502020204030204" pitchFamily="34" charset="0"/>
              </a:rPr>
              <a:t>5-</a:t>
            </a:r>
            <a:r>
              <a:rPr lang="en-US" dirty="0">
                <a:latin typeface="-apple-system"/>
                <a:cs typeface="Calibri" panose="020F0502020204030204" pitchFamily="34" charset="0"/>
              </a:rPr>
              <a:t> </a:t>
            </a:r>
            <a:r>
              <a:rPr lang="en-US" b="0" i="0" dirty="0">
                <a:effectLst/>
                <a:latin typeface="-apple-system"/>
              </a:rPr>
              <a:t>Sickle cell anemia.</a:t>
            </a:r>
            <a:endParaRPr lang="en-US" dirty="0">
              <a:latin typeface="Calibri" panose="020F0502020204030204" pitchFamily="34" charset="0"/>
              <a:cs typeface="Calibri" panose="020F0502020204030204" pitchFamily="34" charset="0"/>
            </a:endParaRPr>
          </a:p>
          <a:p>
            <a:pPr>
              <a:lnSpc>
                <a:spcPct val="150000"/>
              </a:lnSpc>
            </a:pP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4410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D9D64135-2ED2-4546-9157-7B507C7AD33C}"/>
              </a:ext>
            </a:extLst>
          </p:cNvPr>
          <p:cNvSpPr/>
          <p:nvPr/>
        </p:nvSpPr>
        <p:spPr>
          <a:xfrm>
            <a:off x="578498" y="2351780"/>
            <a:ext cx="7809722" cy="1077218"/>
          </a:xfrm>
          <a:prstGeom prst="rect">
            <a:avLst/>
          </a:prstGeom>
        </p:spPr>
        <p:txBody>
          <a:bodyPr wrap="square">
            <a:spAutoFit/>
          </a:bodyPr>
          <a:lstStyle/>
          <a:p>
            <a:pPr algn="ctr"/>
            <a:r>
              <a:rPr lang="en-US" sz="3200" b="1" dirty="0">
                <a:solidFill>
                  <a:schemeClr val="accent5"/>
                </a:solidFill>
                <a:latin typeface="Calibri" panose="020F0502020204030204" pitchFamily="34" charset="0"/>
                <a:cs typeface="Calibri" panose="020F0502020204030204" pitchFamily="34" charset="0"/>
              </a:rPr>
              <a:t>Importance Determination of G6PD Deficiency in Hemolyzed RBC sample </a:t>
            </a:r>
            <a:endParaRPr lang="ar-SA" sz="3200" dirty="0">
              <a:solidFill>
                <a:schemeClr val="accent5"/>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2602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a:extLst>
              <a:ext uri="{FF2B5EF4-FFF2-40B4-BE49-F238E27FC236}">
                <a16:creationId xmlns:a16="http://schemas.microsoft.com/office/drawing/2014/main" id="{C577B893-6E95-46F3-AEBC-D73855E90229}"/>
              </a:ext>
            </a:extLst>
          </p:cNvPr>
          <p:cNvSpPr/>
          <p:nvPr/>
        </p:nvSpPr>
        <p:spPr>
          <a:xfrm>
            <a:off x="0" y="612845"/>
            <a:ext cx="9062977" cy="3477875"/>
          </a:xfrm>
          <a:prstGeom prst="rect">
            <a:avLst/>
          </a:prstGeom>
        </p:spPr>
        <p:txBody>
          <a:bodyPr wrap="square">
            <a:spAutoFit/>
          </a:bodyPr>
          <a:lstStyle/>
          <a:p>
            <a:r>
              <a:rPr lang="en-US" sz="2000" b="1" dirty="0">
                <a:solidFill>
                  <a:schemeClr val="accent5"/>
                </a:solidFill>
                <a:latin typeface="Calibri" panose="020F0502020204030204" pitchFamily="34" charset="0"/>
                <a:cs typeface="Calibri" panose="020F0502020204030204" pitchFamily="34" charset="0"/>
              </a:rPr>
              <a:t>Glucose-6-phosphate dehydrogenase, </a:t>
            </a:r>
            <a:r>
              <a:rPr lang="en-US" sz="2000" b="1" dirty="0">
                <a:solidFill>
                  <a:srgbClr val="202020"/>
                </a:solidFill>
                <a:latin typeface="Calibri" panose="020F0502020204030204" pitchFamily="34" charset="0"/>
                <a:cs typeface="Calibri" panose="020F0502020204030204" pitchFamily="34" charset="0"/>
              </a:rPr>
              <a:t>i</a:t>
            </a:r>
            <a:r>
              <a:rPr lang="en-US" sz="2000" dirty="0">
                <a:solidFill>
                  <a:srgbClr val="202020"/>
                </a:solidFill>
                <a:latin typeface="Calibri" panose="020F0502020204030204" pitchFamily="34" charset="0"/>
                <a:cs typeface="Calibri" panose="020F0502020204030204" pitchFamily="34" charset="0"/>
              </a:rPr>
              <a:t>n individuals, with </a:t>
            </a:r>
            <a:r>
              <a:rPr lang="en-US" sz="2000" dirty="0">
                <a:solidFill>
                  <a:srgbClr val="FF0000"/>
                </a:solidFill>
                <a:latin typeface="Calibri" panose="020F0502020204030204" pitchFamily="34" charset="0"/>
                <a:cs typeface="Calibri" panose="020F0502020204030204" pitchFamily="34" charset="0"/>
              </a:rPr>
              <a:t>defect</a:t>
            </a:r>
            <a:r>
              <a:rPr lang="en-US" sz="2000" dirty="0">
                <a:solidFill>
                  <a:srgbClr val="202020"/>
                </a:solidFill>
                <a:latin typeface="Calibri" panose="020F0502020204030204" pitchFamily="34" charset="0"/>
                <a:cs typeface="Calibri" panose="020F0502020204030204" pitchFamily="34" charset="0"/>
              </a:rPr>
              <a:t> in glucose-6-phosphate dehydrogenase, </a:t>
            </a:r>
            <a:r>
              <a:rPr lang="en-US" sz="2000" dirty="0">
                <a:solidFill>
                  <a:srgbClr val="FF0000"/>
                </a:solidFill>
                <a:latin typeface="Calibri" panose="020F0502020204030204" pitchFamily="34" charset="0"/>
                <a:cs typeface="Calibri" panose="020F0502020204030204" pitchFamily="34" charset="0"/>
              </a:rPr>
              <a:t>causes red blood cells to break down prematurely</a:t>
            </a:r>
            <a:r>
              <a:rPr lang="en-US" sz="2000" dirty="0">
                <a:solidFill>
                  <a:srgbClr val="202020"/>
                </a:solidFill>
                <a:latin typeface="Calibri" panose="020F0502020204030204" pitchFamily="34" charset="0"/>
                <a:cs typeface="Calibri" panose="020F0502020204030204" pitchFamily="34" charset="0"/>
              </a:rPr>
              <a:t>.  </a:t>
            </a:r>
          </a:p>
          <a:p>
            <a:r>
              <a:rPr lang="en-US" sz="2000" dirty="0">
                <a:solidFill>
                  <a:srgbClr val="202020"/>
                </a:solidFill>
                <a:latin typeface="Calibri" panose="020F0502020204030204" pitchFamily="34" charset="0"/>
                <a:cs typeface="Calibri" panose="020F0502020204030204" pitchFamily="34" charset="0"/>
              </a:rPr>
              <a:t>This destruction of red blood cells is called hemolysis.</a:t>
            </a:r>
          </a:p>
          <a:p>
            <a:endParaRPr lang="en-US" sz="2000" dirty="0">
              <a:solidFill>
                <a:srgbClr val="202020"/>
              </a:solidFill>
              <a:latin typeface="Calibri" panose="020F0502020204030204" pitchFamily="34" charset="0"/>
              <a:cs typeface="Calibri" panose="020F0502020204030204" pitchFamily="34" charset="0"/>
            </a:endParaRPr>
          </a:p>
          <a:p>
            <a:endParaRPr lang="en-US" sz="2000" dirty="0">
              <a:solidFill>
                <a:srgbClr val="202020"/>
              </a:solidFill>
              <a:latin typeface="Calibri" panose="020F0502020204030204" pitchFamily="34" charset="0"/>
              <a:cs typeface="Calibri" panose="020F0502020204030204" pitchFamily="34" charset="0"/>
            </a:endParaRPr>
          </a:p>
          <a:p>
            <a:endParaRPr lang="en-US" sz="2000" dirty="0">
              <a:solidFill>
                <a:srgbClr val="202020"/>
              </a:solidFill>
              <a:latin typeface="Calibri" panose="020F0502020204030204" pitchFamily="34" charset="0"/>
              <a:cs typeface="Calibri" panose="020F0502020204030204" pitchFamily="34" charset="0"/>
            </a:endParaRPr>
          </a:p>
          <a:p>
            <a:r>
              <a:rPr lang="en-US" sz="2000" dirty="0">
                <a:solidFill>
                  <a:srgbClr val="202020"/>
                </a:solidFill>
                <a:latin typeface="Calibri" panose="020F0502020204030204" pitchFamily="34" charset="0"/>
                <a:cs typeface="Calibri" panose="020F0502020204030204" pitchFamily="34" charset="0"/>
              </a:rPr>
              <a:t>The most common medical problem associated with glucose-6-phosphate dehydrogenase deficiency is </a:t>
            </a:r>
            <a:r>
              <a:rPr lang="en-US" sz="2000" b="1" dirty="0">
                <a:solidFill>
                  <a:schemeClr val="accent5"/>
                </a:solidFill>
                <a:latin typeface="Calibri" panose="020F0502020204030204" pitchFamily="34" charset="0"/>
                <a:cs typeface="Calibri" panose="020F0502020204030204" pitchFamily="34" charset="0"/>
              </a:rPr>
              <a:t>hemolytic anemia</a:t>
            </a:r>
            <a:r>
              <a:rPr lang="en-US" sz="2000" dirty="0">
                <a:solidFill>
                  <a:srgbClr val="202020"/>
                </a:solidFill>
                <a:latin typeface="Calibri" panose="020F0502020204030204" pitchFamily="34" charset="0"/>
                <a:cs typeface="Calibri" panose="020F0502020204030204" pitchFamily="34" charset="0"/>
              </a:rPr>
              <a:t>, </a:t>
            </a:r>
            <a:r>
              <a:rPr lang="en-US" sz="2000" dirty="0">
                <a:solidFill>
                  <a:srgbClr val="FF0000"/>
                </a:solidFill>
                <a:latin typeface="Calibri" panose="020F0502020204030204" pitchFamily="34" charset="0"/>
                <a:cs typeface="Calibri" panose="020F0502020204030204" pitchFamily="34" charset="0"/>
              </a:rPr>
              <a:t>which occurs when red blood cells are destroyed faster than the body can replace them</a:t>
            </a:r>
            <a:r>
              <a:rPr lang="en-US" sz="2000" dirty="0">
                <a:solidFill>
                  <a:srgbClr val="202020"/>
                </a:solidFill>
                <a:latin typeface="Calibri" panose="020F0502020204030204" pitchFamily="34" charset="0"/>
                <a:cs typeface="Calibri" panose="020F0502020204030204" pitchFamily="34" charset="0"/>
              </a:rPr>
              <a:t>. This type of anemia leads to paleness, </a:t>
            </a:r>
            <a:r>
              <a:rPr lang="en-US" sz="2000" dirty="0">
                <a:solidFill>
                  <a:srgbClr val="FF0000"/>
                </a:solidFill>
                <a:latin typeface="Calibri" panose="020F0502020204030204" pitchFamily="34" charset="0"/>
                <a:cs typeface="Calibri" panose="020F0502020204030204" pitchFamily="34" charset="0"/>
              </a:rPr>
              <a:t>yellowing</a:t>
            </a:r>
            <a:r>
              <a:rPr lang="en-US" sz="2000" dirty="0">
                <a:solidFill>
                  <a:srgbClr val="202020"/>
                </a:solidFill>
                <a:latin typeface="Calibri" panose="020F0502020204030204" pitchFamily="34" charset="0"/>
                <a:cs typeface="Calibri" panose="020F0502020204030204" pitchFamily="34" charset="0"/>
              </a:rPr>
              <a:t> of the skin and whites of the eyes (jaundice), dark urine, fatigue, shortness of breath, and a rapid heart rate.</a:t>
            </a:r>
            <a:endParaRPr lang="en-US" sz="2000" b="0" i="0" dirty="0">
              <a:solidFill>
                <a:srgbClr val="20202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26077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مخصص 21">
      <a:dk1>
        <a:srgbClr val="000000"/>
      </a:dk1>
      <a:lt1>
        <a:srgbClr val="FFFFFF"/>
      </a:lt1>
      <a:dk2>
        <a:srgbClr val="DC5924"/>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Essential.thmx</Template>
  <TotalTime>2267</TotalTime>
  <Words>1217</Words>
  <Application>Microsoft Office PowerPoint</Application>
  <PresentationFormat>عرض على الشاشة (4:3)</PresentationFormat>
  <Paragraphs>116</Paragraphs>
  <Slides>18</Slides>
  <Notes>5</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18</vt:i4>
      </vt:variant>
    </vt:vector>
  </HeadingPairs>
  <TitlesOfParts>
    <vt:vector size="26" baseType="lpstr">
      <vt:lpstr>Abadi MT Condensed Light</vt:lpstr>
      <vt:lpstr>-apple-system</vt:lpstr>
      <vt:lpstr>Arial</vt:lpstr>
      <vt:lpstr>Arial Black</vt:lpstr>
      <vt:lpstr>Calibri</vt:lpstr>
      <vt:lpstr>Times New Roman</vt:lpstr>
      <vt:lpstr>Wingdings</vt:lpstr>
      <vt:lpstr>Essential</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tb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 Mac</dc:creator>
  <cp:lastModifiedBy>Leenah Saleeh Alsuhaibani</cp:lastModifiedBy>
  <cp:revision>63</cp:revision>
  <dcterms:created xsi:type="dcterms:W3CDTF">2014-10-11T17:15:44Z</dcterms:created>
  <dcterms:modified xsi:type="dcterms:W3CDTF">2024-10-01T08:55:47Z</dcterms:modified>
</cp:coreProperties>
</file>