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58" r:id="rId3"/>
    <p:sldId id="259" r:id="rId4"/>
    <p:sldId id="271" r:id="rId5"/>
    <p:sldId id="283" r:id="rId6"/>
    <p:sldId id="272" r:id="rId7"/>
    <p:sldId id="261" r:id="rId8"/>
    <p:sldId id="260" r:id="rId9"/>
    <p:sldId id="274" r:id="rId10"/>
    <p:sldId id="268" r:id="rId11"/>
    <p:sldId id="263" r:id="rId12"/>
    <p:sldId id="264" r:id="rId13"/>
    <p:sldId id="265" r:id="rId14"/>
    <p:sldId id="269" r:id="rId15"/>
    <p:sldId id="281" r:id="rId16"/>
    <p:sldId id="273" r:id="rId17"/>
    <p:sldId id="275" r:id="rId18"/>
    <p:sldId id="282" r:id="rId19"/>
    <p:sldId id="284" r:id="rId20"/>
    <p:sldId id="277"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D0"/>
    <a:srgbClr val="7AB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0"/>
    <p:restoredTop sz="87993" autoAdjust="0"/>
  </p:normalViewPr>
  <p:slideViewPr>
    <p:cSldViewPr snapToGrid="0" snapToObjects="1">
      <p:cViewPr>
        <p:scale>
          <a:sx n="92" d="100"/>
          <a:sy n="92" d="100"/>
        </p:scale>
        <p:origin x="12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h Alzahrani" userId="cfe3c73a65182617" providerId="LiveId" clId="{3AF18DC4-47DC-40F4-9E04-83F724A2AB6B}"/>
    <pc:docChg chg="modSld">
      <pc:chgData name="Sabah Alzahrani" userId="cfe3c73a65182617" providerId="LiveId" clId="{3AF18DC4-47DC-40F4-9E04-83F724A2AB6B}" dt="2023-08-23T20:25:19.625" v="0" actId="22"/>
      <pc:docMkLst>
        <pc:docMk/>
      </pc:docMkLst>
      <pc:sldChg chg="addSp mod">
        <pc:chgData name="Sabah Alzahrani" userId="cfe3c73a65182617" providerId="LiveId" clId="{3AF18DC4-47DC-40F4-9E04-83F724A2AB6B}" dt="2023-08-23T20:25:19.625" v="0" actId="22"/>
        <pc:sldMkLst>
          <pc:docMk/>
          <pc:sldMk cId="3011117357" sldId="278"/>
        </pc:sldMkLst>
        <pc:spChg chg="add">
          <ac:chgData name="Sabah Alzahrani" userId="cfe3c73a65182617" providerId="LiveId" clId="{3AF18DC4-47DC-40F4-9E04-83F724A2AB6B}" dt="2023-08-23T20:25:19.625" v="0" actId="22"/>
          <ac:spMkLst>
            <pc:docMk/>
            <pc:sldMk cId="3011117357" sldId="278"/>
            <ac:spMk id="3" creationId="{CF146D63-C168-6756-144E-77B10EB230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F54D7-84D5-9740-8F3C-A09B7E66B07D}"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AAC14-A5C5-9440-9955-82E077B73383}" type="slidenum">
              <a:rPr lang="en-US" smtClean="0"/>
              <a:t>‹#›</a:t>
            </a:fld>
            <a:endParaRPr lang="en-US"/>
          </a:p>
        </p:txBody>
      </p:sp>
    </p:spTree>
    <p:extLst>
      <p:ext uri="{BB962C8B-B14F-4D97-AF65-F5344CB8AC3E}">
        <p14:creationId xmlns:p14="http://schemas.microsoft.com/office/powerpoint/2010/main" val="181325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rmofisher.com/order/catalog/product/IVGN016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Mutation" TargetMode="External"/><Relationship Id="rId7" Type="http://schemas.openxmlformats.org/officeDocument/2006/relationships/hyperlink" Target="https://en.wikipedia.org/wiki/Valin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Glutamic_acid" TargetMode="External"/><Relationship Id="rId5" Type="http://schemas.openxmlformats.org/officeDocument/2006/relationships/hyperlink" Target="https://en.wikipedia.org/wiki/Single-nucleotide_polymorphism" TargetMode="External"/><Relationship Id="rId4" Type="http://schemas.openxmlformats.org/officeDocument/2006/relationships/hyperlink" Target="https://en.wikipedia.org/wiki/Nucleot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ritannica.com/science/enzym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ritannica.com/science/bacteriophag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ology-pages.info/H/H.html#homozygou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iology-pages.info/H/H.html#heterozygou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www.researchgate.net</a:t>
            </a:r>
            <a:r>
              <a:rPr lang="en-US" dirty="0"/>
              <a:t>/publication/235406524_Forensic_DNA_Profiling_and_Database </a:t>
            </a:r>
          </a:p>
        </p:txBody>
      </p:sp>
      <p:sp>
        <p:nvSpPr>
          <p:cNvPr id="4" name="Slide Number Placeholder 3"/>
          <p:cNvSpPr>
            <a:spLocks noGrp="1"/>
          </p:cNvSpPr>
          <p:nvPr>
            <p:ph type="sldNum" sz="quarter" idx="5"/>
          </p:nvPr>
        </p:nvSpPr>
        <p:spPr/>
        <p:txBody>
          <a:bodyPr/>
          <a:lstStyle/>
          <a:p>
            <a:fld id="{494AAC14-A5C5-9440-9955-82E077B73383}" type="slidenum">
              <a:rPr lang="en-US" smtClean="0"/>
              <a:t>1</a:t>
            </a:fld>
            <a:endParaRPr lang="en-US"/>
          </a:p>
        </p:txBody>
      </p:sp>
    </p:spTree>
    <p:extLst>
      <p:ext uri="{BB962C8B-B14F-4D97-AF65-F5344CB8AC3E}">
        <p14:creationId xmlns:p14="http://schemas.microsoft.com/office/powerpoint/2010/main" val="2517744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RFLPs and restriction enzymes can also be used to detect DNA differences between two individuals. </a:t>
            </a:r>
            <a:r>
              <a:rPr lang="en-US" sz="1200" b="1" i="0" u="none" strike="noStrike" kern="1200" dirty="0">
                <a:solidFill>
                  <a:schemeClr val="tx1"/>
                </a:solidFill>
                <a:effectLst/>
                <a:latin typeface="+mn-lt"/>
                <a:ea typeface="+mn-ea"/>
                <a:cs typeface="+mn-cs"/>
              </a:rPr>
              <a:t>Figure 2B</a:t>
            </a:r>
            <a:r>
              <a:rPr lang="en-US" sz="1200" b="0" i="0" u="none" strike="noStrike" kern="1200" dirty="0">
                <a:solidFill>
                  <a:schemeClr val="tx1"/>
                </a:solidFill>
                <a:effectLst/>
                <a:latin typeface="+mn-lt"/>
                <a:ea typeface="+mn-ea"/>
                <a:cs typeface="+mn-cs"/>
              </a:rPr>
              <a:t> illustrates probe hybridization and detection on a simplistic level, comparing two individuals for </a:t>
            </a:r>
            <a:r>
              <a:rPr lang="en-US" sz="1200" b="0" i="0" u="none" strike="noStrike" kern="1200" dirty="0">
                <a:solidFill>
                  <a:schemeClr val="tx1"/>
                </a:solidFill>
                <a:effectLst/>
                <a:latin typeface="+mn-lt"/>
                <a:ea typeface="+mn-ea"/>
                <a:cs typeface="+mn-cs"/>
                <a:hlinkClick r:id="rId3"/>
              </a:rPr>
              <a:t>HindIII</a:t>
            </a:r>
            <a:r>
              <a:rPr lang="en-US" sz="1200" b="0" i="0" u="none" strike="noStrike" kern="1200" dirty="0">
                <a:solidFill>
                  <a:schemeClr val="tx1"/>
                </a:solidFill>
                <a:effectLst/>
                <a:latin typeface="+mn-lt"/>
                <a:ea typeface="+mn-ea"/>
                <a:cs typeface="+mn-cs"/>
              </a:rPr>
              <a:t>-based RFLPs of two alleles (labeled “1” and “2”). In this example, probe A detects different restriction fingerprints in the two individuals due to loss or gain of a </a:t>
            </a:r>
            <a:r>
              <a:rPr lang="en-US" sz="1200" b="0" i="0" u="none" strike="noStrike" kern="1200" dirty="0">
                <a:solidFill>
                  <a:schemeClr val="tx1"/>
                </a:solidFill>
                <a:effectLst/>
                <a:latin typeface="+mn-lt"/>
                <a:ea typeface="+mn-ea"/>
                <a:cs typeface="+mn-cs"/>
                <a:hlinkClick r:id="rId3"/>
              </a:rPr>
              <a:t>HindIII</a:t>
            </a:r>
            <a:r>
              <a:rPr lang="en-US" sz="1200" b="0" i="0" u="none" strike="noStrike" kern="1200" dirty="0">
                <a:solidFill>
                  <a:schemeClr val="tx1"/>
                </a:solidFill>
                <a:effectLst/>
                <a:latin typeface="+mn-lt"/>
                <a:ea typeface="+mn-ea"/>
                <a:cs typeface="+mn-cs"/>
              </a:rPr>
              <a:t> restriction site on allele 2. In most cases, however, fragment length variability between individuals is a result of insertion or deletion of DNA sequences outside of the restriction sites, caused by natural recombination and replication. RFLP analysis is also used in applications such as genetic counseling, plant and animal breeding programs, and disease monitoring.</a:t>
            </a:r>
          </a:p>
        </p:txBody>
      </p:sp>
      <p:sp>
        <p:nvSpPr>
          <p:cNvPr id="4" name="Slide Number Placeholder 3"/>
          <p:cNvSpPr>
            <a:spLocks noGrp="1"/>
          </p:cNvSpPr>
          <p:nvPr>
            <p:ph type="sldNum" sz="quarter" idx="5"/>
          </p:nvPr>
        </p:nvSpPr>
        <p:spPr/>
        <p:txBody>
          <a:bodyPr/>
          <a:lstStyle/>
          <a:p>
            <a:fld id="{494AAC14-A5C5-9440-9955-82E077B73383}" type="slidenum">
              <a:rPr lang="en-US" smtClean="0"/>
              <a:t>10</a:t>
            </a:fld>
            <a:endParaRPr lang="en-US"/>
          </a:p>
        </p:txBody>
      </p:sp>
    </p:spTree>
    <p:extLst>
      <p:ext uri="{BB962C8B-B14F-4D97-AF65-F5344CB8AC3E}">
        <p14:creationId xmlns:p14="http://schemas.microsoft.com/office/powerpoint/2010/main" val="189735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a:p>
            <a:r>
              <a:rPr lang="en-US" dirty="0"/>
              <a:t>https://</a:t>
            </a:r>
            <a:r>
              <a:rPr lang="en-US" dirty="0" err="1"/>
              <a:t>www.chegg.com</a:t>
            </a:r>
            <a:r>
              <a:rPr lang="en-US" dirty="0"/>
              <a:t>/homework-help/questions-and-answers/question-12-cystic-fibrosis-autosomal-recessive-disease-characterized-lack-functional-chlo-q38464684\</a:t>
            </a:r>
          </a:p>
          <a:p>
            <a:r>
              <a:rPr lang="en-US" dirty="0"/>
              <a:t>https://</a:t>
            </a:r>
            <a:r>
              <a:rPr lang="en-US" dirty="0" err="1"/>
              <a:t>www.chegg.com</a:t>
            </a:r>
            <a:r>
              <a:rPr lang="en-US" dirty="0"/>
              <a:t>/homework-help/questions-and-answers/accompanying-human-pedigree-parents-1-2-heterozygous-recessive-allele-cystic-fibrosis-cf-a-q42165546</a:t>
            </a:r>
          </a:p>
          <a:p>
            <a:r>
              <a:rPr lang="en-US" dirty="0"/>
              <a:t>https://</a:t>
            </a:r>
            <a:r>
              <a:rPr lang="en-US" dirty="0" err="1"/>
              <a:t>www.chegg.com</a:t>
            </a:r>
            <a:r>
              <a:rPr lang="en-US" dirty="0"/>
              <a:t>/homework-help/questions-and-answers/q1-rflp-closely-linked-cystic-fibrosis-cf-gene-detected-pcr-amplification-10-kb-fragment-d-q30650035</a:t>
            </a:r>
          </a:p>
        </p:txBody>
      </p:sp>
      <p:sp>
        <p:nvSpPr>
          <p:cNvPr id="4" name="Slide Number Placeholder 3"/>
          <p:cNvSpPr>
            <a:spLocks noGrp="1"/>
          </p:cNvSpPr>
          <p:nvPr>
            <p:ph type="sldNum" sz="quarter" idx="5"/>
          </p:nvPr>
        </p:nvSpPr>
        <p:spPr/>
        <p:txBody>
          <a:bodyPr/>
          <a:lstStyle/>
          <a:p>
            <a:fld id="{494AAC14-A5C5-9440-9955-82E077B73383}" type="slidenum">
              <a:rPr lang="en-US" smtClean="0"/>
              <a:t>11</a:t>
            </a:fld>
            <a:endParaRPr lang="en-US"/>
          </a:p>
        </p:txBody>
      </p:sp>
    </p:spTree>
    <p:extLst>
      <p:ext uri="{BB962C8B-B14F-4D97-AF65-F5344CB8AC3E}">
        <p14:creationId xmlns:p14="http://schemas.microsoft.com/office/powerpoint/2010/main" val="369869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rgbClr val="000000"/>
                </a:solidFill>
                <a:latin typeface="-webkit-standard"/>
              </a:rPr>
              <a:t>probe" — a molecule of single-stranded DNA that is complementary to a run of nucleotides in one or more of the restriction fragments and is radioactive (or fluorescent).</a:t>
            </a:r>
          </a:p>
          <a:p>
            <a:endParaRPr lang="en-US" dirty="0"/>
          </a:p>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13</a:t>
            </a:fld>
            <a:endParaRPr lang="en-US"/>
          </a:p>
        </p:txBody>
      </p:sp>
    </p:spTree>
    <p:extLst>
      <p:ext uri="{BB962C8B-B14F-4D97-AF65-F5344CB8AC3E}">
        <p14:creationId xmlns:p14="http://schemas.microsoft.com/office/powerpoint/2010/main" val="45702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RFLP is the co dominant marker thus can estimate heterozygosity.</a:t>
            </a:r>
          </a:p>
          <a:p>
            <a:br>
              <a:rPr lang="en-US" dirty="0"/>
            </a:br>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14</a:t>
            </a:fld>
            <a:endParaRPr lang="en-US"/>
          </a:p>
        </p:txBody>
      </p:sp>
    </p:spTree>
    <p:extLst>
      <p:ext uri="{BB962C8B-B14F-4D97-AF65-F5344CB8AC3E}">
        <p14:creationId xmlns:p14="http://schemas.microsoft.com/office/powerpoint/2010/main" val="49264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15</a:t>
            </a:fld>
            <a:endParaRPr lang="en-US"/>
          </a:p>
        </p:txBody>
      </p:sp>
    </p:spTree>
    <p:extLst>
      <p:ext uri="{BB962C8B-B14F-4D97-AF65-F5344CB8AC3E}">
        <p14:creationId xmlns:p14="http://schemas.microsoft.com/office/powerpoint/2010/main" val="124747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Tx/>
              <a:buNone/>
            </a:pPr>
            <a:r>
              <a:rPr lang="ar-SA" sz="1200" b="0" i="0" u="none" strike="noStrike" kern="1200" dirty="0">
                <a:solidFill>
                  <a:schemeClr val="tx1"/>
                </a:solidFill>
                <a:effectLst/>
                <a:latin typeface="+mn-lt"/>
                <a:ea typeface="+mn-ea"/>
                <a:cs typeface="+mn-cs"/>
              </a:rPr>
              <a:t>- </a:t>
            </a:r>
            <a:r>
              <a:rPr lang="en-US" b="0" i="0" dirty="0">
                <a:solidFill>
                  <a:srgbClr val="040C28"/>
                </a:solidFill>
                <a:effectLst/>
                <a:latin typeface="Helvetica Neue"/>
              </a:rPr>
              <a:t> </a:t>
            </a:r>
            <a:r>
              <a:rPr lang="en-US" b="1" i="0" dirty="0">
                <a:solidFill>
                  <a:srgbClr val="040C28"/>
                </a:solidFill>
                <a:effectLst/>
                <a:latin typeface="Helvetica Neue"/>
              </a:rPr>
              <a:t>Genome mapping</a:t>
            </a:r>
            <a:r>
              <a:rPr lang="en-US" b="0" i="0" dirty="0">
                <a:solidFill>
                  <a:srgbClr val="040C28"/>
                </a:solidFill>
                <a:effectLst/>
                <a:latin typeface="Helvetica Neue"/>
              </a:rPr>
              <a:t>: assigning/locating of a specific gene to particular region of a chromosome.</a:t>
            </a:r>
            <a:endParaRPr lang="ar-SA" b="0" i="0" dirty="0">
              <a:solidFill>
                <a:srgbClr val="040C28"/>
              </a:solidFill>
              <a:effectLst/>
              <a:latin typeface="Helvetica Neue"/>
            </a:endParaRPr>
          </a:p>
          <a:p>
            <a:pPr marL="171450" indent="-171450" fontAlgn="base">
              <a:buFontTx/>
              <a:buChar char="-"/>
            </a:pPr>
            <a:r>
              <a:rPr lang="en-US" b="1" i="0" dirty="0">
                <a:solidFill>
                  <a:srgbClr val="202124"/>
                </a:solidFill>
                <a:effectLst/>
                <a:latin typeface="Helvetica Neue"/>
              </a:rPr>
              <a:t>DNA fingerprinting </a:t>
            </a:r>
            <a:r>
              <a:rPr lang="en-US" b="0" i="0" dirty="0">
                <a:solidFill>
                  <a:srgbClr val="202124"/>
                </a:solidFill>
                <a:effectLst/>
                <a:latin typeface="Helvetica Neue"/>
              </a:rPr>
              <a:t>is </a:t>
            </a:r>
            <a:r>
              <a:rPr lang="en-US" b="0" i="0" dirty="0">
                <a:solidFill>
                  <a:srgbClr val="040C28"/>
                </a:solidFill>
                <a:effectLst/>
                <a:latin typeface="Helvetica Neue"/>
              </a:rPr>
              <a:t>a chemical test that shows the genetic makeup of a person. </a:t>
            </a:r>
            <a:r>
              <a:rPr lang="en-US" b="1" i="0" u="sng" dirty="0">
                <a:solidFill>
                  <a:srgbClr val="040C28"/>
                </a:solidFill>
                <a:effectLst/>
                <a:latin typeface="Helvetica Neue"/>
              </a:rPr>
              <a:t>(Restriction pattern)</a:t>
            </a:r>
            <a:endParaRPr lang="ar-SA" b="1" i="0" u="sng" dirty="0">
              <a:solidFill>
                <a:srgbClr val="040C28"/>
              </a:solidFill>
              <a:effectLst/>
              <a:latin typeface="Helvetica Neue"/>
            </a:endParaRPr>
          </a:p>
          <a:p>
            <a:pPr marL="171450" indent="-171450" fontAlgn="base">
              <a:buFontTx/>
              <a:buChar char="-"/>
            </a:pPr>
            <a:r>
              <a:rPr lang="en-US" sz="1200" b="0" i="0" u="none" strike="noStrike" kern="1200" dirty="0">
                <a:solidFill>
                  <a:schemeClr val="tx1"/>
                </a:solidFill>
                <a:effectLst/>
                <a:latin typeface="+mn-lt"/>
                <a:ea typeface="+mn-ea"/>
                <a:cs typeface="+mn-cs"/>
              </a:rPr>
              <a:t>And regions of DNA close to one another tend to get passed down together whereas farther away regions might not. So if a disease mutation arises near a polymorphic region the disease mutation will tend to get co-inherited with those polymorphisms</a:t>
            </a:r>
          </a:p>
          <a:p>
            <a:pPr fontAlgn="base"/>
            <a:r>
              <a:rPr lang="en-US" sz="1200" b="0" i="0" u="none" strike="noStrike" kern="1200" dirty="0">
                <a:solidFill>
                  <a:schemeClr val="tx1"/>
                </a:solidFill>
                <a:effectLst/>
                <a:latin typeface="+mn-lt"/>
                <a:ea typeface="+mn-ea"/>
                <a:cs typeface="+mn-cs"/>
              </a:rPr>
              <a:t>So when scientists were trying to find the causative mutations for genetic diseases like cystic fibrosis they could compare the DNA fingerprints of family members with and without the disease to see whether people with the disease tended to have a band size that people without the disease didn’t. This could hint that the disease gene might be somewhere in that piece and then scientists could further investigate</a:t>
            </a:r>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16</a:t>
            </a:fld>
            <a:endParaRPr lang="en-US"/>
          </a:p>
        </p:txBody>
      </p:sp>
    </p:spTree>
    <p:extLst>
      <p:ext uri="{BB962C8B-B14F-4D97-AF65-F5344CB8AC3E}">
        <p14:creationId xmlns:p14="http://schemas.microsoft.com/office/powerpoint/2010/main" val="329881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normal allele has a </a:t>
            </a:r>
            <a:r>
              <a:rPr lang="en-US" sz="1200" b="1" i="0" u="none" strike="noStrike" kern="1200" dirty="0">
                <a:solidFill>
                  <a:schemeClr val="tx1"/>
                </a:solidFill>
                <a:effectLst/>
                <a:latin typeface="+mn-lt"/>
                <a:ea typeface="+mn-ea"/>
                <a:cs typeface="+mn-cs"/>
              </a:rPr>
              <a:t>GAG</a:t>
            </a:r>
            <a:r>
              <a:rPr lang="en-US" sz="1200" b="0" i="0" u="none" strike="noStrike" kern="1200" dirty="0">
                <a:solidFill>
                  <a:schemeClr val="tx1"/>
                </a:solidFill>
                <a:effectLst/>
                <a:latin typeface="+mn-lt"/>
                <a:ea typeface="+mn-ea"/>
                <a:cs typeface="+mn-cs"/>
              </a:rPr>
              <a:t> sequence recognized by the </a:t>
            </a:r>
            <a:r>
              <a:rPr lang="en-US" sz="1200" b="1" i="0" u="none" strike="noStrike" kern="1200" dirty="0" err="1">
                <a:solidFill>
                  <a:schemeClr val="tx1"/>
                </a:solidFill>
                <a:effectLst/>
                <a:latin typeface="+mn-lt"/>
                <a:ea typeface="+mn-ea"/>
                <a:cs typeface="+mn-cs"/>
              </a:rPr>
              <a:t>MstII</a:t>
            </a:r>
            <a:r>
              <a:rPr lang="en-US" sz="1200" b="0" i="0" u="none" strike="noStrike" kern="1200" dirty="0">
                <a:solidFill>
                  <a:schemeClr val="tx1"/>
                </a:solidFill>
                <a:effectLst/>
                <a:latin typeface="+mn-lt"/>
                <a:ea typeface="+mn-ea"/>
                <a:cs typeface="+mn-cs"/>
              </a:rPr>
              <a:t> restriction enzyme, produces 2 fragments on a </a:t>
            </a:r>
            <a:r>
              <a:rPr lang="en-US" sz="1200" b="1" i="0" u="none" strike="noStrike" kern="1200" dirty="0">
                <a:solidFill>
                  <a:schemeClr val="tx1"/>
                </a:solidFill>
                <a:effectLst/>
                <a:latin typeface="+mn-lt"/>
                <a:ea typeface="+mn-ea"/>
                <a:cs typeface="+mn-cs"/>
              </a:rPr>
              <a:t>Southern blot</a:t>
            </a:r>
            <a:r>
              <a:rPr lang="en-US" sz="1200" b="0" i="0" u="none" strike="noStrike" kern="1200" dirty="0">
                <a:solidFill>
                  <a:schemeClr val="tx1"/>
                </a:solidFill>
                <a:effectLst/>
                <a:latin typeface="+mn-lt"/>
                <a:ea typeface="+mn-ea"/>
                <a:cs typeface="+mn-cs"/>
              </a:rPr>
              <a:t>, while the mutant </a:t>
            </a:r>
            <a:r>
              <a:rPr lang="el-GR" sz="1200" b="1" i="0" u="none" strike="noStrike" kern="1200" dirty="0">
                <a:solidFill>
                  <a:schemeClr val="tx1"/>
                </a:solidFill>
                <a:effectLst/>
                <a:latin typeface="+mn-lt"/>
                <a:ea typeface="+mn-ea"/>
                <a:cs typeface="+mn-cs"/>
              </a:rPr>
              <a:t>β</a:t>
            </a:r>
            <a:r>
              <a:rPr lang="en-US" sz="1200" b="1" i="0" u="none" strike="noStrike" kern="1200" baseline="30000" dirty="0">
                <a:solidFill>
                  <a:schemeClr val="tx1"/>
                </a:solidFill>
                <a:effectLst/>
                <a:latin typeface="+mn-lt"/>
                <a:ea typeface="+mn-ea"/>
                <a:cs typeface="+mn-cs"/>
              </a:rPr>
              <a:t>s</a:t>
            </a:r>
            <a:r>
              <a:rPr lang="en-US" sz="1200" b="0" i="0" u="none" strike="noStrike" kern="1200" dirty="0">
                <a:solidFill>
                  <a:schemeClr val="tx1"/>
                </a:solidFill>
                <a:effectLst/>
                <a:latin typeface="+mn-lt"/>
                <a:ea typeface="+mn-ea"/>
                <a:cs typeface="+mn-cs"/>
              </a:rPr>
              <a:t> allele contains a </a:t>
            </a:r>
            <a:r>
              <a:rPr lang="en-US" sz="1200" b="1" i="0" u="none" strike="noStrike" kern="1200" dirty="0">
                <a:solidFill>
                  <a:schemeClr val="tx1"/>
                </a:solidFill>
                <a:effectLst/>
                <a:latin typeface="+mn-lt"/>
                <a:ea typeface="+mn-ea"/>
                <a:cs typeface="+mn-cs"/>
              </a:rPr>
              <a:t>GTG</a:t>
            </a:r>
            <a:r>
              <a:rPr lang="en-US" sz="1200" b="0" i="0" u="none" strike="noStrike" kern="1200" dirty="0">
                <a:solidFill>
                  <a:schemeClr val="tx1"/>
                </a:solidFill>
                <a:effectLst/>
                <a:latin typeface="+mn-lt"/>
                <a:ea typeface="+mn-ea"/>
                <a:cs typeface="+mn-cs"/>
              </a:rPr>
              <a:t> sequence resulting in a single large fragment.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gene defect is a known </a:t>
            </a:r>
            <a:r>
              <a:rPr lang="en-GB" sz="1200" b="0" i="0" u="none" strike="noStrike" kern="1200" dirty="0">
                <a:solidFill>
                  <a:schemeClr val="tx1"/>
                </a:solidFill>
                <a:effectLst/>
                <a:latin typeface="+mn-lt"/>
                <a:ea typeface="+mn-ea"/>
                <a:cs typeface="+mn-cs"/>
                <a:hlinkClick r:id="rId3" tooltip="Mutation"/>
              </a:rPr>
              <a:t>mutation</a:t>
            </a:r>
            <a:r>
              <a:rPr lang="en-GB" sz="1200" b="0" i="0" kern="1200" dirty="0">
                <a:solidFill>
                  <a:schemeClr val="tx1"/>
                </a:solidFill>
                <a:effectLst/>
                <a:latin typeface="+mn-lt"/>
                <a:ea typeface="+mn-ea"/>
                <a:cs typeface="+mn-cs"/>
              </a:rPr>
              <a:t> of a single </a:t>
            </a:r>
            <a:r>
              <a:rPr lang="en-GB" sz="1200" b="0" i="0" u="none" strike="noStrike" kern="1200" dirty="0">
                <a:solidFill>
                  <a:schemeClr val="tx1"/>
                </a:solidFill>
                <a:effectLst/>
                <a:latin typeface="+mn-lt"/>
                <a:ea typeface="+mn-ea"/>
                <a:cs typeface="+mn-cs"/>
                <a:hlinkClick r:id="rId4" tooltip="Nucleotide"/>
              </a:rPr>
              <a:t>nucleotide</a:t>
            </a:r>
            <a:r>
              <a:rPr lang="en-GB" sz="1200" b="0" i="0" kern="1200" dirty="0">
                <a:solidFill>
                  <a:schemeClr val="tx1"/>
                </a:solidFill>
                <a:effectLst/>
                <a:latin typeface="+mn-lt"/>
                <a:ea typeface="+mn-ea"/>
                <a:cs typeface="+mn-cs"/>
              </a:rPr>
              <a:t> (see </a:t>
            </a:r>
            <a:r>
              <a:rPr lang="en-GB" sz="1200" b="0" i="0" u="none" strike="noStrike" kern="1200" dirty="0">
                <a:solidFill>
                  <a:schemeClr val="tx1"/>
                </a:solidFill>
                <a:effectLst/>
                <a:latin typeface="+mn-lt"/>
                <a:ea typeface="+mn-ea"/>
                <a:cs typeface="+mn-cs"/>
                <a:hlinkClick r:id="rId5" tooltip="Single-nucleotide polymorphism"/>
              </a:rPr>
              <a:t>single-nucleotide polymorphism</a:t>
            </a:r>
            <a:r>
              <a:rPr lang="en-GB" sz="1200" b="0" i="0" kern="1200" dirty="0">
                <a:solidFill>
                  <a:schemeClr val="tx1"/>
                </a:solidFill>
                <a:effectLst/>
                <a:latin typeface="+mn-lt"/>
                <a:ea typeface="+mn-ea"/>
                <a:cs typeface="+mn-cs"/>
              </a:rPr>
              <a:t> – SNP) (A to T) of the β-globin gene, which results in </a:t>
            </a:r>
            <a:r>
              <a:rPr lang="en-GB" sz="1200" b="0" i="0" u="none" strike="noStrike" kern="1200" dirty="0">
                <a:solidFill>
                  <a:schemeClr val="tx1"/>
                </a:solidFill>
                <a:effectLst/>
                <a:latin typeface="+mn-lt"/>
                <a:ea typeface="+mn-ea"/>
                <a:cs typeface="+mn-cs"/>
                <a:hlinkClick r:id="rId6" tooltip="Glutamic acid"/>
              </a:rPr>
              <a:t>glutamic acid</a:t>
            </a:r>
            <a:r>
              <a:rPr lang="en-GB" sz="1200" b="0" i="0" kern="1200" dirty="0">
                <a:solidFill>
                  <a:schemeClr val="tx1"/>
                </a:solidFill>
                <a:effectLst/>
                <a:latin typeface="+mn-lt"/>
                <a:ea typeface="+mn-ea"/>
                <a:cs typeface="+mn-cs"/>
              </a:rPr>
              <a:t> (E/Glu) being substituted by </a:t>
            </a:r>
            <a:r>
              <a:rPr lang="en-GB" sz="1200" b="0" i="0" u="none" strike="noStrike" kern="1200" dirty="0">
                <a:solidFill>
                  <a:schemeClr val="tx1"/>
                </a:solidFill>
                <a:effectLst/>
                <a:latin typeface="+mn-lt"/>
                <a:ea typeface="+mn-ea"/>
                <a:cs typeface="+mn-cs"/>
                <a:hlinkClick r:id="rId7" tooltip="Valine"/>
              </a:rPr>
              <a:t>valine</a:t>
            </a:r>
            <a:r>
              <a:rPr lang="en-GB" sz="1200" b="0" i="0" kern="1200" dirty="0">
                <a:solidFill>
                  <a:schemeClr val="tx1"/>
                </a:solidFill>
                <a:effectLst/>
                <a:latin typeface="+mn-lt"/>
                <a:ea typeface="+mn-ea"/>
                <a:cs typeface="+mn-cs"/>
              </a:rPr>
              <a:t> (V/Val) at position 6</a:t>
            </a:r>
            <a:endParaRPr lang="en-GB"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17</a:t>
            </a:fld>
            <a:endParaRPr lang="en-US"/>
          </a:p>
        </p:txBody>
      </p:sp>
    </p:spTree>
    <p:extLst>
      <p:ext uri="{BB962C8B-B14F-4D97-AF65-F5344CB8AC3E}">
        <p14:creationId xmlns:p14="http://schemas.microsoft.com/office/powerpoint/2010/main" val="275101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phenylalanine hydroxylase </a:t>
            </a:r>
            <a:r>
              <a:rPr lang="en-GB" sz="1200" b="1" i="0" kern="1200" dirty="0">
                <a:solidFill>
                  <a:schemeClr val="tx1"/>
                </a:solidFill>
                <a:effectLst/>
                <a:latin typeface="+mn-lt"/>
                <a:ea typeface="+mn-ea"/>
                <a:cs typeface="+mn-cs"/>
              </a:rPr>
              <a:t>deficiency</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PAH deficiency</a:t>
            </a:r>
            <a:r>
              <a:rPr lang="en-GB" sz="1200" b="0" i="0" kern="1200" dirty="0">
                <a:solidFill>
                  <a:schemeClr val="tx1"/>
                </a:solidFill>
                <a:effectLst/>
                <a:latin typeface="+mn-lt"/>
                <a:ea typeface="+mn-ea"/>
                <a:cs typeface="+mn-cs"/>
              </a:rPr>
              <a:t>), also called phenylketonuria (PKU), is an inherited disease in which the body cannot properly process the amino acid phenylalanine due to a </a:t>
            </a:r>
            <a:r>
              <a:rPr lang="en-GB" sz="1200" b="1" i="0" kern="1200" dirty="0">
                <a:solidFill>
                  <a:schemeClr val="tx1"/>
                </a:solidFill>
                <a:effectLst/>
                <a:latin typeface="+mn-lt"/>
                <a:ea typeface="+mn-ea"/>
                <a:cs typeface="+mn-cs"/>
              </a:rPr>
              <a:t>deficient</a:t>
            </a:r>
            <a:r>
              <a:rPr lang="en-GB" sz="1200" b="0" i="0" kern="1200" dirty="0">
                <a:solidFill>
                  <a:schemeClr val="tx1"/>
                </a:solidFill>
                <a:effectLst/>
                <a:latin typeface="+mn-lt"/>
                <a:ea typeface="+mn-ea"/>
                <a:cs typeface="+mn-cs"/>
              </a:rPr>
              <a:t> enzyme called phenylalanine hydroxylase</a:t>
            </a:r>
            <a:endParaRPr lang="en-GB" dirty="0"/>
          </a:p>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18</a:t>
            </a:fld>
            <a:endParaRPr lang="en-US"/>
          </a:p>
        </p:txBody>
      </p:sp>
    </p:spTree>
    <p:extLst>
      <p:ext uri="{BB962C8B-B14F-4D97-AF65-F5344CB8AC3E}">
        <p14:creationId xmlns:p14="http://schemas.microsoft.com/office/powerpoint/2010/main" val="392686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phenylalanine hydroxylase </a:t>
            </a:r>
            <a:r>
              <a:rPr lang="en-GB" sz="1200" b="1" i="0" kern="1200" dirty="0">
                <a:solidFill>
                  <a:schemeClr val="tx1"/>
                </a:solidFill>
                <a:effectLst/>
                <a:latin typeface="+mn-lt"/>
                <a:ea typeface="+mn-ea"/>
                <a:cs typeface="+mn-cs"/>
              </a:rPr>
              <a:t>deficiency</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PAH deficiency</a:t>
            </a:r>
            <a:r>
              <a:rPr lang="en-GB" sz="1200" b="0" i="0" kern="1200" dirty="0">
                <a:solidFill>
                  <a:schemeClr val="tx1"/>
                </a:solidFill>
                <a:effectLst/>
                <a:latin typeface="+mn-lt"/>
                <a:ea typeface="+mn-ea"/>
                <a:cs typeface="+mn-cs"/>
              </a:rPr>
              <a:t>), also called phenylketonuria (PKU), is an inherited disease in which the body cannot properly process the amino acid phenylalanine due to a </a:t>
            </a:r>
            <a:r>
              <a:rPr lang="en-GB" sz="1200" b="1" i="0" kern="1200" dirty="0">
                <a:solidFill>
                  <a:schemeClr val="tx1"/>
                </a:solidFill>
                <a:effectLst/>
                <a:latin typeface="+mn-lt"/>
                <a:ea typeface="+mn-ea"/>
                <a:cs typeface="+mn-cs"/>
              </a:rPr>
              <a:t>deficient</a:t>
            </a:r>
            <a:r>
              <a:rPr lang="en-GB" sz="1200" b="0" i="0" kern="1200" dirty="0">
                <a:solidFill>
                  <a:schemeClr val="tx1"/>
                </a:solidFill>
                <a:effectLst/>
                <a:latin typeface="+mn-lt"/>
                <a:ea typeface="+mn-ea"/>
                <a:cs typeface="+mn-cs"/>
              </a:rPr>
              <a:t> enzyme called phenylalanine hydroxylase</a:t>
            </a:r>
            <a:endParaRPr lang="en-GB" dirty="0"/>
          </a:p>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19</a:t>
            </a:fld>
            <a:endParaRPr lang="en-US"/>
          </a:p>
        </p:txBody>
      </p:sp>
    </p:spTree>
    <p:extLst>
      <p:ext uri="{BB962C8B-B14F-4D97-AF65-F5344CB8AC3E}">
        <p14:creationId xmlns:p14="http://schemas.microsoft.com/office/powerpoint/2010/main" val="223699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rPr>
              <a:t>semen removed from the vagina of the rape victim </a:t>
            </a:r>
            <a:r>
              <a:rPr lang="en-US" sz="1200" b="0" i="0" u="none" strike="noStrike" kern="1200" dirty="0">
                <a:solidFill>
                  <a:schemeClr val="tx1"/>
                </a:solidFill>
                <a:effectLst/>
                <a:latin typeface="+mn-lt"/>
                <a:ea typeface="+mn-ea"/>
                <a:cs typeface="+mn-cs"/>
              </a:rPr>
              <a:t>(EVIDENCE #2);</a:t>
            </a:r>
          </a:p>
          <a:p>
            <a:r>
              <a:rPr lang="en-US" sz="1200" b="0" i="0" u="sng" strike="noStrike" kern="1200" dirty="0">
                <a:solidFill>
                  <a:schemeClr val="tx1"/>
                </a:solidFill>
                <a:effectLst/>
                <a:latin typeface="+mn-lt"/>
                <a:ea typeface="+mn-ea"/>
                <a:cs typeface="+mn-cs"/>
              </a:rPr>
              <a:t>a semen stain left on the victim's clothing</a:t>
            </a:r>
            <a:r>
              <a:rPr lang="en-US" sz="1200" b="0" i="0" u="none" strike="noStrike" kern="1200" dirty="0">
                <a:solidFill>
                  <a:schemeClr val="tx1"/>
                </a:solidFill>
                <a:effectLst/>
                <a:latin typeface="+mn-lt"/>
                <a:ea typeface="+mn-ea"/>
                <a:cs typeface="+mn-cs"/>
              </a:rPr>
              <a:t> (EVIDENCE #1);</a:t>
            </a:r>
          </a:p>
          <a:p>
            <a:r>
              <a:rPr lang="en-US" sz="1200" b="0" i="0" u="none" strike="noStrike" kern="1200" dirty="0">
                <a:solidFill>
                  <a:schemeClr val="tx1"/>
                </a:solidFill>
                <a:effectLst/>
                <a:latin typeface="+mn-lt"/>
                <a:ea typeface="+mn-ea"/>
                <a:cs typeface="+mn-cs"/>
              </a:rPr>
              <a:t>the DNA of the victim herself (VICTIM) to be sure that the DNA didn't come from her cells;</a:t>
            </a:r>
          </a:p>
          <a:p>
            <a:r>
              <a:rPr lang="en-US" sz="1200" b="0" i="0" u="none" strike="noStrike" kern="1200" dirty="0">
                <a:solidFill>
                  <a:schemeClr val="tx1"/>
                </a:solidFill>
                <a:effectLst/>
                <a:latin typeface="+mn-lt"/>
                <a:ea typeface="+mn-ea"/>
                <a:cs typeface="+mn-cs"/>
              </a:rPr>
              <a:t>DNA from two suspects (SUSPECT #1, SUSPECT #2);</a:t>
            </a:r>
          </a:p>
          <a:p>
            <a:r>
              <a:rPr lang="en-US" sz="1200" b="0" i="0" u="none" strike="noStrike" kern="1200" dirty="0">
                <a:solidFill>
                  <a:schemeClr val="tx1"/>
                </a:solidFill>
                <a:effectLst/>
                <a:latin typeface="+mn-lt"/>
                <a:ea typeface="+mn-ea"/>
                <a:cs typeface="+mn-cs"/>
              </a:rPr>
              <a:t>a set of DNA fragments of known and decreasing length (MARKER). They provide a built-in ruler for measuring the exact distance that each fragment travels.</a:t>
            </a:r>
          </a:p>
          <a:p>
            <a:r>
              <a:rPr lang="en-US" sz="1200" b="0" i="0" u="none" strike="noStrike" kern="1200" dirty="0">
                <a:solidFill>
                  <a:schemeClr val="tx1"/>
                </a:solidFill>
                <a:effectLst/>
                <a:latin typeface="+mn-lt"/>
                <a:ea typeface="+mn-ea"/>
                <a:cs typeface="+mn-cs"/>
              </a:rPr>
              <a:t>the cells of a previously-tested person to be sure the probes are performing properly (CONTROL).</a:t>
            </a:r>
          </a:p>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21</a:t>
            </a:fld>
            <a:endParaRPr lang="en-US"/>
          </a:p>
        </p:txBody>
      </p:sp>
    </p:spTree>
    <p:extLst>
      <p:ext uri="{BB962C8B-B14F-4D97-AF65-F5344CB8AC3E}">
        <p14:creationId xmlns:p14="http://schemas.microsoft.com/office/powerpoint/2010/main" val="123856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40C28"/>
                </a:solidFill>
                <a:effectLst/>
                <a:latin typeface="Helvetica Neue"/>
              </a:rPr>
              <a:t> *</a:t>
            </a:r>
            <a:r>
              <a:rPr lang="en-US" sz="800" b="0" i="0" dirty="0">
                <a:solidFill>
                  <a:srgbClr val="1A1A1A"/>
                </a:solidFill>
                <a:effectLst/>
                <a:latin typeface="Georgia" panose="02040502050405020303" pitchFamily="18" charset="0"/>
              </a:rPr>
              <a:t>A bacterium uses a restriction </a:t>
            </a:r>
            <a:r>
              <a:rPr lang="en-US" sz="800" b="0" i="0" u="none" dirty="0">
                <a:solidFill>
                  <a:schemeClr val="tx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enzyme</a:t>
            </a:r>
            <a:r>
              <a:rPr lang="en-US" sz="800" b="0" i="0" dirty="0">
                <a:solidFill>
                  <a:srgbClr val="1A1A1A"/>
                </a:solidFill>
                <a:effectLst/>
                <a:latin typeface="Georgia" panose="02040502050405020303" pitchFamily="18" charset="0"/>
              </a:rPr>
              <a:t> to defend against bacterial viruses called </a:t>
            </a:r>
            <a:r>
              <a:rPr lang="en-US" sz="800" b="0" i="0" u="none" dirty="0">
                <a:solidFill>
                  <a:schemeClr val="tx1"/>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bacteriophages</a:t>
            </a:r>
            <a:r>
              <a:rPr lang="en-US" sz="800" b="0" i="0" dirty="0">
                <a:solidFill>
                  <a:srgbClr val="1A1A1A"/>
                </a:solidFill>
                <a:effectLst/>
                <a:latin typeface="Georgia" panose="02040502050405020303" pitchFamily="18" charset="0"/>
              </a:rPr>
              <a:t>, or phages. When a phage infects a bacterium, it inserts its DNA into the bacterial cell so that it might be replicated. The restriction enzyme prevents replication of the phage DNA by cutting it into many pieces.</a:t>
            </a:r>
            <a:endParaRPr lang="ar-SA" sz="800" dirty="0"/>
          </a:p>
          <a:p>
            <a:r>
              <a:rPr lang="en-US" dirty="0"/>
              <a:t>- https://www.thermofisher.com/sa/en/home/life-science/cloning/cloning-learning-center/invitrogen-school-of-molecular-biology/molecular-cloning/restriction-enzymes/restriction-enzymes-genome-mapping.html </a:t>
            </a:r>
          </a:p>
        </p:txBody>
      </p:sp>
      <p:sp>
        <p:nvSpPr>
          <p:cNvPr id="4" name="Slide Number Placeholder 3"/>
          <p:cNvSpPr>
            <a:spLocks noGrp="1"/>
          </p:cNvSpPr>
          <p:nvPr>
            <p:ph type="sldNum" sz="quarter" idx="5"/>
          </p:nvPr>
        </p:nvSpPr>
        <p:spPr/>
        <p:txBody>
          <a:bodyPr/>
          <a:lstStyle/>
          <a:p>
            <a:fld id="{494AAC14-A5C5-9440-9955-82E077B73383}" type="slidenum">
              <a:rPr lang="en-US" smtClean="0"/>
              <a:t>2</a:t>
            </a:fld>
            <a:endParaRPr lang="en-US"/>
          </a:p>
        </p:txBody>
      </p:sp>
    </p:spTree>
    <p:extLst>
      <p:ext uri="{BB962C8B-B14F-4D97-AF65-F5344CB8AC3E}">
        <p14:creationId xmlns:p14="http://schemas.microsoft.com/office/powerpoint/2010/main" val="4136270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1 </a:t>
            </a:r>
          </a:p>
        </p:txBody>
      </p:sp>
      <p:sp>
        <p:nvSpPr>
          <p:cNvPr id="4" name="عنصر نائب لرقم الشريحة 3"/>
          <p:cNvSpPr>
            <a:spLocks noGrp="1"/>
          </p:cNvSpPr>
          <p:nvPr>
            <p:ph type="sldNum" sz="quarter" idx="5"/>
          </p:nvPr>
        </p:nvSpPr>
        <p:spPr/>
        <p:txBody>
          <a:bodyPr/>
          <a:lstStyle/>
          <a:p>
            <a:fld id="{494AAC14-A5C5-9440-9955-82E077B73383}" type="slidenum">
              <a:rPr lang="en-US" smtClean="0"/>
              <a:t>22</a:t>
            </a:fld>
            <a:endParaRPr lang="en-US"/>
          </a:p>
        </p:txBody>
      </p:sp>
    </p:spTree>
    <p:extLst>
      <p:ext uri="{BB962C8B-B14F-4D97-AF65-F5344CB8AC3E}">
        <p14:creationId xmlns:p14="http://schemas.microsoft.com/office/powerpoint/2010/main" val="282590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a:t>11 </a:t>
            </a:r>
            <a:endParaRPr lang="en-US" dirty="0"/>
          </a:p>
        </p:txBody>
      </p:sp>
      <p:sp>
        <p:nvSpPr>
          <p:cNvPr id="4" name="عنصر نائب لرقم الشريحة 3"/>
          <p:cNvSpPr>
            <a:spLocks noGrp="1"/>
          </p:cNvSpPr>
          <p:nvPr>
            <p:ph type="sldNum" sz="quarter" idx="5"/>
          </p:nvPr>
        </p:nvSpPr>
        <p:spPr/>
        <p:txBody>
          <a:bodyPr/>
          <a:lstStyle/>
          <a:p>
            <a:fld id="{494AAC14-A5C5-9440-9955-82E077B73383}" type="slidenum">
              <a:rPr lang="en-US" smtClean="0"/>
              <a:t>23</a:t>
            </a:fld>
            <a:endParaRPr lang="en-US"/>
          </a:p>
        </p:txBody>
      </p:sp>
    </p:spTree>
    <p:extLst>
      <p:ext uri="{BB962C8B-B14F-4D97-AF65-F5344CB8AC3E}">
        <p14:creationId xmlns:p14="http://schemas.microsoft.com/office/powerpoint/2010/main" val="71284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Genetic polymorphism is a difference in DNA sequence among individuals, groups, or populations. Sources include single nucleotide polymorphisms (SNPs), sequence repeats, insertions, deletions, and recombination.</a:t>
            </a:r>
            <a:endParaRPr lang="ar-SA"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r>
              <a:rPr lang="en-US" b="1" i="0" dirty="0">
                <a:solidFill>
                  <a:srgbClr val="202124"/>
                </a:solidFill>
                <a:effectLst/>
                <a:latin typeface="Helvetica Neue"/>
              </a:rPr>
              <a:t>The main difference between mutation and polymorphism is </a:t>
            </a:r>
            <a:r>
              <a:rPr lang="en-US" b="1" i="0" dirty="0">
                <a:solidFill>
                  <a:srgbClr val="040C28"/>
                </a:solidFill>
                <a:effectLst/>
                <a:latin typeface="Helvetica Neue"/>
              </a:rPr>
              <a:t>the frequency of occurrence of each type of variants within the population**</a:t>
            </a:r>
            <a:endParaRPr lang="en-US" b="1" dirty="0"/>
          </a:p>
        </p:txBody>
      </p:sp>
      <p:sp>
        <p:nvSpPr>
          <p:cNvPr id="4" name="Slide Number Placeholder 3"/>
          <p:cNvSpPr>
            <a:spLocks noGrp="1"/>
          </p:cNvSpPr>
          <p:nvPr>
            <p:ph type="sldNum" sz="quarter" idx="5"/>
          </p:nvPr>
        </p:nvSpPr>
        <p:spPr/>
        <p:txBody>
          <a:bodyPr/>
          <a:lstStyle/>
          <a:p>
            <a:fld id="{494AAC14-A5C5-9440-9955-82E077B73383}" type="slidenum">
              <a:rPr lang="en-US" smtClean="0"/>
              <a:t>3</a:t>
            </a:fld>
            <a:endParaRPr lang="en-US"/>
          </a:p>
        </p:txBody>
      </p:sp>
    </p:spTree>
    <p:extLst>
      <p:ext uri="{BB962C8B-B14F-4D97-AF65-F5344CB8AC3E}">
        <p14:creationId xmlns:p14="http://schemas.microsoft.com/office/powerpoint/2010/main" val="243564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Times New Roman" panose="02020603050405020304" pitchFamily="18" charset="0"/>
                <a:cs typeface="Times New Roman" panose="02020603050405020304" pitchFamily="18" charset="0"/>
              </a:rPr>
              <a:t>restriction sites</a:t>
            </a:r>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4</a:t>
            </a:fld>
            <a:endParaRPr lang="en-US"/>
          </a:p>
        </p:txBody>
      </p:sp>
    </p:spTree>
    <p:extLst>
      <p:ext uri="{BB962C8B-B14F-4D97-AF65-F5344CB8AC3E}">
        <p14:creationId xmlns:p14="http://schemas.microsoft.com/office/powerpoint/2010/main" val="405770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AAC14-A5C5-9440-9955-82E077B73383}" type="slidenum">
              <a:rPr lang="en-US" smtClean="0"/>
              <a:t>5</a:t>
            </a:fld>
            <a:endParaRPr lang="en-US"/>
          </a:p>
        </p:txBody>
      </p:sp>
    </p:spTree>
    <p:extLst>
      <p:ext uri="{BB962C8B-B14F-4D97-AF65-F5344CB8AC3E}">
        <p14:creationId xmlns:p14="http://schemas.microsoft.com/office/powerpoint/2010/main" val="276092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resulting DNA fragments </a:t>
            </a:r>
            <a:endParaRPr lang="en-US" dirty="0"/>
          </a:p>
        </p:txBody>
      </p:sp>
      <p:sp>
        <p:nvSpPr>
          <p:cNvPr id="4" name="عنصر نائب لرقم الشريحة 3"/>
          <p:cNvSpPr>
            <a:spLocks noGrp="1"/>
          </p:cNvSpPr>
          <p:nvPr>
            <p:ph type="sldNum" sz="quarter" idx="5"/>
          </p:nvPr>
        </p:nvSpPr>
        <p:spPr/>
        <p:txBody>
          <a:bodyPr/>
          <a:lstStyle/>
          <a:p>
            <a:fld id="{494AAC14-A5C5-9440-9955-82E077B73383}" type="slidenum">
              <a:rPr lang="en-US" smtClean="0"/>
              <a:t>6</a:t>
            </a:fld>
            <a:endParaRPr lang="en-US"/>
          </a:p>
        </p:txBody>
      </p:sp>
    </p:spTree>
    <p:extLst>
      <p:ext uri="{BB962C8B-B14F-4D97-AF65-F5344CB8AC3E}">
        <p14:creationId xmlns:p14="http://schemas.microsoft.com/office/powerpoint/2010/main" val="220512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Gel electrophoresis *</a:t>
            </a:r>
          </a:p>
        </p:txBody>
      </p:sp>
      <p:sp>
        <p:nvSpPr>
          <p:cNvPr id="4" name="عنصر نائب لرقم الشريحة 3"/>
          <p:cNvSpPr>
            <a:spLocks noGrp="1"/>
          </p:cNvSpPr>
          <p:nvPr>
            <p:ph type="sldNum" sz="quarter" idx="5"/>
          </p:nvPr>
        </p:nvSpPr>
        <p:spPr/>
        <p:txBody>
          <a:bodyPr/>
          <a:lstStyle/>
          <a:p>
            <a:fld id="{494AAC14-A5C5-9440-9955-82E077B73383}" type="slidenum">
              <a:rPr lang="en-US" smtClean="0"/>
              <a:t>7</a:t>
            </a:fld>
            <a:endParaRPr lang="en-US"/>
          </a:p>
        </p:txBody>
      </p:sp>
    </p:spTree>
    <p:extLst>
      <p:ext uri="{BB962C8B-B14F-4D97-AF65-F5344CB8AC3E}">
        <p14:creationId xmlns:p14="http://schemas.microsoft.com/office/powerpoint/2010/main" val="3592785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n w="0"/>
                <a:solidFill>
                  <a:schemeClr val="accent1">
                    <a:lumMod val="50000"/>
                  </a:schemeClr>
                </a:solidFill>
                <a:latin typeface="Times New Roman" panose="02020603050405020304" pitchFamily="18" charset="0"/>
                <a:cs typeface="Times New Roman" panose="02020603050405020304" pitchFamily="18" charset="0"/>
              </a:rPr>
              <a:t>(RFLP)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4AAC14-A5C5-9440-9955-82E077B73383}" type="slidenum">
              <a:rPr lang="en-US" smtClean="0"/>
              <a:t>8</a:t>
            </a:fld>
            <a:endParaRPr lang="en-US"/>
          </a:p>
        </p:txBody>
      </p:sp>
    </p:spTree>
    <p:extLst>
      <p:ext uri="{BB962C8B-B14F-4D97-AF65-F5344CB8AC3E}">
        <p14:creationId xmlns:p14="http://schemas.microsoft.com/office/powerpoint/2010/main" val="94892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 Genotyping*</a:t>
            </a:r>
          </a:p>
          <a:p>
            <a:r>
              <a:rPr lang="en-US" sz="1200" b="0" i="0" kern="1200" dirty="0">
                <a:solidFill>
                  <a:schemeClr val="tx1"/>
                </a:solidFill>
                <a:effectLst/>
                <a:latin typeface="+mn-lt"/>
                <a:ea typeface="+mn-ea"/>
                <a:cs typeface="+mn-cs"/>
                <a:hlinkClick r:id="rId3"/>
              </a:rPr>
              <a:t>homozygous</a:t>
            </a:r>
            <a:r>
              <a:rPr lang="en-US" sz="1200" b="0" i="0" u="none" strike="noStrike"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hlinkClick r:id="rId4"/>
              </a:rPr>
              <a:t>heterozygous</a:t>
            </a:r>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some people will be </a:t>
            </a:r>
            <a:r>
              <a:rPr lang="en-US" sz="1200" b="0" i="0" kern="1200" dirty="0">
                <a:solidFill>
                  <a:schemeClr val="tx1"/>
                </a:solidFill>
                <a:effectLst/>
                <a:latin typeface="+mn-lt"/>
                <a:ea typeface="+mn-ea"/>
                <a:cs typeface="+mn-cs"/>
                <a:hlinkClick r:id="rId3"/>
              </a:rPr>
              <a:t>homozygous</a:t>
            </a:r>
            <a:r>
              <a:rPr lang="en-US" sz="1200" b="0" i="0" u="none" strike="noStrike" kern="1200" dirty="0">
                <a:solidFill>
                  <a:schemeClr val="tx1"/>
                </a:solidFill>
                <a:effectLst/>
                <a:latin typeface="+mn-lt"/>
                <a:ea typeface="+mn-ea"/>
                <a:cs typeface="+mn-cs"/>
              </a:rPr>
              <a:t> and reveal a single band; others (e.g., all the family members shown below) will be </a:t>
            </a:r>
            <a:r>
              <a:rPr lang="en-US" sz="1200" b="0" i="0" kern="1200" dirty="0">
                <a:solidFill>
                  <a:schemeClr val="tx1"/>
                </a:solidFill>
                <a:effectLst/>
                <a:latin typeface="+mn-lt"/>
                <a:ea typeface="+mn-ea"/>
                <a:cs typeface="+mn-cs"/>
                <a:hlinkClick r:id="rId4"/>
              </a:rPr>
              <a:t>heterozygous</a:t>
            </a:r>
            <a:r>
              <a:rPr lang="en-US" sz="1200" b="0" i="0" u="none" strike="noStrike" kern="1200" dirty="0">
                <a:solidFill>
                  <a:schemeClr val="tx1"/>
                </a:solidFill>
                <a:effectLst/>
                <a:latin typeface="+mn-lt"/>
                <a:ea typeface="+mn-ea"/>
                <a:cs typeface="+mn-cs"/>
              </a:rPr>
              <a:t> with each allele producing its band.</a:t>
            </a:r>
            <a:endParaRPr lang="en-US" dirty="0"/>
          </a:p>
        </p:txBody>
      </p:sp>
      <p:sp>
        <p:nvSpPr>
          <p:cNvPr id="4" name="عنصر نائب لرقم الشريحة 3"/>
          <p:cNvSpPr>
            <a:spLocks noGrp="1"/>
          </p:cNvSpPr>
          <p:nvPr>
            <p:ph type="sldNum" sz="quarter" idx="5"/>
          </p:nvPr>
        </p:nvSpPr>
        <p:spPr/>
        <p:txBody>
          <a:bodyPr/>
          <a:lstStyle/>
          <a:p>
            <a:fld id="{494AAC14-A5C5-9440-9955-82E077B73383}" type="slidenum">
              <a:rPr lang="en-US" smtClean="0"/>
              <a:t>9</a:t>
            </a:fld>
            <a:endParaRPr lang="en-US"/>
          </a:p>
        </p:txBody>
      </p:sp>
    </p:spTree>
    <p:extLst>
      <p:ext uri="{BB962C8B-B14F-4D97-AF65-F5344CB8AC3E}">
        <p14:creationId xmlns:p14="http://schemas.microsoft.com/office/powerpoint/2010/main" val="421845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4B995E8-2812-9D4F-96BE-9F48F460B99A}" type="datetimeFigureOut">
              <a:rPr lang="en-US" smtClean="0"/>
              <a:t>8/23/2023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A947568-CF1B-FC4D-AA51-0D8005F66417}"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845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95E8-2812-9D4F-96BE-9F48F460B99A}"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84824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95E8-2812-9D4F-96BE-9F48F460B99A}"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302904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B995E8-2812-9D4F-96BE-9F48F460B99A}"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38590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4B995E8-2812-9D4F-96BE-9F48F460B99A}" type="datetimeFigureOut">
              <a:rPr lang="en-US" smtClean="0"/>
              <a:t>8/23/2023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A947568-CF1B-FC4D-AA51-0D8005F66417}"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094119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B995E8-2812-9D4F-96BE-9F48F460B99A}"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274253733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B995E8-2812-9D4F-96BE-9F48F460B99A}"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158221303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B995E8-2812-9D4F-96BE-9F48F460B99A}"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12407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995E8-2812-9D4F-96BE-9F48F460B99A}"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226993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54B995E8-2812-9D4F-96BE-9F48F460B99A}" type="datetimeFigureOut">
              <a:rPr lang="en-US" smtClean="0"/>
              <a:t>8/23/2023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3A947568-CF1B-FC4D-AA51-0D8005F66417}"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554380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54B995E8-2812-9D4F-96BE-9F48F460B99A}" type="datetimeFigureOut">
              <a:rPr lang="en-US" smtClean="0"/>
              <a:t>8/23/2023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3A947568-CF1B-FC4D-AA51-0D8005F66417}" type="slidenum">
              <a:rPr lang="en-US" smtClean="0"/>
              <a:t>‹#›</a:t>
            </a:fld>
            <a:endParaRPr lang="en-US"/>
          </a:p>
        </p:txBody>
      </p:sp>
    </p:spTree>
    <p:extLst>
      <p:ext uri="{BB962C8B-B14F-4D97-AF65-F5344CB8AC3E}">
        <p14:creationId xmlns:p14="http://schemas.microsoft.com/office/powerpoint/2010/main" val="40902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4B995E8-2812-9D4F-96BE-9F48F460B99A}" type="datetimeFigureOut">
              <a:rPr lang="en-US" smtClean="0"/>
              <a:t>8/23/2023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A947568-CF1B-FC4D-AA51-0D8005F66417}"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011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thermofisher.com/order/catalog/product/IVGN0166" TargetMode="External"/><Relationship Id="rId4" Type="http://schemas.openxmlformats.org/officeDocument/2006/relationships/hyperlink" Target="https://www.thermofisher.com/order/catalog/product/IVGN011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A9A1CC-174E-A346-83B0-F50E58038114}"/>
              </a:ext>
            </a:extLst>
          </p:cNvPr>
          <p:cNvSpPr/>
          <p:nvPr/>
        </p:nvSpPr>
        <p:spPr>
          <a:xfrm>
            <a:off x="1606650" y="3038134"/>
            <a:ext cx="9420472" cy="400110"/>
          </a:xfrm>
          <a:prstGeom prst="rect">
            <a:avLst/>
          </a:prstGeom>
        </p:spPr>
        <p:txBody>
          <a:bodyPr wrap="square">
            <a:spAutoFit/>
          </a:bodyPr>
          <a:lstStyle/>
          <a:p>
            <a:pPr algn="ctr"/>
            <a:r>
              <a:rPr lang="en-US" sz="2000" b="1" dirty="0">
                <a:solidFill>
                  <a:schemeClr val="tx2">
                    <a:lumMod val="75000"/>
                  </a:schemeClr>
                </a:solidFill>
                <a:latin typeface="Times New Roman" panose="02020603050405020304" pitchFamily="18" charset="0"/>
                <a:cs typeface="Times New Roman" panose="02020603050405020304" pitchFamily="18" charset="0"/>
              </a:rPr>
              <a:t>Lab (7) Restriction Fragment Length Polymorphism (RFLP) </a:t>
            </a:r>
          </a:p>
        </p:txBody>
      </p:sp>
      <p:sp>
        <p:nvSpPr>
          <p:cNvPr id="5" name="Rectangle 4">
            <a:extLst>
              <a:ext uri="{FF2B5EF4-FFF2-40B4-BE49-F238E27FC236}">
                <a16:creationId xmlns:a16="http://schemas.microsoft.com/office/drawing/2014/main" id="{16870C3E-A6A9-D645-B385-78AEBCE9B51B}"/>
              </a:ext>
            </a:extLst>
          </p:cNvPr>
          <p:cNvSpPr/>
          <p:nvPr/>
        </p:nvSpPr>
        <p:spPr>
          <a:xfrm>
            <a:off x="1799743" y="2523853"/>
            <a:ext cx="8828828" cy="523220"/>
          </a:xfrm>
          <a:prstGeom prst="rect">
            <a:avLst/>
          </a:prstGeom>
          <a:noFill/>
          <a:ln>
            <a:noFill/>
          </a:ln>
        </p:spPr>
        <p:txBody>
          <a:bodyPr wrap="none" lIns="91440" tIns="45720" rIns="91440" bIns="45720">
            <a:spAutoFit/>
          </a:bodyPr>
          <a:lstStyle/>
          <a:p>
            <a:pPr algn="ctr"/>
            <a:r>
              <a:rPr lang="en-US" sz="2800" dirty="0">
                <a:ln w="0"/>
                <a:solidFill>
                  <a:schemeClr val="accent1">
                    <a:lumMod val="50000"/>
                  </a:schemeClr>
                </a:solidFill>
                <a:latin typeface="Times New Roman" panose="02020603050405020304" pitchFamily="18" charset="0"/>
                <a:cs typeface="Times New Roman" panose="02020603050405020304" pitchFamily="18" charset="0"/>
              </a:rPr>
              <a:t>BCH 462- Biotechnology &amp; Genetic engineering [Practical] </a:t>
            </a:r>
            <a:endParaRPr lang="en-US" sz="2800" b="0" cap="none" spc="0" dirty="0">
              <a:ln w="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EE13B57C-A24C-FE4D-AA00-93C209C3C8C1}"/>
              </a:ext>
            </a:extLst>
          </p:cNvPr>
          <p:cNvCxnSpPr>
            <a:cxnSpLocks/>
          </p:cNvCxnSpPr>
          <p:nvPr/>
        </p:nvCxnSpPr>
        <p:spPr>
          <a:xfrm>
            <a:off x="2018348" y="3444026"/>
            <a:ext cx="841248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7" name="Group 90">
            <a:extLst>
              <a:ext uri="{FF2B5EF4-FFF2-40B4-BE49-F238E27FC236}">
                <a16:creationId xmlns:a16="http://schemas.microsoft.com/office/drawing/2014/main" id="{9DEBD8F7-3E1A-6548-8FC3-E9AB71FE9863}"/>
              </a:ext>
            </a:extLst>
          </p:cNvPr>
          <p:cNvGrpSpPr/>
          <p:nvPr/>
        </p:nvGrpSpPr>
        <p:grpSpPr>
          <a:xfrm rot="19959457">
            <a:off x="7654982" y="5265186"/>
            <a:ext cx="5714525" cy="1140584"/>
            <a:chOff x="683515" y="1568205"/>
            <a:chExt cx="7786497" cy="1512168"/>
          </a:xfrm>
        </p:grpSpPr>
        <p:grpSp>
          <p:nvGrpSpPr>
            <p:cNvPr id="8" name="Group 81">
              <a:extLst>
                <a:ext uri="{FF2B5EF4-FFF2-40B4-BE49-F238E27FC236}">
                  <a16:creationId xmlns:a16="http://schemas.microsoft.com/office/drawing/2014/main" id="{A5AA75B6-7A03-0C43-8150-DA0B648C942A}"/>
                </a:ext>
              </a:extLst>
            </p:cNvPr>
            <p:cNvGrpSpPr/>
            <p:nvPr/>
          </p:nvGrpSpPr>
          <p:grpSpPr>
            <a:xfrm>
              <a:off x="683515" y="1736078"/>
              <a:ext cx="2578796" cy="1176422"/>
              <a:chOff x="683515" y="1736078"/>
              <a:chExt cx="2578796" cy="1176422"/>
            </a:xfrm>
          </p:grpSpPr>
          <p:grpSp>
            <p:nvGrpSpPr>
              <p:cNvPr id="25" name="Group 79">
                <a:extLst>
                  <a:ext uri="{FF2B5EF4-FFF2-40B4-BE49-F238E27FC236}">
                    <a16:creationId xmlns:a16="http://schemas.microsoft.com/office/drawing/2014/main" id="{81566A60-4DB5-7748-89F8-DEEE06B05974}"/>
                  </a:ext>
                </a:extLst>
              </p:cNvPr>
              <p:cNvGrpSpPr/>
              <p:nvPr/>
            </p:nvGrpSpPr>
            <p:grpSpPr>
              <a:xfrm>
                <a:off x="996254" y="1857649"/>
                <a:ext cx="1953318" cy="933281"/>
                <a:chOff x="1039057" y="1888246"/>
                <a:chExt cx="1953318" cy="933281"/>
              </a:xfrm>
              <a:solidFill>
                <a:srgbClr val="027696"/>
              </a:solidFill>
            </p:grpSpPr>
            <p:sp>
              <p:nvSpPr>
                <p:cNvPr id="27" name="Rounded Rectangle 67">
                  <a:extLst>
                    <a:ext uri="{FF2B5EF4-FFF2-40B4-BE49-F238E27FC236}">
                      <a16:creationId xmlns:a16="http://schemas.microsoft.com/office/drawing/2014/main" id="{FA250A81-DA30-8247-BC9D-BCC3A759B66F}"/>
                    </a:ext>
                  </a:extLst>
                </p:cNvPr>
                <p:cNvSpPr/>
                <p:nvPr/>
              </p:nvSpPr>
              <p:spPr>
                <a:xfrm>
                  <a:off x="1464022" y="1966019"/>
                  <a:ext cx="148567" cy="777734"/>
                </a:xfrm>
                <a:prstGeom prst="roundRect">
                  <a:avLst>
                    <a:gd name="adj" fmla="val 44877"/>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ounded Rectangle 68">
                  <a:extLst>
                    <a:ext uri="{FF2B5EF4-FFF2-40B4-BE49-F238E27FC236}">
                      <a16:creationId xmlns:a16="http://schemas.microsoft.com/office/drawing/2014/main" id="{8997B418-CC6C-4949-AABC-3BB293854F55}"/>
                    </a:ext>
                  </a:extLst>
                </p:cNvPr>
                <p:cNvSpPr/>
                <p:nvPr/>
              </p:nvSpPr>
              <p:spPr>
                <a:xfrm>
                  <a:off x="1942517" y="1888246"/>
                  <a:ext cx="148567" cy="933281"/>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69">
                  <a:extLst>
                    <a:ext uri="{FF2B5EF4-FFF2-40B4-BE49-F238E27FC236}">
                      <a16:creationId xmlns:a16="http://schemas.microsoft.com/office/drawing/2014/main" id="{1589FBEC-4032-FA43-8FCA-CC9E4F7CD8BF}"/>
                    </a:ext>
                  </a:extLst>
                </p:cNvPr>
                <p:cNvSpPr/>
                <p:nvPr/>
              </p:nvSpPr>
              <p:spPr>
                <a:xfrm>
                  <a:off x="2421011" y="1966019"/>
                  <a:ext cx="148567" cy="777734"/>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70">
                  <a:extLst>
                    <a:ext uri="{FF2B5EF4-FFF2-40B4-BE49-F238E27FC236}">
                      <a16:creationId xmlns:a16="http://schemas.microsoft.com/office/drawing/2014/main" id="{55B3E3CE-E05E-874A-8CA3-276894AEC40E}"/>
                    </a:ext>
                  </a:extLst>
                </p:cNvPr>
                <p:cNvSpPr/>
                <p:nvPr/>
              </p:nvSpPr>
              <p:spPr>
                <a:xfrm>
                  <a:off x="2843808" y="2185242"/>
                  <a:ext cx="148567" cy="339289"/>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ounded Rectangle 71">
                  <a:extLst>
                    <a:ext uri="{FF2B5EF4-FFF2-40B4-BE49-F238E27FC236}">
                      <a16:creationId xmlns:a16="http://schemas.microsoft.com/office/drawing/2014/main" id="{740B275B-5342-CA41-BBB7-4D7305AF48F4}"/>
                    </a:ext>
                  </a:extLst>
                </p:cNvPr>
                <p:cNvSpPr/>
                <p:nvPr/>
              </p:nvSpPr>
              <p:spPr>
                <a:xfrm>
                  <a:off x="1039057" y="2153805"/>
                  <a:ext cx="148567" cy="402163"/>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Diamond 3">
                <a:extLst>
                  <a:ext uri="{FF2B5EF4-FFF2-40B4-BE49-F238E27FC236}">
                    <a16:creationId xmlns:a16="http://schemas.microsoft.com/office/drawing/2014/main" id="{9E712D2E-D958-684C-A684-577B332D7987}"/>
                  </a:ext>
                </a:extLst>
              </p:cNvPr>
              <p:cNvSpPr/>
              <p:nvPr/>
            </p:nvSpPr>
            <p:spPr>
              <a:xfrm>
                <a:off x="683515" y="1736078"/>
                <a:ext cx="2578796" cy="1176422"/>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8">
              <a:extLst>
                <a:ext uri="{FF2B5EF4-FFF2-40B4-BE49-F238E27FC236}">
                  <a16:creationId xmlns:a16="http://schemas.microsoft.com/office/drawing/2014/main" id="{20D8EBBA-22F4-604C-AB80-A0716F640185}"/>
                </a:ext>
              </a:extLst>
            </p:cNvPr>
            <p:cNvGrpSpPr/>
            <p:nvPr/>
          </p:nvGrpSpPr>
          <p:grpSpPr>
            <a:xfrm>
              <a:off x="3313479" y="1568205"/>
              <a:ext cx="2578796" cy="1512168"/>
              <a:chOff x="3313479" y="1568205"/>
              <a:chExt cx="2578796" cy="1512168"/>
            </a:xfrm>
          </p:grpSpPr>
          <p:grpSp>
            <p:nvGrpSpPr>
              <p:cNvPr id="18" name="Group 80">
                <a:extLst>
                  <a:ext uri="{FF2B5EF4-FFF2-40B4-BE49-F238E27FC236}">
                    <a16:creationId xmlns:a16="http://schemas.microsoft.com/office/drawing/2014/main" id="{5BE66545-2FF1-4342-B7A8-86FDBBDD4A8F}"/>
                  </a:ext>
                </a:extLst>
              </p:cNvPr>
              <p:cNvGrpSpPr/>
              <p:nvPr/>
            </p:nvGrpSpPr>
            <p:grpSpPr>
              <a:xfrm>
                <a:off x="3571605" y="1725582"/>
                <a:ext cx="2062545" cy="1197414"/>
                <a:chOff x="3559987" y="1758186"/>
                <a:chExt cx="2062545" cy="1197414"/>
              </a:xfrm>
              <a:solidFill>
                <a:srgbClr val="027696"/>
              </a:solidFill>
            </p:grpSpPr>
            <p:sp>
              <p:nvSpPr>
                <p:cNvPr id="20" name="Rounded Rectangle 60">
                  <a:extLst>
                    <a:ext uri="{FF2B5EF4-FFF2-40B4-BE49-F238E27FC236}">
                      <a16:creationId xmlns:a16="http://schemas.microsoft.com/office/drawing/2014/main" id="{640D8979-8C63-3449-998E-B09A64346C0C}"/>
                    </a:ext>
                  </a:extLst>
                </p:cNvPr>
                <p:cNvSpPr/>
                <p:nvPr/>
              </p:nvSpPr>
              <p:spPr>
                <a:xfrm>
                  <a:off x="4038481" y="1851734"/>
                  <a:ext cx="148567" cy="10103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1" name="Rounded Rectangle 61">
                  <a:extLst>
                    <a:ext uri="{FF2B5EF4-FFF2-40B4-BE49-F238E27FC236}">
                      <a16:creationId xmlns:a16="http://schemas.microsoft.com/office/drawing/2014/main" id="{D9141580-098F-9542-9515-7EEE31D52893}"/>
                    </a:ext>
                  </a:extLst>
                </p:cNvPr>
                <p:cNvSpPr/>
                <p:nvPr/>
              </p:nvSpPr>
              <p:spPr>
                <a:xfrm>
                  <a:off x="4516976" y="1758186"/>
                  <a:ext cx="148567" cy="1197414"/>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ounded Rectangle 62">
                  <a:extLst>
                    <a:ext uri="{FF2B5EF4-FFF2-40B4-BE49-F238E27FC236}">
                      <a16:creationId xmlns:a16="http://schemas.microsoft.com/office/drawing/2014/main" id="{EC7C5C95-FF43-4242-8BEB-2349A4F627FC}"/>
                    </a:ext>
                  </a:extLst>
                </p:cNvPr>
                <p:cNvSpPr/>
                <p:nvPr/>
              </p:nvSpPr>
              <p:spPr>
                <a:xfrm>
                  <a:off x="4995470" y="1814315"/>
                  <a:ext cx="148567" cy="1085157"/>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ounded Rectangle 63">
                  <a:extLst>
                    <a:ext uri="{FF2B5EF4-FFF2-40B4-BE49-F238E27FC236}">
                      <a16:creationId xmlns:a16="http://schemas.microsoft.com/office/drawing/2014/main" id="{CA12B06A-856E-9E49-AAA8-32798115620C}"/>
                    </a:ext>
                  </a:extLst>
                </p:cNvPr>
                <p:cNvSpPr/>
                <p:nvPr/>
              </p:nvSpPr>
              <p:spPr>
                <a:xfrm>
                  <a:off x="5473965" y="2132934"/>
                  <a:ext cx="148567" cy="4479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64">
                  <a:extLst>
                    <a:ext uri="{FF2B5EF4-FFF2-40B4-BE49-F238E27FC236}">
                      <a16:creationId xmlns:a16="http://schemas.microsoft.com/office/drawing/2014/main" id="{38375049-B82A-1C40-B471-E05925019ADC}"/>
                    </a:ext>
                  </a:extLst>
                </p:cNvPr>
                <p:cNvSpPr/>
                <p:nvPr/>
              </p:nvSpPr>
              <p:spPr>
                <a:xfrm>
                  <a:off x="3559987" y="2132934"/>
                  <a:ext cx="148567" cy="447918"/>
                </a:xfrm>
                <a:prstGeom prst="roundRect">
                  <a:avLst>
                    <a:gd name="adj" fmla="val 50000"/>
                  </a:avLst>
                </a:prstGeom>
                <a:solidFill>
                  <a:srgbClr val="D6D6D6">
                    <a:alpha val="65098"/>
                  </a:srgbClr>
                </a:solidFill>
                <a:ln>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9" name="Diamond 3">
                <a:extLst>
                  <a:ext uri="{FF2B5EF4-FFF2-40B4-BE49-F238E27FC236}">
                    <a16:creationId xmlns:a16="http://schemas.microsoft.com/office/drawing/2014/main" id="{98A7CEE7-18A6-9148-A971-3E757BF0653B}"/>
                  </a:ext>
                </a:extLst>
              </p:cNvPr>
              <p:cNvSpPr/>
              <p:nvPr/>
            </p:nvSpPr>
            <p:spPr>
              <a:xfrm>
                <a:off x="3313479" y="1568205"/>
                <a:ext cx="2578796" cy="1512168"/>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0" name="Group 89">
              <a:extLst>
                <a:ext uri="{FF2B5EF4-FFF2-40B4-BE49-F238E27FC236}">
                  <a16:creationId xmlns:a16="http://schemas.microsoft.com/office/drawing/2014/main" id="{EE7753FD-EE63-FD47-9997-B7D2E89C95CD}"/>
                </a:ext>
              </a:extLst>
            </p:cNvPr>
            <p:cNvGrpSpPr/>
            <p:nvPr/>
          </p:nvGrpSpPr>
          <p:grpSpPr>
            <a:xfrm>
              <a:off x="5891216" y="1736078"/>
              <a:ext cx="2578796" cy="1176422"/>
              <a:chOff x="5891216" y="1736078"/>
              <a:chExt cx="2578796" cy="1176422"/>
            </a:xfrm>
          </p:grpSpPr>
          <p:sp>
            <p:nvSpPr>
              <p:cNvPr id="11" name="Diamond 3">
                <a:extLst>
                  <a:ext uri="{FF2B5EF4-FFF2-40B4-BE49-F238E27FC236}">
                    <a16:creationId xmlns:a16="http://schemas.microsoft.com/office/drawing/2014/main" id="{3AEB406B-688B-AE42-82F4-6FC55846EA54}"/>
                  </a:ext>
                </a:extLst>
              </p:cNvPr>
              <p:cNvSpPr/>
              <p:nvPr/>
            </p:nvSpPr>
            <p:spPr>
              <a:xfrm>
                <a:off x="5891216" y="1736078"/>
                <a:ext cx="2578796" cy="1176422"/>
              </a:xfrm>
              <a:custGeom>
                <a:avLst/>
                <a:gdLst>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45459 h 1290917"/>
                  <a:gd name="connsiteX1" fmla="*/ 864096 w 1728192"/>
                  <a:gd name="connsiteY1" fmla="*/ 0 h 1290917"/>
                  <a:gd name="connsiteX2" fmla="*/ 1728192 w 1728192"/>
                  <a:gd name="connsiteY2" fmla="*/ 645459 h 1290917"/>
                  <a:gd name="connsiteX3" fmla="*/ 864096 w 1728192"/>
                  <a:gd name="connsiteY3" fmla="*/ 1290917 h 1290917"/>
                  <a:gd name="connsiteX4" fmla="*/ 0 w 1728192"/>
                  <a:gd name="connsiteY4" fmla="*/ 645459 h 1290917"/>
                  <a:gd name="connsiteX0" fmla="*/ 0 w 1728192"/>
                  <a:gd name="connsiteY0" fmla="*/ 607359 h 1252817"/>
                  <a:gd name="connsiteX1" fmla="*/ 864096 w 1728192"/>
                  <a:gd name="connsiteY1" fmla="*/ 0 h 1252817"/>
                  <a:gd name="connsiteX2" fmla="*/ 1728192 w 1728192"/>
                  <a:gd name="connsiteY2" fmla="*/ 607359 h 1252817"/>
                  <a:gd name="connsiteX3" fmla="*/ 864096 w 1728192"/>
                  <a:gd name="connsiteY3" fmla="*/ 1252817 h 1252817"/>
                  <a:gd name="connsiteX4" fmla="*/ 0 w 1728192"/>
                  <a:gd name="connsiteY4" fmla="*/ 607359 h 1252817"/>
                  <a:gd name="connsiteX0" fmla="*/ 0 w 1728192"/>
                  <a:gd name="connsiteY0" fmla="*/ 607359 h 1186142"/>
                  <a:gd name="connsiteX1" fmla="*/ 864096 w 1728192"/>
                  <a:gd name="connsiteY1" fmla="*/ 0 h 1186142"/>
                  <a:gd name="connsiteX2" fmla="*/ 1728192 w 1728192"/>
                  <a:gd name="connsiteY2" fmla="*/ 607359 h 1186142"/>
                  <a:gd name="connsiteX3" fmla="*/ 873621 w 1728192"/>
                  <a:gd name="connsiteY3" fmla="*/ 1186142 h 1186142"/>
                  <a:gd name="connsiteX4" fmla="*/ 0 w 1728192"/>
                  <a:gd name="connsiteY4" fmla="*/ 607359 h 118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1186142">
                    <a:moveTo>
                      <a:pt x="0" y="607359"/>
                    </a:moveTo>
                    <a:cubicBezTo>
                      <a:pt x="202307" y="306481"/>
                      <a:pt x="499864" y="24653"/>
                      <a:pt x="864096" y="0"/>
                    </a:cubicBezTo>
                    <a:cubicBezTo>
                      <a:pt x="1266428" y="24653"/>
                      <a:pt x="1506835" y="344581"/>
                      <a:pt x="1728192" y="607359"/>
                    </a:cubicBezTo>
                    <a:cubicBezTo>
                      <a:pt x="1525885" y="927287"/>
                      <a:pt x="1199753" y="1171014"/>
                      <a:pt x="873621" y="1186142"/>
                    </a:cubicBezTo>
                    <a:cubicBezTo>
                      <a:pt x="585589" y="1180539"/>
                      <a:pt x="135632" y="908237"/>
                      <a:pt x="0" y="607359"/>
                    </a:cubicBezTo>
                    <a:close/>
                  </a:path>
                </a:pathLst>
              </a:custGeom>
              <a:noFill/>
              <a:ln w="57150">
                <a:solidFill>
                  <a:srgbClr val="D6D6D6">
                    <a:alpha val="78824"/>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2" name="Group 82">
                <a:extLst>
                  <a:ext uri="{FF2B5EF4-FFF2-40B4-BE49-F238E27FC236}">
                    <a16:creationId xmlns:a16="http://schemas.microsoft.com/office/drawing/2014/main" id="{585A0C89-9CA7-364E-ADDC-17C8E918CA02}"/>
                  </a:ext>
                </a:extLst>
              </p:cNvPr>
              <p:cNvGrpSpPr/>
              <p:nvPr/>
            </p:nvGrpSpPr>
            <p:grpSpPr>
              <a:xfrm>
                <a:off x="6203955" y="1857649"/>
                <a:ext cx="1953318" cy="933281"/>
                <a:chOff x="1039057" y="1888246"/>
                <a:chExt cx="1953318" cy="933281"/>
              </a:xfrm>
              <a:solidFill>
                <a:srgbClr val="027696"/>
              </a:solidFill>
            </p:grpSpPr>
            <p:sp>
              <p:nvSpPr>
                <p:cNvPr id="13" name="Rounded Rectangle 83">
                  <a:extLst>
                    <a:ext uri="{FF2B5EF4-FFF2-40B4-BE49-F238E27FC236}">
                      <a16:creationId xmlns:a16="http://schemas.microsoft.com/office/drawing/2014/main" id="{D8D4C2B4-7D57-D145-ABEF-C2DEC44474C9}"/>
                    </a:ext>
                  </a:extLst>
                </p:cNvPr>
                <p:cNvSpPr/>
                <p:nvPr/>
              </p:nvSpPr>
              <p:spPr>
                <a:xfrm>
                  <a:off x="1464022" y="1966019"/>
                  <a:ext cx="148567" cy="777734"/>
                </a:xfrm>
                <a:prstGeom prst="roundRect">
                  <a:avLst>
                    <a:gd name="adj" fmla="val 44877"/>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ounded Rectangle 84">
                  <a:extLst>
                    <a:ext uri="{FF2B5EF4-FFF2-40B4-BE49-F238E27FC236}">
                      <a16:creationId xmlns:a16="http://schemas.microsoft.com/office/drawing/2014/main" id="{A75EE7AF-B7A5-BE4D-A2D0-ED4E033AE9C5}"/>
                    </a:ext>
                  </a:extLst>
                </p:cNvPr>
                <p:cNvSpPr/>
                <p:nvPr/>
              </p:nvSpPr>
              <p:spPr>
                <a:xfrm>
                  <a:off x="1942517" y="1888246"/>
                  <a:ext cx="148567" cy="933281"/>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ed Rectangle 85">
                  <a:extLst>
                    <a:ext uri="{FF2B5EF4-FFF2-40B4-BE49-F238E27FC236}">
                      <a16:creationId xmlns:a16="http://schemas.microsoft.com/office/drawing/2014/main" id="{123C92DE-F6E9-834A-8505-3E9AC5827FA9}"/>
                    </a:ext>
                  </a:extLst>
                </p:cNvPr>
                <p:cNvSpPr/>
                <p:nvPr/>
              </p:nvSpPr>
              <p:spPr>
                <a:xfrm>
                  <a:off x="2421011" y="1966019"/>
                  <a:ext cx="148567" cy="777734"/>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ounded Rectangle 86">
                  <a:extLst>
                    <a:ext uri="{FF2B5EF4-FFF2-40B4-BE49-F238E27FC236}">
                      <a16:creationId xmlns:a16="http://schemas.microsoft.com/office/drawing/2014/main" id="{52BA94D6-6411-4846-ACF9-7B084EC4F902}"/>
                    </a:ext>
                  </a:extLst>
                </p:cNvPr>
                <p:cNvSpPr/>
                <p:nvPr/>
              </p:nvSpPr>
              <p:spPr>
                <a:xfrm>
                  <a:off x="2843808" y="2185242"/>
                  <a:ext cx="148567" cy="339289"/>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ounded Rectangle 87">
                  <a:extLst>
                    <a:ext uri="{FF2B5EF4-FFF2-40B4-BE49-F238E27FC236}">
                      <a16:creationId xmlns:a16="http://schemas.microsoft.com/office/drawing/2014/main" id="{F158586E-383E-A84E-AA63-70B707F13753}"/>
                    </a:ext>
                  </a:extLst>
                </p:cNvPr>
                <p:cNvSpPr/>
                <p:nvPr/>
              </p:nvSpPr>
              <p:spPr>
                <a:xfrm>
                  <a:off x="1039057" y="2153805"/>
                  <a:ext cx="148567" cy="402163"/>
                </a:xfrm>
                <a:prstGeom prst="roundRect">
                  <a:avLst>
                    <a:gd name="adj" fmla="val 50000"/>
                  </a:avLst>
                </a:prstGeom>
                <a:solidFill>
                  <a:srgbClr val="D6D6D6">
                    <a:alpha val="65098"/>
                  </a:srgbClr>
                </a:solidFill>
                <a:ln>
                  <a:solidFill>
                    <a:srgbClr val="D6D6D6">
                      <a:alpha val="78824"/>
                    </a:srgb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spTree>
    <p:extLst>
      <p:ext uri="{BB962C8B-B14F-4D97-AF65-F5344CB8AC3E}">
        <p14:creationId xmlns:p14="http://schemas.microsoft.com/office/powerpoint/2010/main" val="259421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B11C4-AC7A-B847-95D2-7A4E7517298D}"/>
              </a:ext>
            </a:extLst>
          </p:cNvPr>
          <p:cNvPicPr>
            <a:picLocks noChangeAspect="1"/>
          </p:cNvPicPr>
          <p:nvPr/>
        </p:nvPicPr>
        <p:blipFill>
          <a:blip r:embed="rId3"/>
          <a:stretch>
            <a:fillRect/>
          </a:stretch>
        </p:blipFill>
        <p:spPr>
          <a:xfrm>
            <a:off x="2316479" y="158045"/>
            <a:ext cx="7315200" cy="5651500"/>
          </a:xfrm>
          <a:prstGeom prst="rect">
            <a:avLst/>
          </a:prstGeom>
        </p:spPr>
      </p:pic>
      <p:sp>
        <p:nvSpPr>
          <p:cNvPr id="6" name="Rectangle 5">
            <a:extLst>
              <a:ext uri="{FF2B5EF4-FFF2-40B4-BE49-F238E27FC236}">
                <a16:creationId xmlns:a16="http://schemas.microsoft.com/office/drawing/2014/main" id="{419D39A4-D8CE-8F41-9481-C4EEE43B8682}"/>
              </a:ext>
            </a:extLst>
          </p:cNvPr>
          <p:cNvSpPr/>
          <p:nvPr/>
        </p:nvSpPr>
        <p:spPr>
          <a:xfrm>
            <a:off x="923776" y="5809545"/>
            <a:ext cx="10802785"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Simplified RFLP fingerprinting. (A)</a:t>
            </a:r>
            <a:r>
              <a:rPr lang="en-US" dirty="0">
                <a:latin typeface="Times New Roman" panose="02020603050405020304" pitchFamily="18" charset="0"/>
                <a:cs typeface="Times New Roman" panose="02020603050405020304" pitchFamily="18" charset="0"/>
              </a:rPr>
              <a:t> Different RFLP markers are obtained from digestion of the </a:t>
            </a:r>
            <a:r>
              <a:rPr lang="en-US" u="sng" dirty="0">
                <a:latin typeface="Times New Roman" panose="02020603050405020304" pitchFamily="18" charset="0"/>
                <a:cs typeface="Times New Roman" panose="02020603050405020304" pitchFamily="18" charset="0"/>
              </a:rPr>
              <a:t>same sample with two restriction enzymes</a:t>
            </a:r>
            <a:r>
              <a:rPr lang="en-US" dirty="0">
                <a:latin typeface="Times New Roman" panose="02020603050405020304" pitchFamily="18" charset="0"/>
                <a:cs typeface="Times New Roman" panose="02020603050405020304" pitchFamily="18" charset="0"/>
              </a:rPr>
              <a:t> separately, </a:t>
            </a:r>
            <a:r>
              <a:rPr lang="en-US" dirty="0">
                <a:solidFill>
                  <a:schemeClr val="tx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EcoRI</a:t>
            </a:r>
            <a:r>
              <a:rPr lang="en-US" dirty="0">
                <a:latin typeface="Times New Roman" panose="02020603050405020304" pitchFamily="18" charset="0"/>
                <a:cs typeface="Times New Roman" panose="02020603050405020304" pitchFamily="18" charset="0"/>
              </a:rPr>
              <a:t> and </a:t>
            </a:r>
            <a:r>
              <a:rPr lang="en-US" dirty="0">
                <a:solidFill>
                  <a:schemeClr val="tx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HindIII</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Two individuals</a:t>
            </a:r>
            <a:r>
              <a:rPr lang="en-US" dirty="0">
                <a:latin typeface="Times New Roman" panose="02020603050405020304" pitchFamily="18" charset="0"/>
                <a:cs typeface="Times New Roman" panose="02020603050405020304" pitchFamily="18" charset="0"/>
              </a:rPr>
              <a:t> (A and B) are distinguished by </a:t>
            </a:r>
            <a:r>
              <a:rPr lang="en-US" dirty="0">
                <a:solidFill>
                  <a:schemeClr val="tx2"/>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HindIII</a:t>
            </a:r>
            <a:r>
              <a:rPr lang="en-US" dirty="0">
                <a:latin typeface="Times New Roman" panose="02020603050405020304" pitchFamily="18" charset="0"/>
                <a:cs typeface="Times New Roman" panose="02020603050405020304" pitchFamily="18" charset="0"/>
              </a:rPr>
              <a:t> digestions of two alleles (1 and 2).</a:t>
            </a:r>
          </a:p>
        </p:txBody>
      </p:sp>
    </p:spTree>
    <p:extLst>
      <p:ext uri="{BB962C8B-B14F-4D97-AF65-F5344CB8AC3E}">
        <p14:creationId xmlns:p14="http://schemas.microsoft.com/office/powerpoint/2010/main" val="107128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1D51BE6-089F-FF43-AB5D-BA0D88FFE67F}"/>
              </a:ext>
            </a:extLst>
          </p:cNvPr>
          <p:cNvCxnSpPr>
            <a:cxnSpLocks/>
          </p:cNvCxnSpPr>
          <p:nvPr/>
        </p:nvCxnSpPr>
        <p:spPr>
          <a:xfrm>
            <a:off x="3621492" y="3429000"/>
            <a:ext cx="521208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13E9514-E6AD-7B4E-91D6-11E7BF4B00E5}"/>
              </a:ext>
            </a:extLst>
          </p:cNvPr>
          <p:cNvSpPr/>
          <p:nvPr/>
        </p:nvSpPr>
        <p:spPr>
          <a:xfrm>
            <a:off x="4771584" y="2905780"/>
            <a:ext cx="2775119"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Practical Part 🧬</a:t>
            </a:r>
          </a:p>
        </p:txBody>
      </p:sp>
    </p:spTree>
    <p:extLst>
      <p:ext uri="{BB962C8B-B14F-4D97-AF65-F5344CB8AC3E}">
        <p14:creationId xmlns:p14="http://schemas.microsoft.com/office/powerpoint/2010/main" val="55560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CCA6C3-98AA-824B-85FD-86DB0C5DBCCC}"/>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F7BA166-2793-9547-8EC3-3C75CAB78631}"/>
              </a:ext>
            </a:extLst>
          </p:cNvPr>
          <p:cNvSpPr/>
          <p:nvPr/>
        </p:nvSpPr>
        <p:spPr>
          <a:xfrm>
            <a:off x="1143901" y="636351"/>
            <a:ext cx="1669047"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Principle </a:t>
            </a:r>
          </a:p>
        </p:txBody>
      </p:sp>
      <p:sp>
        <p:nvSpPr>
          <p:cNvPr id="6" name="Rectangle 5">
            <a:extLst>
              <a:ext uri="{FF2B5EF4-FFF2-40B4-BE49-F238E27FC236}">
                <a16:creationId xmlns:a16="http://schemas.microsoft.com/office/drawing/2014/main" id="{0B7DE3DF-69F3-454F-AF04-FF3B0B856385}"/>
              </a:ext>
            </a:extLst>
          </p:cNvPr>
          <p:cNvSpPr/>
          <p:nvPr/>
        </p:nvSpPr>
        <p:spPr>
          <a:xfrm>
            <a:off x="1092605" y="1159571"/>
            <a:ext cx="10644283" cy="3077317"/>
          </a:xfrm>
          <a:prstGeom prst="rect">
            <a:avLst/>
          </a:prstGeom>
        </p:spPr>
        <p:txBody>
          <a:bodyPr wrap="square">
            <a:spAutoFit/>
          </a:bodyPr>
          <a:lstStyle/>
          <a:p>
            <a:pPr marL="457200" indent="-457200">
              <a:lnSpc>
                <a:spcPct val="200000"/>
              </a:lnSpc>
              <a:buClr>
                <a:schemeClr val="bg1">
                  <a:lumMod val="50000"/>
                </a:schemeClr>
              </a:buClr>
              <a:buFont typeface="+mj-lt"/>
              <a:buAutoNum type="arabicPeriod"/>
            </a:pPr>
            <a:r>
              <a:rPr lang="en-GB" sz="2000" dirty="0">
                <a:solidFill>
                  <a:schemeClr val="tx2">
                    <a:lumMod val="75000"/>
                  </a:schemeClr>
                </a:solidFill>
                <a:latin typeface="Times New Roman" panose="02020603050405020304" pitchFamily="18" charset="0"/>
                <a:cs typeface="Times New Roman" panose="02020603050405020304" pitchFamily="18" charset="0"/>
              </a:rPr>
              <a:t>Restriction endonucleases </a:t>
            </a:r>
            <a:r>
              <a:rPr lang="en-GB" sz="2000" dirty="0">
                <a:latin typeface="Times New Roman" panose="02020603050405020304" pitchFamily="18" charset="0"/>
                <a:cs typeface="Times New Roman" panose="02020603050405020304" pitchFamily="18" charset="0"/>
              </a:rPr>
              <a:t>cut long DNA </a:t>
            </a:r>
            <a:r>
              <a:rPr lang="en-GB" sz="2000" u="sng" dirty="0">
                <a:latin typeface="Times New Roman" panose="02020603050405020304" pitchFamily="18" charset="0"/>
                <a:cs typeface="Times New Roman" panose="02020603050405020304" pitchFamily="18" charset="0"/>
              </a:rPr>
              <a:t>into short fragments.</a:t>
            </a:r>
          </a:p>
          <a:p>
            <a:pPr marL="457200" indent="-457200">
              <a:lnSpc>
                <a:spcPct val="200000"/>
              </a:lnSpc>
              <a:buClr>
                <a:schemeClr val="bg1">
                  <a:lumMod val="50000"/>
                </a:schemeClr>
              </a:buClr>
              <a:buFont typeface="+mj-lt"/>
              <a:buAutoNum type="arabicPeriod"/>
            </a:pPr>
            <a:r>
              <a:rPr lang="en-GB" sz="2000" dirty="0">
                <a:latin typeface="Times New Roman" panose="02020603050405020304" pitchFamily="18" charset="0"/>
                <a:cs typeface="Times New Roman" panose="02020603050405020304" pitchFamily="18" charset="0"/>
              </a:rPr>
              <a:t>Each restriction endonuclease </a:t>
            </a:r>
            <a:r>
              <a:rPr lang="en-GB" sz="2000" u="sng" dirty="0">
                <a:latin typeface="Times New Roman" panose="02020603050405020304" pitchFamily="18" charset="0"/>
                <a:cs typeface="Times New Roman" panose="02020603050405020304" pitchFamily="18" charset="0"/>
              </a:rPr>
              <a:t>targets different</a:t>
            </a:r>
            <a:r>
              <a:rPr lang="en-GB" sz="2000" dirty="0">
                <a:latin typeface="Times New Roman" panose="02020603050405020304" pitchFamily="18" charset="0"/>
                <a:cs typeface="Times New Roman" panose="02020603050405020304" pitchFamily="18" charset="0"/>
              </a:rPr>
              <a:t> nucleotide sequences </a:t>
            </a:r>
            <a:r>
              <a:rPr lang="en-GB" sz="2000" dirty="0">
                <a:solidFill>
                  <a:schemeClr val="tx2">
                    <a:lumMod val="75000"/>
                  </a:schemeClr>
                </a:solidFill>
                <a:latin typeface="Times New Roman" panose="02020603050405020304" pitchFamily="18" charset="0"/>
                <a:cs typeface="Times New Roman" panose="02020603050405020304" pitchFamily="18" charset="0"/>
              </a:rPr>
              <a:t>(</a:t>
            </a:r>
            <a:r>
              <a:rPr lang="en-US" sz="2000" dirty="0">
                <a:solidFill>
                  <a:schemeClr val="tx2">
                    <a:lumMod val="75000"/>
                  </a:schemeClr>
                </a:solidFill>
                <a:latin typeface="Times New Roman" panose="02020603050405020304" pitchFamily="18" charset="0"/>
                <a:cs typeface="Times New Roman" panose="02020603050405020304" pitchFamily="18" charset="0"/>
              </a:rPr>
              <a:t>restriction site).</a:t>
            </a:r>
            <a:endParaRPr lang="en-GB" sz="2000" dirty="0">
              <a:solidFill>
                <a:schemeClr val="tx2">
                  <a:lumMod val="75000"/>
                </a:schemeClr>
              </a:solidFill>
              <a:latin typeface="Times New Roman" panose="02020603050405020304" pitchFamily="18" charset="0"/>
              <a:cs typeface="Times New Roman" panose="02020603050405020304" pitchFamily="18" charset="0"/>
            </a:endParaRPr>
          </a:p>
          <a:p>
            <a:pPr marL="457200" indent="-457200">
              <a:lnSpc>
                <a:spcPct val="200000"/>
              </a:lnSpc>
              <a:buClr>
                <a:schemeClr val="bg1">
                  <a:lumMod val="50000"/>
                </a:schemeClr>
              </a:buClr>
              <a:buFont typeface="+mj-lt"/>
              <a:buAutoNum type="arabicPeriod"/>
            </a:pPr>
            <a:r>
              <a:rPr lang="en-GB" sz="2000" dirty="0">
                <a:latin typeface="Times New Roman" panose="02020603050405020304" pitchFamily="18" charset="0"/>
                <a:cs typeface="Times New Roman" panose="02020603050405020304" pitchFamily="18" charset="0"/>
              </a:rPr>
              <a:t>The </a:t>
            </a:r>
            <a:r>
              <a:rPr lang="en-GB" sz="2000" u="sng" dirty="0">
                <a:latin typeface="Times New Roman" panose="02020603050405020304" pitchFamily="18" charset="0"/>
                <a:cs typeface="Times New Roman" panose="02020603050405020304" pitchFamily="18" charset="0"/>
              </a:rPr>
              <a:t>distance between</a:t>
            </a:r>
            <a:r>
              <a:rPr lang="en-GB" sz="2000" dirty="0">
                <a:latin typeface="Times New Roman" panose="02020603050405020304" pitchFamily="18" charset="0"/>
                <a:cs typeface="Times New Roman" panose="02020603050405020304" pitchFamily="18" charset="0"/>
              </a:rPr>
              <a:t> the cleavage sites of a certain restriction endonuclease </a:t>
            </a:r>
            <a:r>
              <a:rPr lang="en-GB" sz="2000" u="sng" dirty="0">
                <a:latin typeface="Times New Roman" panose="02020603050405020304" pitchFamily="18" charset="0"/>
                <a:cs typeface="Times New Roman" panose="02020603050405020304" pitchFamily="18" charset="0"/>
              </a:rPr>
              <a:t>differs between individuals. </a:t>
            </a:r>
          </a:p>
          <a:p>
            <a:pPr marL="457200" indent="-457200">
              <a:lnSpc>
                <a:spcPct val="200000"/>
              </a:lnSpc>
              <a:buClr>
                <a:schemeClr val="bg1">
                  <a:lumMod val="50000"/>
                </a:schemeClr>
              </a:buClr>
              <a:buFont typeface="+mj-lt"/>
              <a:buAutoNum type="arabicPeriod"/>
            </a:pPr>
            <a:r>
              <a:rPr lang="en-GB" sz="2000" dirty="0">
                <a:latin typeface="Times New Roman" panose="02020603050405020304" pitchFamily="18" charset="0"/>
                <a:cs typeface="Times New Roman" panose="02020603050405020304" pitchFamily="18" charset="0"/>
              </a:rPr>
              <a:t>Hence, the </a:t>
            </a:r>
            <a:r>
              <a:rPr lang="en-GB" sz="2000" u="sng" dirty="0">
                <a:latin typeface="Times New Roman" panose="02020603050405020304" pitchFamily="18" charset="0"/>
                <a:cs typeface="Times New Roman" panose="02020603050405020304" pitchFamily="18" charset="0"/>
              </a:rPr>
              <a:t>length of the DNA fragments</a:t>
            </a:r>
            <a:r>
              <a:rPr lang="en-GB" sz="2000" dirty="0">
                <a:latin typeface="Times New Roman" panose="02020603050405020304" pitchFamily="18" charset="0"/>
                <a:cs typeface="Times New Roman" panose="02020603050405020304" pitchFamily="18" charset="0"/>
              </a:rPr>
              <a:t> will differ across both individual organisms and species.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5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6DB3BF3-CB83-DA42-A611-E2A139440D69}"/>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D16CC15-4F61-0A4F-938C-9DE50D3CF814}"/>
              </a:ext>
            </a:extLst>
          </p:cNvPr>
          <p:cNvSpPr/>
          <p:nvPr/>
        </p:nvSpPr>
        <p:spPr>
          <a:xfrm>
            <a:off x="1092605" y="636351"/>
            <a:ext cx="2649507"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RFLP workflow</a:t>
            </a:r>
          </a:p>
        </p:txBody>
      </p:sp>
      <p:sp>
        <p:nvSpPr>
          <p:cNvPr id="9" name="Rectangle 8">
            <a:extLst>
              <a:ext uri="{FF2B5EF4-FFF2-40B4-BE49-F238E27FC236}">
                <a16:creationId xmlns:a16="http://schemas.microsoft.com/office/drawing/2014/main" id="{9FBBA5C9-E1C3-8543-A72C-6AFE33039D86}"/>
              </a:ext>
            </a:extLst>
          </p:cNvPr>
          <p:cNvSpPr/>
          <p:nvPr/>
        </p:nvSpPr>
        <p:spPr>
          <a:xfrm>
            <a:off x="958002" y="1159571"/>
            <a:ext cx="8691324" cy="3885231"/>
          </a:xfrm>
          <a:prstGeom prst="rect">
            <a:avLst/>
          </a:prstGeom>
        </p:spPr>
        <p:txBody>
          <a:bodyPr wrap="square">
            <a:spAutoFit/>
          </a:bodyPr>
          <a:lstStyle/>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1</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DNA Extraction.</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2</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nd</a:t>
            </a:r>
            <a:r>
              <a:rPr lang="en-US" sz="2000" dirty="0">
                <a:latin typeface="Times New Roman" panose="02020603050405020304" pitchFamily="18" charset="0"/>
                <a:cs typeface="Times New Roman" panose="02020603050405020304" pitchFamily="18" charset="0"/>
              </a:rPr>
              <a:t> Perform PCR for the region of interest. </a:t>
            </a:r>
            <a:r>
              <a:rPr lang="en-US" sz="1600"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not always</a:t>
            </a:r>
            <a:r>
              <a:rPr lang="en-US" sz="1600" dirty="0">
                <a:latin typeface="Times New Roman" panose="02020603050405020304" pitchFamily="18" charset="0"/>
                <a:cs typeface="Times New Roman" panose="02020603050405020304" pitchFamily="18" charset="0"/>
              </a:rPr>
              <a:t>”</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3</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rd</a:t>
            </a:r>
            <a:r>
              <a:rPr lang="en-US" sz="2000" dirty="0">
                <a:latin typeface="Times New Roman" panose="02020603050405020304" pitchFamily="18" charset="0"/>
                <a:cs typeface="Times New Roman" panose="02020603050405020304" pitchFamily="18" charset="0"/>
              </a:rPr>
              <a:t> DNA Fragmentation by RE. </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4</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Gel Electrophoresis.</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5</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Blotting “Southern blot procedure”.</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6</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Hybridization of membrane to a labeled DNA probe </a:t>
            </a:r>
          </a:p>
          <a:p>
            <a:pPr indent="270510" algn="just">
              <a:lnSpc>
                <a:spcPct val="150000"/>
              </a:lnSpc>
              <a:spcAft>
                <a:spcPts val="800"/>
              </a:spcAft>
            </a:pPr>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7</a:t>
            </a:r>
            <a:r>
              <a:rPr lang="en-US" sz="2000" baseline="30000" dirty="0">
                <a:solidFill>
                  <a:schemeClr val="tx1">
                    <a:lumMod val="65000"/>
                    <a:lumOff val="35000"/>
                  </a:schemeClr>
                </a:solidFill>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Visualization of Bands.</a:t>
            </a:r>
            <a:endParaRPr lang="en-US"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78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9E6F7-168F-634D-A2AC-386BFA439275}"/>
              </a:ext>
            </a:extLst>
          </p:cNvPr>
          <p:cNvSpPr/>
          <p:nvPr/>
        </p:nvSpPr>
        <p:spPr>
          <a:xfrm>
            <a:off x="1092604" y="1159571"/>
            <a:ext cx="10837459" cy="5435014"/>
          </a:xfrm>
          <a:prstGeom prst="rect">
            <a:avLst/>
          </a:prstGeom>
        </p:spPr>
        <p:txBody>
          <a:bodyPr wrap="square">
            <a:spAutoFit/>
          </a:bodyPr>
          <a:lstStyle/>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The first step in this process is to </a:t>
            </a:r>
            <a:r>
              <a:rPr lang="en-US" sz="1600" b="1" dirty="0">
                <a:solidFill>
                  <a:schemeClr val="tx2">
                    <a:lumMod val="75000"/>
                  </a:schemeClr>
                </a:solidFill>
                <a:latin typeface="Times New Roman" panose="02020603050405020304" pitchFamily="18" charset="0"/>
                <a:cs typeface="Times New Roman" panose="02020603050405020304" pitchFamily="18" charset="0"/>
              </a:rPr>
              <a:t>isolate the DNA</a:t>
            </a:r>
            <a:r>
              <a:rPr lang="en-US" sz="1600" dirty="0">
                <a:solidFill>
                  <a:schemeClr val="tx2">
                    <a:lumMod val="75000"/>
                  </a:schemeClr>
                </a:solidFill>
                <a:latin typeface="Times New Roman" panose="02020603050405020304" pitchFamily="18" charset="0"/>
                <a:cs typeface="Times New Roman" panose="02020603050405020304" pitchFamily="18" charset="0"/>
              </a:rPr>
              <a:t> </a:t>
            </a:r>
            <a:r>
              <a:rPr lang="en-US" sz="1600" dirty="0">
                <a:solidFill>
                  <a:srgbClr val="000000"/>
                </a:solidFill>
                <a:latin typeface="Times New Roman" panose="02020603050405020304" pitchFamily="18" charset="0"/>
                <a:cs typeface="Times New Roman" panose="02020603050405020304" pitchFamily="18" charset="0"/>
              </a:rPr>
              <a:t>from the target.</a:t>
            </a:r>
            <a:endParaRPr lang="en-US" sz="1600" dirty="0">
              <a:solidFill>
                <a:srgbClr val="3A3A3A"/>
              </a:solidFill>
              <a:latin typeface="Times New Roman" panose="02020603050405020304" pitchFamily="18" charset="0"/>
              <a:cs typeface="Times New Roman" panose="02020603050405020304" pitchFamily="18" charset="0"/>
            </a:endParaRP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Once the the DNA is isolated from the sample it is </a:t>
            </a:r>
            <a:r>
              <a:rPr lang="en-US" sz="1600" b="1" dirty="0">
                <a:solidFill>
                  <a:schemeClr val="tx2">
                    <a:lumMod val="75000"/>
                  </a:schemeClr>
                </a:solidFill>
                <a:latin typeface="Times New Roman" panose="02020603050405020304" pitchFamily="18" charset="0"/>
                <a:cs typeface="Times New Roman" panose="02020603050405020304" pitchFamily="18" charset="0"/>
              </a:rPr>
              <a:t>subjected to restriction digestion </a:t>
            </a:r>
            <a:r>
              <a:rPr lang="en-US" sz="1600" dirty="0">
                <a:solidFill>
                  <a:srgbClr val="000000"/>
                </a:solidFill>
                <a:latin typeface="Times New Roman" panose="02020603050405020304" pitchFamily="18" charset="0"/>
                <a:cs typeface="Times New Roman" panose="02020603050405020304" pitchFamily="18" charset="0"/>
              </a:rPr>
              <a:t>using restriction enzymes.</a:t>
            </a: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The digested DNA sample is then subjected to</a:t>
            </a:r>
            <a:r>
              <a:rPr lang="en-US" sz="1600" b="1" dirty="0">
                <a:solidFill>
                  <a:schemeClr val="tx2">
                    <a:lumMod val="75000"/>
                  </a:schemeClr>
                </a:solidFill>
                <a:latin typeface="Times New Roman" panose="02020603050405020304" pitchFamily="18" charset="0"/>
                <a:cs typeface="Times New Roman" panose="02020603050405020304" pitchFamily="18" charset="0"/>
              </a:rPr>
              <a:t> gel electrophoresis</a:t>
            </a:r>
            <a:r>
              <a:rPr lang="en-US" sz="1600" dirty="0">
                <a:solidFill>
                  <a:srgbClr val="000000"/>
                </a:solidFill>
                <a:latin typeface="Times New Roman" panose="02020603050405020304" pitchFamily="18" charset="0"/>
                <a:cs typeface="Times New Roman" panose="02020603050405020304" pitchFamily="18" charset="0"/>
              </a:rPr>
              <a:t>, in which the DNA is separated based on its size.</a:t>
            </a:r>
            <a:endParaRPr lang="ar-SA" sz="1600" dirty="0">
              <a:solidFill>
                <a:srgbClr val="000000"/>
              </a:solidFill>
              <a:latin typeface="Times New Roman" panose="02020603050405020304" pitchFamily="18" charset="0"/>
              <a:cs typeface="Times New Roman" panose="02020603050405020304" pitchFamily="18" charset="0"/>
            </a:endParaRPr>
          </a:p>
          <a:p>
            <a:pPr marL="800100" lvl="1" indent="-342900">
              <a:lnSpc>
                <a:spcPct val="200000"/>
              </a:lnSpc>
              <a:buClr>
                <a:schemeClr val="bg1">
                  <a:lumMod val="50000"/>
                </a:schemeClr>
              </a:buClr>
              <a:buFont typeface="Wingdings" pitchFamily="2" charset="2"/>
              <a:buChar char="Ø"/>
            </a:pPr>
            <a:r>
              <a:rPr lang="en-US" sz="1600" dirty="0">
                <a:solidFill>
                  <a:schemeClr val="tx1">
                    <a:lumMod val="65000"/>
                    <a:lumOff val="35000"/>
                  </a:schemeClr>
                </a:solidFill>
                <a:latin typeface="Times New Roman" panose="02020603050405020304" pitchFamily="18" charset="0"/>
                <a:cs typeface="Times New Roman" panose="02020603050405020304" pitchFamily="18" charset="0"/>
              </a:rPr>
              <a:t>Many DNA fragments with slight differences in length are produced.</a:t>
            </a: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The gel is then exposed to a chemical to </a:t>
            </a:r>
            <a:r>
              <a:rPr lang="en-US" sz="1600" b="1" dirty="0">
                <a:solidFill>
                  <a:schemeClr val="tx2">
                    <a:lumMod val="75000"/>
                  </a:schemeClr>
                </a:solidFill>
                <a:latin typeface="Times New Roman" panose="02020603050405020304" pitchFamily="18" charset="0"/>
                <a:cs typeface="Times New Roman" panose="02020603050405020304" pitchFamily="18" charset="0"/>
              </a:rPr>
              <a:t>denature double-stranded DNA to become single- stranded.</a:t>
            </a: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This is followed by </a:t>
            </a:r>
            <a:r>
              <a:rPr lang="en-US" sz="1600" b="1" dirty="0">
                <a:solidFill>
                  <a:srgbClr val="C00000"/>
                </a:solidFill>
                <a:effectLst>
                  <a:glow rad="228600">
                    <a:schemeClr val="accent4">
                      <a:satMod val="175000"/>
                      <a:alpha val="40000"/>
                    </a:schemeClr>
                  </a:glow>
                </a:effectLst>
                <a:latin typeface="Times New Roman" panose="02020603050405020304" pitchFamily="18" charset="0"/>
                <a:cs typeface="Times New Roman" panose="02020603050405020304" pitchFamily="18" charset="0"/>
              </a:rPr>
              <a:t>Southern blotting </a:t>
            </a:r>
            <a:r>
              <a:rPr lang="en-US" sz="1600" dirty="0">
                <a:solidFill>
                  <a:srgbClr val="000000"/>
                </a:solidFill>
                <a:latin typeface="Times New Roman" panose="02020603050405020304" pitchFamily="18" charset="0"/>
                <a:cs typeface="Times New Roman" panose="02020603050405020304" pitchFamily="18" charset="0"/>
              </a:rPr>
              <a:t>where </a:t>
            </a:r>
            <a:r>
              <a:rPr lang="en-US" sz="1600" b="1" dirty="0">
                <a:solidFill>
                  <a:schemeClr val="tx2">
                    <a:lumMod val="75000"/>
                  </a:schemeClr>
                </a:solidFill>
                <a:latin typeface="Times New Roman" panose="02020603050405020304" pitchFamily="18" charset="0"/>
                <a:cs typeface="Times New Roman" panose="02020603050405020304" pitchFamily="18" charset="0"/>
              </a:rPr>
              <a:t>DNA is transferred from gel to nylon membrane.</a:t>
            </a: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The nylon membrane is then exposed to solution with </a:t>
            </a:r>
            <a:r>
              <a:rPr lang="en-US" sz="1600" b="1" dirty="0">
                <a:solidFill>
                  <a:schemeClr val="tx2">
                    <a:lumMod val="75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radioactive</a:t>
            </a:r>
            <a:r>
              <a:rPr lang="en-US" sz="1600" b="1" dirty="0">
                <a:solidFill>
                  <a:schemeClr val="tx2">
                    <a:lumMod val="75000"/>
                  </a:schemeClr>
                </a:solidFill>
                <a:latin typeface="Times New Roman" panose="02020603050405020304" pitchFamily="18" charset="0"/>
                <a:cs typeface="Times New Roman" panose="02020603050405020304" pitchFamily="18" charset="0"/>
              </a:rPr>
              <a:t> complementary nucleotide probes </a:t>
            </a:r>
            <a:r>
              <a:rPr lang="en-US" sz="1600" dirty="0">
                <a:solidFill>
                  <a:srgbClr val="000000"/>
                </a:solidFill>
                <a:latin typeface="Times New Roman" panose="02020603050405020304" pitchFamily="18" charset="0"/>
                <a:cs typeface="Times New Roman" panose="02020603050405020304" pitchFamily="18" charset="0"/>
              </a:rPr>
              <a:t>that hybridize to specifically chosen DNA sequences on </a:t>
            </a:r>
            <a:r>
              <a:rPr lang="en-US" sz="1600" b="1" dirty="0">
                <a:solidFill>
                  <a:schemeClr val="tx2">
                    <a:lumMod val="75000"/>
                  </a:schemeClr>
                </a:solidFill>
                <a:latin typeface="Times New Roman" panose="02020603050405020304" pitchFamily="18" charset="0"/>
                <a:cs typeface="Times New Roman" panose="02020603050405020304" pitchFamily="18" charset="0"/>
              </a:rPr>
              <a:t>nylon membrane.</a:t>
            </a: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The membrane is then placed against </a:t>
            </a:r>
            <a:r>
              <a:rPr lang="en-US" sz="1600" b="1" dirty="0">
                <a:solidFill>
                  <a:schemeClr val="tx2">
                    <a:lumMod val="75000"/>
                  </a:schemeClr>
                </a:solidFill>
                <a:latin typeface="Times New Roman" panose="02020603050405020304" pitchFamily="18" charset="0"/>
                <a:cs typeface="Times New Roman" panose="02020603050405020304" pitchFamily="18" charset="0"/>
              </a:rPr>
              <a:t>X- ray film</a:t>
            </a:r>
            <a:r>
              <a:rPr lang="en-US" sz="1600" b="1" dirty="0">
                <a:solidFill>
                  <a:srgbClr val="000000"/>
                </a:solidFill>
                <a:latin typeface="Times New Roman" panose="02020603050405020304" pitchFamily="18" charset="0"/>
                <a:cs typeface="Times New Roman" panose="02020603050405020304" pitchFamily="18" charset="0"/>
              </a:rPr>
              <a:t>,</a:t>
            </a:r>
            <a:r>
              <a:rPr lang="en-US" sz="1600" dirty="0">
                <a:solidFill>
                  <a:srgbClr val="000000"/>
                </a:solidFill>
                <a:latin typeface="Times New Roman" panose="02020603050405020304" pitchFamily="18" charset="0"/>
                <a:cs typeface="Times New Roman" panose="02020603050405020304" pitchFamily="18" charset="0"/>
              </a:rPr>
              <a:t> where hybridized radioactive probes cause exposure of X-ray film, producing an </a:t>
            </a:r>
            <a:r>
              <a:rPr lang="en-US" sz="1600" dirty="0">
                <a:solidFill>
                  <a:schemeClr val="tx2">
                    <a:lumMod val="75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autoradiogram</a:t>
            </a:r>
            <a:r>
              <a:rPr lang="en-US" sz="1600" dirty="0">
                <a:solidFill>
                  <a:srgbClr val="000000"/>
                </a:solidFill>
                <a:latin typeface="Times New Roman" panose="02020603050405020304" pitchFamily="18" charset="0"/>
                <a:cs typeface="Times New Roman" panose="02020603050405020304" pitchFamily="18" charset="0"/>
              </a:rPr>
              <a:t>.</a:t>
            </a:r>
            <a:endParaRPr lang="en-US" sz="1600" dirty="0">
              <a:solidFill>
                <a:srgbClr val="3A3A3A"/>
              </a:solidFill>
              <a:latin typeface="Times New Roman" panose="02020603050405020304" pitchFamily="18" charset="0"/>
              <a:cs typeface="Times New Roman" panose="02020603050405020304" pitchFamily="18" charset="0"/>
            </a:endParaRPr>
          </a:p>
          <a:p>
            <a:pPr marL="342900" indent="-342900">
              <a:lnSpc>
                <a:spcPct val="200000"/>
              </a:lnSpc>
              <a:buClr>
                <a:schemeClr val="bg1">
                  <a:lumMod val="50000"/>
                </a:schemeClr>
              </a:buClr>
              <a:buFont typeface="+mj-lt"/>
              <a:buAutoNum type="arabicPeriod"/>
            </a:pPr>
            <a:r>
              <a:rPr lang="en-US" sz="1600" dirty="0">
                <a:solidFill>
                  <a:srgbClr val="000000"/>
                </a:solidFill>
                <a:latin typeface="Times New Roman" panose="02020603050405020304" pitchFamily="18" charset="0"/>
                <a:cs typeface="Times New Roman" panose="02020603050405020304" pitchFamily="18" charset="0"/>
              </a:rPr>
              <a:t>RFLP analysis is carried out to detect differences in </a:t>
            </a:r>
            <a:r>
              <a:rPr lang="en-US" sz="1600" b="1" dirty="0">
                <a:solidFill>
                  <a:srgbClr val="000000"/>
                </a:solidFill>
                <a:latin typeface="Times New Roman" panose="02020603050405020304" pitchFamily="18" charset="0"/>
                <a:cs typeface="Times New Roman" panose="02020603050405020304" pitchFamily="18" charset="0"/>
              </a:rPr>
              <a:t>pattern</a:t>
            </a:r>
            <a:r>
              <a:rPr lang="en-US" sz="1600" dirty="0">
                <a:solidFill>
                  <a:srgbClr val="000000"/>
                </a:solidFill>
                <a:latin typeface="Times New Roman" panose="02020603050405020304" pitchFamily="18" charset="0"/>
                <a:cs typeface="Times New Roman" panose="02020603050405020304" pitchFamily="18" charset="0"/>
              </a:rPr>
              <a:t> to confirm polymorphisms.</a:t>
            </a:r>
            <a:endParaRPr lang="en-US" sz="1600" b="0" i="0" u="none" strike="noStrike" dirty="0">
              <a:solidFill>
                <a:srgbClr val="3A3A3A"/>
              </a:solidFill>
              <a:effectLst/>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470E5EA8-4373-4146-AFEC-751BCAA36366}"/>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BCC3F9D-0254-8F46-9250-581EA2EF7AFA}"/>
              </a:ext>
            </a:extLst>
          </p:cNvPr>
          <p:cNvSpPr/>
          <p:nvPr/>
        </p:nvSpPr>
        <p:spPr>
          <a:xfrm>
            <a:off x="1092603" y="636351"/>
            <a:ext cx="1950598"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RFLP steps</a:t>
            </a:r>
          </a:p>
        </p:txBody>
      </p:sp>
    </p:spTree>
    <p:extLst>
      <p:ext uri="{BB962C8B-B14F-4D97-AF65-F5344CB8AC3E}">
        <p14:creationId xmlns:p14="http://schemas.microsoft.com/office/powerpoint/2010/main" val="446075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C9ADC2-0F83-0B44-A11E-AA201DAF9421}"/>
              </a:ext>
            </a:extLst>
          </p:cNvPr>
          <p:cNvSpPr/>
          <p:nvPr/>
        </p:nvSpPr>
        <p:spPr>
          <a:xfrm>
            <a:off x="4707856" y="6330890"/>
            <a:ext cx="3201646"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Overview of RFLP technique</a:t>
            </a:r>
          </a:p>
        </p:txBody>
      </p:sp>
      <p:pic>
        <p:nvPicPr>
          <p:cNvPr id="10" name="Picture 9">
            <a:extLst>
              <a:ext uri="{FF2B5EF4-FFF2-40B4-BE49-F238E27FC236}">
                <a16:creationId xmlns:a16="http://schemas.microsoft.com/office/drawing/2014/main" id="{52DD07AA-35F0-5943-A65A-476D49ED5C37}"/>
              </a:ext>
            </a:extLst>
          </p:cNvPr>
          <p:cNvPicPr>
            <a:picLocks noChangeAspect="1"/>
          </p:cNvPicPr>
          <p:nvPr/>
        </p:nvPicPr>
        <p:blipFill>
          <a:blip r:embed="rId3"/>
          <a:stretch>
            <a:fillRect/>
          </a:stretch>
        </p:blipFill>
        <p:spPr>
          <a:xfrm>
            <a:off x="0" y="213496"/>
            <a:ext cx="12192000" cy="6604000"/>
          </a:xfrm>
          <a:prstGeom prst="rect">
            <a:avLst/>
          </a:prstGeom>
        </p:spPr>
      </p:pic>
      <p:sp>
        <p:nvSpPr>
          <p:cNvPr id="3" name="Rectangle 2">
            <a:extLst>
              <a:ext uri="{FF2B5EF4-FFF2-40B4-BE49-F238E27FC236}">
                <a16:creationId xmlns:a16="http://schemas.microsoft.com/office/drawing/2014/main" id="{5113FF59-B8A7-2146-9D94-82159B7B9413}"/>
              </a:ext>
            </a:extLst>
          </p:cNvPr>
          <p:cNvSpPr/>
          <p:nvPr/>
        </p:nvSpPr>
        <p:spPr>
          <a:xfrm>
            <a:off x="2557849" y="2446638"/>
            <a:ext cx="1643448" cy="296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457200" rtl="1" eaLnBrk="1" latinLnBrk="0" hangingPunct="1"/>
            <a:endParaRPr lang="en-US"/>
          </a:p>
        </p:txBody>
      </p:sp>
    </p:spTree>
    <p:extLst>
      <p:ext uri="{BB962C8B-B14F-4D97-AF65-F5344CB8AC3E}">
        <p14:creationId xmlns:p14="http://schemas.microsoft.com/office/powerpoint/2010/main" val="173585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6FF35-3E56-324F-BEEC-B1164ED5B890}"/>
              </a:ext>
            </a:extLst>
          </p:cNvPr>
          <p:cNvSpPr/>
          <p:nvPr/>
        </p:nvSpPr>
        <p:spPr>
          <a:xfrm>
            <a:off x="1239776" y="1209999"/>
            <a:ext cx="9961624" cy="2808013"/>
          </a:xfrm>
          <a:prstGeom prst="rect">
            <a:avLst/>
          </a:prstGeom>
        </p:spPr>
        <p:txBody>
          <a:bodyPr wrap="square">
            <a:spAutoFit/>
          </a:bodyPr>
          <a:lstStyle/>
          <a:p>
            <a:pPr marL="400050" indent="-400050" algn="just">
              <a:lnSpc>
                <a:spcPct val="150000"/>
              </a:lnSpc>
              <a:buClr>
                <a:schemeClr val="bg1">
                  <a:lumMod val="50000"/>
                </a:schemeClr>
              </a:buClr>
              <a:buFont typeface="+mj-lt"/>
              <a:buAutoNum type="romanUcPeriod"/>
            </a:pPr>
            <a:r>
              <a:rPr lang="en-US" sz="2000" dirty="0">
                <a:latin typeface="Times New Roman" panose="02020603050405020304" pitchFamily="18" charset="0"/>
                <a:cs typeface="Times New Roman" panose="02020603050405020304" pitchFamily="18" charset="0"/>
              </a:rPr>
              <a:t>It can be used as a vital tool in </a:t>
            </a:r>
            <a:r>
              <a:rPr lang="en-US" sz="2000" u="sng" dirty="0">
                <a:solidFill>
                  <a:schemeClr val="tx2"/>
                </a:solidFill>
                <a:latin typeface="Times New Roman" panose="02020603050405020304" pitchFamily="18" charset="0"/>
                <a:cs typeface="Times New Roman" panose="02020603050405020304" pitchFamily="18" charset="0"/>
              </a:rPr>
              <a:t>genome mapping</a:t>
            </a:r>
          </a:p>
          <a:p>
            <a:pPr marL="400050" indent="-400050" algn="just">
              <a:lnSpc>
                <a:spcPct val="150000"/>
              </a:lnSpc>
              <a:buClr>
                <a:schemeClr val="bg1">
                  <a:lumMod val="50000"/>
                </a:schemeClr>
              </a:buClr>
              <a:buFont typeface="+mj-lt"/>
              <a:buAutoNum type="romanUcPeriod"/>
            </a:pPr>
            <a:r>
              <a:rPr lang="en-US" sz="2000" u="sng" dirty="0">
                <a:solidFill>
                  <a:schemeClr val="tx2"/>
                </a:solidFill>
                <a:latin typeface="Times New Roman" panose="02020603050405020304" pitchFamily="18" charset="0"/>
                <a:cs typeface="Times New Roman" panose="02020603050405020304" pitchFamily="18" charset="0"/>
              </a:rPr>
              <a:t>Genetic disease analysis</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such as </a:t>
            </a:r>
            <a:r>
              <a:rPr lang="en-US" sz="2000" dirty="0">
                <a:solidFill>
                  <a:srgbClr val="00B050"/>
                </a:solidFill>
                <a:latin typeface="Times New Roman" panose="02020603050405020304" pitchFamily="18" charset="0"/>
                <a:cs typeface="Times New Roman" panose="02020603050405020304" pitchFamily="18" charset="0"/>
              </a:rPr>
              <a:t>cystic fibrosis </a:t>
            </a:r>
            <a:r>
              <a:rPr lang="en-US" sz="2000" dirty="0">
                <a:latin typeface="Times New Roman" panose="02020603050405020304" pitchFamily="18" charset="0"/>
                <a:cs typeface="Times New Roman" panose="02020603050405020304" pitchFamily="18" charset="0"/>
              </a:rPr>
              <a:t>and </a:t>
            </a:r>
            <a:r>
              <a:rPr lang="en-US" sz="2000" dirty="0">
                <a:solidFill>
                  <a:srgbClr val="FF0000"/>
                </a:solidFill>
                <a:latin typeface="Times New Roman" panose="02020603050405020304" pitchFamily="18" charset="0"/>
                <a:cs typeface="Times New Roman" panose="02020603050405020304" pitchFamily="18" charset="0"/>
              </a:rPr>
              <a:t>sickle cell anemia</a:t>
            </a:r>
            <a:r>
              <a:rPr lang="en-US" sz="2000" dirty="0">
                <a:latin typeface="Times New Roman" panose="02020603050405020304" pitchFamily="18" charset="0"/>
                <a:cs typeface="Times New Roman" panose="02020603050405020304" pitchFamily="18" charset="0"/>
              </a:rPr>
              <a:t>.</a:t>
            </a:r>
          </a:p>
          <a:p>
            <a:pPr marL="400050" indent="-400050" algn="just">
              <a:lnSpc>
                <a:spcPct val="150000"/>
              </a:lnSpc>
              <a:buClr>
                <a:schemeClr val="bg1">
                  <a:lumMod val="50000"/>
                </a:schemeClr>
              </a:buClr>
              <a:buFont typeface="+mj-lt"/>
              <a:buAutoNum type="romanUcPeriod"/>
            </a:pPr>
            <a:r>
              <a:rPr lang="en-US" sz="2000" dirty="0">
                <a:latin typeface="Times New Roman" panose="02020603050405020304" pitchFamily="18" charset="0"/>
                <a:cs typeface="Times New Roman" panose="02020603050405020304" pitchFamily="18" charset="0"/>
              </a:rPr>
              <a:t>It is useful in </a:t>
            </a:r>
            <a:r>
              <a:rPr lang="en-US" sz="2000" u="sng" dirty="0">
                <a:solidFill>
                  <a:schemeClr val="tx2"/>
                </a:solidFill>
                <a:latin typeface="Times New Roman" panose="02020603050405020304" pitchFamily="18" charset="0"/>
                <a:cs typeface="Times New Roman" panose="02020603050405020304" pitchFamily="18" charset="0"/>
              </a:rPr>
              <a:t>genetic fingerprinting</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the identification of samples retrieved from crime scenes </a:t>
            </a:r>
            <a:r>
              <a:rPr lang="en-US" sz="2000" u="sng" dirty="0">
                <a:solidFill>
                  <a:schemeClr val="tx2"/>
                </a:solidFill>
                <a:latin typeface="Times New Roman" panose="02020603050405020304" pitchFamily="18" charset="0"/>
                <a:cs typeface="Times New Roman" panose="02020603050405020304" pitchFamily="18" charset="0"/>
              </a:rPr>
              <a:t>(forensic applications).</a:t>
            </a:r>
          </a:p>
          <a:p>
            <a:pPr marL="400050" indent="-400050" algn="just">
              <a:lnSpc>
                <a:spcPct val="150000"/>
              </a:lnSpc>
              <a:buClr>
                <a:schemeClr val="bg1">
                  <a:lumMod val="50000"/>
                </a:schemeClr>
              </a:buClr>
              <a:buFont typeface="+mj-lt"/>
              <a:buAutoNum type="romanUcPeriod"/>
            </a:pPr>
            <a:r>
              <a:rPr lang="en-US" sz="2000" dirty="0">
                <a:latin typeface="Times New Roman" panose="02020603050405020304" pitchFamily="18" charset="0"/>
                <a:cs typeface="Times New Roman" panose="02020603050405020304" pitchFamily="18" charset="0"/>
              </a:rPr>
              <a:t>It has a role in the determination of </a:t>
            </a:r>
            <a:r>
              <a:rPr lang="en-US" sz="2000" u="sng" dirty="0">
                <a:solidFill>
                  <a:schemeClr val="tx2"/>
                </a:solidFill>
                <a:latin typeface="Times New Roman" panose="02020603050405020304" pitchFamily="18" charset="0"/>
                <a:cs typeface="Times New Roman" panose="02020603050405020304" pitchFamily="18" charset="0"/>
              </a:rPr>
              <a:t>paternity cases</a:t>
            </a:r>
            <a:r>
              <a:rPr lang="en-US" sz="2000" dirty="0">
                <a:solidFill>
                  <a:schemeClr val="tx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the source of a DNA sample.</a:t>
            </a:r>
          </a:p>
          <a:p>
            <a:pPr marL="400050" indent="-400050" algn="just">
              <a:lnSpc>
                <a:spcPct val="150000"/>
              </a:lnSpc>
              <a:buClr>
                <a:schemeClr val="bg1">
                  <a:lumMod val="50000"/>
                </a:schemeClr>
              </a:buClr>
              <a:buFont typeface="+mj-lt"/>
              <a:buAutoNum type="romanUcPeriod"/>
            </a:pPr>
            <a:r>
              <a:rPr lang="en-US" sz="2000" dirty="0">
                <a:latin typeface="Times New Roman" panose="02020603050405020304" pitchFamily="18" charset="0"/>
                <a:cs typeface="Times New Roman" panose="02020603050405020304" pitchFamily="18" charset="0"/>
              </a:rPr>
              <a:t>It can be used to determine the disease status of an individual </a:t>
            </a:r>
            <a:r>
              <a:rPr lang="en-US" sz="2000" u="sng" dirty="0">
                <a:solidFill>
                  <a:schemeClr val="tx2"/>
                </a:solidFill>
                <a:latin typeface="Times New Roman" panose="02020603050405020304" pitchFamily="18" charset="0"/>
                <a:cs typeface="Times New Roman" panose="02020603050405020304" pitchFamily="18" charset="0"/>
              </a:rPr>
              <a:t>(i.e. mutations detection).</a:t>
            </a:r>
          </a:p>
        </p:txBody>
      </p:sp>
      <p:cxnSp>
        <p:nvCxnSpPr>
          <p:cNvPr id="5" name="Straight Connector 4">
            <a:extLst>
              <a:ext uri="{FF2B5EF4-FFF2-40B4-BE49-F238E27FC236}">
                <a16:creationId xmlns:a16="http://schemas.microsoft.com/office/drawing/2014/main" id="{B5811DB6-3C3C-FC4C-93C8-BB6C111AB339}"/>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E40DEAC-C8FC-DA40-9FB4-C7C79E353F67}"/>
              </a:ext>
            </a:extLst>
          </p:cNvPr>
          <p:cNvSpPr/>
          <p:nvPr/>
        </p:nvSpPr>
        <p:spPr>
          <a:xfrm>
            <a:off x="1092605" y="636351"/>
            <a:ext cx="3538148"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Applications of RFLP</a:t>
            </a:r>
          </a:p>
        </p:txBody>
      </p:sp>
    </p:spTree>
    <p:extLst>
      <p:ext uri="{BB962C8B-B14F-4D97-AF65-F5344CB8AC3E}">
        <p14:creationId xmlns:p14="http://schemas.microsoft.com/office/powerpoint/2010/main" val="3425116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6B9ABB-39D4-8944-A649-C35AB103D562}"/>
              </a:ext>
            </a:extLst>
          </p:cNvPr>
          <p:cNvPicPr>
            <a:picLocks noChangeAspect="1"/>
          </p:cNvPicPr>
          <p:nvPr/>
        </p:nvPicPr>
        <p:blipFill>
          <a:blip r:embed="rId3"/>
          <a:stretch>
            <a:fillRect/>
          </a:stretch>
        </p:blipFill>
        <p:spPr>
          <a:xfrm>
            <a:off x="1541461" y="1441645"/>
            <a:ext cx="7638039" cy="3360737"/>
          </a:xfrm>
          <a:prstGeom prst="rect">
            <a:avLst/>
          </a:prstGeom>
        </p:spPr>
      </p:pic>
      <p:sp>
        <p:nvSpPr>
          <p:cNvPr id="6" name="Rectangle 5">
            <a:extLst>
              <a:ext uri="{FF2B5EF4-FFF2-40B4-BE49-F238E27FC236}">
                <a16:creationId xmlns:a16="http://schemas.microsoft.com/office/drawing/2014/main" id="{E9F538AE-6149-7842-AB43-68FEC00E92B8}"/>
              </a:ext>
            </a:extLst>
          </p:cNvPr>
          <p:cNvSpPr/>
          <p:nvPr/>
        </p:nvSpPr>
        <p:spPr>
          <a:xfrm>
            <a:off x="1133474" y="291198"/>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 of using RFLP in the detection of sickle cell </a:t>
            </a:r>
            <a:r>
              <a:rPr lang="en-GB" sz="2400" b="1" dirty="0" err="1">
                <a:ln w="0"/>
                <a:solidFill>
                  <a:schemeClr val="accent1">
                    <a:lumMod val="50000"/>
                  </a:schemeClr>
                </a:solidFill>
                <a:latin typeface="Times New Roman" panose="02020603050405020304" pitchFamily="18" charset="0"/>
                <a:cs typeface="Times New Roman" panose="02020603050405020304" pitchFamily="18" charset="0"/>
              </a:rPr>
              <a:t>anemia</a:t>
            </a:r>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 </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FE78DC0-4F1C-FF47-B6C0-DF3B2E035625}"/>
              </a:ext>
            </a:extLst>
          </p:cNvPr>
          <p:cNvSpPr/>
          <p:nvPr/>
        </p:nvSpPr>
        <p:spPr>
          <a:xfrm>
            <a:off x="1856755" y="5529264"/>
            <a:ext cx="434625" cy="43462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E80B96C-2D46-3D42-893D-83798FC9EDEB}"/>
              </a:ext>
            </a:extLst>
          </p:cNvPr>
          <p:cNvSpPr>
            <a:spLocks noChangeAspect="1"/>
          </p:cNvSpPr>
          <p:nvPr/>
        </p:nvSpPr>
        <p:spPr>
          <a:xfrm>
            <a:off x="3001806" y="5446654"/>
            <a:ext cx="548640" cy="54864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33CBCB8-0612-8247-90A3-8D093156EA47}"/>
              </a:ext>
            </a:extLst>
          </p:cNvPr>
          <p:cNvGrpSpPr>
            <a:grpSpLocks noChangeAspect="1"/>
          </p:cNvGrpSpPr>
          <p:nvPr/>
        </p:nvGrpSpPr>
        <p:grpSpPr>
          <a:xfrm>
            <a:off x="5832330" y="5533144"/>
            <a:ext cx="457200" cy="458997"/>
            <a:chOff x="3409950" y="5510213"/>
            <a:chExt cx="557212" cy="564183"/>
          </a:xfrm>
        </p:grpSpPr>
        <p:sp>
          <p:nvSpPr>
            <p:cNvPr id="9" name="Rectangle 8">
              <a:extLst>
                <a:ext uri="{FF2B5EF4-FFF2-40B4-BE49-F238E27FC236}">
                  <a16:creationId xmlns:a16="http://schemas.microsoft.com/office/drawing/2014/main" id="{FFB173F3-517C-0444-98EF-05963D2650B0}"/>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269D55-79B8-8143-B040-860B5B77AFA2}"/>
                </a:ext>
              </a:extLst>
            </p:cNvPr>
            <p:cNvSpPr/>
            <p:nvPr/>
          </p:nvSpPr>
          <p:spPr>
            <a:xfrm>
              <a:off x="3686175" y="5517184"/>
              <a:ext cx="280987" cy="557212"/>
            </a:xfrm>
            <a:prstGeom prst="rect">
              <a:avLst/>
            </a:prstGeom>
            <a:solidFill>
              <a:srgbClr val="7AB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iamond 12">
            <a:extLst>
              <a:ext uri="{FF2B5EF4-FFF2-40B4-BE49-F238E27FC236}">
                <a16:creationId xmlns:a16="http://schemas.microsoft.com/office/drawing/2014/main" id="{C1AB85EB-56DA-C14A-9A75-A8A96CB5D09C}"/>
              </a:ext>
            </a:extLst>
          </p:cNvPr>
          <p:cNvSpPr>
            <a:spLocks noChangeAspect="1"/>
          </p:cNvSpPr>
          <p:nvPr/>
        </p:nvSpPr>
        <p:spPr>
          <a:xfrm>
            <a:off x="4419971" y="5428707"/>
            <a:ext cx="594360" cy="594360"/>
          </a:xfrm>
          <a:prstGeom prst="diamond">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14E9AD3-471E-4C4E-9811-B07AA445FFD7}"/>
              </a:ext>
            </a:extLst>
          </p:cNvPr>
          <p:cNvSpPr txBox="1"/>
          <p:nvPr/>
        </p:nvSpPr>
        <p:spPr>
          <a:xfrm>
            <a:off x="1717072" y="5117069"/>
            <a:ext cx="849913" cy="369332"/>
          </a:xfrm>
          <a:prstGeom prst="rect">
            <a:avLst/>
          </a:prstGeom>
          <a:noFill/>
        </p:spPr>
        <p:txBody>
          <a:bodyPr wrap="none" rtlCol="0">
            <a:spAutoFit/>
          </a:bodyPr>
          <a:lstStyle/>
          <a:p>
            <a:r>
              <a:rPr lang="en-US" dirty="0"/>
              <a:t>Legend</a:t>
            </a:r>
          </a:p>
        </p:txBody>
      </p:sp>
      <p:sp>
        <p:nvSpPr>
          <p:cNvPr id="15" name="TextBox 14">
            <a:extLst>
              <a:ext uri="{FF2B5EF4-FFF2-40B4-BE49-F238E27FC236}">
                <a16:creationId xmlns:a16="http://schemas.microsoft.com/office/drawing/2014/main" id="{820CCA78-D402-6447-9BC4-D3E23168C235}"/>
              </a:ext>
            </a:extLst>
          </p:cNvPr>
          <p:cNvSpPr txBox="1"/>
          <p:nvPr/>
        </p:nvSpPr>
        <p:spPr>
          <a:xfrm>
            <a:off x="2303458" y="5654529"/>
            <a:ext cx="688009" cy="369332"/>
          </a:xfrm>
          <a:prstGeom prst="rect">
            <a:avLst/>
          </a:prstGeom>
          <a:noFill/>
        </p:spPr>
        <p:txBody>
          <a:bodyPr wrap="none" rtlCol="0">
            <a:spAutoFit/>
          </a:bodyPr>
          <a:lstStyle/>
          <a:p>
            <a:r>
              <a:rPr lang="en-US" dirty="0"/>
              <a:t>Male </a:t>
            </a:r>
          </a:p>
        </p:txBody>
      </p:sp>
      <p:sp>
        <p:nvSpPr>
          <p:cNvPr id="16" name="TextBox 15">
            <a:extLst>
              <a:ext uri="{FF2B5EF4-FFF2-40B4-BE49-F238E27FC236}">
                <a16:creationId xmlns:a16="http://schemas.microsoft.com/office/drawing/2014/main" id="{0A2889DE-DD34-AC40-9D17-00FA13D868C0}"/>
              </a:ext>
            </a:extLst>
          </p:cNvPr>
          <p:cNvSpPr txBox="1"/>
          <p:nvPr/>
        </p:nvSpPr>
        <p:spPr>
          <a:xfrm>
            <a:off x="3533989" y="5625962"/>
            <a:ext cx="902555" cy="369332"/>
          </a:xfrm>
          <a:prstGeom prst="rect">
            <a:avLst/>
          </a:prstGeom>
          <a:noFill/>
        </p:spPr>
        <p:txBody>
          <a:bodyPr wrap="none" rtlCol="0">
            <a:spAutoFit/>
          </a:bodyPr>
          <a:lstStyle/>
          <a:p>
            <a:r>
              <a:rPr lang="en-US" dirty="0"/>
              <a:t>Female </a:t>
            </a:r>
          </a:p>
        </p:txBody>
      </p:sp>
      <p:sp>
        <p:nvSpPr>
          <p:cNvPr id="17" name="TextBox 16">
            <a:extLst>
              <a:ext uri="{FF2B5EF4-FFF2-40B4-BE49-F238E27FC236}">
                <a16:creationId xmlns:a16="http://schemas.microsoft.com/office/drawing/2014/main" id="{68BB06DE-62B7-3844-BFA3-F4B495DFA080}"/>
              </a:ext>
            </a:extLst>
          </p:cNvPr>
          <p:cNvSpPr txBox="1"/>
          <p:nvPr/>
        </p:nvSpPr>
        <p:spPr>
          <a:xfrm>
            <a:off x="5014317" y="5629943"/>
            <a:ext cx="681340" cy="369332"/>
          </a:xfrm>
          <a:prstGeom prst="rect">
            <a:avLst/>
          </a:prstGeom>
          <a:noFill/>
        </p:spPr>
        <p:txBody>
          <a:bodyPr wrap="none" rtlCol="0">
            <a:spAutoFit/>
          </a:bodyPr>
          <a:lstStyle/>
          <a:p>
            <a:r>
              <a:rPr lang="en-US" dirty="0"/>
              <a:t>Fetus</a:t>
            </a:r>
          </a:p>
        </p:txBody>
      </p:sp>
      <p:sp>
        <p:nvSpPr>
          <p:cNvPr id="18" name="TextBox 17">
            <a:extLst>
              <a:ext uri="{FF2B5EF4-FFF2-40B4-BE49-F238E27FC236}">
                <a16:creationId xmlns:a16="http://schemas.microsoft.com/office/drawing/2014/main" id="{1211D3CF-1EB6-BC4C-953E-2FFFC3CBCB3D}"/>
              </a:ext>
            </a:extLst>
          </p:cNvPr>
          <p:cNvSpPr txBox="1"/>
          <p:nvPr/>
        </p:nvSpPr>
        <p:spPr>
          <a:xfrm>
            <a:off x="6289530" y="5416355"/>
            <a:ext cx="1534394" cy="646331"/>
          </a:xfrm>
          <a:prstGeom prst="rect">
            <a:avLst/>
          </a:prstGeom>
          <a:noFill/>
        </p:spPr>
        <p:txBody>
          <a:bodyPr wrap="none" rtlCol="0">
            <a:spAutoFit/>
          </a:bodyPr>
          <a:lstStyle/>
          <a:p>
            <a:pPr algn="ctr"/>
            <a:r>
              <a:rPr lang="en-US" dirty="0"/>
              <a:t>Heterozygote </a:t>
            </a:r>
          </a:p>
          <a:p>
            <a:pPr algn="ctr"/>
            <a:r>
              <a:rPr lang="en-US" dirty="0"/>
              <a:t>(carrier)</a:t>
            </a:r>
          </a:p>
        </p:txBody>
      </p:sp>
      <p:sp>
        <p:nvSpPr>
          <p:cNvPr id="19" name="Oval 18">
            <a:extLst>
              <a:ext uri="{FF2B5EF4-FFF2-40B4-BE49-F238E27FC236}">
                <a16:creationId xmlns:a16="http://schemas.microsoft.com/office/drawing/2014/main" id="{5A700E2F-189B-AB48-9745-5217D43C4FCD}"/>
              </a:ext>
            </a:extLst>
          </p:cNvPr>
          <p:cNvSpPr>
            <a:spLocks noChangeAspect="1"/>
          </p:cNvSpPr>
          <p:nvPr/>
        </p:nvSpPr>
        <p:spPr>
          <a:xfrm>
            <a:off x="8006804" y="5486403"/>
            <a:ext cx="548640" cy="548640"/>
          </a:xfrm>
          <a:prstGeom prst="ellipse">
            <a:avLst/>
          </a:prstGeom>
          <a:solidFill>
            <a:srgbClr val="7ABDDA"/>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61A8E82-D0D0-A546-AF2F-833B85DE68B5}"/>
              </a:ext>
            </a:extLst>
          </p:cNvPr>
          <p:cNvSpPr txBox="1"/>
          <p:nvPr/>
        </p:nvSpPr>
        <p:spPr>
          <a:xfrm>
            <a:off x="8555444" y="5613257"/>
            <a:ext cx="1564699" cy="369332"/>
          </a:xfrm>
          <a:prstGeom prst="rect">
            <a:avLst/>
          </a:prstGeom>
          <a:noFill/>
        </p:spPr>
        <p:txBody>
          <a:bodyPr wrap="square" rtlCol="0">
            <a:spAutoFit/>
          </a:bodyPr>
          <a:lstStyle/>
          <a:p>
            <a:r>
              <a:rPr lang="en-US" dirty="0"/>
              <a:t>Homozygote</a:t>
            </a:r>
          </a:p>
        </p:txBody>
      </p:sp>
      <p:sp>
        <p:nvSpPr>
          <p:cNvPr id="22" name="Rectangle 21">
            <a:extLst>
              <a:ext uri="{FF2B5EF4-FFF2-40B4-BE49-F238E27FC236}">
                <a16:creationId xmlns:a16="http://schemas.microsoft.com/office/drawing/2014/main" id="{C6EC5299-8100-224E-846D-6458F5697495}"/>
              </a:ext>
            </a:extLst>
          </p:cNvPr>
          <p:cNvSpPr/>
          <p:nvPr/>
        </p:nvSpPr>
        <p:spPr>
          <a:xfrm>
            <a:off x="2074067" y="1441645"/>
            <a:ext cx="2743059" cy="369332"/>
          </a:xfrm>
          <a:prstGeom prst="rect">
            <a:avLst/>
          </a:prstGeom>
        </p:spPr>
        <p:txBody>
          <a:bodyPr wrap="none">
            <a:spAutoFit/>
          </a:bodyPr>
          <a:lstStyle/>
          <a:p>
            <a:r>
              <a:rPr lang="en-GB" dirty="0"/>
              <a:t>A → T of the β-globin gene</a:t>
            </a:r>
            <a:endParaRPr lang="en-US" dirty="0"/>
          </a:p>
        </p:txBody>
      </p:sp>
      <p:cxnSp>
        <p:nvCxnSpPr>
          <p:cNvPr id="23" name="Straight Connector 22">
            <a:extLst>
              <a:ext uri="{FF2B5EF4-FFF2-40B4-BE49-F238E27FC236}">
                <a16:creationId xmlns:a16="http://schemas.microsoft.com/office/drawing/2014/main" id="{C25085A9-13ED-7F4A-81B5-42F8180CB35B}"/>
              </a:ext>
            </a:extLst>
          </p:cNvPr>
          <p:cNvCxnSpPr>
            <a:cxnSpLocks/>
          </p:cNvCxnSpPr>
          <p:nvPr/>
        </p:nvCxnSpPr>
        <p:spPr>
          <a:xfrm>
            <a:off x="1205147" y="765676"/>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6D49256-65BD-7643-A7E1-863B7058DF39}"/>
              </a:ext>
            </a:extLst>
          </p:cNvPr>
          <p:cNvSpPr>
            <a:spLocks noChangeAspect="1"/>
          </p:cNvSpPr>
          <p:nvPr/>
        </p:nvSpPr>
        <p:spPr>
          <a:xfrm>
            <a:off x="7286170" y="2155370"/>
            <a:ext cx="4572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22F7-CEE9-0C40-8804-942E1D3F78FB}"/>
              </a:ext>
            </a:extLst>
          </p:cNvPr>
          <p:cNvSpPr>
            <a:spLocks noChangeAspect="1"/>
          </p:cNvSpPr>
          <p:nvPr/>
        </p:nvSpPr>
        <p:spPr>
          <a:xfrm>
            <a:off x="8598988" y="2155370"/>
            <a:ext cx="457200"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82E44C2-FF82-1C4D-B3BC-0BEE6AF4E214}"/>
              </a:ext>
            </a:extLst>
          </p:cNvPr>
          <p:cNvSpPr/>
          <p:nvPr/>
        </p:nvSpPr>
        <p:spPr>
          <a:xfrm>
            <a:off x="2685562" y="3822700"/>
            <a:ext cx="214315"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555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4DEC4C8-E8D5-3742-8149-30B689B9B6E2}"/>
              </a:ext>
            </a:extLst>
          </p:cNvPr>
          <p:cNvGrpSpPr/>
          <p:nvPr/>
        </p:nvGrpSpPr>
        <p:grpSpPr>
          <a:xfrm>
            <a:off x="5997815" y="2851862"/>
            <a:ext cx="6076899" cy="1964476"/>
            <a:chOff x="5990836" y="2025918"/>
            <a:chExt cx="6076899" cy="1964476"/>
          </a:xfrm>
        </p:grpSpPr>
        <p:cxnSp>
          <p:nvCxnSpPr>
            <p:cNvPr id="8" name="Straight Connector 7">
              <a:extLst>
                <a:ext uri="{FF2B5EF4-FFF2-40B4-BE49-F238E27FC236}">
                  <a16:creationId xmlns:a16="http://schemas.microsoft.com/office/drawing/2014/main" id="{4A10D6B4-AAAB-CD41-B349-4E565AAB0146}"/>
                </a:ext>
              </a:extLst>
            </p:cNvPr>
            <p:cNvCxnSpPr/>
            <p:nvPr/>
          </p:nvCxnSpPr>
          <p:spPr>
            <a:xfrm flipH="1">
              <a:off x="6454753" y="2556214"/>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B10600-084C-5B4C-BE00-4B604C277150}"/>
                </a:ext>
              </a:extLst>
            </p:cNvPr>
            <p:cNvCxnSpPr/>
            <p:nvPr/>
          </p:nvCxnSpPr>
          <p:spPr>
            <a:xfrm flipH="1">
              <a:off x="6454753" y="3793618"/>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181D28B-F4C8-D340-A358-6E6850523039}"/>
                </a:ext>
              </a:extLst>
            </p:cNvPr>
            <p:cNvSpPr txBox="1"/>
            <p:nvPr/>
          </p:nvSpPr>
          <p:spPr>
            <a:xfrm>
              <a:off x="5990836" y="2371548"/>
              <a:ext cx="351378"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BF0BD1B4-14B4-3745-A30A-51D52BFFEE04}"/>
                </a:ext>
              </a:extLst>
            </p:cNvPr>
            <p:cNvSpPr txBox="1"/>
            <p:nvPr/>
          </p:nvSpPr>
          <p:spPr>
            <a:xfrm>
              <a:off x="6030693" y="3621062"/>
              <a:ext cx="351378" cy="369332"/>
            </a:xfrm>
            <a:prstGeom prst="rect">
              <a:avLst/>
            </a:prstGeom>
            <a:noFill/>
          </p:spPr>
          <p:txBody>
            <a:bodyPr wrap="none" rtlCol="0">
              <a:spAutoFit/>
            </a:bodyPr>
            <a:lstStyle/>
            <a:p>
              <a:r>
                <a:rPr lang="en-US" dirty="0"/>
                <a:t>5’</a:t>
              </a:r>
            </a:p>
          </p:txBody>
        </p:sp>
        <p:sp>
          <p:nvSpPr>
            <p:cNvPr id="13" name="TextBox 12">
              <a:extLst>
                <a:ext uri="{FF2B5EF4-FFF2-40B4-BE49-F238E27FC236}">
                  <a16:creationId xmlns:a16="http://schemas.microsoft.com/office/drawing/2014/main" id="{53281BD0-0538-5642-97AF-EFAC4A3C6CCC}"/>
                </a:ext>
              </a:extLst>
            </p:cNvPr>
            <p:cNvSpPr txBox="1"/>
            <p:nvPr/>
          </p:nvSpPr>
          <p:spPr>
            <a:xfrm>
              <a:off x="10148504" y="2367784"/>
              <a:ext cx="351378" cy="369332"/>
            </a:xfrm>
            <a:prstGeom prst="rect">
              <a:avLst/>
            </a:prstGeom>
            <a:noFill/>
          </p:spPr>
          <p:txBody>
            <a:bodyPr wrap="none" rtlCol="0">
              <a:spAutoFit/>
            </a:bodyPr>
            <a:lstStyle/>
            <a:p>
              <a:r>
                <a:rPr lang="en-US" dirty="0"/>
                <a:t>3’</a:t>
              </a:r>
            </a:p>
          </p:txBody>
        </p:sp>
        <p:sp>
          <p:nvSpPr>
            <p:cNvPr id="14" name="TextBox 13">
              <a:extLst>
                <a:ext uri="{FF2B5EF4-FFF2-40B4-BE49-F238E27FC236}">
                  <a16:creationId xmlns:a16="http://schemas.microsoft.com/office/drawing/2014/main" id="{DA3728DC-1B0E-CE43-974C-248B2E6068D1}"/>
                </a:ext>
              </a:extLst>
            </p:cNvPr>
            <p:cNvSpPr txBox="1"/>
            <p:nvPr/>
          </p:nvSpPr>
          <p:spPr>
            <a:xfrm>
              <a:off x="10148504" y="3621062"/>
              <a:ext cx="351378" cy="369332"/>
            </a:xfrm>
            <a:prstGeom prst="rect">
              <a:avLst/>
            </a:prstGeom>
            <a:noFill/>
          </p:spPr>
          <p:txBody>
            <a:bodyPr wrap="none" rtlCol="0">
              <a:spAutoFit/>
            </a:bodyPr>
            <a:lstStyle/>
            <a:p>
              <a:r>
                <a:rPr lang="en-US" dirty="0"/>
                <a:t>3’</a:t>
              </a:r>
            </a:p>
          </p:txBody>
        </p:sp>
        <p:cxnSp>
          <p:nvCxnSpPr>
            <p:cNvPr id="16" name="Straight Arrow Connector 15">
              <a:extLst>
                <a:ext uri="{FF2B5EF4-FFF2-40B4-BE49-F238E27FC236}">
                  <a16:creationId xmlns:a16="http://schemas.microsoft.com/office/drawing/2014/main" id="{39032F19-F79F-1449-9281-0C3FAE4EA741}"/>
                </a:ext>
              </a:extLst>
            </p:cNvPr>
            <p:cNvCxnSpPr/>
            <p:nvPr/>
          </p:nvCxnSpPr>
          <p:spPr>
            <a:xfrm>
              <a:off x="9917723" y="202591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60F7F17-0FC9-9447-8FD9-17608B2A2007}"/>
                </a:ext>
              </a:extLst>
            </p:cNvPr>
            <p:cNvCxnSpPr/>
            <p:nvPr/>
          </p:nvCxnSpPr>
          <p:spPr>
            <a:xfrm>
              <a:off x="7059638" y="202591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769480BC-16EE-3D47-9E3D-9072FB160827}"/>
                </a:ext>
              </a:extLst>
            </p:cNvPr>
            <p:cNvCxnSpPr/>
            <p:nvPr/>
          </p:nvCxnSpPr>
          <p:spPr>
            <a:xfrm>
              <a:off x="9915380" y="3247299"/>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3757E4B5-876E-9147-BA0D-8A63E7AEDC90}"/>
                </a:ext>
              </a:extLst>
            </p:cNvPr>
            <p:cNvCxnSpPr/>
            <p:nvPr/>
          </p:nvCxnSpPr>
          <p:spPr>
            <a:xfrm>
              <a:off x="7057295" y="3247299"/>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F8A6410D-09E1-924D-8473-2788BA7C8352}"/>
                </a:ext>
              </a:extLst>
            </p:cNvPr>
            <p:cNvCxnSpPr/>
            <p:nvPr/>
          </p:nvCxnSpPr>
          <p:spPr>
            <a:xfrm>
              <a:off x="9209650" y="324497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E568D24D-55D2-AD49-9192-A8BCCB6C8798}"/>
                </a:ext>
              </a:extLst>
            </p:cNvPr>
            <p:cNvSpPr txBox="1"/>
            <p:nvPr/>
          </p:nvSpPr>
          <p:spPr>
            <a:xfrm>
              <a:off x="7223182" y="2183118"/>
              <a:ext cx="1892634" cy="369332"/>
            </a:xfrm>
            <a:prstGeom prst="rect">
              <a:avLst/>
            </a:prstGeom>
            <a:noFill/>
          </p:spPr>
          <p:txBody>
            <a:bodyPr wrap="none" rtlCol="0">
              <a:spAutoFit/>
            </a:bodyPr>
            <a:lstStyle/>
            <a:p>
              <a:r>
                <a:rPr lang="en-US" dirty="0"/>
                <a:t>Normal </a:t>
              </a:r>
              <a:r>
                <a:rPr lang="en-US" i="1" dirty="0"/>
                <a:t>PAH</a:t>
              </a:r>
              <a:r>
                <a:rPr lang="en-US" dirty="0"/>
                <a:t> gene</a:t>
              </a:r>
            </a:p>
          </p:txBody>
        </p:sp>
        <p:sp>
          <p:nvSpPr>
            <p:cNvPr id="22" name="TextBox 21">
              <a:extLst>
                <a:ext uri="{FF2B5EF4-FFF2-40B4-BE49-F238E27FC236}">
                  <a16:creationId xmlns:a16="http://schemas.microsoft.com/office/drawing/2014/main" id="{C0275785-742F-664C-937B-210D0B923D2C}"/>
                </a:ext>
              </a:extLst>
            </p:cNvPr>
            <p:cNvSpPr txBox="1"/>
            <p:nvPr/>
          </p:nvSpPr>
          <p:spPr>
            <a:xfrm>
              <a:off x="7204324" y="3440727"/>
              <a:ext cx="1830116" cy="369332"/>
            </a:xfrm>
            <a:prstGeom prst="rect">
              <a:avLst/>
            </a:prstGeom>
            <a:noFill/>
          </p:spPr>
          <p:txBody>
            <a:bodyPr wrap="none" rtlCol="0">
              <a:spAutoFit/>
            </a:bodyPr>
            <a:lstStyle/>
            <a:p>
              <a:r>
                <a:rPr lang="en-US" dirty="0"/>
                <a:t>Mutant </a:t>
              </a:r>
              <a:r>
                <a:rPr lang="en-US" i="1" dirty="0"/>
                <a:t>PAH</a:t>
              </a:r>
              <a:r>
                <a:rPr lang="en-US" dirty="0"/>
                <a:t> gene</a:t>
              </a:r>
            </a:p>
          </p:txBody>
        </p:sp>
        <p:sp>
          <p:nvSpPr>
            <p:cNvPr id="23" name="TextBox 22">
              <a:extLst>
                <a:ext uri="{FF2B5EF4-FFF2-40B4-BE49-F238E27FC236}">
                  <a16:creationId xmlns:a16="http://schemas.microsoft.com/office/drawing/2014/main" id="{9C04153A-CF86-5C4F-9DDD-0A47050393A0}"/>
                </a:ext>
              </a:extLst>
            </p:cNvPr>
            <p:cNvSpPr txBox="1"/>
            <p:nvPr/>
          </p:nvSpPr>
          <p:spPr>
            <a:xfrm>
              <a:off x="10435884" y="2757760"/>
              <a:ext cx="163185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Cleaving site for restriction enzymes</a:t>
              </a:r>
            </a:p>
          </p:txBody>
        </p:sp>
      </p:grpSp>
      <p:sp>
        <p:nvSpPr>
          <p:cNvPr id="24" name="Rectangle 23">
            <a:extLst>
              <a:ext uri="{FF2B5EF4-FFF2-40B4-BE49-F238E27FC236}">
                <a16:creationId xmlns:a16="http://schemas.microsoft.com/office/drawing/2014/main" id="{F144207D-0102-F449-B169-F45BDE1058F0}"/>
              </a:ext>
            </a:extLst>
          </p:cNvPr>
          <p:cNvSpPr/>
          <p:nvPr/>
        </p:nvSpPr>
        <p:spPr>
          <a:xfrm>
            <a:off x="506444" y="4322396"/>
            <a:ext cx="5380306" cy="1437092"/>
          </a:xfrm>
          <a:prstGeom prst="rect">
            <a:avLst/>
          </a:prstGeom>
          <a:solidFill>
            <a:srgbClr val="F6F4D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43A69D-9292-9047-AE6D-6F9E364C059E}"/>
              </a:ext>
            </a:extLst>
          </p:cNvPr>
          <p:cNvSpPr txBox="1"/>
          <p:nvPr/>
        </p:nvSpPr>
        <p:spPr>
          <a:xfrm>
            <a:off x="7239189" y="2756850"/>
            <a:ext cx="926857" cy="369332"/>
          </a:xfrm>
          <a:prstGeom prst="rect">
            <a:avLst/>
          </a:prstGeom>
          <a:noFill/>
        </p:spPr>
        <p:txBody>
          <a:bodyPr wrap="none" rtlCol="0">
            <a:spAutoFit/>
          </a:bodyPr>
          <a:lstStyle/>
          <a:p>
            <a:r>
              <a:rPr lang="en-US" dirty="0"/>
              <a:t>Allele a.</a:t>
            </a:r>
          </a:p>
        </p:txBody>
      </p:sp>
      <p:sp>
        <p:nvSpPr>
          <p:cNvPr id="27" name="TextBox 26">
            <a:extLst>
              <a:ext uri="{FF2B5EF4-FFF2-40B4-BE49-F238E27FC236}">
                <a16:creationId xmlns:a16="http://schemas.microsoft.com/office/drawing/2014/main" id="{B2CB2BB3-6085-824E-9A41-FE8B1A4850F9}"/>
              </a:ext>
            </a:extLst>
          </p:cNvPr>
          <p:cNvSpPr txBox="1"/>
          <p:nvPr/>
        </p:nvSpPr>
        <p:spPr>
          <a:xfrm>
            <a:off x="7223800" y="4026616"/>
            <a:ext cx="942246" cy="369332"/>
          </a:xfrm>
          <a:prstGeom prst="rect">
            <a:avLst/>
          </a:prstGeom>
          <a:noFill/>
        </p:spPr>
        <p:txBody>
          <a:bodyPr wrap="none" rtlCol="0">
            <a:spAutoFit/>
          </a:bodyPr>
          <a:lstStyle/>
          <a:p>
            <a:r>
              <a:rPr lang="en-US" dirty="0"/>
              <a:t>Allele b.</a:t>
            </a:r>
          </a:p>
        </p:txBody>
      </p:sp>
      <p:cxnSp>
        <p:nvCxnSpPr>
          <p:cNvPr id="29" name="Straight Connector 28">
            <a:extLst>
              <a:ext uri="{FF2B5EF4-FFF2-40B4-BE49-F238E27FC236}">
                <a16:creationId xmlns:a16="http://schemas.microsoft.com/office/drawing/2014/main" id="{9092A6E7-6D8D-1E4F-B52E-2C55DE5F5FD5}"/>
              </a:ext>
            </a:extLst>
          </p:cNvPr>
          <p:cNvCxnSpPr/>
          <p:nvPr/>
        </p:nvCxnSpPr>
        <p:spPr>
          <a:xfrm flipV="1">
            <a:off x="520510" y="1496791"/>
            <a:ext cx="0" cy="426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F560ED-064F-A948-9B65-AEC95BB4C490}"/>
              </a:ext>
            </a:extLst>
          </p:cNvPr>
          <p:cNvCxnSpPr/>
          <p:nvPr/>
        </p:nvCxnSpPr>
        <p:spPr>
          <a:xfrm flipV="1">
            <a:off x="1432560" y="1181686"/>
            <a:ext cx="0" cy="45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FBA9C6-4E51-0F47-8E9D-5DD8402CA57B}"/>
              </a:ext>
            </a:extLst>
          </p:cNvPr>
          <p:cNvCxnSpPr>
            <a:cxnSpLocks/>
          </p:cNvCxnSpPr>
          <p:nvPr/>
        </p:nvCxnSpPr>
        <p:spPr>
          <a:xfrm flipV="1">
            <a:off x="2372752"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BD05B7-CE80-FD40-B616-C1D84E6504DF}"/>
              </a:ext>
            </a:extLst>
          </p:cNvPr>
          <p:cNvCxnSpPr>
            <a:cxnSpLocks/>
          </p:cNvCxnSpPr>
          <p:nvPr/>
        </p:nvCxnSpPr>
        <p:spPr>
          <a:xfrm flipV="1">
            <a:off x="3327007"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D6CC52-AA76-2141-8FF4-006690848594}"/>
              </a:ext>
            </a:extLst>
          </p:cNvPr>
          <p:cNvCxnSpPr>
            <a:cxnSpLocks/>
          </p:cNvCxnSpPr>
          <p:nvPr/>
        </p:nvCxnSpPr>
        <p:spPr>
          <a:xfrm flipV="1">
            <a:off x="4210928"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A93DEB-7CE3-114F-B64A-32D3BAB5B6C9}"/>
              </a:ext>
            </a:extLst>
          </p:cNvPr>
          <p:cNvCxnSpPr>
            <a:cxnSpLocks/>
          </p:cNvCxnSpPr>
          <p:nvPr/>
        </p:nvCxnSpPr>
        <p:spPr>
          <a:xfrm flipV="1">
            <a:off x="5010442" y="2270514"/>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DD882C-DF43-6540-A71D-79087A61C371}"/>
              </a:ext>
            </a:extLst>
          </p:cNvPr>
          <p:cNvCxnSpPr>
            <a:cxnSpLocks/>
          </p:cNvCxnSpPr>
          <p:nvPr/>
        </p:nvCxnSpPr>
        <p:spPr>
          <a:xfrm flipV="1">
            <a:off x="5886750"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AEAEF7-8515-834F-886A-6B93CA6109F6}"/>
              </a:ext>
            </a:extLst>
          </p:cNvPr>
          <p:cNvCxnSpPr/>
          <p:nvPr/>
        </p:nvCxnSpPr>
        <p:spPr>
          <a:xfrm>
            <a:off x="1432560" y="1828800"/>
            <a:ext cx="444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BD9EFC6-3CAC-B646-894A-7B1936004CE1}"/>
              </a:ext>
            </a:extLst>
          </p:cNvPr>
          <p:cNvSpPr/>
          <p:nvPr/>
        </p:nvSpPr>
        <p:spPr>
          <a:xfrm>
            <a:off x="3519132" y="2098533"/>
            <a:ext cx="434625" cy="434625"/>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2BC02895-5372-574C-AA2D-5F39B6D3C702}"/>
              </a:ext>
            </a:extLst>
          </p:cNvPr>
          <p:cNvSpPr>
            <a:spLocks noChangeAspect="1"/>
          </p:cNvSpPr>
          <p:nvPr/>
        </p:nvSpPr>
        <p:spPr>
          <a:xfrm>
            <a:off x="2596659" y="2055594"/>
            <a:ext cx="548640" cy="54864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5720503-0155-BE43-9773-B6A1720044D4}"/>
              </a:ext>
            </a:extLst>
          </p:cNvPr>
          <p:cNvGrpSpPr>
            <a:grpSpLocks noChangeAspect="1"/>
          </p:cNvGrpSpPr>
          <p:nvPr/>
        </p:nvGrpSpPr>
        <p:grpSpPr>
          <a:xfrm>
            <a:off x="4381033" y="2078406"/>
            <a:ext cx="457200" cy="457200"/>
            <a:chOff x="3409950" y="5505450"/>
            <a:chExt cx="557212" cy="561975"/>
          </a:xfrm>
        </p:grpSpPr>
        <p:sp>
          <p:nvSpPr>
            <p:cNvPr id="41" name="Rectangle 40">
              <a:extLst>
                <a:ext uri="{FF2B5EF4-FFF2-40B4-BE49-F238E27FC236}">
                  <a16:creationId xmlns:a16="http://schemas.microsoft.com/office/drawing/2014/main" id="{9289AA1D-B012-674E-8D31-8DD7AFEC6D16}"/>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28F05E9-F63F-AC46-BB17-12AB7EAA2C1B}"/>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5" name="Straight Connector 44">
            <a:extLst>
              <a:ext uri="{FF2B5EF4-FFF2-40B4-BE49-F238E27FC236}">
                <a16:creationId xmlns:a16="http://schemas.microsoft.com/office/drawing/2014/main" id="{CA70C7EC-D6F8-BC4E-B134-374A702CCA29}"/>
              </a:ext>
            </a:extLst>
          </p:cNvPr>
          <p:cNvCxnSpPr>
            <a:endCxn id="39" idx="0"/>
          </p:cNvCxnSpPr>
          <p:nvPr/>
        </p:nvCxnSpPr>
        <p:spPr>
          <a:xfrm>
            <a:off x="2870979" y="1828800"/>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082E62-FED0-584A-8A2D-06FA20B6E467}"/>
              </a:ext>
            </a:extLst>
          </p:cNvPr>
          <p:cNvCxnSpPr/>
          <p:nvPr/>
        </p:nvCxnSpPr>
        <p:spPr>
          <a:xfrm>
            <a:off x="3726760" y="1854588"/>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104B01-B9A7-E44D-A5AE-4DD7B52A38B8}"/>
              </a:ext>
            </a:extLst>
          </p:cNvPr>
          <p:cNvCxnSpPr/>
          <p:nvPr/>
        </p:nvCxnSpPr>
        <p:spPr>
          <a:xfrm>
            <a:off x="4610681" y="1852240"/>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C5C994-9EC2-8E41-99AD-8B28E9C51FEF}"/>
              </a:ext>
            </a:extLst>
          </p:cNvPr>
          <p:cNvCxnSpPr/>
          <p:nvPr/>
        </p:nvCxnSpPr>
        <p:spPr>
          <a:xfrm>
            <a:off x="5466466" y="1849892"/>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E0C524-F87C-0343-A5D0-3D06F2173D1B}"/>
              </a:ext>
            </a:extLst>
          </p:cNvPr>
          <p:cNvCxnSpPr/>
          <p:nvPr/>
        </p:nvCxnSpPr>
        <p:spPr>
          <a:xfrm>
            <a:off x="1083212" y="1496791"/>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BEE1852-5827-4F4A-9EE1-DE798D261DE3}"/>
              </a:ext>
            </a:extLst>
          </p:cNvPr>
          <p:cNvGrpSpPr>
            <a:grpSpLocks noChangeAspect="1"/>
          </p:cNvGrpSpPr>
          <p:nvPr/>
        </p:nvGrpSpPr>
        <p:grpSpPr>
          <a:xfrm>
            <a:off x="781934" y="1237958"/>
            <a:ext cx="457200" cy="457200"/>
            <a:chOff x="3409950" y="5505450"/>
            <a:chExt cx="557212" cy="561975"/>
          </a:xfrm>
        </p:grpSpPr>
        <p:sp>
          <p:nvSpPr>
            <p:cNvPr id="52" name="Rectangle 51">
              <a:extLst>
                <a:ext uri="{FF2B5EF4-FFF2-40B4-BE49-F238E27FC236}">
                  <a16:creationId xmlns:a16="http://schemas.microsoft.com/office/drawing/2014/main" id="{88D82AA6-1E46-DC42-816B-515EA65DE561}"/>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DD393E3-14DE-3345-9352-C0055AC862F1}"/>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AB26C175-D46B-6C46-B6FF-B147B3DEA51E}"/>
              </a:ext>
            </a:extLst>
          </p:cNvPr>
          <p:cNvGrpSpPr/>
          <p:nvPr/>
        </p:nvGrpSpPr>
        <p:grpSpPr>
          <a:xfrm>
            <a:off x="1540412" y="1199944"/>
            <a:ext cx="548640" cy="553440"/>
            <a:chOff x="1216855" y="1199944"/>
            <a:chExt cx="548640" cy="553440"/>
          </a:xfrm>
        </p:grpSpPr>
        <p:sp>
          <p:nvSpPr>
            <p:cNvPr id="54" name="Oval 53">
              <a:extLst>
                <a:ext uri="{FF2B5EF4-FFF2-40B4-BE49-F238E27FC236}">
                  <a16:creationId xmlns:a16="http://schemas.microsoft.com/office/drawing/2014/main" id="{8B6775E8-E08D-FD4C-987C-DFEE2503C6F6}"/>
                </a:ext>
              </a:extLst>
            </p:cNvPr>
            <p:cNvSpPr>
              <a:spLocks noChangeAspect="1"/>
            </p:cNvSpPr>
            <p:nvPr/>
          </p:nvSpPr>
          <p:spPr>
            <a:xfrm>
              <a:off x="1216855" y="1199944"/>
              <a:ext cx="548640" cy="54864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9FF0D00-92D3-D94D-BADB-3A79E3F9494D}"/>
                </a:ext>
              </a:extLst>
            </p:cNvPr>
            <p:cNvSpPr>
              <a:spLocks noChangeAspect="1"/>
            </p:cNvSpPr>
            <p:nvPr/>
          </p:nvSpPr>
          <p:spPr>
            <a:xfrm>
              <a:off x="1499931" y="1204078"/>
              <a:ext cx="264200" cy="549306"/>
            </a:xfrm>
            <a:custGeom>
              <a:avLst/>
              <a:gdLst>
                <a:gd name="connsiteX0" fmla="*/ 0 w 548640"/>
                <a:gd name="connsiteY0" fmla="*/ 274320 h 548640"/>
                <a:gd name="connsiteX1" fmla="*/ 274320 w 548640"/>
                <a:gd name="connsiteY1" fmla="*/ 0 h 548640"/>
                <a:gd name="connsiteX2" fmla="*/ 548640 w 548640"/>
                <a:gd name="connsiteY2" fmla="*/ 274320 h 548640"/>
                <a:gd name="connsiteX3" fmla="*/ 274320 w 548640"/>
                <a:gd name="connsiteY3" fmla="*/ 548640 h 548640"/>
                <a:gd name="connsiteX4" fmla="*/ 0 w 548640"/>
                <a:gd name="connsiteY4" fmla="*/ 274320 h 548640"/>
                <a:gd name="connsiteX0" fmla="*/ 15801 w 297155"/>
                <a:gd name="connsiteY0" fmla="*/ 302580 h 548924"/>
                <a:gd name="connsiteX1" fmla="*/ 22835 w 297155"/>
                <a:gd name="connsiteY1" fmla="*/ 125 h 548924"/>
                <a:gd name="connsiteX2" fmla="*/ 297155 w 297155"/>
                <a:gd name="connsiteY2" fmla="*/ 274445 h 548924"/>
                <a:gd name="connsiteX3" fmla="*/ 22835 w 297155"/>
                <a:gd name="connsiteY3" fmla="*/ 548765 h 548924"/>
                <a:gd name="connsiteX4" fmla="*/ 15801 w 297155"/>
                <a:gd name="connsiteY4" fmla="*/ 302580 h 548924"/>
                <a:gd name="connsiteX0" fmla="*/ 0 w 334842"/>
                <a:gd name="connsiteY0" fmla="*/ 316795 h 549306"/>
                <a:gd name="connsiteX1" fmla="*/ 60522 w 334842"/>
                <a:gd name="connsiteY1" fmla="*/ 273 h 549306"/>
                <a:gd name="connsiteX2" fmla="*/ 334842 w 334842"/>
                <a:gd name="connsiteY2" fmla="*/ 274593 h 549306"/>
                <a:gd name="connsiteX3" fmla="*/ 60522 w 334842"/>
                <a:gd name="connsiteY3" fmla="*/ 548913 h 549306"/>
                <a:gd name="connsiteX4" fmla="*/ 0 w 334842"/>
                <a:gd name="connsiteY4" fmla="*/ 316795 h 54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42" h="549306">
                  <a:moveTo>
                    <a:pt x="0" y="316795"/>
                  </a:moveTo>
                  <a:cubicBezTo>
                    <a:pt x="0" y="165292"/>
                    <a:pt x="4715" y="7307"/>
                    <a:pt x="60522" y="273"/>
                  </a:cubicBezTo>
                  <a:cubicBezTo>
                    <a:pt x="116329" y="-6761"/>
                    <a:pt x="334842" y="123090"/>
                    <a:pt x="334842" y="274593"/>
                  </a:cubicBezTo>
                  <a:cubicBezTo>
                    <a:pt x="334842" y="426096"/>
                    <a:pt x="116329" y="541879"/>
                    <a:pt x="60522" y="548913"/>
                  </a:cubicBezTo>
                  <a:cubicBezTo>
                    <a:pt x="4715" y="555947"/>
                    <a:pt x="0" y="468298"/>
                    <a:pt x="0" y="316795"/>
                  </a:cubicBez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a:extLst>
              <a:ext uri="{FF2B5EF4-FFF2-40B4-BE49-F238E27FC236}">
                <a16:creationId xmlns:a16="http://schemas.microsoft.com/office/drawing/2014/main" id="{6742B948-0458-AD40-B647-7A036E6971E7}"/>
              </a:ext>
            </a:extLst>
          </p:cNvPr>
          <p:cNvSpPr>
            <a:spLocks noChangeAspect="1"/>
          </p:cNvSpPr>
          <p:nvPr/>
        </p:nvSpPr>
        <p:spPr>
          <a:xfrm>
            <a:off x="871076" y="6230445"/>
            <a:ext cx="365760" cy="36576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A382005A-6FA2-A24E-A870-FD82998934B1}"/>
              </a:ext>
            </a:extLst>
          </p:cNvPr>
          <p:cNvSpPr>
            <a:spLocks noChangeAspect="1"/>
          </p:cNvSpPr>
          <p:nvPr/>
        </p:nvSpPr>
        <p:spPr>
          <a:xfrm>
            <a:off x="1754871" y="6147835"/>
            <a:ext cx="457200" cy="45720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F17FD7B2-D494-BD49-A4F1-1A8D6CB87285}"/>
              </a:ext>
            </a:extLst>
          </p:cNvPr>
          <p:cNvSpPr>
            <a:spLocks noChangeAspect="1"/>
          </p:cNvSpPr>
          <p:nvPr/>
        </p:nvSpPr>
        <p:spPr>
          <a:xfrm>
            <a:off x="2857351" y="6129888"/>
            <a:ext cx="457200" cy="457200"/>
          </a:xfrm>
          <a:prstGeom prst="diamond">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E0D6742-B8AC-D848-BD4D-9A2313174CEB}"/>
              </a:ext>
            </a:extLst>
          </p:cNvPr>
          <p:cNvSpPr txBox="1"/>
          <p:nvPr/>
        </p:nvSpPr>
        <p:spPr>
          <a:xfrm>
            <a:off x="825989" y="5818621"/>
            <a:ext cx="849913" cy="369332"/>
          </a:xfrm>
          <a:prstGeom prst="rect">
            <a:avLst/>
          </a:prstGeom>
          <a:noFill/>
        </p:spPr>
        <p:txBody>
          <a:bodyPr wrap="none" rtlCol="0">
            <a:spAutoFit/>
          </a:bodyPr>
          <a:lstStyle/>
          <a:p>
            <a:r>
              <a:rPr lang="en-US" dirty="0"/>
              <a:t>Legend</a:t>
            </a:r>
          </a:p>
        </p:txBody>
      </p:sp>
      <p:sp>
        <p:nvSpPr>
          <p:cNvPr id="66" name="TextBox 65">
            <a:extLst>
              <a:ext uri="{FF2B5EF4-FFF2-40B4-BE49-F238E27FC236}">
                <a16:creationId xmlns:a16="http://schemas.microsoft.com/office/drawing/2014/main" id="{E4DB14BB-A833-0248-98AD-E44423D018EB}"/>
              </a:ext>
            </a:extLst>
          </p:cNvPr>
          <p:cNvSpPr txBox="1"/>
          <p:nvPr/>
        </p:nvSpPr>
        <p:spPr>
          <a:xfrm>
            <a:off x="1241580" y="6355710"/>
            <a:ext cx="577402" cy="307777"/>
          </a:xfrm>
          <a:prstGeom prst="rect">
            <a:avLst/>
          </a:prstGeom>
          <a:noFill/>
        </p:spPr>
        <p:txBody>
          <a:bodyPr wrap="none" rtlCol="0">
            <a:spAutoFit/>
          </a:bodyPr>
          <a:lstStyle/>
          <a:p>
            <a:r>
              <a:rPr lang="en-US" sz="1400" dirty="0"/>
              <a:t>Male </a:t>
            </a:r>
          </a:p>
        </p:txBody>
      </p:sp>
      <p:sp>
        <p:nvSpPr>
          <p:cNvPr id="67" name="TextBox 66">
            <a:extLst>
              <a:ext uri="{FF2B5EF4-FFF2-40B4-BE49-F238E27FC236}">
                <a16:creationId xmlns:a16="http://schemas.microsoft.com/office/drawing/2014/main" id="{CED4005C-4649-F24E-B605-3146CD55031B}"/>
              </a:ext>
            </a:extLst>
          </p:cNvPr>
          <p:cNvSpPr txBox="1"/>
          <p:nvPr/>
        </p:nvSpPr>
        <p:spPr>
          <a:xfrm>
            <a:off x="2189083" y="6327143"/>
            <a:ext cx="744627" cy="307777"/>
          </a:xfrm>
          <a:prstGeom prst="rect">
            <a:avLst/>
          </a:prstGeom>
          <a:noFill/>
        </p:spPr>
        <p:txBody>
          <a:bodyPr wrap="none" rtlCol="0">
            <a:spAutoFit/>
          </a:bodyPr>
          <a:lstStyle/>
          <a:p>
            <a:r>
              <a:rPr lang="en-US" sz="1400" dirty="0"/>
              <a:t>Female </a:t>
            </a:r>
          </a:p>
        </p:txBody>
      </p:sp>
      <p:sp>
        <p:nvSpPr>
          <p:cNvPr id="68" name="TextBox 67">
            <a:extLst>
              <a:ext uri="{FF2B5EF4-FFF2-40B4-BE49-F238E27FC236}">
                <a16:creationId xmlns:a16="http://schemas.microsoft.com/office/drawing/2014/main" id="{C8416622-9AE4-4D45-8A17-F6A486A29EC2}"/>
              </a:ext>
            </a:extLst>
          </p:cNvPr>
          <p:cNvSpPr txBox="1"/>
          <p:nvPr/>
        </p:nvSpPr>
        <p:spPr>
          <a:xfrm>
            <a:off x="3321068" y="6331124"/>
            <a:ext cx="571503" cy="307777"/>
          </a:xfrm>
          <a:prstGeom prst="rect">
            <a:avLst/>
          </a:prstGeom>
          <a:noFill/>
        </p:spPr>
        <p:txBody>
          <a:bodyPr wrap="none" rtlCol="0">
            <a:spAutoFit/>
          </a:bodyPr>
          <a:lstStyle/>
          <a:p>
            <a:r>
              <a:rPr lang="en-US" sz="1400" dirty="0"/>
              <a:t>Fetus</a:t>
            </a:r>
          </a:p>
        </p:txBody>
      </p:sp>
      <p:cxnSp>
        <p:nvCxnSpPr>
          <p:cNvPr id="73" name="Straight Connector 72">
            <a:extLst>
              <a:ext uri="{FF2B5EF4-FFF2-40B4-BE49-F238E27FC236}">
                <a16:creationId xmlns:a16="http://schemas.microsoft.com/office/drawing/2014/main" id="{5DD0A727-FE90-D746-BFF4-738054B1AE0F}"/>
              </a:ext>
            </a:extLst>
          </p:cNvPr>
          <p:cNvCxnSpPr/>
          <p:nvPr/>
        </p:nvCxnSpPr>
        <p:spPr>
          <a:xfrm>
            <a:off x="732698" y="5095917"/>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E7E2A25-031C-D242-A496-6B698CDEA8E9}"/>
              </a:ext>
            </a:extLst>
          </p:cNvPr>
          <p:cNvCxnSpPr/>
          <p:nvPr/>
        </p:nvCxnSpPr>
        <p:spPr>
          <a:xfrm>
            <a:off x="730354"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880DA35-E5C3-AD4D-A45E-B365E5BDF242}"/>
              </a:ext>
            </a:extLst>
          </p:cNvPr>
          <p:cNvCxnSpPr/>
          <p:nvPr/>
        </p:nvCxnSpPr>
        <p:spPr>
          <a:xfrm>
            <a:off x="1651787" y="5095917"/>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E289E66-EB5B-004B-84A3-C61BDCACFAF5}"/>
              </a:ext>
            </a:extLst>
          </p:cNvPr>
          <p:cNvCxnSpPr/>
          <p:nvPr/>
        </p:nvCxnSpPr>
        <p:spPr>
          <a:xfrm>
            <a:off x="1649443"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65DDFC9-E1F1-5C41-B4E3-B90C5199C716}"/>
              </a:ext>
            </a:extLst>
          </p:cNvPr>
          <p:cNvCxnSpPr/>
          <p:nvPr/>
        </p:nvCxnSpPr>
        <p:spPr>
          <a:xfrm>
            <a:off x="2596659" y="464538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02655A9-0333-6E4E-AE33-A4BD65169FE2}"/>
              </a:ext>
            </a:extLst>
          </p:cNvPr>
          <p:cNvCxnSpPr/>
          <p:nvPr/>
        </p:nvCxnSpPr>
        <p:spPr>
          <a:xfrm>
            <a:off x="3500939"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6E2A7E5-8472-B54D-AF9C-02EE1555F48A}"/>
              </a:ext>
            </a:extLst>
          </p:cNvPr>
          <p:cNvCxnSpPr/>
          <p:nvPr/>
        </p:nvCxnSpPr>
        <p:spPr>
          <a:xfrm>
            <a:off x="4333359" y="509356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4BFA2DD-6320-4943-97CD-27A807897E8F}"/>
              </a:ext>
            </a:extLst>
          </p:cNvPr>
          <p:cNvCxnSpPr/>
          <p:nvPr/>
        </p:nvCxnSpPr>
        <p:spPr>
          <a:xfrm>
            <a:off x="4331015" y="5471052"/>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0335A95-9A52-2A48-9EEB-EBD8A67D1FB6}"/>
              </a:ext>
            </a:extLst>
          </p:cNvPr>
          <p:cNvCxnSpPr/>
          <p:nvPr/>
        </p:nvCxnSpPr>
        <p:spPr>
          <a:xfrm>
            <a:off x="5173281" y="5471052"/>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9667CD78-99CA-6C48-834C-5A1DC40A3495}"/>
              </a:ext>
            </a:extLst>
          </p:cNvPr>
          <p:cNvSpPr/>
          <p:nvPr/>
        </p:nvSpPr>
        <p:spPr>
          <a:xfrm>
            <a:off x="1205147" y="316041"/>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 of using RFLP in the detection of phenylketonuria</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3" name="Rectangle 82">
            <a:extLst>
              <a:ext uri="{FF2B5EF4-FFF2-40B4-BE49-F238E27FC236}">
                <a16:creationId xmlns:a16="http://schemas.microsoft.com/office/drawing/2014/main" id="{D42AC4A3-8D49-3C4A-BD69-4F259D4CE2D1}"/>
              </a:ext>
            </a:extLst>
          </p:cNvPr>
          <p:cNvSpPr/>
          <p:nvPr/>
        </p:nvSpPr>
        <p:spPr>
          <a:xfrm>
            <a:off x="6253783" y="999343"/>
            <a:ext cx="4976610" cy="646331"/>
          </a:xfrm>
          <a:prstGeom prst="rect">
            <a:avLst/>
          </a:prstGeom>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PKU</a:t>
            </a:r>
            <a:r>
              <a:rPr lang="en-US" dirty="0">
                <a:latin typeface="Times New Roman" panose="02020603050405020304" pitchFamily="18" charset="0"/>
                <a:cs typeface="Times New Roman" panose="02020603050405020304" pitchFamily="18" charset="0"/>
              </a:rPr>
              <a:t> is inherited in families in an </a:t>
            </a:r>
            <a:r>
              <a:rPr lang="en-US" u="sng" dirty="0">
                <a:latin typeface="Times New Roman" panose="02020603050405020304" pitchFamily="18" charset="0"/>
                <a:cs typeface="Times New Roman" panose="02020603050405020304" pitchFamily="18" charset="0"/>
              </a:rPr>
              <a:t>autosomal recessive</a:t>
            </a:r>
            <a:r>
              <a:rPr lang="en-US" dirty="0">
                <a:latin typeface="Times New Roman" panose="02020603050405020304" pitchFamily="18" charset="0"/>
                <a:cs typeface="Times New Roman" panose="02020603050405020304" pitchFamily="18" charset="0"/>
              </a:rPr>
              <a:t> pattern. </a:t>
            </a:r>
          </a:p>
        </p:txBody>
      </p:sp>
      <p:sp>
        <p:nvSpPr>
          <p:cNvPr id="84" name="TextBox 83">
            <a:extLst>
              <a:ext uri="{FF2B5EF4-FFF2-40B4-BE49-F238E27FC236}">
                <a16:creationId xmlns:a16="http://schemas.microsoft.com/office/drawing/2014/main" id="{47CE200E-6D64-CC4C-AD45-21D0EBF388D0}"/>
              </a:ext>
            </a:extLst>
          </p:cNvPr>
          <p:cNvSpPr txBox="1"/>
          <p:nvPr/>
        </p:nvSpPr>
        <p:spPr>
          <a:xfrm>
            <a:off x="6253783" y="1741887"/>
            <a:ext cx="5687326" cy="369332"/>
          </a:xfrm>
          <a:prstGeom prst="rect">
            <a:avLst/>
          </a:prstGeom>
          <a:noFill/>
        </p:spPr>
        <p:txBody>
          <a:bodyPr wrap="none" rtlCol="0">
            <a:spAutoFit/>
          </a:bodyPr>
          <a:lstStyle/>
          <a:p>
            <a:r>
              <a:rPr lang="en-US" dirty="0">
                <a:solidFill>
                  <a:schemeClr val="tx2"/>
                </a:solidFill>
                <a:effectLst>
                  <a:glow rad="139700">
                    <a:schemeClr val="accent6">
                      <a:satMod val="175000"/>
                      <a:alpha val="23000"/>
                    </a:schemeClr>
                  </a:glow>
                </a:effectLst>
                <a:latin typeface="Times New Roman" panose="02020603050405020304" pitchFamily="18" charset="0"/>
                <a:cs typeface="Times New Roman" panose="02020603050405020304" pitchFamily="18" charset="0"/>
              </a:rPr>
              <a:t>What is the expected disease status of the children/fetus ? </a:t>
            </a:r>
          </a:p>
        </p:txBody>
      </p:sp>
      <p:cxnSp>
        <p:nvCxnSpPr>
          <p:cNvPr id="85" name="Straight Connector 84">
            <a:extLst>
              <a:ext uri="{FF2B5EF4-FFF2-40B4-BE49-F238E27FC236}">
                <a16:creationId xmlns:a16="http://schemas.microsoft.com/office/drawing/2014/main" id="{2BB56561-2044-5C4B-8ACE-E33458C6994F}"/>
              </a:ext>
            </a:extLst>
          </p:cNvPr>
          <p:cNvCxnSpPr/>
          <p:nvPr/>
        </p:nvCxnSpPr>
        <p:spPr>
          <a:xfrm>
            <a:off x="734260" y="467316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6489FED-3249-B94E-8474-7C2AE4E0964E}"/>
              </a:ext>
            </a:extLst>
          </p:cNvPr>
          <p:cNvCxnSpPr/>
          <p:nvPr/>
        </p:nvCxnSpPr>
        <p:spPr>
          <a:xfrm>
            <a:off x="1631380" y="464538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47F8CBE-A313-0A4C-BA68-95792D96A032}"/>
              </a:ext>
            </a:extLst>
          </p:cNvPr>
          <p:cNvCxnSpPr/>
          <p:nvPr/>
        </p:nvCxnSpPr>
        <p:spPr>
          <a:xfrm>
            <a:off x="3490996" y="511921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DB716-3EEF-9743-B58A-B0D4BBA313F9}"/>
              </a:ext>
            </a:extLst>
          </p:cNvPr>
          <p:cNvCxnSpPr/>
          <p:nvPr/>
        </p:nvCxnSpPr>
        <p:spPr>
          <a:xfrm>
            <a:off x="5169210" y="5078221"/>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6404452-995A-FE43-9739-AEB12A051438}"/>
              </a:ext>
            </a:extLst>
          </p:cNvPr>
          <p:cNvCxnSpPr/>
          <p:nvPr/>
        </p:nvCxnSpPr>
        <p:spPr>
          <a:xfrm>
            <a:off x="4333359" y="465211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46317A3-EBC0-F74B-8AB3-6854CD3DD7E7}"/>
              </a:ext>
            </a:extLst>
          </p:cNvPr>
          <p:cNvCxnSpPr>
            <a:cxnSpLocks/>
          </p:cNvCxnSpPr>
          <p:nvPr/>
        </p:nvCxnSpPr>
        <p:spPr>
          <a:xfrm>
            <a:off x="1205147" y="765676"/>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A1DCB51-B86D-BE44-B29A-0ABDFBBBA917}"/>
              </a:ext>
            </a:extLst>
          </p:cNvPr>
          <p:cNvSpPr txBox="1"/>
          <p:nvPr/>
        </p:nvSpPr>
        <p:spPr>
          <a:xfrm>
            <a:off x="-14174" y="4508561"/>
            <a:ext cx="506544" cy="307777"/>
          </a:xfrm>
          <a:prstGeom prst="rect">
            <a:avLst/>
          </a:prstGeom>
          <a:noFill/>
        </p:spPr>
        <p:txBody>
          <a:bodyPr wrap="square" rtlCol="0">
            <a:spAutoFit/>
          </a:bodyPr>
          <a:lstStyle/>
          <a:p>
            <a:pPr algn="ctr"/>
            <a:r>
              <a:rPr lang="en-US" sz="1400" dirty="0">
                <a:effectLst>
                  <a:glow rad="228600">
                    <a:schemeClr val="accent2">
                      <a:satMod val="175000"/>
                      <a:alpha val="73000"/>
                    </a:schemeClr>
                  </a:glow>
                </a:effectLst>
              </a:rPr>
              <a:t>5 kb</a:t>
            </a:r>
          </a:p>
        </p:txBody>
      </p:sp>
      <p:sp>
        <p:nvSpPr>
          <p:cNvPr id="71" name="TextBox 70">
            <a:extLst>
              <a:ext uri="{FF2B5EF4-FFF2-40B4-BE49-F238E27FC236}">
                <a16:creationId xmlns:a16="http://schemas.microsoft.com/office/drawing/2014/main" id="{1EE47485-B6E7-CC48-BBCE-944AC2241045}"/>
              </a:ext>
            </a:extLst>
          </p:cNvPr>
          <p:cNvSpPr txBox="1"/>
          <p:nvPr/>
        </p:nvSpPr>
        <p:spPr>
          <a:xfrm>
            <a:off x="-14175" y="4897939"/>
            <a:ext cx="506545" cy="307777"/>
          </a:xfrm>
          <a:prstGeom prst="rect">
            <a:avLst/>
          </a:prstGeom>
          <a:noFill/>
        </p:spPr>
        <p:txBody>
          <a:bodyPr wrap="square" rtlCol="0">
            <a:spAutoFit/>
          </a:bodyPr>
          <a:lstStyle>
            <a:defPPr>
              <a:defRPr lang="en-US"/>
            </a:defPPr>
            <a:lvl1pPr algn="ctr">
              <a:defRPr sz="1400"/>
            </a:lvl1pPr>
          </a:lstStyle>
          <a:p>
            <a:r>
              <a:rPr lang="en-US" dirty="0">
                <a:effectLst>
                  <a:glow rad="228600">
                    <a:schemeClr val="accent2">
                      <a:satMod val="175000"/>
                      <a:alpha val="73000"/>
                    </a:schemeClr>
                  </a:glow>
                </a:effectLst>
              </a:rPr>
              <a:t>3 kb</a:t>
            </a:r>
          </a:p>
        </p:txBody>
      </p:sp>
      <p:sp>
        <p:nvSpPr>
          <p:cNvPr id="72" name="TextBox 71">
            <a:extLst>
              <a:ext uri="{FF2B5EF4-FFF2-40B4-BE49-F238E27FC236}">
                <a16:creationId xmlns:a16="http://schemas.microsoft.com/office/drawing/2014/main" id="{22D4A8C5-A365-CC46-9DF3-BA4CA877F6A3}"/>
              </a:ext>
            </a:extLst>
          </p:cNvPr>
          <p:cNvSpPr txBox="1"/>
          <p:nvPr/>
        </p:nvSpPr>
        <p:spPr>
          <a:xfrm>
            <a:off x="-14806" y="5342370"/>
            <a:ext cx="506544" cy="307777"/>
          </a:xfrm>
          <a:prstGeom prst="rect">
            <a:avLst/>
          </a:prstGeom>
          <a:noFill/>
        </p:spPr>
        <p:txBody>
          <a:bodyPr wrap="square" rtlCol="0">
            <a:spAutoFit/>
          </a:bodyPr>
          <a:lstStyle/>
          <a:p>
            <a:pPr algn="ctr"/>
            <a:r>
              <a:rPr lang="en-US" sz="1400" dirty="0">
                <a:effectLst>
                  <a:glow rad="228600">
                    <a:schemeClr val="accent2">
                      <a:satMod val="175000"/>
                      <a:alpha val="73000"/>
                    </a:schemeClr>
                  </a:glow>
                </a:effectLst>
              </a:rPr>
              <a:t>2 kb</a:t>
            </a:r>
          </a:p>
        </p:txBody>
      </p:sp>
      <p:sp>
        <p:nvSpPr>
          <p:cNvPr id="91" name="TextBox 90">
            <a:extLst>
              <a:ext uri="{FF2B5EF4-FFF2-40B4-BE49-F238E27FC236}">
                <a16:creationId xmlns:a16="http://schemas.microsoft.com/office/drawing/2014/main" id="{943BD11B-2F29-0A4E-9E4F-93E61F390123}"/>
              </a:ext>
            </a:extLst>
          </p:cNvPr>
          <p:cNvSpPr txBox="1"/>
          <p:nvPr/>
        </p:nvSpPr>
        <p:spPr>
          <a:xfrm>
            <a:off x="8166046" y="3464560"/>
            <a:ext cx="506544" cy="307777"/>
          </a:xfrm>
          <a:prstGeom prst="rect">
            <a:avLst/>
          </a:prstGeom>
          <a:solidFill>
            <a:schemeClr val="bg2"/>
          </a:solidFill>
        </p:spPr>
        <p:txBody>
          <a:bodyPr wrap="square" rtlCol="0">
            <a:spAutoFit/>
          </a:bodyPr>
          <a:lstStyle/>
          <a:p>
            <a:pPr algn="ctr"/>
            <a:r>
              <a:rPr lang="en-US" sz="1400" dirty="0"/>
              <a:t>5 kb</a:t>
            </a:r>
          </a:p>
        </p:txBody>
      </p:sp>
      <p:sp>
        <p:nvSpPr>
          <p:cNvPr id="93" name="TextBox 92">
            <a:extLst>
              <a:ext uri="{FF2B5EF4-FFF2-40B4-BE49-F238E27FC236}">
                <a16:creationId xmlns:a16="http://schemas.microsoft.com/office/drawing/2014/main" id="{C53852EE-BE2C-4F4C-8DAC-722332A0B737}"/>
              </a:ext>
            </a:extLst>
          </p:cNvPr>
          <p:cNvSpPr txBox="1"/>
          <p:nvPr/>
        </p:nvSpPr>
        <p:spPr>
          <a:xfrm>
            <a:off x="7839271" y="4689288"/>
            <a:ext cx="506545" cy="307777"/>
          </a:xfrm>
          <a:prstGeom prst="rect">
            <a:avLst/>
          </a:prstGeom>
          <a:solidFill>
            <a:schemeClr val="bg2"/>
          </a:solidFill>
        </p:spPr>
        <p:txBody>
          <a:bodyPr wrap="square" rtlCol="0">
            <a:spAutoFit/>
          </a:bodyPr>
          <a:lstStyle>
            <a:defPPr>
              <a:defRPr lang="en-US"/>
            </a:defPPr>
            <a:lvl1pPr algn="ctr">
              <a:defRPr sz="1400"/>
            </a:lvl1pPr>
          </a:lstStyle>
          <a:p>
            <a:r>
              <a:rPr lang="en-US" dirty="0"/>
              <a:t>3 kb</a:t>
            </a:r>
          </a:p>
        </p:txBody>
      </p:sp>
      <p:sp>
        <p:nvSpPr>
          <p:cNvPr id="94" name="TextBox 93">
            <a:extLst>
              <a:ext uri="{FF2B5EF4-FFF2-40B4-BE49-F238E27FC236}">
                <a16:creationId xmlns:a16="http://schemas.microsoft.com/office/drawing/2014/main" id="{E444084A-FF67-184B-A970-78C2818BD8C0}"/>
              </a:ext>
            </a:extLst>
          </p:cNvPr>
          <p:cNvSpPr txBox="1"/>
          <p:nvPr/>
        </p:nvSpPr>
        <p:spPr>
          <a:xfrm>
            <a:off x="9345179" y="4691533"/>
            <a:ext cx="506544" cy="307777"/>
          </a:xfrm>
          <a:prstGeom prst="rect">
            <a:avLst/>
          </a:prstGeom>
          <a:solidFill>
            <a:schemeClr val="bg2"/>
          </a:solidFill>
        </p:spPr>
        <p:txBody>
          <a:bodyPr wrap="square" rtlCol="0">
            <a:spAutoFit/>
          </a:bodyPr>
          <a:lstStyle/>
          <a:p>
            <a:pPr algn="ctr"/>
            <a:r>
              <a:rPr lang="en-US" sz="1400" dirty="0"/>
              <a:t>2 kb</a:t>
            </a:r>
          </a:p>
        </p:txBody>
      </p:sp>
      <p:grpSp>
        <p:nvGrpSpPr>
          <p:cNvPr id="95" name="Group 94">
            <a:extLst>
              <a:ext uri="{FF2B5EF4-FFF2-40B4-BE49-F238E27FC236}">
                <a16:creationId xmlns:a16="http://schemas.microsoft.com/office/drawing/2014/main" id="{7189E4D2-E32A-A04F-ABEC-03203B0AA2BF}"/>
              </a:ext>
            </a:extLst>
          </p:cNvPr>
          <p:cNvGrpSpPr>
            <a:grpSpLocks noChangeAspect="1"/>
          </p:cNvGrpSpPr>
          <p:nvPr/>
        </p:nvGrpSpPr>
        <p:grpSpPr>
          <a:xfrm>
            <a:off x="4028048" y="6230445"/>
            <a:ext cx="365760" cy="365760"/>
            <a:chOff x="3409950" y="5505450"/>
            <a:chExt cx="557212" cy="561975"/>
          </a:xfrm>
        </p:grpSpPr>
        <p:sp>
          <p:nvSpPr>
            <p:cNvPr id="96" name="Rectangle 95">
              <a:extLst>
                <a:ext uri="{FF2B5EF4-FFF2-40B4-BE49-F238E27FC236}">
                  <a16:creationId xmlns:a16="http://schemas.microsoft.com/office/drawing/2014/main" id="{C22FA0C1-EE49-A941-843E-BE8B006DA971}"/>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0E73C9A-9157-F54F-8AAB-0EA351B5056D}"/>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TextBox 97">
            <a:extLst>
              <a:ext uri="{FF2B5EF4-FFF2-40B4-BE49-F238E27FC236}">
                <a16:creationId xmlns:a16="http://schemas.microsoft.com/office/drawing/2014/main" id="{E6271B07-89DB-C64F-B6C0-2C38F784F726}"/>
              </a:ext>
            </a:extLst>
          </p:cNvPr>
          <p:cNvSpPr txBox="1"/>
          <p:nvPr/>
        </p:nvSpPr>
        <p:spPr>
          <a:xfrm>
            <a:off x="4414658" y="6355709"/>
            <a:ext cx="724750" cy="307777"/>
          </a:xfrm>
          <a:prstGeom prst="rect">
            <a:avLst/>
          </a:prstGeom>
          <a:noFill/>
        </p:spPr>
        <p:txBody>
          <a:bodyPr wrap="none" rtlCol="0">
            <a:spAutoFit/>
          </a:bodyPr>
          <a:lstStyle/>
          <a:p>
            <a:r>
              <a:rPr lang="en-US" sz="1400" dirty="0"/>
              <a:t>Carrier</a:t>
            </a:r>
          </a:p>
        </p:txBody>
      </p:sp>
      <p:sp>
        <p:nvSpPr>
          <p:cNvPr id="99" name="Rectangle 98">
            <a:extLst>
              <a:ext uri="{FF2B5EF4-FFF2-40B4-BE49-F238E27FC236}">
                <a16:creationId xmlns:a16="http://schemas.microsoft.com/office/drawing/2014/main" id="{1C1EA1EB-2CE2-3F45-A3A6-9A74E64FAAED}"/>
              </a:ext>
            </a:extLst>
          </p:cNvPr>
          <p:cNvSpPr>
            <a:spLocks noChangeAspect="1"/>
          </p:cNvSpPr>
          <p:nvPr/>
        </p:nvSpPr>
        <p:spPr>
          <a:xfrm>
            <a:off x="5173872" y="6218011"/>
            <a:ext cx="365760" cy="36576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E577BFE7-AAF7-4345-9A09-82A97EBA82F7}"/>
              </a:ext>
            </a:extLst>
          </p:cNvPr>
          <p:cNvSpPr txBox="1"/>
          <p:nvPr/>
        </p:nvSpPr>
        <p:spPr>
          <a:xfrm>
            <a:off x="5575838" y="6327083"/>
            <a:ext cx="795282" cy="307777"/>
          </a:xfrm>
          <a:prstGeom prst="rect">
            <a:avLst/>
          </a:prstGeom>
          <a:noFill/>
        </p:spPr>
        <p:txBody>
          <a:bodyPr wrap="none" rtlCol="0">
            <a:spAutoFit/>
          </a:bodyPr>
          <a:lstStyle/>
          <a:p>
            <a:r>
              <a:rPr lang="en-US" sz="1400" dirty="0"/>
              <a:t>Affected</a:t>
            </a:r>
          </a:p>
        </p:txBody>
      </p:sp>
    </p:spTree>
    <p:extLst>
      <p:ext uri="{BB962C8B-B14F-4D97-AF65-F5344CB8AC3E}">
        <p14:creationId xmlns:p14="http://schemas.microsoft.com/office/powerpoint/2010/main" val="26449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4DEC4C8-E8D5-3742-8149-30B689B9B6E2}"/>
              </a:ext>
            </a:extLst>
          </p:cNvPr>
          <p:cNvGrpSpPr/>
          <p:nvPr/>
        </p:nvGrpSpPr>
        <p:grpSpPr>
          <a:xfrm>
            <a:off x="5997815" y="2851862"/>
            <a:ext cx="6076899" cy="1964476"/>
            <a:chOff x="5990836" y="2025918"/>
            <a:chExt cx="6076899" cy="1964476"/>
          </a:xfrm>
        </p:grpSpPr>
        <p:cxnSp>
          <p:nvCxnSpPr>
            <p:cNvPr id="8" name="Straight Connector 7">
              <a:extLst>
                <a:ext uri="{FF2B5EF4-FFF2-40B4-BE49-F238E27FC236}">
                  <a16:creationId xmlns:a16="http://schemas.microsoft.com/office/drawing/2014/main" id="{4A10D6B4-AAAB-CD41-B349-4E565AAB0146}"/>
                </a:ext>
              </a:extLst>
            </p:cNvPr>
            <p:cNvCxnSpPr/>
            <p:nvPr/>
          </p:nvCxnSpPr>
          <p:spPr>
            <a:xfrm flipH="1">
              <a:off x="6454753" y="2556214"/>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B10600-084C-5B4C-BE00-4B604C277150}"/>
                </a:ext>
              </a:extLst>
            </p:cNvPr>
            <p:cNvCxnSpPr/>
            <p:nvPr/>
          </p:nvCxnSpPr>
          <p:spPr>
            <a:xfrm flipH="1">
              <a:off x="6454753" y="3793618"/>
              <a:ext cx="36576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181D28B-F4C8-D340-A358-6E6850523039}"/>
                </a:ext>
              </a:extLst>
            </p:cNvPr>
            <p:cNvSpPr txBox="1"/>
            <p:nvPr/>
          </p:nvSpPr>
          <p:spPr>
            <a:xfrm>
              <a:off x="5990836" y="2371548"/>
              <a:ext cx="351378" cy="369332"/>
            </a:xfrm>
            <a:prstGeom prst="rect">
              <a:avLst/>
            </a:prstGeom>
            <a:noFill/>
          </p:spPr>
          <p:txBody>
            <a:bodyPr wrap="none" rtlCol="0">
              <a:spAutoFit/>
            </a:bodyPr>
            <a:lstStyle/>
            <a:p>
              <a:r>
                <a:rPr lang="en-US" dirty="0"/>
                <a:t>5’</a:t>
              </a:r>
            </a:p>
          </p:txBody>
        </p:sp>
        <p:sp>
          <p:nvSpPr>
            <p:cNvPr id="12" name="TextBox 11">
              <a:extLst>
                <a:ext uri="{FF2B5EF4-FFF2-40B4-BE49-F238E27FC236}">
                  <a16:creationId xmlns:a16="http://schemas.microsoft.com/office/drawing/2014/main" id="{BF0BD1B4-14B4-3745-A30A-51D52BFFEE04}"/>
                </a:ext>
              </a:extLst>
            </p:cNvPr>
            <p:cNvSpPr txBox="1"/>
            <p:nvPr/>
          </p:nvSpPr>
          <p:spPr>
            <a:xfrm>
              <a:off x="6030693" y="3621062"/>
              <a:ext cx="351378" cy="369332"/>
            </a:xfrm>
            <a:prstGeom prst="rect">
              <a:avLst/>
            </a:prstGeom>
            <a:noFill/>
          </p:spPr>
          <p:txBody>
            <a:bodyPr wrap="none" rtlCol="0">
              <a:spAutoFit/>
            </a:bodyPr>
            <a:lstStyle/>
            <a:p>
              <a:r>
                <a:rPr lang="en-US" dirty="0"/>
                <a:t>5’</a:t>
              </a:r>
            </a:p>
          </p:txBody>
        </p:sp>
        <p:sp>
          <p:nvSpPr>
            <p:cNvPr id="13" name="TextBox 12">
              <a:extLst>
                <a:ext uri="{FF2B5EF4-FFF2-40B4-BE49-F238E27FC236}">
                  <a16:creationId xmlns:a16="http://schemas.microsoft.com/office/drawing/2014/main" id="{53281BD0-0538-5642-97AF-EFAC4A3C6CCC}"/>
                </a:ext>
              </a:extLst>
            </p:cNvPr>
            <p:cNvSpPr txBox="1"/>
            <p:nvPr/>
          </p:nvSpPr>
          <p:spPr>
            <a:xfrm>
              <a:off x="10148504" y="2367784"/>
              <a:ext cx="351378" cy="369332"/>
            </a:xfrm>
            <a:prstGeom prst="rect">
              <a:avLst/>
            </a:prstGeom>
            <a:noFill/>
          </p:spPr>
          <p:txBody>
            <a:bodyPr wrap="none" rtlCol="0">
              <a:spAutoFit/>
            </a:bodyPr>
            <a:lstStyle/>
            <a:p>
              <a:r>
                <a:rPr lang="en-US" dirty="0"/>
                <a:t>3’</a:t>
              </a:r>
            </a:p>
          </p:txBody>
        </p:sp>
        <p:sp>
          <p:nvSpPr>
            <p:cNvPr id="14" name="TextBox 13">
              <a:extLst>
                <a:ext uri="{FF2B5EF4-FFF2-40B4-BE49-F238E27FC236}">
                  <a16:creationId xmlns:a16="http://schemas.microsoft.com/office/drawing/2014/main" id="{DA3728DC-1B0E-CE43-974C-248B2E6068D1}"/>
                </a:ext>
              </a:extLst>
            </p:cNvPr>
            <p:cNvSpPr txBox="1"/>
            <p:nvPr/>
          </p:nvSpPr>
          <p:spPr>
            <a:xfrm>
              <a:off x="10148504" y="3621062"/>
              <a:ext cx="351378" cy="369332"/>
            </a:xfrm>
            <a:prstGeom prst="rect">
              <a:avLst/>
            </a:prstGeom>
            <a:noFill/>
          </p:spPr>
          <p:txBody>
            <a:bodyPr wrap="none" rtlCol="0">
              <a:spAutoFit/>
            </a:bodyPr>
            <a:lstStyle/>
            <a:p>
              <a:r>
                <a:rPr lang="en-US" dirty="0"/>
                <a:t>3’</a:t>
              </a:r>
            </a:p>
          </p:txBody>
        </p:sp>
        <p:cxnSp>
          <p:nvCxnSpPr>
            <p:cNvPr id="16" name="Straight Arrow Connector 15">
              <a:extLst>
                <a:ext uri="{FF2B5EF4-FFF2-40B4-BE49-F238E27FC236}">
                  <a16:creationId xmlns:a16="http://schemas.microsoft.com/office/drawing/2014/main" id="{39032F19-F79F-1449-9281-0C3FAE4EA741}"/>
                </a:ext>
              </a:extLst>
            </p:cNvPr>
            <p:cNvCxnSpPr/>
            <p:nvPr/>
          </p:nvCxnSpPr>
          <p:spPr>
            <a:xfrm>
              <a:off x="9917723" y="202591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60F7F17-0FC9-9447-8FD9-17608B2A2007}"/>
                </a:ext>
              </a:extLst>
            </p:cNvPr>
            <p:cNvCxnSpPr/>
            <p:nvPr/>
          </p:nvCxnSpPr>
          <p:spPr>
            <a:xfrm>
              <a:off x="7059638" y="202591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769480BC-16EE-3D47-9E3D-9072FB160827}"/>
                </a:ext>
              </a:extLst>
            </p:cNvPr>
            <p:cNvCxnSpPr/>
            <p:nvPr/>
          </p:nvCxnSpPr>
          <p:spPr>
            <a:xfrm>
              <a:off x="9915380" y="3247299"/>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3757E4B5-876E-9147-BA0D-8A63E7AEDC90}"/>
                </a:ext>
              </a:extLst>
            </p:cNvPr>
            <p:cNvCxnSpPr/>
            <p:nvPr/>
          </p:nvCxnSpPr>
          <p:spPr>
            <a:xfrm>
              <a:off x="7057295" y="3247299"/>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F8A6410D-09E1-924D-8473-2788BA7C8352}"/>
                </a:ext>
              </a:extLst>
            </p:cNvPr>
            <p:cNvCxnSpPr/>
            <p:nvPr/>
          </p:nvCxnSpPr>
          <p:spPr>
            <a:xfrm>
              <a:off x="9209650" y="3244978"/>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E568D24D-55D2-AD49-9192-A8BCCB6C8798}"/>
                </a:ext>
              </a:extLst>
            </p:cNvPr>
            <p:cNvSpPr txBox="1"/>
            <p:nvPr/>
          </p:nvSpPr>
          <p:spPr>
            <a:xfrm>
              <a:off x="7223182" y="2183118"/>
              <a:ext cx="1892634" cy="369332"/>
            </a:xfrm>
            <a:prstGeom prst="rect">
              <a:avLst/>
            </a:prstGeom>
            <a:noFill/>
          </p:spPr>
          <p:txBody>
            <a:bodyPr wrap="none" rtlCol="0">
              <a:spAutoFit/>
            </a:bodyPr>
            <a:lstStyle/>
            <a:p>
              <a:r>
                <a:rPr lang="en-US" dirty="0"/>
                <a:t>Normal </a:t>
              </a:r>
              <a:r>
                <a:rPr lang="en-US" i="1" dirty="0"/>
                <a:t>PAH</a:t>
              </a:r>
              <a:r>
                <a:rPr lang="en-US" dirty="0"/>
                <a:t> gene</a:t>
              </a:r>
            </a:p>
          </p:txBody>
        </p:sp>
        <p:sp>
          <p:nvSpPr>
            <p:cNvPr id="22" name="TextBox 21">
              <a:extLst>
                <a:ext uri="{FF2B5EF4-FFF2-40B4-BE49-F238E27FC236}">
                  <a16:creationId xmlns:a16="http://schemas.microsoft.com/office/drawing/2014/main" id="{C0275785-742F-664C-937B-210D0B923D2C}"/>
                </a:ext>
              </a:extLst>
            </p:cNvPr>
            <p:cNvSpPr txBox="1"/>
            <p:nvPr/>
          </p:nvSpPr>
          <p:spPr>
            <a:xfrm>
              <a:off x="7204324" y="3440727"/>
              <a:ext cx="1830116" cy="369332"/>
            </a:xfrm>
            <a:prstGeom prst="rect">
              <a:avLst/>
            </a:prstGeom>
            <a:noFill/>
          </p:spPr>
          <p:txBody>
            <a:bodyPr wrap="none" rtlCol="0">
              <a:spAutoFit/>
            </a:bodyPr>
            <a:lstStyle/>
            <a:p>
              <a:r>
                <a:rPr lang="en-US" dirty="0"/>
                <a:t>Mutant </a:t>
              </a:r>
              <a:r>
                <a:rPr lang="en-US" i="1" dirty="0"/>
                <a:t>PAH</a:t>
              </a:r>
              <a:r>
                <a:rPr lang="en-US" dirty="0"/>
                <a:t> gene</a:t>
              </a:r>
            </a:p>
          </p:txBody>
        </p:sp>
        <p:sp>
          <p:nvSpPr>
            <p:cNvPr id="23" name="TextBox 22">
              <a:extLst>
                <a:ext uri="{FF2B5EF4-FFF2-40B4-BE49-F238E27FC236}">
                  <a16:creationId xmlns:a16="http://schemas.microsoft.com/office/drawing/2014/main" id="{9C04153A-CF86-5C4F-9DDD-0A47050393A0}"/>
                </a:ext>
              </a:extLst>
            </p:cNvPr>
            <p:cNvSpPr txBox="1"/>
            <p:nvPr/>
          </p:nvSpPr>
          <p:spPr>
            <a:xfrm>
              <a:off x="10435884" y="2757760"/>
              <a:ext cx="1631851"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Cleaving site for restriction enzymes</a:t>
              </a:r>
            </a:p>
          </p:txBody>
        </p:sp>
      </p:grpSp>
      <p:sp>
        <p:nvSpPr>
          <p:cNvPr id="24" name="Rectangle 23">
            <a:extLst>
              <a:ext uri="{FF2B5EF4-FFF2-40B4-BE49-F238E27FC236}">
                <a16:creationId xmlns:a16="http://schemas.microsoft.com/office/drawing/2014/main" id="{F144207D-0102-F449-B169-F45BDE1058F0}"/>
              </a:ext>
            </a:extLst>
          </p:cNvPr>
          <p:cNvSpPr/>
          <p:nvPr/>
        </p:nvSpPr>
        <p:spPr>
          <a:xfrm>
            <a:off x="506444" y="4322396"/>
            <a:ext cx="5380306" cy="1437092"/>
          </a:xfrm>
          <a:prstGeom prst="rect">
            <a:avLst/>
          </a:prstGeom>
          <a:solidFill>
            <a:srgbClr val="F6F4D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43A69D-9292-9047-AE6D-6F9E364C059E}"/>
              </a:ext>
            </a:extLst>
          </p:cNvPr>
          <p:cNvSpPr txBox="1"/>
          <p:nvPr/>
        </p:nvSpPr>
        <p:spPr>
          <a:xfrm>
            <a:off x="7239189" y="2756850"/>
            <a:ext cx="926857" cy="369332"/>
          </a:xfrm>
          <a:prstGeom prst="rect">
            <a:avLst/>
          </a:prstGeom>
          <a:noFill/>
        </p:spPr>
        <p:txBody>
          <a:bodyPr wrap="none" rtlCol="0">
            <a:spAutoFit/>
          </a:bodyPr>
          <a:lstStyle/>
          <a:p>
            <a:r>
              <a:rPr lang="en-US" dirty="0"/>
              <a:t>Allele a.</a:t>
            </a:r>
          </a:p>
        </p:txBody>
      </p:sp>
      <p:sp>
        <p:nvSpPr>
          <p:cNvPr id="27" name="TextBox 26">
            <a:extLst>
              <a:ext uri="{FF2B5EF4-FFF2-40B4-BE49-F238E27FC236}">
                <a16:creationId xmlns:a16="http://schemas.microsoft.com/office/drawing/2014/main" id="{B2CB2BB3-6085-824E-9A41-FE8B1A4850F9}"/>
              </a:ext>
            </a:extLst>
          </p:cNvPr>
          <p:cNvSpPr txBox="1"/>
          <p:nvPr/>
        </p:nvSpPr>
        <p:spPr>
          <a:xfrm>
            <a:off x="7223800" y="4026616"/>
            <a:ext cx="942246" cy="369332"/>
          </a:xfrm>
          <a:prstGeom prst="rect">
            <a:avLst/>
          </a:prstGeom>
          <a:noFill/>
        </p:spPr>
        <p:txBody>
          <a:bodyPr wrap="none" rtlCol="0">
            <a:spAutoFit/>
          </a:bodyPr>
          <a:lstStyle/>
          <a:p>
            <a:r>
              <a:rPr lang="en-US" dirty="0"/>
              <a:t>Allele b.</a:t>
            </a:r>
          </a:p>
        </p:txBody>
      </p:sp>
      <p:cxnSp>
        <p:nvCxnSpPr>
          <p:cNvPr id="29" name="Straight Connector 28">
            <a:extLst>
              <a:ext uri="{FF2B5EF4-FFF2-40B4-BE49-F238E27FC236}">
                <a16:creationId xmlns:a16="http://schemas.microsoft.com/office/drawing/2014/main" id="{9092A6E7-6D8D-1E4F-B52E-2C55DE5F5FD5}"/>
              </a:ext>
            </a:extLst>
          </p:cNvPr>
          <p:cNvCxnSpPr/>
          <p:nvPr/>
        </p:nvCxnSpPr>
        <p:spPr>
          <a:xfrm flipV="1">
            <a:off x="520510" y="1496791"/>
            <a:ext cx="0" cy="426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F560ED-064F-A948-9B65-AEC95BB4C490}"/>
              </a:ext>
            </a:extLst>
          </p:cNvPr>
          <p:cNvCxnSpPr/>
          <p:nvPr/>
        </p:nvCxnSpPr>
        <p:spPr>
          <a:xfrm flipV="1">
            <a:off x="1432560" y="1181686"/>
            <a:ext cx="0" cy="45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FBA9C6-4E51-0F47-8E9D-5DD8402CA57B}"/>
              </a:ext>
            </a:extLst>
          </p:cNvPr>
          <p:cNvCxnSpPr>
            <a:cxnSpLocks/>
          </p:cNvCxnSpPr>
          <p:nvPr/>
        </p:nvCxnSpPr>
        <p:spPr>
          <a:xfrm flipV="1">
            <a:off x="2372752"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BD05B7-CE80-FD40-B616-C1D84E6504DF}"/>
              </a:ext>
            </a:extLst>
          </p:cNvPr>
          <p:cNvCxnSpPr>
            <a:cxnSpLocks/>
          </p:cNvCxnSpPr>
          <p:nvPr/>
        </p:nvCxnSpPr>
        <p:spPr>
          <a:xfrm flipV="1">
            <a:off x="3327007"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D6CC52-AA76-2141-8FF4-006690848594}"/>
              </a:ext>
            </a:extLst>
          </p:cNvPr>
          <p:cNvCxnSpPr>
            <a:cxnSpLocks/>
          </p:cNvCxnSpPr>
          <p:nvPr/>
        </p:nvCxnSpPr>
        <p:spPr>
          <a:xfrm flipV="1">
            <a:off x="4210928"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0A93DEB-7CE3-114F-B64A-32D3BAB5B6C9}"/>
              </a:ext>
            </a:extLst>
          </p:cNvPr>
          <p:cNvCxnSpPr>
            <a:cxnSpLocks/>
          </p:cNvCxnSpPr>
          <p:nvPr/>
        </p:nvCxnSpPr>
        <p:spPr>
          <a:xfrm flipV="1">
            <a:off x="5010442" y="2270514"/>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DD882C-DF43-6540-A71D-79087A61C371}"/>
              </a:ext>
            </a:extLst>
          </p:cNvPr>
          <p:cNvCxnSpPr>
            <a:cxnSpLocks/>
          </p:cNvCxnSpPr>
          <p:nvPr/>
        </p:nvCxnSpPr>
        <p:spPr>
          <a:xfrm flipV="1">
            <a:off x="5886750" y="2264899"/>
            <a:ext cx="0" cy="347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0AEAEF7-8515-834F-886A-6B93CA6109F6}"/>
              </a:ext>
            </a:extLst>
          </p:cNvPr>
          <p:cNvCxnSpPr/>
          <p:nvPr/>
        </p:nvCxnSpPr>
        <p:spPr>
          <a:xfrm>
            <a:off x="1432560" y="1828800"/>
            <a:ext cx="4440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BD9EFC6-3CAC-B646-894A-7B1936004CE1}"/>
              </a:ext>
            </a:extLst>
          </p:cNvPr>
          <p:cNvSpPr/>
          <p:nvPr/>
        </p:nvSpPr>
        <p:spPr>
          <a:xfrm>
            <a:off x="3519132" y="2098533"/>
            <a:ext cx="434625" cy="434625"/>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2BC02895-5372-574C-AA2D-5F39B6D3C702}"/>
              </a:ext>
            </a:extLst>
          </p:cNvPr>
          <p:cNvSpPr>
            <a:spLocks noChangeAspect="1"/>
          </p:cNvSpPr>
          <p:nvPr/>
        </p:nvSpPr>
        <p:spPr>
          <a:xfrm>
            <a:off x="2596659" y="2055594"/>
            <a:ext cx="548640" cy="54864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B5720503-0155-BE43-9773-B6A1720044D4}"/>
              </a:ext>
            </a:extLst>
          </p:cNvPr>
          <p:cNvGrpSpPr>
            <a:grpSpLocks noChangeAspect="1"/>
          </p:cNvGrpSpPr>
          <p:nvPr/>
        </p:nvGrpSpPr>
        <p:grpSpPr>
          <a:xfrm>
            <a:off x="4381033" y="2078406"/>
            <a:ext cx="457200" cy="457200"/>
            <a:chOff x="3409950" y="5505450"/>
            <a:chExt cx="557212" cy="561975"/>
          </a:xfrm>
        </p:grpSpPr>
        <p:sp>
          <p:nvSpPr>
            <p:cNvPr id="41" name="Rectangle 40">
              <a:extLst>
                <a:ext uri="{FF2B5EF4-FFF2-40B4-BE49-F238E27FC236}">
                  <a16:creationId xmlns:a16="http://schemas.microsoft.com/office/drawing/2014/main" id="{9289AA1D-B012-674E-8D31-8DD7AFEC6D16}"/>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28F05E9-F63F-AC46-BB17-12AB7EAA2C1B}"/>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Diamond 42">
            <a:extLst>
              <a:ext uri="{FF2B5EF4-FFF2-40B4-BE49-F238E27FC236}">
                <a16:creationId xmlns:a16="http://schemas.microsoft.com/office/drawing/2014/main" id="{585DAF88-FFBB-CF44-94A5-B13A0DFB4AED}"/>
              </a:ext>
            </a:extLst>
          </p:cNvPr>
          <p:cNvSpPr>
            <a:spLocks noChangeAspect="1"/>
          </p:cNvSpPr>
          <p:nvPr/>
        </p:nvSpPr>
        <p:spPr>
          <a:xfrm>
            <a:off x="5173281" y="2039899"/>
            <a:ext cx="594360" cy="594360"/>
          </a:xfrm>
          <a:prstGeom prst="diamond">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A70C7EC-D6F8-BC4E-B134-374A702CCA29}"/>
              </a:ext>
            </a:extLst>
          </p:cNvPr>
          <p:cNvCxnSpPr>
            <a:endCxn id="39" idx="0"/>
          </p:cNvCxnSpPr>
          <p:nvPr/>
        </p:nvCxnSpPr>
        <p:spPr>
          <a:xfrm>
            <a:off x="2870979" y="1828800"/>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D082E62-FED0-584A-8A2D-06FA20B6E467}"/>
              </a:ext>
            </a:extLst>
          </p:cNvPr>
          <p:cNvCxnSpPr/>
          <p:nvPr/>
        </p:nvCxnSpPr>
        <p:spPr>
          <a:xfrm>
            <a:off x="3726760" y="1854588"/>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104B01-B9A7-E44D-A5AE-4DD7B52A38B8}"/>
              </a:ext>
            </a:extLst>
          </p:cNvPr>
          <p:cNvCxnSpPr/>
          <p:nvPr/>
        </p:nvCxnSpPr>
        <p:spPr>
          <a:xfrm>
            <a:off x="4610681" y="1852240"/>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C5C994-9EC2-8E41-99AD-8B28E9C51FEF}"/>
              </a:ext>
            </a:extLst>
          </p:cNvPr>
          <p:cNvCxnSpPr/>
          <p:nvPr/>
        </p:nvCxnSpPr>
        <p:spPr>
          <a:xfrm>
            <a:off x="5466466" y="1849892"/>
            <a:ext cx="0" cy="2267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1E0C524-F87C-0343-A5D0-3D06F2173D1B}"/>
              </a:ext>
            </a:extLst>
          </p:cNvPr>
          <p:cNvCxnSpPr/>
          <p:nvPr/>
        </p:nvCxnSpPr>
        <p:spPr>
          <a:xfrm>
            <a:off x="1083212" y="1496791"/>
            <a:ext cx="731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BEE1852-5827-4F4A-9EE1-DE798D261DE3}"/>
              </a:ext>
            </a:extLst>
          </p:cNvPr>
          <p:cNvGrpSpPr>
            <a:grpSpLocks noChangeAspect="1"/>
          </p:cNvGrpSpPr>
          <p:nvPr/>
        </p:nvGrpSpPr>
        <p:grpSpPr>
          <a:xfrm>
            <a:off x="781934" y="1237958"/>
            <a:ext cx="457200" cy="457200"/>
            <a:chOff x="3409950" y="5505450"/>
            <a:chExt cx="557212" cy="561975"/>
          </a:xfrm>
        </p:grpSpPr>
        <p:sp>
          <p:nvSpPr>
            <p:cNvPr id="52" name="Rectangle 51">
              <a:extLst>
                <a:ext uri="{FF2B5EF4-FFF2-40B4-BE49-F238E27FC236}">
                  <a16:creationId xmlns:a16="http://schemas.microsoft.com/office/drawing/2014/main" id="{88D82AA6-1E46-DC42-816B-515EA65DE561}"/>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DD393E3-14DE-3345-9352-C0055AC862F1}"/>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AB26C175-D46B-6C46-B6FF-B147B3DEA51E}"/>
              </a:ext>
            </a:extLst>
          </p:cNvPr>
          <p:cNvGrpSpPr/>
          <p:nvPr/>
        </p:nvGrpSpPr>
        <p:grpSpPr>
          <a:xfrm>
            <a:off x="1540412" y="1199944"/>
            <a:ext cx="548640" cy="553440"/>
            <a:chOff x="1216855" y="1199944"/>
            <a:chExt cx="548640" cy="553440"/>
          </a:xfrm>
        </p:grpSpPr>
        <p:sp>
          <p:nvSpPr>
            <p:cNvPr id="54" name="Oval 53">
              <a:extLst>
                <a:ext uri="{FF2B5EF4-FFF2-40B4-BE49-F238E27FC236}">
                  <a16:creationId xmlns:a16="http://schemas.microsoft.com/office/drawing/2014/main" id="{8B6775E8-E08D-FD4C-987C-DFEE2503C6F6}"/>
                </a:ext>
              </a:extLst>
            </p:cNvPr>
            <p:cNvSpPr>
              <a:spLocks noChangeAspect="1"/>
            </p:cNvSpPr>
            <p:nvPr/>
          </p:nvSpPr>
          <p:spPr>
            <a:xfrm>
              <a:off x="1216855" y="1199944"/>
              <a:ext cx="548640" cy="54864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9FF0D00-92D3-D94D-BADB-3A79E3F9494D}"/>
                </a:ext>
              </a:extLst>
            </p:cNvPr>
            <p:cNvSpPr>
              <a:spLocks noChangeAspect="1"/>
            </p:cNvSpPr>
            <p:nvPr/>
          </p:nvSpPr>
          <p:spPr>
            <a:xfrm>
              <a:off x="1499931" y="1204078"/>
              <a:ext cx="264200" cy="549306"/>
            </a:xfrm>
            <a:custGeom>
              <a:avLst/>
              <a:gdLst>
                <a:gd name="connsiteX0" fmla="*/ 0 w 548640"/>
                <a:gd name="connsiteY0" fmla="*/ 274320 h 548640"/>
                <a:gd name="connsiteX1" fmla="*/ 274320 w 548640"/>
                <a:gd name="connsiteY1" fmla="*/ 0 h 548640"/>
                <a:gd name="connsiteX2" fmla="*/ 548640 w 548640"/>
                <a:gd name="connsiteY2" fmla="*/ 274320 h 548640"/>
                <a:gd name="connsiteX3" fmla="*/ 274320 w 548640"/>
                <a:gd name="connsiteY3" fmla="*/ 548640 h 548640"/>
                <a:gd name="connsiteX4" fmla="*/ 0 w 548640"/>
                <a:gd name="connsiteY4" fmla="*/ 274320 h 548640"/>
                <a:gd name="connsiteX0" fmla="*/ 15801 w 297155"/>
                <a:gd name="connsiteY0" fmla="*/ 302580 h 548924"/>
                <a:gd name="connsiteX1" fmla="*/ 22835 w 297155"/>
                <a:gd name="connsiteY1" fmla="*/ 125 h 548924"/>
                <a:gd name="connsiteX2" fmla="*/ 297155 w 297155"/>
                <a:gd name="connsiteY2" fmla="*/ 274445 h 548924"/>
                <a:gd name="connsiteX3" fmla="*/ 22835 w 297155"/>
                <a:gd name="connsiteY3" fmla="*/ 548765 h 548924"/>
                <a:gd name="connsiteX4" fmla="*/ 15801 w 297155"/>
                <a:gd name="connsiteY4" fmla="*/ 302580 h 548924"/>
                <a:gd name="connsiteX0" fmla="*/ 0 w 334842"/>
                <a:gd name="connsiteY0" fmla="*/ 316795 h 549306"/>
                <a:gd name="connsiteX1" fmla="*/ 60522 w 334842"/>
                <a:gd name="connsiteY1" fmla="*/ 273 h 549306"/>
                <a:gd name="connsiteX2" fmla="*/ 334842 w 334842"/>
                <a:gd name="connsiteY2" fmla="*/ 274593 h 549306"/>
                <a:gd name="connsiteX3" fmla="*/ 60522 w 334842"/>
                <a:gd name="connsiteY3" fmla="*/ 548913 h 549306"/>
                <a:gd name="connsiteX4" fmla="*/ 0 w 334842"/>
                <a:gd name="connsiteY4" fmla="*/ 316795 h 54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42" h="549306">
                  <a:moveTo>
                    <a:pt x="0" y="316795"/>
                  </a:moveTo>
                  <a:cubicBezTo>
                    <a:pt x="0" y="165292"/>
                    <a:pt x="4715" y="7307"/>
                    <a:pt x="60522" y="273"/>
                  </a:cubicBezTo>
                  <a:cubicBezTo>
                    <a:pt x="116329" y="-6761"/>
                    <a:pt x="334842" y="123090"/>
                    <a:pt x="334842" y="274593"/>
                  </a:cubicBezTo>
                  <a:cubicBezTo>
                    <a:pt x="334842" y="426096"/>
                    <a:pt x="116329" y="541879"/>
                    <a:pt x="60522" y="548913"/>
                  </a:cubicBezTo>
                  <a:cubicBezTo>
                    <a:pt x="4715" y="555947"/>
                    <a:pt x="0" y="468298"/>
                    <a:pt x="0" y="316795"/>
                  </a:cubicBez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Rectangle 58">
            <a:extLst>
              <a:ext uri="{FF2B5EF4-FFF2-40B4-BE49-F238E27FC236}">
                <a16:creationId xmlns:a16="http://schemas.microsoft.com/office/drawing/2014/main" id="{6742B948-0458-AD40-B647-7A036E6971E7}"/>
              </a:ext>
            </a:extLst>
          </p:cNvPr>
          <p:cNvSpPr>
            <a:spLocks noChangeAspect="1"/>
          </p:cNvSpPr>
          <p:nvPr/>
        </p:nvSpPr>
        <p:spPr>
          <a:xfrm>
            <a:off x="871076" y="6230445"/>
            <a:ext cx="365760" cy="365760"/>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A382005A-6FA2-A24E-A870-FD82998934B1}"/>
              </a:ext>
            </a:extLst>
          </p:cNvPr>
          <p:cNvSpPr>
            <a:spLocks noChangeAspect="1"/>
          </p:cNvSpPr>
          <p:nvPr/>
        </p:nvSpPr>
        <p:spPr>
          <a:xfrm>
            <a:off x="1754871" y="6147835"/>
            <a:ext cx="457200" cy="457200"/>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F17FD7B2-D494-BD49-A4F1-1A8D6CB87285}"/>
              </a:ext>
            </a:extLst>
          </p:cNvPr>
          <p:cNvSpPr>
            <a:spLocks noChangeAspect="1"/>
          </p:cNvSpPr>
          <p:nvPr/>
        </p:nvSpPr>
        <p:spPr>
          <a:xfrm>
            <a:off x="2857351" y="6129888"/>
            <a:ext cx="457200" cy="457200"/>
          </a:xfrm>
          <a:prstGeom prst="diamond">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E0D6742-B8AC-D848-BD4D-9A2313174CEB}"/>
              </a:ext>
            </a:extLst>
          </p:cNvPr>
          <p:cNvSpPr txBox="1"/>
          <p:nvPr/>
        </p:nvSpPr>
        <p:spPr>
          <a:xfrm>
            <a:off x="825989" y="5818621"/>
            <a:ext cx="849913" cy="369332"/>
          </a:xfrm>
          <a:prstGeom prst="rect">
            <a:avLst/>
          </a:prstGeom>
          <a:noFill/>
        </p:spPr>
        <p:txBody>
          <a:bodyPr wrap="none" rtlCol="0">
            <a:spAutoFit/>
          </a:bodyPr>
          <a:lstStyle/>
          <a:p>
            <a:r>
              <a:rPr lang="en-US" dirty="0"/>
              <a:t>Legend</a:t>
            </a:r>
          </a:p>
        </p:txBody>
      </p:sp>
      <p:sp>
        <p:nvSpPr>
          <p:cNvPr id="66" name="TextBox 65">
            <a:extLst>
              <a:ext uri="{FF2B5EF4-FFF2-40B4-BE49-F238E27FC236}">
                <a16:creationId xmlns:a16="http://schemas.microsoft.com/office/drawing/2014/main" id="{E4DB14BB-A833-0248-98AD-E44423D018EB}"/>
              </a:ext>
            </a:extLst>
          </p:cNvPr>
          <p:cNvSpPr txBox="1"/>
          <p:nvPr/>
        </p:nvSpPr>
        <p:spPr>
          <a:xfrm>
            <a:off x="1241580" y="6355710"/>
            <a:ext cx="577402" cy="307777"/>
          </a:xfrm>
          <a:prstGeom prst="rect">
            <a:avLst/>
          </a:prstGeom>
          <a:noFill/>
        </p:spPr>
        <p:txBody>
          <a:bodyPr wrap="none" rtlCol="0">
            <a:spAutoFit/>
          </a:bodyPr>
          <a:lstStyle/>
          <a:p>
            <a:r>
              <a:rPr lang="en-US" sz="1400" dirty="0"/>
              <a:t>Male </a:t>
            </a:r>
          </a:p>
        </p:txBody>
      </p:sp>
      <p:sp>
        <p:nvSpPr>
          <p:cNvPr id="67" name="TextBox 66">
            <a:extLst>
              <a:ext uri="{FF2B5EF4-FFF2-40B4-BE49-F238E27FC236}">
                <a16:creationId xmlns:a16="http://schemas.microsoft.com/office/drawing/2014/main" id="{CED4005C-4649-F24E-B605-3146CD55031B}"/>
              </a:ext>
            </a:extLst>
          </p:cNvPr>
          <p:cNvSpPr txBox="1"/>
          <p:nvPr/>
        </p:nvSpPr>
        <p:spPr>
          <a:xfrm>
            <a:off x="2189083" y="6327143"/>
            <a:ext cx="744627" cy="307777"/>
          </a:xfrm>
          <a:prstGeom prst="rect">
            <a:avLst/>
          </a:prstGeom>
          <a:noFill/>
        </p:spPr>
        <p:txBody>
          <a:bodyPr wrap="none" rtlCol="0">
            <a:spAutoFit/>
          </a:bodyPr>
          <a:lstStyle/>
          <a:p>
            <a:r>
              <a:rPr lang="en-US" sz="1400" dirty="0"/>
              <a:t>Female </a:t>
            </a:r>
          </a:p>
        </p:txBody>
      </p:sp>
      <p:sp>
        <p:nvSpPr>
          <p:cNvPr id="68" name="TextBox 67">
            <a:extLst>
              <a:ext uri="{FF2B5EF4-FFF2-40B4-BE49-F238E27FC236}">
                <a16:creationId xmlns:a16="http://schemas.microsoft.com/office/drawing/2014/main" id="{C8416622-9AE4-4D45-8A17-F6A486A29EC2}"/>
              </a:ext>
            </a:extLst>
          </p:cNvPr>
          <p:cNvSpPr txBox="1"/>
          <p:nvPr/>
        </p:nvSpPr>
        <p:spPr>
          <a:xfrm>
            <a:off x="3321068" y="6331124"/>
            <a:ext cx="571503" cy="307777"/>
          </a:xfrm>
          <a:prstGeom prst="rect">
            <a:avLst/>
          </a:prstGeom>
          <a:noFill/>
        </p:spPr>
        <p:txBody>
          <a:bodyPr wrap="none" rtlCol="0">
            <a:spAutoFit/>
          </a:bodyPr>
          <a:lstStyle/>
          <a:p>
            <a:r>
              <a:rPr lang="en-US" sz="1400" dirty="0"/>
              <a:t>Fetus</a:t>
            </a:r>
          </a:p>
        </p:txBody>
      </p:sp>
      <p:cxnSp>
        <p:nvCxnSpPr>
          <p:cNvPr id="73" name="Straight Connector 72">
            <a:extLst>
              <a:ext uri="{FF2B5EF4-FFF2-40B4-BE49-F238E27FC236}">
                <a16:creationId xmlns:a16="http://schemas.microsoft.com/office/drawing/2014/main" id="{5DD0A727-FE90-D746-BFF4-738054B1AE0F}"/>
              </a:ext>
            </a:extLst>
          </p:cNvPr>
          <p:cNvCxnSpPr/>
          <p:nvPr/>
        </p:nvCxnSpPr>
        <p:spPr>
          <a:xfrm>
            <a:off x="732698" y="5095917"/>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E7E2A25-031C-D242-A496-6B698CDEA8E9}"/>
              </a:ext>
            </a:extLst>
          </p:cNvPr>
          <p:cNvCxnSpPr/>
          <p:nvPr/>
        </p:nvCxnSpPr>
        <p:spPr>
          <a:xfrm>
            <a:off x="730354"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880DA35-E5C3-AD4D-A45E-B365E5BDF242}"/>
              </a:ext>
            </a:extLst>
          </p:cNvPr>
          <p:cNvCxnSpPr/>
          <p:nvPr/>
        </p:nvCxnSpPr>
        <p:spPr>
          <a:xfrm>
            <a:off x="1651787" y="5095917"/>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E289E66-EB5B-004B-84A3-C61BDCACFAF5}"/>
              </a:ext>
            </a:extLst>
          </p:cNvPr>
          <p:cNvCxnSpPr/>
          <p:nvPr/>
        </p:nvCxnSpPr>
        <p:spPr>
          <a:xfrm>
            <a:off x="1649443"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65DDFC9-E1F1-5C41-B4E3-B90C5199C716}"/>
              </a:ext>
            </a:extLst>
          </p:cNvPr>
          <p:cNvCxnSpPr/>
          <p:nvPr/>
        </p:nvCxnSpPr>
        <p:spPr>
          <a:xfrm>
            <a:off x="2596659" y="464538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02655A9-0333-6E4E-AE33-A4BD65169FE2}"/>
              </a:ext>
            </a:extLst>
          </p:cNvPr>
          <p:cNvCxnSpPr/>
          <p:nvPr/>
        </p:nvCxnSpPr>
        <p:spPr>
          <a:xfrm>
            <a:off x="3500939" y="5473400"/>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6E2A7E5-8472-B54D-AF9C-02EE1555F48A}"/>
              </a:ext>
            </a:extLst>
          </p:cNvPr>
          <p:cNvCxnSpPr/>
          <p:nvPr/>
        </p:nvCxnSpPr>
        <p:spPr>
          <a:xfrm>
            <a:off x="4333359" y="509356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4BFA2DD-6320-4943-97CD-27A807897E8F}"/>
              </a:ext>
            </a:extLst>
          </p:cNvPr>
          <p:cNvCxnSpPr/>
          <p:nvPr/>
        </p:nvCxnSpPr>
        <p:spPr>
          <a:xfrm>
            <a:off x="4331015" y="5471052"/>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0335A95-9A52-2A48-9EEB-EBD8A67D1FB6}"/>
              </a:ext>
            </a:extLst>
          </p:cNvPr>
          <p:cNvCxnSpPr/>
          <p:nvPr/>
        </p:nvCxnSpPr>
        <p:spPr>
          <a:xfrm>
            <a:off x="5173281" y="5471052"/>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9667CD78-99CA-6C48-834C-5A1DC40A3495}"/>
              </a:ext>
            </a:extLst>
          </p:cNvPr>
          <p:cNvSpPr/>
          <p:nvPr/>
        </p:nvSpPr>
        <p:spPr>
          <a:xfrm>
            <a:off x="1205147" y="316041"/>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 of using RFLP in the detection of phenylketonuria</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3" name="Rectangle 82">
            <a:extLst>
              <a:ext uri="{FF2B5EF4-FFF2-40B4-BE49-F238E27FC236}">
                <a16:creationId xmlns:a16="http://schemas.microsoft.com/office/drawing/2014/main" id="{D42AC4A3-8D49-3C4A-BD69-4F259D4CE2D1}"/>
              </a:ext>
            </a:extLst>
          </p:cNvPr>
          <p:cNvSpPr/>
          <p:nvPr/>
        </p:nvSpPr>
        <p:spPr>
          <a:xfrm>
            <a:off x="6253783" y="999343"/>
            <a:ext cx="4976610" cy="646331"/>
          </a:xfrm>
          <a:prstGeom prst="rect">
            <a:avLst/>
          </a:prstGeom>
        </p:spPr>
        <p:txBody>
          <a:bodyPr wrap="square">
            <a:spAutoFit/>
          </a:bodyPr>
          <a:lstStyle/>
          <a:p>
            <a:r>
              <a:rPr lang="en-US" dirty="0">
                <a:solidFill>
                  <a:schemeClr val="tx2"/>
                </a:solidFill>
                <a:latin typeface="Times New Roman" panose="02020603050405020304" pitchFamily="18" charset="0"/>
                <a:cs typeface="Times New Roman" panose="02020603050405020304" pitchFamily="18" charset="0"/>
              </a:rPr>
              <a:t>PKU</a:t>
            </a:r>
            <a:r>
              <a:rPr lang="en-US" dirty="0">
                <a:latin typeface="Times New Roman" panose="02020603050405020304" pitchFamily="18" charset="0"/>
                <a:cs typeface="Times New Roman" panose="02020603050405020304" pitchFamily="18" charset="0"/>
              </a:rPr>
              <a:t> is inherited in families in an </a:t>
            </a:r>
            <a:r>
              <a:rPr lang="en-US" u="sng" dirty="0">
                <a:latin typeface="Times New Roman" panose="02020603050405020304" pitchFamily="18" charset="0"/>
                <a:cs typeface="Times New Roman" panose="02020603050405020304" pitchFamily="18" charset="0"/>
              </a:rPr>
              <a:t>autosomal recessive</a:t>
            </a:r>
            <a:r>
              <a:rPr lang="en-US" dirty="0">
                <a:latin typeface="Times New Roman" panose="02020603050405020304" pitchFamily="18" charset="0"/>
                <a:cs typeface="Times New Roman" panose="02020603050405020304" pitchFamily="18" charset="0"/>
              </a:rPr>
              <a:t> pattern. </a:t>
            </a:r>
          </a:p>
        </p:txBody>
      </p:sp>
      <p:sp>
        <p:nvSpPr>
          <p:cNvPr id="84" name="TextBox 83">
            <a:extLst>
              <a:ext uri="{FF2B5EF4-FFF2-40B4-BE49-F238E27FC236}">
                <a16:creationId xmlns:a16="http://schemas.microsoft.com/office/drawing/2014/main" id="{47CE200E-6D64-CC4C-AD45-21D0EBF388D0}"/>
              </a:ext>
            </a:extLst>
          </p:cNvPr>
          <p:cNvSpPr txBox="1"/>
          <p:nvPr/>
        </p:nvSpPr>
        <p:spPr>
          <a:xfrm>
            <a:off x="6253783" y="1741887"/>
            <a:ext cx="5687326" cy="369332"/>
          </a:xfrm>
          <a:prstGeom prst="rect">
            <a:avLst/>
          </a:prstGeom>
          <a:noFill/>
        </p:spPr>
        <p:txBody>
          <a:bodyPr wrap="none" rtlCol="0">
            <a:spAutoFit/>
          </a:bodyPr>
          <a:lstStyle/>
          <a:p>
            <a:r>
              <a:rPr lang="en-US" dirty="0">
                <a:solidFill>
                  <a:schemeClr val="tx2"/>
                </a:solidFill>
                <a:effectLst>
                  <a:glow rad="139700">
                    <a:schemeClr val="accent6">
                      <a:satMod val="175000"/>
                      <a:alpha val="23000"/>
                    </a:schemeClr>
                  </a:glow>
                </a:effectLst>
                <a:latin typeface="Times New Roman" panose="02020603050405020304" pitchFamily="18" charset="0"/>
                <a:cs typeface="Times New Roman" panose="02020603050405020304" pitchFamily="18" charset="0"/>
              </a:rPr>
              <a:t>What is the expected disease status of the children/fetus ? </a:t>
            </a:r>
          </a:p>
        </p:txBody>
      </p:sp>
      <p:cxnSp>
        <p:nvCxnSpPr>
          <p:cNvPr id="85" name="Straight Connector 84">
            <a:extLst>
              <a:ext uri="{FF2B5EF4-FFF2-40B4-BE49-F238E27FC236}">
                <a16:creationId xmlns:a16="http://schemas.microsoft.com/office/drawing/2014/main" id="{2BB56561-2044-5C4B-8ACE-E33458C6994F}"/>
              </a:ext>
            </a:extLst>
          </p:cNvPr>
          <p:cNvCxnSpPr/>
          <p:nvPr/>
        </p:nvCxnSpPr>
        <p:spPr>
          <a:xfrm>
            <a:off x="734260" y="467316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6489FED-3249-B94E-8474-7C2AE4E0964E}"/>
              </a:ext>
            </a:extLst>
          </p:cNvPr>
          <p:cNvCxnSpPr/>
          <p:nvPr/>
        </p:nvCxnSpPr>
        <p:spPr>
          <a:xfrm>
            <a:off x="1631380" y="464538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47F8CBE-A313-0A4C-BA68-95792D96A032}"/>
              </a:ext>
            </a:extLst>
          </p:cNvPr>
          <p:cNvCxnSpPr/>
          <p:nvPr/>
        </p:nvCxnSpPr>
        <p:spPr>
          <a:xfrm>
            <a:off x="3490996" y="5119219"/>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4DB716-3EEF-9743-B58A-B0D4BBA313F9}"/>
              </a:ext>
            </a:extLst>
          </p:cNvPr>
          <p:cNvCxnSpPr/>
          <p:nvPr/>
        </p:nvCxnSpPr>
        <p:spPr>
          <a:xfrm>
            <a:off x="5169210" y="5078221"/>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6404452-995A-FE43-9739-AEB12A051438}"/>
              </a:ext>
            </a:extLst>
          </p:cNvPr>
          <p:cNvCxnSpPr/>
          <p:nvPr/>
        </p:nvCxnSpPr>
        <p:spPr>
          <a:xfrm>
            <a:off x="4333359" y="4652114"/>
            <a:ext cx="54864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46317A3-EBC0-F74B-8AB3-6854CD3DD7E7}"/>
              </a:ext>
            </a:extLst>
          </p:cNvPr>
          <p:cNvCxnSpPr>
            <a:cxnSpLocks/>
          </p:cNvCxnSpPr>
          <p:nvPr/>
        </p:nvCxnSpPr>
        <p:spPr>
          <a:xfrm>
            <a:off x="1205147" y="765676"/>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A1DCB51-B86D-BE44-B29A-0ABDFBBBA917}"/>
              </a:ext>
            </a:extLst>
          </p:cNvPr>
          <p:cNvSpPr txBox="1"/>
          <p:nvPr/>
        </p:nvSpPr>
        <p:spPr>
          <a:xfrm>
            <a:off x="-14174" y="4508561"/>
            <a:ext cx="506544" cy="307777"/>
          </a:xfrm>
          <a:prstGeom prst="rect">
            <a:avLst/>
          </a:prstGeom>
          <a:noFill/>
        </p:spPr>
        <p:txBody>
          <a:bodyPr wrap="square" rtlCol="0">
            <a:spAutoFit/>
          </a:bodyPr>
          <a:lstStyle/>
          <a:p>
            <a:pPr algn="ctr"/>
            <a:r>
              <a:rPr lang="en-US" sz="1400" dirty="0">
                <a:effectLst>
                  <a:glow rad="228600">
                    <a:schemeClr val="accent2">
                      <a:satMod val="175000"/>
                      <a:alpha val="73000"/>
                    </a:schemeClr>
                  </a:glow>
                </a:effectLst>
              </a:rPr>
              <a:t>5 kb</a:t>
            </a:r>
          </a:p>
        </p:txBody>
      </p:sp>
      <p:sp>
        <p:nvSpPr>
          <p:cNvPr id="71" name="TextBox 70">
            <a:extLst>
              <a:ext uri="{FF2B5EF4-FFF2-40B4-BE49-F238E27FC236}">
                <a16:creationId xmlns:a16="http://schemas.microsoft.com/office/drawing/2014/main" id="{1EE47485-B6E7-CC48-BBCE-944AC2241045}"/>
              </a:ext>
            </a:extLst>
          </p:cNvPr>
          <p:cNvSpPr txBox="1"/>
          <p:nvPr/>
        </p:nvSpPr>
        <p:spPr>
          <a:xfrm>
            <a:off x="-14175" y="4897939"/>
            <a:ext cx="506545" cy="307777"/>
          </a:xfrm>
          <a:prstGeom prst="rect">
            <a:avLst/>
          </a:prstGeom>
          <a:noFill/>
        </p:spPr>
        <p:txBody>
          <a:bodyPr wrap="square" rtlCol="0">
            <a:spAutoFit/>
          </a:bodyPr>
          <a:lstStyle>
            <a:defPPr>
              <a:defRPr lang="en-US"/>
            </a:defPPr>
            <a:lvl1pPr algn="ctr">
              <a:defRPr sz="1400"/>
            </a:lvl1pPr>
          </a:lstStyle>
          <a:p>
            <a:r>
              <a:rPr lang="en-US" dirty="0">
                <a:effectLst>
                  <a:glow rad="228600">
                    <a:schemeClr val="accent2">
                      <a:satMod val="175000"/>
                      <a:alpha val="73000"/>
                    </a:schemeClr>
                  </a:glow>
                </a:effectLst>
              </a:rPr>
              <a:t>3 kb</a:t>
            </a:r>
          </a:p>
        </p:txBody>
      </p:sp>
      <p:sp>
        <p:nvSpPr>
          <p:cNvPr id="72" name="TextBox 71">
            <a:extLst>
              <a:ext uri="{FF2B5EF4-FFF2-40B4-BE49-F238E27FC236}">
                <a16:creationId xmlns:a16="http://schemas.microsoft.com/office/drawing/2014/main" id="{22D4A8C5-A365-CC46-9DF3-BA4CA877F6A3}"/>
              </a:ext>
            </a:extLst>
          </p:cNvPr>
          <p:cNvSpPr txBox="1"/>
          <p:nvPr/>
        </p:nvSpPr>
        <p:spPr>
          <a:xfrm>
            <a:off x="-14806" y="5342370"/>
            <a:ext cx="506544" cy="307777"/>
          </a:xfrm>
          <a:prstGeom prst="rect">
            <a:avLst/>
          </a:prstGeom>
          <a:noFill/>
        </p:spPr>
        <p:txBody>
          <a:bodyPr wrap="square" rtlCol="0">
            <a:spAutoFit/>
          </a:bodyPr>
          <a:lstStyle/>
          <a:p>
            <a:pPr algn="ctr"/>
            <a:r>
              <a:rPr lang="en-US" sz="1400" dirty="0">
                <a:effectLst>
                  <a:glow rad="228600">
                    <a:schemeClr val="accent2">
                      <a:satMod val="175000"/>
                      <a:alpha val="73000"/>
                    </a:schemeClr>
                  </a:glow>
                </a:effectLst>
              </a:rPr>
              <a:t>2 kb</a:t>
            </a:r>
          </a:p>
        </p:txBody>
      </p:sp>
      <p:sp>
        <p:nvSpPr>
          <p:cNvPr id="91" name="TextBox 90">
            <a:extLst>
              <a:ext uri="{FF2B5EF4-FFF2-40B4-BE49-F238E27FC236}">
                <a16:creationId xmlns:a16="http://schemas.microsoft.com/office/drawing/2014/main" id="{943BD11B-2F29-0A4E-9E4F-93E61F390123}"/>
              </a:ext>
            </a:extLst>
          </p:cNvPr>
          <p:cNvSpPr txBox="1"/>
          <p:nvPr/>
        </p:nvSpPr>
        <p:spPr>
          <a:xfrm>
            <a:off x="8166046" y="3464560"/>
            <a:ext cx="506544" cy="307777"/>
          </a:xfrm>
          <a:prstGeom prst="rect">
            <a:avLst/>
          </a:prstGeom>
          <a:solidFill>
            <a:schemeClr val="bg2"/>
          </a:solidFill>
        </p:spPr>
        <p:txBody>
          <a:bodyPr wrap="square" rtlCol="0">
            <a:spAutoFit/>
          </a:bodyPr>
          <a:lstStyle/>
          <a:p>
            <a:pPr algn="ctr"/>
            <a:r>
              <a:rPr lang="en-US" sz="1400" dirty="0"/>
              <a:t>5 kb</a:t>
            </a:r>
          </a:p>
        </p:txBody>
      </p:sp>
      <p:sp>
        <p:nvSpPr>
          <p:cNvPr id="93" name="TextBox 92">
            <a:extLst>
              <a:ext uri="{FF2B5EF4-FFF2-40B4-BE49-F238E27FC236}">
                <a16:creationId xmlns:a16="http://schemas.microsoft.com/office/drawing/2014/main" id="{C53852EE-BE2C-4F4C-8DAC-722332A0B737}"/>
              </a:ext>
            </a:extLst>
          </p:cNvPr>
          <p:cNvSpPr txBox="1"/>
          <p:nvPr/>
        </p:nvSpPr>
        <p:spPr>
          <a:xfrm>
            <a:off x="7839271" y="4689288"/>
            <a:ext cx="506545" cy="307777"/>
          </a:xfrm>
          <a:prstGeom prst="rect">
            <a:avLst/>
          </a:prstGeom>
          <a:solidFill>
            <a:schemeClr val="bg2"/>
          </a:solidFill>
        </p:spPr>
        <p:txBody>
          <a:bodyPr wrap="square" rtlCol="0">
            <a:spAutoFit/>
          </a:bodyPr>
          <a:lstStyle>
            <a:defPPr>
              <a:defRPr lang="en-US"/>
            </a:defPPr>
            <a:lvl1pPr algn="ctr">
              <a:defRPr sz="1400"/>
            </a:lvl1pPr>
          </a:lstStyle>
          <a:p>
            <a:r>
              <a:rPr lang="en-US" dirty="0"/>
              <a:t>3 kb</a:t>
            </a:r>
          </a:p>
        </p:txBody>
      </p:sp>
      <p:sp>
        <p:nvSpPr>
          <p:cNvPr id="94" name="TextBox 93">
            <a:extLst>
              <a:ext uri="{FF2B5EF4-FFF2-40B4-BE49-F238E27FC236}">
                <a16:creationId xmlns:a16="http://schemas.microsoft.com/office/drawing/2014/main" id="{E444084A-FF67-184B-A970-78C2818BD8C0}"/>
              </a:ext>
            </a:extLst>
          </p:cNvPr>
          <p:cNvSpPr txBox="1"/>
          <p:nvPr/>
        </p:nvSpPr>
        <p:spPr>
          <a:xfrm>
            <a:off x="9345179" y="4691533"/>
            <a:ext cx="506544" cy="307777"/>
          </a:xfrm>
          <a:prstGeom prst="rect">
            <a:avLst/>
          </a:prstGeom>
          <a:solidFill>
            <a:schemeClr val="bg2"/>
          </a:solidFill>
        </p:spPr>
        <p:txBody>
          <a:bodyPr wrap="square" rtlCol="0">
            <a:spAutoFit/>
          </a:bodyPr>
          <a:lstStyle/>
          <a:p>
            <a:pPr algn="ctr"/>
            <a:r>
              <a:rPr lang="en-US" sz="1400" dirty="0"/>
              <a:t>2 kb</a:t>
            </a:r>
          </a:p>
        </p:txBody>
      </p:sp>
      <p:grpSp>
        <p:nvGrpSpPr>
          <p:cNvPr id="95" name="Group 94">
            <a:extLst>
              <a:ext uri="{FF2B5EF4-FFF2-40B4-BE49-F238E27FC236}">
                <a16:creationId xmlns:a16="http://schemas.microsoft.com/office/drawing/2014/main" id="{7189E4D2-E32A-A04F-ABEC-03203B0AA2BF}"/>
              </a:ext>
            </a:extLst>
          </p:cNvPr>
          <p:cNvGrpSpPr>
            <a:grpSpLocks noChangeAspect="1"/>
          </p:cNvGrpSpPr>
          <p:nvPr/>
        </p:nvGrpSpPr>
        <p:grpSpPr>
          <a:xfrm>
            <a:off x="4028048" y="6230445"/>
            <a:ext cx="365760" cy="365760"/>
            <a:chOff x="3409950" y="5505450"/>
            <a:chExt cx="557212" cy="561975"/>
          </a:xfrm>
        </p:grpSpPr>
        <p:sp>
          <p:nvSpPr>
            <p:cNvPr id="96" name="Rectangle 95">
              <a:extLst>
                <a:ext uri="{FF2B5EF4-FFF2-40B4-BE49-F238E27FC236}">
                  <a16:creationId xmlns:a16="http://schemas.microsoft.com/office/drawing/2014/main" id="{C22FA0C1-EE49-A941-843E-BE8B006DA971}"/>
                </a:ext>
              </a:extLst>
            </p:cNvPr>
            <p:cNvSpPr/>
            <p:nvPr/>
          </p:nvSpPr>
          <p:spPr>
            <a:xfrm>
              <a:off x="3409950" y="5510213"/>
              <a:ext cx="557212" cy="557212"/>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0E73C9A-9157-F54F-8AAB-0EA351B5056D}"/>
                </a:ext>
              </a:extLst>
            </p:cNvPr>
            <p:cNvSpPr/>
            <p:nvPr/>
          </p:nvSpPr>
          <p:spPr>
            <a:xfrm>
              <a:off x="3686174" y="5505450"/>
              <a:ext cx="280987" cy="557212"/>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TextBox 97">
            <a:extLst>
              <a:ext uri="{FF2B5EF4-FFF2-40B4-BE49-F238E27FC236}">
                <a16:creationId xmlns:a16="http://schemas.microsoft.com/office/drawing/2014/main" id="{E6271B07-89DB-C64F-B6C0-2C38F784F726}"/>
              </a:ext>
            </a:extLst>
          </p:cNvPr>
          <p:cNvSpPr txBox="1"/>
          <p:nvPr/>
        </p:nvSpPr>
        <p:spPr>
          <a:xfrm>
            <a:off x="4414658" y="6355709"/>
            <a:ext cx="724750" cy="307777"/>
          </a:xfrm>
          <a:prstGeom prst="rect">
            <a:avLst/>
          </a:prstGeom>
          <a:noFill/>
        </p:spPr>
        <p:txBody>
          <a:bodyPr wrap="none" rtlCol="0">
            <a:spAutoFit/>
          </a:bodyPr>
          <a:lstStyle/>
          <a:p>
            <a:r>
              <a:rPr lang="en-US" sz="1400" dirty="0"/>
              <a:t>Carrier</a:t>
            </a:r>
          </a:p>
        </p:txBody>
      </p:sp>
      <p:sp>
        <p:nvSpPr>
          <p:cNvPr id="99" name="Rectangle 98">
            <a:extLst>
              <a:ext uri="{FF2B5EF4-FFF2-40B4-BE49-F238E27FC236}">
                <a16:creationId xmlns:a16="http://schemas.microsoft.com/office/drawing/2014/main" id="{1C1EA1EB-2CE2-3F45-A3A6-9A74E64FAAED}"/>
              </a:ext>
            </a:extLst>
          </p:cNvPr>
          <p:cNvSpPr>
            <a:spLocks noChangeAspect="1"/>
          </p:cNvSpPr>
          <p:nvPr/>
        </p:nvSpPr>
        <p:spPr>
          <a:xfrm>
            <a:off x="5173872" y="6218011"/>
            <a:ext cx="365760" cy="365760"/>
          </a:xfrm>
          <a:prstGeom prst="rect">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E577BFE7-AAF7-4345-9A09-82A97EBA82F7}"/>
              </a:ext>
            </a:extLst>
          </p:cNvPr>
          <p:cNvSpPr txBox="1"/>
          <p:nvPr/>
        </p:nvSpPr>
        <p:spPr>
          <a:xfrm>
            <a:off x="5575838" y="6327083"/>
            <a:ext cx="795282" cy="307777"/>
          </a:xfrm>
          <a:prstGeom prst="rect">
            <a:avLst/>
          </a:prstGeom>
          <a:noFill/>
        </p:spPr>
        <p:txBody>
          <a:bodyPr wrap="none" rtlCol="0">
            <a:spAutoFit/>
          </a:bodyPr>
          <a:lstStyle/>
          <a:p>
            <a:r>
              <a:rPr lang="en-US" sz="1400" dirty="0"/>
              <a:t>Affected</a:t>
            </a:r>
          </a:p>
        </p:txBody>
      </p:sp>
    </p:spTree>
    <p:extLst>
      <p:ext uri="{BB962C8B-B14F-4D97-AF65-F5344CB8AC3E}">
        <p14:creationId xmlns:p14="http://schemas.microsoft.com/office/powerpoint/2010/main" val="324886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3A3F8C8-C3B6-984C-9DAD-BB2690E400B5}"/>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6D36AEE-AB6F-5D4A-B8D0-DB510F3606C6}"/>
              </a:ext>
            </a:extLst>
          </p:cNvPr>
          <p:cNvSpPr/>
          <p:nvPr/>
        </p:nvSpPr>
        <p:spPr>
          <a:xfrm>
            <a:off x="1114241" y="638317"/>
            <a:ext cx="4182555"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Restriction enzymes [R.E]</a:t>
            </a:r>
          </a:p>
        </p:txBody>
      </p:sp>
      <p:sp>
        <p:nvSpPr>
          <p:cNvPr id="6" name="Rectangle 5">
            <a:extLst>
              <a:ext uri="{FF2B5EF4-FFF2-40B4-BE49-F238E27FC236}">
                <a16:creationId xmlns:a16="http://schemas.microsoft.com/office/drawing/2014/main" id="{A12BAA7C-AE3D-AF40-BBCB-5D2EFC344675}"/>
              </a:ext>
            </a:extLst>
          </p:cNvPr>
          <p:cNvSpPr/>
          <p:nvPr/>
        </p:nvSpPr>
        <p:spPr>
          <a:xfrm>
            <a:off x="1092605" y="1228621"/>
            <a:ext cx="10422062" cy="2536528"/>
          </a:xfrm>
          <a:prstGeom prst="rect">
            <a:avLst/>
          </a:prstGeom>
        </p:spPr>
        <p:txBody>
          <a:bodyPr wrap="square">
            <a:spAutoFit/>
          </a:bodyPr>
          <a:lstStyle/>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A </a:t>
            </a:r>
            <a:r>
              <a:rPr lang="en-US" b="1" dirty="0">
                <a:solidFill>
                  <a:srgbClr val="21242C"/>
                </a:solidFill>
                <a:latin typeface="Times New Roman" panose="02020603050405020304" pitchFamily="18" charset="0"/>
                <a:cs typeface="Times New Roman" panose="02020603050405020304" pitchFamily="18" charset="0"/>
              </a:rPr>
              <a:t>restriction enzyme</a:t>
            </a:r>
            <a:r>
              <a:rPr lang="en-US" dirty="0">
                <a:solidFill>
                  <a:srgbClr val="21242C"/>
                </a:solidFill>
                <a:latin typeface="Times New Roman" panose="02020603050405020304" pitchFamily="18" charset="0"/>
                <a:cs typeface="Times New Roman" panose="02020603050405020304" pitchFamily="18" charset="0"/>
              </a:rPr>
              <a:t> is a </a:t>
            </a:r>
            <a:r>
              <a:rPr lang="en-US" u="sng" dirty="0">
                <a:solidFill>
                  <a:srgbClr val="21242C"/>
                </a:solidFill>
                <a:latin typeface="Times New Roman" panose="02020603050405020304" pitchFamily="18" charset="0"/>
                <a:cs typeface="Times New Roman" panose="02020603050405020304" pitchFamily="18" charset="0"/>
              </a:rPr>
              <a:t>DNA-cutting enzyme </a:t>
            </a:r>
            <a:r>
              <a:rPr lang="en-US" dirty="0">
                <a:solidFill>
                  <a:srgbClr val="21242C"/>
                </a:solidFill>
                <a:latin typeface="Times New Roman" panose="02020603050405020304" pitchFamily="18" charset="0"/>
                <a:cs typeface="Times New Roman" panose="02020603050405020304" pitchFamily="18" charset="0"/>
              </a:rPr>
              <a:t>that recognizes specific sites in DNA.</a:t>
            </a:r>
          </a:p>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Are found in </a:t>
            </a:r>
            <a:r>
              <a:rPr lang="en-US" b="1" dirty="0">
                <a:solidFill>
                  <a:srgbClr val="21242C"/>
                </a:solidFill>
                <a:latin typeface="Times New Roman" panose="02020603050405020304" pitchFamily="18" charset="0"/>
                <a:cs typeface="Times New Roman" panose="02020603050405020304" pitchFamily="18" charset="0"/>
              </a:rPr>
              <a:t>bacteria</a:t>
            </a:r>
            <a:r>
              <a:rPr lang="en-US" dirty="0">
                <a:solidFill>
                  <a:srgbClr val="21242C"/>
                </a:solidFill>
                <a:latin typeface="Times New Roman" panose="02020603050405020304" pitchFamily="18" charset="0"/>
                <a:cs typeface="Times New Roman" panose="02020603050405020304" pitchFamily="18" charset="0"/>
              </a:rPr>
              <a:t> (and other prokaryotes). </a:t>
            </a:r>
          </a:p>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They recognize and bind to specific sequences of DNA, usually 4–8 bp in length, called </a:t>
            </a:r>
            <a:r>
              <a:rPr lang="en-US" b="1" dirty="0">
                <a:solidFill>
                  <a:srgbClr val="21242C"/>
                </a:solidFill>
                <a:latin typeface="Times New Roman" panose="02020603050405020304" pitchFamily="18" charset="0"/>
                <a:cs typeface="Times New Roman" panose="02020603050405020304" pitchFamily="18" charset="0"/>
              </a:rPr>
              <a:t>restriction sites</a:t>
            </a:r>
            <a:r>
              <a:rPr lang="en-US" dirty="0">
                <a:solidFill>
                  <a:srgbClr val="21242C"/>
                </a:solidFill>
                <a:latin typeface="Times New Roman" panose="02020603050405020304" pitchFamily="18" charset="0"/>
                <a:cs typeface="Times New Roman" panose="02020603050405020304" pitchFamily="18" charset="0"/>
              </a:rPr>
              <a:t>.</a:t>
            </a:r>
          </a:p>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Because they cut </a:t>
            </a:r>
            <a:r>
              <a:rPr lang="en-US" u="sng" dirty="0">
                <a:solidFill>
                  <a:srgbClr val="21242C"/>
                </a:solidFill>
                <a:latin typeface="Times New Roman" panose="02020603050405020304" pitchFamily="18" charset="0"/>
                <a:cs typeface="Times New Roman" panose="02020603050405020304" pitchFamily="18" charset="0"/>
              </a:rPr>
              <a:t>within</a:t>
            </a:r>
            <a:r>
              <a:rPr lang="en-US" dirty="0">
                <a:solidFill>
                  <a:srgbClr val="21242C"/>
                </a:solidFill>
                <a:latin typeface="Times New Roman" panose="02020603050405020304" pitchFamily="18" charset="0"/>
                <a:cs typeface="Times New Roman" panose="02020603050405020304" pitchFamily="18" charset="0"/>
              </a:rPr>
              <a:t> the molecule, they are often called </a:t>
            </a:r>
            <a:r>
              <a:rPr lang="en-US" b="1" dirty="0">
                <a:solidFill>
                  <a:srgbClr val="21242C"/>
                </a:solidFill>
                <a:latin typeface="Times New Roman" panose="02020603050405020304" pitchFamily="18" charset="0"/>
                <a:cs typeface="Times New Roman" panose="02020603050405020304" pitchFamily="18" charset="0"/>
              </a:rPr>
              <a:t>endonucleases</a:t>
            </a:r>
            <a:r>
              <a:rPr lang="en-US" dirty="0">
                <a:solidFill>
                  <a:srgbClr val="21242C"/>
                </a:solidFill>
                <a:latin typeface="Times New Roman" panose="02020603050405020304" pitchFamily="18" charset="0"/>
                <a:cs typeface="Times New Roman" panose="02020603050405020304" pitchFamily="18" charset="0"/>
              </a:rPr>
              <a:t>.</a:t>
            </a:r>
          </a:p>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Each restriction enzyme recognizes just one or a few restriction sites.</a:t>
            </a:r>
          </a:p>
          <a:p>
            <a:pPr marL="285750" indent="-285750" fontAlgn="base">
              <a:lnSpc>
                <a:spcPct val="150000"/>
              </a:lnSpc>
              <a:buClr>
                <a:schemeClr val="bg1">
                  <a:lumMod val="50000"/>
                </a:schemeClr>
              </a:buClr>
              <a:buFont typeface="Wingdings" pitchFamily="2" charset="2"/>
              <a:buChar char="§"/>
            </a:pPr>
            <a:r>
              <a:rPr lang="en-US" dirty="0">
                <a:solidFill>
                  <a:srgbClr val="21242C"/>
                </a:solidFill>
                <a:latin typeface="Times New Roman" panose="02020603050405020304" pitchFamily="18" charset="0"/>
                <a:cs typeface="Times New Roman" panose="02020603050405020304" pitchFamily="18" charset="0"/>
              </a:rPr>
              <a:t>A restriction enzyme will make a </a:t>
            </a:r>
            <a:r>
              <a:rPr lang="en-US" b="1" dirty="0">
                <a:solidFill>
                  <a:srgbClr val="21242C"/>
                </a:solidFill>
                <a:latin typeface="Times New Roman" panose="02020603050405020304" pitchFamily="18" charset="0"/>
                <a:cs typeface="Times New Roman" panose="02020603050405020304" pitchFamily="18" charset="0"/>
              </a:rPr>
              <a:t>double-stranded </a:t>
            </a:r>
            <a:r>
              <a:rPr lang="en-US" dirty="0">
                <a:solidFill>
                  <a:srgbClr val="21242C"/>
                </a:solidFill>
                <a:latin typeface="Times New Roman" panose="02020603050405020304" pitchFamily="18" charset="0"/>
                <a:cs typeface="Times New Roman" panose="02020603050405020304" pitchFamily="18" charset="0"/>
              </a:rPr>
              <a:t>cut in the DNA molecule. </a:t>
            </a:r>
          </a:p>
        </p:txBody>
      </p:sp>
      <p:pic>
        <p:nvPicPr>
          <p:cNvPr id="7" name="Picture 6">
            <a:extLst>
              <a:ext uri="{FF2B5EF4-FFF2-40B4-BE49-F238E27FC236}">
                <a16:creationId xmlns:a16="http://schemas.microsoft.com/office/drawing/2014/main" id="{FA23B0FC-0545-4D4F-99AB-494B0A1AA286}"/>
              </a:ext>
            </a:extLst>
          </p:cNvPr>
          <p:cNvPicPr>
            <a:picLocks noChangeAspect="1"/>
          </p:cNvPicPr>
          <p:nvPr/>
        </p:nvPicPr>
        <p:blipFill>
          <a:blip r:embed="rId3"/>
          <a:stretch>
            <a:fillRect/>
          </a:stretch>
        </p:blipFill>
        <p:spPr>
          <a:xfrm>
            <a:off x="1092605" y="4736920"/>
            <a:ext cx="5247089" cy="961509"/>
          </a:xfrm>
          <a:prstGeom prst="rect">
            <a:avLst/>
          </a:prstGeom>
        </p:spPr>
      </p:pic>
      <p:pic>
        <p:nvPicPr>
          <p:cNvPr id="8" name="Picture 7">
            <a:extLst>
              <a:ext uri="{FF2B5EF4-FFF2-40B4-BE49-F238E27FC236}">
                <a16:creationId xmlns:a16="http://schemas.microsoft.com/office/drawing/2014/main" id="{FF59DE35-9DD7-7041-ACD3-4191757C603F}"/>
              </a:ext>
            </a:extLst>
          </p:cNvPr>
          <p:cNvPicPr>
            <a:picLocks noChangeAspect="1"/>
          </p:cNvPicPr>
          <p:nvPr/>
        </p:nvPicPr>
        <p:blipFill>
          <a:blip r:embed="rId4"/>
          <a:stretch>
            <a:fillRect/>
          </a:stretch>
        </p:blipFill>
        <p:spPr>
          <a:xfrm>
            <a:off x="6318058" y="5614697"/>
            <a:ext cx="5247089" cy="1043923"/>
          </a:xfrm>
          <a:prstGeom prst="rect">
            <a:avLst/>
          </a:prstGeom>
        </p:spPr>
      </p:pic>
      <p:sp>
        <p:nvSpPr>
          <p:cNvPr id="9" name="Rectangle 8">
            <a:extLst>
              <a:ext uri="{FF2B5EF4-FFF2-40B4-BE49-F238E27FC236}">
                <a16:creationId xmlns:a16="http://schemas.microsoft.com/office/drawing/2014/main" id="{7F6480C5-DABE-154A-BD7D-C885ED6F7290}"/>
              </a:ext>
            </a:extLst>
          </p:cNvPr>
          <p:cNvSpPr/>
          <p:nvPr/>
        </p:nvSpPr>
        <p:spPr>
          <a:xfrm>
            <a:off x="1114241" y="4367588"/>
            <a:ext cx="1728358" cy="369332"/>
          </a:xfrm>
          <a:prstGeom prst="rect">
            <a:avLst/>
          </a:prstGeom>
        </p:spPr>
        <p:txBody>
          <a:bodyPr wrap="none">
            <a:spAutoFit/>
          </a:bodyPr>
          <a:lstStyle/>
          <a:p>
            <a:r>
              <a:rPr lang="en-US" b="1" dirty="0">
                <a:solidFill>
                  <a:srgbClr val="21242C"/>
                </a:solidFill>
              </a:rPr>
              <a:t> 1- Sticky ends</a:t>
            </a:r>
            <a:endParaRPr lang="en-US" b="1" dirty="0"/>
          </a:p>
        </p:txBody>
      </p:sp>
      <p:sp>
        <p:nvSpPr>
          <p:cNvPr id="10" name="Rectangle 9">
            <a:extLst>
              <a:ext uri="{FF2B5EF4-FFF2-40B4-BE49-F238E27FC236}">
                <a16:creationId xmlns:a16="http://schemas.microsoft.com/office/drawing/2014/main" id="{D79C7334-07AA-5B47-BFF8-0410E17D4F5B}"/>
              </a:ext>
            </a:extLst>
          </p:cNvPr>
          <p:cNvSpPr/>
          <p:nvPr/>
        </p:nvSpPr>
        <p:spPr>
          <a:xfrm>
            <a:off x="6339694" y="5267542"/>
            <a:ext cx="1661032" cy="369332"/>
          </a:xfrm>
          <a:prstGeom prst="rect">
            <a:avLst/>
          </a:prstGeom>
        </p:spPr>
        <p:txBody>
          <a:bodyPr wrap="none">
            <a:spAutoFit/>
          </a:bodyPr>
          <a:lstStyle/>
          <a:p>
            <a:r>
              <a:rPr lang="en-US" b="1" dirty="0">
                <a:solidFill>
                  <a:srgbClr val="21242C"/>
                </a:solidFill>
              </a:rPr>
              <a:t> 2- Blunt ends</a:t>
            </a:r>
            <a:endParaRPr lang="en-US" b="1" dirty="0"/>
          </a:p>
        </p:txBody>
      </p:sp>
      <p:sp>
        <p:nvSpPr>
          <p:cNvPr id="11" name="Rectangle 10">
            <a:extLst>
              <a:ext uri="{FF2B5EF4-FFF2-40B4-BE49-F238E27FC236}">
                <a16:creationId xmlns:a16="http://schemas.microsoft.com/office/drawing/2014/main" id="{22004A44-751A-9D42-A7AA-031BB0F9760F}"/>
              </a:ext>
            </a:extLst>
          </p:cNvPr>
          <p:cNvSpPr/>
          <p:nvPr/>
        </p:nvSpPr>
        <p:spPr>
          <a:xfrm>
            <a:off x="965431" y="3668827"/>
            <a:ext cx="8398428" cy="425694"/>
          </a:xfrm>
          <a:prstGeom prst="rect">
            <a:avLst/>
          </a:prstGeom>
        </p:spPr>
        <p:txBody>
          <a:bodyPr wrap="square">
            <a:spAutoFit/>
          </a:bodyPr>
          <a:lstStyle/>
          <a:p>
            <a:pPr lvl="1">
              <a:lnSpc>
                <a:spcPct val="150000"/>
              </a:lnSpc>
              <a:buClr>
                <a:schemeClr val="bg1">
                  <a:lumMod val="50000"/>
                </a:schemeClr>
              </a:buClr>
            </a:pPr>
            <a:r>
              <a:rPr lang="en-GB" sz="1600" dirty="0">
                <a:latin typeface="Times New Roman" panose="02020603050405020304" pitchFamily="18" charset="0"/>
                <a:cs typeface="Times New Roman" panose="02020603050405020304" pitchFamily="18" charset="0"/>
              </a:rPr>
              <a:t>💡 </a:t>
            </a:r>
            <a:r>
              <a:rPr lang="en-GB" sz="1600" dirty="0">
                <a:solidFill>
                  <a:schemeClr val="tx1">
                    <a:lumMod val="65000"/>
                    <a:lumOff val="3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Pause and Think </a:t>
            </a:r>
            <a:r>
              <a:rPr lang="en-GB" sz="1600" dirty="0">
                <a:solidFill>
                  <a:schemeClr val="tx1">
                    <a:lumMod val="65000"/>
                    <a:lumOff val="35000"/>
                  </a:schemeClr>
                </a:solidFill>
                <a:latin typeface="Times New Roman" panose="02020603050405020304" pitchFamily="18" charset="0"/>
                <a:cs typeface="Times New Roman" panose="02020603050405020304" pitchFamily="18" charset="0"/>
              </a:rPr>
              <a:t>why restriction enzymes were originated in bacteria?</a:t>
            </a:r>
            <a:endParaRPr lang="en-US"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90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6CC796-FC38-8342-AC2C-39E72A8538BE}"/>
              </a:ext>
            </a:extLst>
          </p:cNvPr>
          <p:cNvSpPr/>
          <p:nvPr/>
        </p:nvSpPr>
        <p:spPr>
          <a:xfrm>
            <a:off x="1127234" y="304011"/>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 of using RFLP in criminal investigations</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469FDE7-FBEA-E040-BA53-4F50285707E4}"/>
              </a:ext>
            </a:extLst>
          </p:cNvPr>
          <p:cNvCxnSpPr>
            <a:cxnSpLocks/>
          </p:cNvCxnSpPr>
          <p:nvPr/>
        </p:nvCxnSpPr>
        <p:spPr>
          <a:xfrm>
            <a:off x="1205147" y="765676"/>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4D30F8A-948D-C34A-A9A1-FBBBA4E508A4}"/>
              </a:ext>
            </a:extLst>
          </p:cNvPr>
          <p:cNvPicPr>
            <a:picLocks noChangeAspect="1"/>
          </p:cNvPicPr>
          <p:nvPr/>
        </p:nvPicPr>
        <p:blipFill>
          <a:blip r:embed="rId2"/>
          <a:srcRect/>
          <a:stretch/>
        </p:blipFill>
        <p:spPr>
          <a:xfrm>
            <a:off x="2905168" y="1145029"/>
            <a:ext cx="6203826" cy="5408960"/>
          </a:xfrm>
          <a:prstGeom prst="rect">
            <a:avLst/>
          </a:prstGeom>
        </p:spPr>
      </p:pic>
    </p:spTree>
    <p:extLst>
      <p:ext uri="{BB962C8B-B14F-4D97-AF65-F5344CB8AC3E}">
        <p14:creationId xmlns:p14="http://schemas.microsoft.com/office/powerpoint/2010/main" val="312240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0B029C-068B-8D40-951B-F5FBE34074C2}"/>
              </a:ext>
            </a:extLst>
          </p:cNvPr>
          <p:cNvPicPr>
            <a:picLocks noChangeAspect="1"/>
          </p:cNvPicPr>
          <p:nvPr/>
        </p:nvPicPr>
        <p:blipFill>
          <a:blip r:embed="rId3"/>
          <a:stretch>
            <a:fillRect/>
          </a:stretch>
        </p:blipFill>
        <p:spPr>
          <a:xfrm>
            <a:off x="9384054" y="12357"/>
            <a:ext cx="2503068" cy="6858000"/>
          </a:xfrm>
          <a:prstGeom prst="rect">
            <a:avLst/>
          </a:prstGeom>
        </p:spPr>
      </p:pic>
      <p:sp>
        <p:nvSpPr>
          <p:cNvPr id="6" name="Rectangle 5">
            <a:extLst>
              <a:ext uri="{FF2B5EF4-FFF2-40B4-BE49-F238E27FC236}">
                <a16:creationId xmlns:a16="http://schemas.microsoft.com/office/drawing/2014/main" id="{31CE5BB5-1AA9-4049-AEC4-73EF4C6BCD75}"/>
              </a:ext>
            </a:extLst>
          </p:cNvPr>
          <p:cNvSpPr/>
          <p:nvPr/>
        </p:nvSpPr>
        <p:spPr>
          <a:xfrm>
            <a:off x="822457" y="852311"/>
            <a:ext cx="6096000" cy="646331"/>
          </a:xfrm>
          <a:prstGeom prst="rect">
            <a:avLst/>
          </a:prstGeom>
        </p:spPr>
        <p:txBody>
          <a:bodyPr>
            <a:spAutoFit/>
          </a:bodyPr>
          <a:lstStyle/>
          <a:p>
            <a:r>
              <a:rPr lang="en-US" dirty="0">
                <a:solidFill>
                  <a:srgbClr val="000000"/>
                </a:solidFill>
                <a:latin typeface="Times New Roman" panose="02020603050405020304" pitchFamily="18" charset="0"/>
                <a:cs typeface="Times New Roman" panose="02020603050405020304" pitchFamily="18" charset="0"/>
              </a:rPr>
              <a:t>One the basis of this test, </a:t>
            </a:r>
            <a:r>
              <a:rPr lang="en-US" b="1" dirty="0">
                <a:solidFill>
                  <a:srgbClr val="000000"/>
                </a:solidFill>
                <a:latin typeface="Times New Roman" panose="02020603050405020304" pitchFamily="18" charset="0"/>
                <a:cs typeface="Times New Roman" panose="02020603050405020304" pitchFamily="18" charset="0"/>
              </a:rPr>
              <a:t>which suspect is considered to be guilty of crime?</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58129F6-D60F-EA48-B1C2-0C9885F0F7BC}"/>
              </a:ext>
            </a:extLst>
          </p:cNvPr>
          <p:cNvSpPr/>
          <p:nvPr/>
        </p:nvSpPr>
        <p:spPr>
          <a:xfrm>
            <a:off x="787484" y="390646"/>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Examples of using RFLP in criminal investigations</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1D88D86-2AC8-F747-B099-3BDD9D602836}"/>
              </a:ext>
            </a:extLst>
          </p:cNvPr>
          <p:cNvPicPr>
            <a:picLocks noChangeAspect="1"/>
          </p:cNvPicPr>
          <p:nvPr/>
        </p:nvPicPr>
        <p:blipFill>
          <a:blip r:embed="rId4"/>
          <a:stretch>
            <a:fillRect/>
          </a:stretch>
        </p:blipFill>
        <p:spPr>
          <a:xfrm>
            <a:off x="6757861" y="852311"/>
            <a:ext cx="2210094" cy="6005689"/>
          </a:xfrm>
          <a:prstGeom prst="rect">
            <a:avLst/>
          </a:prstGeom>
        </p:spPr>
      </p:pic>
      <p:pic>
        <p:nvPicPr>
          <p:cNvPr id="9" name="Picture 8">
            <a:extLst>
              <a:ext uri="{FF2B5EF4-FFF2-40B4-BE49-F238E27FC236}">
                <a16:creationId xmlns:a16="http://schemas.microsoft.com/office/drawing/2014/main" id="{7987ADB7-F528-B94B-9140-BF0B18839643}"/>
              </a:ext>
            </a:extLst>
          </p:cNvPr>
          <p:cNvPicPr>
            <a:picLocks noChangeAspect="1"/>
          </p:cNvPicPr>
          <p:nvPr/>
        </p:nvPicPr>
        <p:blipFill>
          <a:blip r:embed="rId5"/>
          <a:stretch>
            <a:fillRect/>
          </a:stretch>
        </p:blipFill>
        <p:spPr>
          <a:xfrm>
            <a:off x="1466784" y="1960307"/>
            <a:ext cx="3618985" cy="4342782"/>
          </a:xfrm>
          <a:prstGeom prst="rect">
            <a:avLst/>
          </a:prstGeom>
        </p:spPr>
      </p:pic>
      <p:sp>
        <p:nvSpPr>
          <p:cNvPr id="3" name="TextBox 2">
            <a:extLst>
              <a:ext uri="{FF2B5EF4-FFF2-40B4-BE49-F238E27FC236}">
                <a16:creationId xmlns:a16="http://schemas.microsoft.com/office/drawing/2014/main" id="{CF146D63-C168-6756-144E-77B10EB2300B}"/>
              </a:ext>
            </a:extLst>
          </p:cNvPr>
          <p:cNvSpPr txBox="1"/>
          <p:nvPr/>
        </p:nvSpPr>
        <p:spPr>
          <a:xfrm>
            <a:off x="3048000" y="3251261"/>
            <a:ext cx="6096000"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loci</a:t>
            </a:r>
            <a:endParaRPr lang="en-GB" dirty="0"/>
          </a:p>
        </p:txBody>
      </p:sp>
    </p:spTree>
    <p:extLst>
      <p:ext uri="{BB962C8B-B14F-4D97-AF65-F5344CB8AC3E}">
        <p14:creationId xmlns:p14="http://schemas.microsoft.com/office/powerpoint/2010/main" val="301111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rflp in paternity test‬‏">
            <a:extLst>
              <a:ext uri="{FF2B5EF4-FFF2-40B4-BE49-F238E27FC236}">
                <a16:creationId xmlns:a16="http://schemas.microsoft.com/office/drawing/2014/main" id="{5FC4649E-828D-544B-B4A9-D49D2811D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0" y="1813525"/>
            <a:ext cx="6057201" cy="35823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02835A3-65D6-5E43-B95E-D859D37473B1}"/>
              </a:ext>
            </a:extLst>
          </p:cNvPr>
          <p:cNvSpPr/>
          <p:nvPr/>
        </p:nvSpPr>
        <p:spPr>
          <a:xfrm>
            <a:off x="1205147" y="304011"/>
            <a:ext cx="10125075" cy="461665"/>
          </a:xfrm>
          <a:prstGeom prst="rect">
            <a:avLst/>
          </a:prstGeom>
        </p:spPr>
        <p:txBody>
          <a:bodyPr wrap="square">
            <a:spAutoFit/>
          </a:bodyPr>
          <a:lstStyle/>
          <a:p>
            <a:r>
              <a:rPr lang="en-GB" sz="2400" b="1" dirty="0">
                <a:ln w="0"/>
                <a:solidFill>
                  <a:schemeClr val="accent1">
                    <a:lumMod val="50000"/>
                  </a:schemeClr>
                </a:solidFill>
                <a:latin typeface="Times New Roman" panose="02020603050405020304" pitchFamily="18" charset="0"/>
                <a:cs typeface="Times New Roman" panose="02020603050405020304" pitchFamily="18" charset="0"/>
              </a:rPr>
              <a:t>Example of using RFLP in paternity test</a:t>
            </a:r>
            <a:endParaRPr lang="en-US" sz="2400" b="1"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D21B8E7-4ABF-C64E-A5C1-86C58CC17ACF}"/>
              </a:ext>
            </a:extLst>
          </p:cNvPr>
          <p:cNvPicPr>
            <a:picLocks noChangeAspect="1"/>
          </p:cNvPicPr>
          <p:nvPr/>
        </p:nvPicPr>
        <p:blipFill>
          <a:blip r:embed="rId4"/>
          <a:stretch>
            <a:fillRect/>
          </a:stretch>
        </p:blipFill>
        <p:spPr>
          <a:xfrm>
            <a:off x="7401333" y="1813524"/>
            <a:ext cx="4104775" cy="3582349"/>
          </a:xfrm>
          <a:prstGeom prst="rect">
            <a:avLst/>
          </a:prstGeom>
        </p:spPr>
      </p:pic>
      <p:cxnSp>
        <p:nvCxnSpPr>
          <p:cNvPr id="9" name="Straight Connector 8">
            <a:extLst>
              <a:ext uri="{FF2B5EF4-FFF2-40B4-BE49-F238E27FC236}">
                <a16:creationId xmlns:a16="http://schemas.microsoft.com/office/drawing/2014/main" id="{479B6DCF-2FF5-8143-916E-FBA61585C2DE}"/>
              </a:ext>
            </a:extLst>
          </p:cNvPr>
          <p:cNvCxnSpPr>
            <a:cxnSpLocks/>
          </p:cNvCxnSpPr>
          <p:nvPr/>
        </p:nvCxnSpPr>
        <p:spPr>
          <a:xfrm>
            <a:off x="1205147" y="765676"/>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F839A1B-30A3-3642-BDF3-567FC9D9CB18}"/>
              </a:ext>
            </a:extLst>
          </p:cNvPr>
          <p:cNvSpPr/>
          <p:nvPr/>
        </p:nvSpPr>
        <p:spPr>
          <a:xfrm>
            <a:off x="9633857" y="1813524"/>
            <a:ext cx="1338943" cy="309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628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214B8F-C1C0-F24A-9182-F60BB92F5DB6}"/>
              </a:ext>
            </a:extLst>
          </p:cNvPr>
          <p:cNvGrpSpPr>
            <a:grpSpLocks noChangeAspect="1"/>
          </p:cNvGrpSpPr>
          <p:nvPr/>
        </p:nvGrpSpPr>
        <p:grpSpPr>
          <a:xfrm>
            <a:off x="1129162" y="208289"/>
            <a:ext cx="7401885" cy="6649711"/>
            <a:chOff x="2072609" y="211069"/>
            <a:chExt cx="6968167" cy="6260069"/>
          </a:xfrm>
        </p:grpSpPr>
        <p:pic>
          <p:nvPicPr>
            <p:cNvPr id="5" name="Picture 4">
              <a:extLst>
                <a:ext uri="{FF2B5EF4-FFF2-40B4-BE49-F238E27FC236}">
                  <a16:creationId xmlns:a16="http://schemas.microsoft.com/office/drawing/2014/main" id="{60DFE76F-3639-F447-923A-69914F890F1F}"/>
                </a:ext>
              </a:extLst>
            </p:cNvPr>
            <p:cNvPicPr>
              <a:picLocks noChangeAspect="1"/>
            </p:cNvPicPr>
            <p:nvPr/>
          </p:nvPicPr>
          <p:blipFill rotWithShape="1">
            <a:blip r:embed="rId3"/>
            <a:srcRect l="14490" t="24000" r="33050"/>
            <a:stretch/>
          </p:blipFill>
          <p:spPr>
            <a:xfrm>
              <a:off x="2195187" y="386861"/>
              <a:ext cx="4199767" cy="6084277"/>
            </a:xfrm>
            <a:prstGeom prst="rect">
              <a:avLst/>
            </a:prstGeom>
          </p:spPr>
        </p:pic>
        <p:sp>
          <p:nvSpPr>
            <p:cNvPr id="7" name="Rectangle 6">
              <a:extLst>
                <a:ext uri="{FF2B5EF4-FFF2-40B4-BE49-F238E27FC236}">
                  <a16:creationId xmlns:a16="http://schemas.microsoft.com/office/drawing/2014/main" id="{60ABBCF3-880A-C44E-B91D-BFCFD7A1D30C}"/>
                </a:ext>
              </a:extLst>
            </p:cNvPr>
            <p:cNvSpPr/>
            <p:nvPr/>
          </p:nvSpPr>
          <p:spPr>
            <a:xfrm>
              <a:off x="2072609" y="1663559"/>
              <a:ext cx="1458381" cy="2176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60AD4F-1100-FD4C-8749-2BE37755EF96}"/>
                </a:ext>
              </a:extLst>
            </p:cNvPr>
            <p:cNvSpPr/>
            <p:nvPr/>
          </p:nvSpPr>
          <p:spPr>
            <a:xfrm>
              <a:off x="6165170" y="2106636"/>
              <a:ext cx="2875606" cy="3154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AF967-C82B-4B45-9C2F-719BC9061E2F}"/>
                </a:ext>
              </a:extLst>
            </p:cNvPr>
            <p:cNvSpPr/>
            <p:nvPr/>
          </p:nvSpPr>
          <p:spPr>
            <a:xfrm>
              <a:off x="5111231" y="1596684"/>
              <a:ext cx="1458381" cy="386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2BBF12-D9A3-3344-B0AB-FBD47A682854}"/>
                </a:ext>
              </a:extLst>
            </p:cNvPr>
            <p:cNvSpPr/>
            <p:nvPr/>
          </p:nvSpPr>
          <p:spPr>
            <a:xfrm>
              <a:off x="5777846" y="211069"/>
              <a:ext cx="2875606" cy="548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6541D5F-C98C-5A45-8B80-F56383FF1799}"/>
              </a:ext>
            </a:extLst>
          </p:cNvPr>
          <p:cNvSpPr txBox="1"/>
          <p:nvPr/>
        </p:nvSpPr>
        <p:spPr>
          <a:xfrm>
            <a:off x="128799" y="3771840"/>
            <a:ext cx="3054592" cy="1133965"/>
          </a:xfrm>
          <a:prstGeom prst="rect">
            <a:avLst/>
          </a:prstGeom>
          <a:noFill/>
        </p:spPr>
        <p:txBody>
          <a:bodyPr wrap="square" rtlCol="0">
            <a:spAutoFit/>
          </a:bodyPr>
          <a:lstStyle/>
          <a:p>
            <a:pPr>
              <a:lnSpc>
                <a:spcPct val="150000"/>
              </a:lnSpc>
            </a:pPr>
            <a:r>
              <a:rPr lang="en-US" sz="2400" dirty="0">
                <a:effectLst>
                  <a:glow rad="228600">
                    <a:schemeClr val="accent1">
                      <a:satMod val="175000"/>
                      <a:alpha val="40000"/>
                    </a:schemeClr>
                  </a:glow>
                </a:effectLst>
                <a:latin typeface="Times New Roman" panose="02020603050405020304" pitchFamily="18" charset="0"/>
                <a:cs typeface="Times New Roman" panose="02020603050405020304" pitchFamily="18" charset="0"/>
              </a:rPr>
              <a:t>How is the father of the identical twins?</a:t>
            </a:r>
          </a:p>
        </p:txBody>
      </p:sp>
      <p:pic>
        <p:nvPicPr>
          <p:cNvPr id="12" name="Picture 11">
            <a:extLst>
              <a:ext uri="{FF2B5EF4-FFF2-40B4-BE49-F238E27FC236}">
                <a16:creationId xmlns:a16="http://schemas.microsoft.com/office/drawing/2014/main" id="{289B92A2-98FA-634E-9C1F-D686D23A5778}"/>
              </a:ext>
            </a:extLst>
          </p:cNvPr>
          <p:cNvPicPr>
            <a:picLocks noChangeAspect="1"/>
          </p:cNvPicPr>
          <p:nvPr/>
        </p:nvPicPr>
        <p:blipFill>
          <a:blip r:embed="rId4"/>
          <a:stretch>
            <a:fillRect/>
          </a:stretch>
        </p:blipFill>
        <p:spPr>
          <a:xfrm>
            <a:off x="6203267" y="2091089"/>
            <a:ext cx="5600700" cy="4737100"/>
          </a:xfrm>
          <a:prstGeom prst="rect">
            <a:avLst/>
          </a:prstGeom>
        </p:spPr>
      </p:pic>
    </p:spTree>
    <p:extLst>
      <p:ext uri="{BB962C8B-B14F-4D97-AF65-F5344CB8AC3E}">
        <p14:creationId xmlns:p14="http://schemas.microsoft.com/office/powerpoint/2010/main" val="258374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9B3B68-CEF6-9D4D-9B0C-AADD263BBCBA}"/>
              </a:ext>
            </a:extLst>
          </p:cNvPr>
          <p:cNvCxnSpPr>
            <a:cxnSpLocks/>
          </p:cNvCxnSpPr>
          <p:nvPr/>
        </p:nvCxnSpPr>
        <p:spPr>
          <a:xfrm>
            <a:off x="1092605" y="1171928"/>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730BE7A-16BA-AF41-9C81-F3BCB28D206F}"/>
              </a:ext>
            </a:extLst>
          </p:cNvPr>
          <p:cNvSpPr/>
          <p:nvPr/>
        </p:nvSpPr>
        <p:spPr>
          <a:xfrm>
            <a:off x="1092604" y="636351"/>
            <a:ext cx="6040435"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Polymorphisms and genetic variations</a:t>
            </a:r>
          </a:p>
        </p:txBody>
      </p:sp>
      <p:sp>
        <p:nvSpPr>
          <p:cNvPr id="9" name="Rectangle 8">
            <a:extLst>
              <a:ext uri="{FF2B5EF4-FFF2-40B4-BE49-F238E27FC236}">
                <a16:creationId xmlns:a16="http://schemas.microsoft.com/office/drawing/2014/main" id="{5C5AF282-73A2-ED47-96AE-32BFE6B4B91A}"/>
              </a:ext>
            </a:extLst>
          </p:cNvPr>
          <p:cNvSpPr/>
          <p:nvPr/>
        </p:nvSpPr>
        <p:spPr>
          <a:xfrm>
            <a:off x="1092604" y="1220375"/>
            <a:ext cx="10105663" cy="2254015"/>
          </a:xfrm>
          <a:prstGeom prst="rect">
            <a:avLst/>
          </a:prstGeom>
        </p:spPr>
        <p:txBody>
          <a:bodyPr wrap="square">
            <a:spAutoFit/>
          </a:bodyPr>
          <a:lstStyle/>
          <a:p>
            <a:pPr marL="285750" indent="-285750" algn="just">
              <a:lnSpc>
                <a:spcPct val="150000"/>
              </a:lnSpc>
              <a:buClr>
                <a:schemeClr val="bg1">
                  <a:lumMod val="50000"/>
                </a:schemeClr>
              </a:buClr>
              <a:buFont typeface="Wingdings" pitchFamily="2" charset="2"/>
              <a:buChar char="§"/>
            </a:pPr>
            <a:r>
              <a:rPr lang="en-US" sz="2000" dirty="0">
                <a:latin typeface="Times New Roman" panose="02020603050405020304" pitchFamily="18" charset="0"/>
                <a:cs typeface="Times New Roman" panose="02020603050405020304" pitchFamily="18" charset="0"/>
              </a:rPr>
              <a:t>Individuality in humans and other species derives from their </a:t>
            </a:r>
            <a:r>
              <a:rPr lang="en-US" sz="2000" dirty="0">
                <a:solidFill>
                  <a:schemeClr val="tx2">
                    <a:lumMod val="75000"/>
                  </a:schemeClr>
                </a:solidFill>
                <a:latin typeface="Times New Roman" panose="02020603050405020304" pitchFamily="18" charset="0"/>
                <a:cs typeface="Times New Roman" panose="02020603050405020304" pitchFamily="18" charset="0"/>
              </a:rPr>
              <a:t>genetic polymorphism</a:t>
            </a:r>
            <a:r>
              <a:rPr lang="en-US" sz="2000" dirty="0">
                <a:latin typeface="Times New Roman" panose="02020603050405020304" pitchFamily="18" charset="0"/>
                <a:cs typeface="Times New Roman" panose="02020603050405020304" pitchFamily="18" charset="0"/>
              </a:rPr>
              <a:t>.</a:t>
            </a:r>
          </a:p>
          <a:p>
            <a:pPr marL="285750" indent="-285750" algn="just">
              <a:lnSpc>
                <a:spcPct val="150000"/>
              </a:lnSpc>
              <a:buClr>
                <a:schemeClr val="bg1">
                  <a:lumMod val="50000"/>
                </a:schemeClr>
              </a:buClr>
              <a:buFont typeface="Wingdings" pitchFamily="2" charset="2"/>
              <a:buChar char="§"/>
            </a:pPr>
            <a:r>
              <a:rPr lang="en-US" sz="2000" dirty="0">
                <a:solidFill>
                  <a:schemeClr val="tx2">
                    <a:lumMod val="75000"/>
                  </a:schemeClr>
                </a:solidFill>
                <a:latin typeface="Times New Roman" panose="02020603050405020304" pitchFamily="18" charset="0"/>
                <a:cs typeface="Times New Roman" panose="02020603050405020304" pitchFamily="18" charset="0"/>
              </a:rPr>
              <a:t>Genetic polymorphism </a:t>
            </a:r>
            <a:r>
              <a:rPr lang="en-US" sz="2000" dirty="0">
                <a:latin typeface="Times New Roman" panose="02020603050405020304" pitchFamily="18" charset="0"/>
                <a:cs typeface="Times New Roman" panose="02020603050405020304" pitchFamily="18" charset="0"/>
              </a:rPr>
              <a:t>is defined as the </a:t>
            </a:r>
            <a:r>
              <a:rPr lang="en-US" sz="2000" u="sng" dirty="0">
                <a:latin typeface="Times New Roman" panose="02020603050405020304" pitchFamily="18" charset="0"/>
                <a:cs typeface="Times New Roman" panose="02020603050405020304" pitchFamily="18" charset="0"/>
              </a:rPr>
              <a:t>inherited genetic differences</a:t>
            </a:r>
            <a:r>
              <a:rPr lang="en-US" sz="2000" dirty="0">
                <a:latin typeface="Times New Roman" panose="02020603050405020304" pitchFamily="18" charset="0"/>
                <a:cs typeface="Times New Roman" panose="02020603050405020304" pitchFamily="18" charset="0"/>
              </a:rPr>
              <a:t> among individuals in </a:t>
            </a:r>
            <a:r>
              <a:rPr lang="en-US" sz="2000" u="sng" dirty="0">
                <a:latin typeface="Times New Roman" panose="02020603050405020304" pitchFamily="18" charset="0"/>
                <a:cs typeface="Times New Roman" panose="02020603050405020304" pitchFamily="18" charset="0"/>
              </a:rPr>
              <a:t>over 1% of normal population. </a:t>
            </a:r>
          </a:p>
          <a:p>
            <a:pPr lvl="1" algn="just">
              <a:lnSpc>
                <a:spcPct val="150000"/>
              </a:lnSpc>
              <a:buClr>
                <a:schemeClr val="bg1">
                  <a:lumMod val="50000"/>
                </a:schemeClr>
              </a:buClr>
            </a:pPr>
            <a:r>
              <a:rPr lang="en-GB" sz="1600" dirty="0">
                <a:latin typeface="Times New Roman" panose="02020603050405020304" pitchFamily="18" charset="0"/>
                <a:cs typeface="Times New Roman" panose="02020603050405020304" pitchFamily="18" charset="0"/>
              </a:rPr>
              <a:t>💡 </a:t>
            </a:r>
            <a:r>
              <a:rPr lang="en-GB" sz="1600" dirty="0">
                <a:solidFill>
                  <a:schemeClr val="tx1">
                    <a:lumMod val="65000"/>
                    <a:lumOff val="35000"/>
                  </a:schemeClr>
                </a:solidFill>
                <a:effectLst>
                  <a:glow rad="63500">
                    <a:schemeClr val="accent1">
                      <a:satMod val="175000"/>
                      <a:alpha val="40000"/>
                    </a:schemeClr>
                  </a:glow>
                </a:effectLst>
                <a:latin typeface="Times New Roman" panose="02020603050405020304" pitchFamily="18" charset="0"/>
                <a:cs typeface="Times New Roman" panose="02020603050405020304" pitchFamily="18" charset="0"/>
              </a:rPr>
              <a:t>Pause and Think </a:t>
            </a:r>
            <a:r>
              <a:rPr lang="en-GB" sz="1600" dirty="0">
                <a:solidFill>
                  <a:schemeClr val="tx1">
                    <a:lumMod val="65000"/>
                    <a:lumOff val="35000"/>
                  </a:schemeClr>
                </a:solidFill>
                <a:latin typeface="Times New Roman" panose="02020603050405020304" pitchFamily="18" charset="0"/>
                <a:cs typeface="Times New Roman" panose="02020603050405020304" pitchFamily="18" charset="0"/>
              </a:rPr>
              <a:t>How gene polymorphism is different from gene mutation?</a:t>
            </a:r>
            <a:endParaRPr lang="en-US" sz="1600" dirty="0">
              <a:solidFill>
                <a:schemeClr val="tx2">
                  <a:lumMod val="75000"/>
                </a:schemeClr>
              </a:solidFill>
              <a:latin typeface="Times New Roman" panose="02020603050405020304" pitchFamily="18" charset="0"/>
              <a:cs typeface="Times New Roman" panose="02020603050405020304" pitchFamily="18" charset="0"/>
            </a:endParaRPr>
          </a:p>
          <a:p>
            <a:pPr marL="285750" indent="-285750" algn="just">
              <a:lnSpc>
                <a:spcPct val="150000"/>
              </a:lnSpc>
              <a:buClr>
                <a:schemeClr val="bg1">
                  <a:lumMod val="50000"/>
                </a:schemeClr>
              </a:buClr>
              <a:buFont typeface="Wingdings" pitchFamily="2" charset="2"/>
              <a:buChar char="§"/>
            </a:pPr>
            <a:r>
              <a:rPr lang="en-US" sz="2000" dirty="0">
                <a:solidFill>
                  <a:schemeClr val="tx2">
                    <a:lumMod val="75000"/>
                  </a:schemeClr>
                </a:solidFill>
                <a:latin typeface="Times New Roman" panose="02020603050405020304" pitchFamily="18" charset="0"/>
                <a:cs typeface="Times New Roman" panose="02020603050405020304" pitchFamily="18" charset="0"/>
              </a:rPr>
              <a:t>Homologous human chromosomes </a:t>
            </a:r>
            <a:r>
              <a:rPr lang="en-US" sz="2000" dirty="0">
                <a:latin typeface="Times New Roman" panose="02020603050405020304" pitchFamily="18" charset="0"/>
                <a:cs typeface="Times New Roman" panose="02020603050405020304" pitchFamily="18" charset="0"/>
              </a:rPr>
              <a:t>differ in sequence, on average, every ~1250 bp.</a:t>
            </a:r>
          </a:p>
        </p:txBody>
      </p:sp>
      <p:sp>
        <p:nvSpPr>
          <p:cNvPr id="2" name="Rectangle 1">
            <a:extLst>
              <a:ext uri="{FF2B5EF4-FFF2-40B4-BE49-F238E27FC236}">
                <a16:creationId xmlns:a16="http://schemas.microsoft.com/office/drawing/2014/main" id="{A2A98C15-AC32-C348-9B85-1F3A090F3AC8}"/>
              </a:ext>
            </a:extLst>
          </p:cNvPr>
          <p:cNvSpPr/>
          <p:nvPr/>
        </p:nvSpPr>
        <p:spPr>
          <a:xfrm>
            <a:off x="8582025" y="220852"/>
            <a:ext cx="3048000" cy="830997"/>
          </a:xfrm>
          <a:prstGeom prst="rect">
            <a:avLst/>
          </a:prstGeom>
          <a:ln>
            <a:solidFill>
              <a:schemeClr val="bg1">
                <a:lumMod val="50000"/>
              </a:schemeClr>
            </a:solidFill>
          </a:ln>
        </p:spPr>
        <p:txBody>
          <a:bodyPr wrap="square">
            <a:spAutoFit/>
          </a:bodyPr>
          <a:lstStyle/>
          <a:p>
            <a:r>
              <a:rPr lang="en-US" sz="1600" b="1" dirty="0">
                <a:latin typeface="Times New Roman" panose="02020603050405020304" pitchFamily="18" charset="0"/>
                <a:cs typeface="Times New Roman" panose="02020603050405020304" pitchFamily="18" charset="0"/>
              </a:rPr>
              <a:t>Genetic polymorphism </a:t>
            </a:r>
            <a:r>
              <a:rPr lang="en-US" sz="1600" dirty="0">
                <a:latin typeface="Times New Roman" panose="02020603050405020304" pitchFamily="18" charset="0"/>
                <a:cs typeface="Times New Roman" panose="02020603050405020304" pitchFamily="18" charset="0"/>
              </a:rPr>
              <a:t>is a difference in DNA sequence among individuals.</a:t>
            </a:r>
          </a:p>
        </p:txBody>
      </p:sp>
      <p:pic>
        <p:nvPicPr>
          <p:cNvPr id="4" name="Picture 3">
            <a:extLst>
              <a:ext uri="{FF2B5EF4-FFF2-40B4-BE49-F238E27FC236}">
                <a16:creationId xmlns:a16="http://schemas.microsoft.com/office/drawing/2014/main" id="{8DC7A1C5-7CC2-ED4C-89F1-B3971C7C5C2E}"/>
              </a:ext>
            </a:extLst>
          </p:cNvPr>
          <p:cNvPicPr>
            <a:picLocks noChangeAspect="1"/>
          </p:cNvPicPr>
          <p:nvPr/>
        </p:nvPicPr>
        <p:blipFill rotWithShape="1">
          <a:blip r:embed="rId3"/>
          <a:srcRect l="8609" t="8085" r="12007" b="9796"/>
          <a:stretch/>
        </p:blipFill>
        <p:spPr>
          <a:xfrm>
            <a:off x="8343899" y="4329113"/>
            <a:ext cx="2854367" cy="1771650"/>
          </a:xfrm>
          <a:prstGeom prst="rect">
            <a:avLst/>
          </a:prstGeom>
        </p:spPr>
      </p:pic>
      <p:sp>
        <p:nvSpPr>
          <p:cNvPr id="7" name="Rectangle 6">
            <a:extLst>
              <a:ext uri="{FF2B5EF4-FFF2-40B4-BE49-F238E27FC236}">
                <a16:creationId xmlns:a16="http://schemas.microsoft.com/office/drawing/2014/main" id="{277F9010-1246-9B4D-9061-8308B99A7C52}"/>
              </a:ext>
            </a:extLst>
          </p:cNvPr>
          <p:cNvSpPr/>
          <p:nvPr/>
        </p:nvSpPr>
        <p:spPr>
          <a:xfrm>
            <a:off x="8343899" y="6032156"/>
            <a:ext cx="2903359" cy="369332"/>
          </a:xfrm>
          <a:prstGeom prst="rect">
            <a:avLst/>
          </a:prstGeom>
        </p:spPr>
        <p:txBody>
          <a:bodyPr wrap="none">
            <a:spAutoFit/>
          </a:bodyPr>
          <a:lstStyle/>
          <a:p>
            <a:r>
              <a:rPr lang="en-US" dirty="0">
                <a:solidFill>
                  <a:schemeClr val="tx2"/>
                </a:solidFill>
              </a:rPr>
              <a:t>Homologous Chromosomes </a:t>
            </a:r>
          </a:p>
        </p:txBody>
      </p:sp>
      <p:cxnSp>
        <p:nvCxnSpPr>
          <p:cNvPr id="8" name="Straight Arrow Connector 7">
            <a:extLst>
              <a:ext uri="{FF2B5EF4-FFF2-40B4-BE49-F238E27FC236}">
                <a16:creationId xmlns:a16="http://schemas.microsoft.com/office/drawing/2014/main" id="{6BD4CACA-B76A-264E-87D5-5DA304F3D15C}"/>
              </a:ext>
            </a:extLst>
          </p:cNvPr>
          <p:cNvCxnSpPr/>
          <p:nvPr/>
        </p:nvCxnSpPr>
        <p:spPr>
          <a:xfrm>
            <a:off x="7946571" y="4329113"/>
            <a:ext cx="397328" cy="144916"/>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B9F82136-0CE6-9B4D-9200-7C27AF2621BC}"/>
              </a:ext>
            </a:extLst>
          </p:cNvPr>
          <p:cNvSpPr txBox="1"/>
          <p:nvPr/>
        </p:nvSpPr>
        <p:spPr>
          <a:xfrm>
            <a:off x="7186676" y="4115583"/>
            <a:ext cx="785793" cy="369332"/>
          </a:xfrm>
          <a:prstGeom prst="rect">
            <a:avLst/>
          </a:prstGeom>
          <a:noFill/>
        </p:spPr>
        <p:txBody>
          <a:bodyPr wrap="none" rtlCol="0">
            <a:spAutoFit/>
          </a:bodyPr>
          <a:lstStyle/>
          <a:p>
            <a:r>
              <a:rPr lang="en-US" dirty="0">
                <a:solidFill>
                  <a:schemeClr val="bg1">
                    <a:lumMod val="50000"/>
                  </a:schemeClr>
                </a:solidFill>
              </a:rPr>
              <a:t>Father</a:t>
            </a:r>
          </a:p>
        </p:txBody>
      </p:sp>
      <p:cxnSp>
        <p:nvCxnSpPr>
          <p:cNvPr id="11" name="Straight Arrow Connector 10">
            <a:extLst>
              <a:ext uri="{FF2B5EF4-FFF2-40B4-BE49-F238E27FC236}">
                <a16:creationId xmlns:a16="http://schemas.microsoft.com/office/drawing/2014/main" id="{C1C8DE88-5184-0F4A-AE2C-6134DFC3F3FE}"/>
              </a:ext>
            </a:extLst>
          </p:cNvPr>
          <p:cNvCxnSpPr/>
          <p:nvPr/>
        </p:nvCxnSpPr>
        <p:spPr>
          <a:xfrm>
            <a:off x="9580936" y="4329113"/>
            <a:ext cx="397328" cy="144916"/>
          </a:xfrm>
          <a:prstGeom prst="straightConnector1">
            <a:avLst/>
          </a:prstGeom>
          <a:ln w="1905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12F21644-CD98-E84C-8AF6-80B1145E11C0}"/>
              </a:ext>
            </a:extLst>
          </p:cNvPr>
          <p:cNvSpPr txBox="1"/>
          <p:nvPr/>
        </p:nvSpPr>
        <p:spPr>
          <a:xfrm>
            <a:off x="8766916" y="4115583"/>
            <a:ext cx="885179" cy="369332"/>
          </a:xfrm>
          <a:prstGeom prst="rect">
            <a:avLst/>
          </a:prstGeom>
          <a:noFill/>
        </p:spPr>
        <p:txBody>
          <a:bodyPr wrap="none" rtlCol="0">
            <a:spAutoFit/>
          </a:bodyPr>
          <a:lstStyle/>
          <a:p>
            <a:r>
              <a:rPr lang="en-US" dirty="0">
                <a:solidFill>
                  <a:schemeClr val="bg1">
                    <a:lumMod val="50000"/>
                  </a:schemeClr>
                </a:solidFill>
              </a:rPr>
              <a:t>Mother</a:t>
            </a:r>
          </a:p>
        </p:txBody>
      </p:sp>
    </p:spTree>
    <p:extLst>
      <p:ext uri="{BB962C8B-B14F-4D97-AF65-F5344CB8AC3E}">
        <p14:creationId xmlns:p14="http://schemas.microsoft.com/office/powerpoint/2010/main" val="332531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8317CCD-C5B5-CE48-A640-561117709CA5}"/>
              </a:ext>
            </a:extLst>
          </p:cNvPr>
          <p:cNvPicPr>
            <a:picLocks noChangeAspect="1"/>
          </p:cNvPicPr>
          <p:nvPr/>
        </p:nvPicPr>
        <p:blipFill rotWithShape="1">
          <a:blip r:embed="rId3"/>
          <a:srcRect b="54069"/>
          <a:stretch/>
        </p:blipFill>
        <p:spPr>
          <a:xfrm>
            <a:off x="6285586" y="3565843"/>
            <a:ext cx="5697544" cy="1530908"/>
          </a:xfrm>
          <a:prstGeom prst="rect">
            <a:avLst/>
          </a:prstGeom>
        </p:spPr>
      </p:pic>
      <p:sp>
        <p:nvSpPr>
          <p:cNvPr id="5" name="Rectangle 4">
            <a:extLst>
              <a:ext uri="{FF2B5EF4-FFF2-40B4-BE49-F238E27FC236}">
                <a16:creationId xmlns:a16="http://schemas.microsoft.com/office/drawing/2014/main" id="{0D5B3160-ED70-C741-8ED4-0E7A88551511}"/>
              </a:ext>
            </a:extLst>
          </p:cNvPr>
          <p:cNvSpPr/>
          <p:nvPr/>
        </p:nvSpPr>
        <p:spPr>
          <a:xfrm>
            <a:off x="820310" y="3798035"/>
            <a:ext cx="3450625" cy="369332"/>
          </a:xfrm>
          <a:prstGeom prst="rect">
            <a:avLst/>
          </a:prstGeom>
        </p:spPr>
        <p:txBody>
          <a:bodyPr wrap="none">
            <a:spAutoFit/>
          </a:bodyPr>
          <a:lstStyle/>
          <a:p>
            <a:r>
              <a:rPr lang="en-US" b="1" dirty="0">
                <a:solidFill>
                  <a:srgbClr val="21242C"/>
                </a:solidFill>
                <a:latin typeface="Times New Roman" panose="02020603050405020304" pitchFamily="18" charset="0"/>
                <a:cs typeface="Times New Roman" panose="02020603050405020304" pitchFamily="18" charset="0"/>
              </a:rPr>
              <a:t> 1- Restriction site can be created</a:t>
            </a:r>
            <a:endParaRPr lang="en-US"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28C1CC4-D172-E045-BAE0-2409A53C5424}"/>
              </a:ext>
            </a:extLst>
          </p:cNvPr>
          <p:cNvPicPr>
            <a:picLocks noChangeAspect="1"/>
          </p:cNvPicPr>
          <p:nvPr/>
        </p:nvPicPr>
        <p:blipFill>
          <a:blip r:embed="rId3"/>
          <a:stretch>
            <a:fillRect/>
          </a:stretch>
        </p:blipFill>
        <p:spPr>
          <a:xfrm>
            <a:off x="3247228" y="450373"/>
            <a:ext cx="5697544" cy="3333063"/>
          </a:xfrm>
          <a:prstGeom prst="rect">
            <a:avLst/>
          </a:prstGeom>
        </p:spPr>
      </p:pic>
      <p:pic>
        <p:nvPicPr>
          <p:cNvPr id="10" name="Picture 9">
            <a:extLst>
              <a:ext uri="{FF2B5EF4-FFF2-40B4-BE49-F238E27FC236}">
                <a16:creationId xmlns:a16="http://schemas.microsoft.com/office/drawing/2014/main" id="{0124CD56-2BE8-1140-9CE7-32D42AFEAF19}"/>
              </a:ext>
            </a:extLst>
          </p:cNvPr>
          <p:cNvPicPr>
            <a:picLocks noChangeAspect="1"/>
          </p:cNvPicPr>
          <p:nvPr/>
        </p:nvPicPr>
        <p:blipFill>
          <a:blip r:embed="rId4"/>
          <a:stretch>
            <a:fillRect/>
          </a:stretch>
        </p:blipFill>
        <p:spPr>
          <a:xfrm>
            <a:off x="920011" y="4314875"/>
            <a:ext cx="5281725" cy="730954"/>
          </a:xfrm>
          <a:prstGeom prst="rect">
            <a:avLst/>
          </a:prstGeom>
        </p:spPr>
      </p:pic>
      <p:pic>
        <p:nvPicPr>
          <p:cNvPr id="11" name="Picture 10">
            <a:extLst>
              <a:ext uri="{FF2B5EF4-FFF2-40B4-BE49-F238E27FC236}">
                <a16:creationId xmlns:a16="http://schemas.microsoft.com/office/drawing/2014/main" id="{B7307267-6BF1-5344-894A-CDC3A96137B0}"/>
              </a:ext>
            </a:extLst>
          </p:cNvPr>
          <p:cNvPicPr>
            <a:picLocks noChangeAspect="1"/>
          </p:cNvPicPr>
          <p:nvPr/>
        </p:nvPicPr>
        <p:blipFill rotWithShape="1">
          <a:blip r:embed="rId3"/>
          <a:srcRect b="54069"/>
          <a:stretch/>
        </p:blipFill>
        <p:spPr>
          <a:xfrm>
            <a:off x="762008" y="5204289"/>
            <a:ext cx="5697544" cy="1530908"/>
          </a:xfrm>
          <a:prstGeom prst="rect">
            <a:avLst/>
          </a:prstGeom>
        </p:spPr>
      </p:pic>
      <p:sp>
        <p:nvSpPr>
          <p:cNvPr id="12" name="Rectangle 11">
            <a:extLst>
              <a:ext uri="{FF2B5EF4-FFF2-40B4-BE49-F238E27FC236}">
                <a16:creationId xmlns:a16="http://schemas.microsoft.com/office/drawing/2014/main" id="{0B7DB0E8-E0BA-D042-9624-C3BC314EFB9E}"/>
              </a:ext>
            </a:extLst>
          </p:cNvPr>
          <p:cNvSpPr/>
          <p:nvPr/>
        </p:nvSpPr>
        <p:spPr>
          <a:xfrm>
            <a:off x="767358" y="4035052"/>
            <a:ext cx="1989647" cy="369332"/>
          </a:xfrm>
          <a:prstGeom prst="rect">
            <a:avLst/>
          </a:prstGeom>
        </p:spPr>
        <p:txBody>
          <a:bodyPr wrap="none">
            <a:spAutoFit/>
          </a:bodyPr>
          <a:lstStyle/>
          <a:p>
            <a:r>
              <a:rPr lang="en-US" dirty="0">
                <a:solidFill>
                  <a:srgbClr val="21242C"/>
                </a:solidFill>
              </a:rPr>
              <a:t> 1.a In normal state</a:t>
            </a:r>
            <a:endParaRPr lang="en-US" dirty="0"/>
          </a:p>
        </p:txBody>
      </p:sp>
      <p:sp>
        <p:nvSpPr>
          <p:cNvPr id="13" name="Rectangle 12">
            <a:extLst>
              <a:ext uri="{FF2B5EF4-FFF2-40B4-BE49-F238E27FC236}">
                <a16:creationId xmlns:a16="http://schemas.microsoft.com/office/drawing/2014/main" id="{7BEE6E47-CD68-684E-8A9E-3A831DF2137F}"/>
              </a:ext>
            </a:extLst>
          </p:cNvPr>
          <p:cNvSpPr/>
          <p:nvPr/>
        </p:nvSpPr>
        <p:spPr>
          <a:xfrm>
            <a:off x="6285586" y="4030057"/>
            <a:ext cx="1495922" cy="369332"/>
          </a:xfrm>
          <a:prstGeom prst="rect">
            <a:avLst/>
          </a:prstGeom>
        </p:spPr>
        <p:txBody>
          <a:bodyPr wrap="none">
            <a:spAutoFit/>
          </a:bodyPr>
          <a:lstStyle/>
          <a:p>
            <a:r>
              <a:rPr lang="en-US" dirty="0">
                <a:solidFill>
                  <a:srgbClr val="21242C"/>
                </a:solidFill>
              </a:rPr>
              <a:t> 1.b In disease</a:t>
            </a:r>
            <a:endParaRPr lang="en-US" dirty="0"/>
          </a:p>
        </p:txBody>
      </p:sp>
      <p:sp>
        <p:nvSpPr>
          <p:cNvPr id="14" name="TextBox 13">
            <a:extLst>
              <a:ext uri="{FF2B5EF4-FFF2-40B4-BE49-F238E27FC236}">
                <a16:creationId xmlns:a16="http://schemas.microsoft.com/office/drawing/2014/main" id="{13FD3FF2-E79A-4E44-A2E5-8B99A59288A3}"/>
              </a:ext>
            </a:extLst>
          </p:cNvPr>
          <p:cNvSpPr txBox="1"/>
          <p:nvPr/>
        </p:nvSpPr>
        <p:spPr>
          <a:xfrm>
            <a:off x="4230600" y="3792006"/>
            <a:ext cx="9322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 → A</a:t>
            </a:r>
          </a:p>
        </p:txBody>
      </p:sp>
      <p:sp>
        <p:nvSpPr>
          <p:cNvPr id="15" name="Rectangle 14">
            <a:extLst>
              <a:ext uri="{FF2B5EF4-FFF2-40B4-BE49-F238E27FC236}">
                <a16:creationId xmlns:a16="http://schemas.microsoft.com/office/drawing/2014/main" id="{7E4D08F2-7279-274C-99EA-6BB90B52C516}"/>
              </a:ext>
            </a:extLst>
          </p:cNvPr>
          <p:cNvSpPr/>
          <p:nvPr/>
        </p:nvSpPr>
        <p:spPr>
          <a:xfrm>
            <a:off x="770060" y="5020697"/>
            <a:ext cx="3762568" cy="369332"/>
          </a:xfrm>
          <a:prstGeom prst="rect">
            <a:avLst/>
          </a:prstGeom>
        </p:spPr>
        <p:txBody>
          <a:bodyPr wrap="none">
            <a:spAutoFit/>
          </a:bodyPr>
          <a:lstStyle/>
          <a:p>
            <a:r>
              <a:rPr lang="en-US" b="1" dirty="0">
                <a:solidFill>
                  <a:srgbClr val="21242C"/>
                </a:solidFill>
                <a:latin typeface="Times New Roman" panose="02020603050405020304" pitchFamily="18" charset="0"/>
                <a:cs typeface="Times New Roman" panose="02020603050405020304" pitchFamily="18" charset="0"/>
              </a:rPr>
              <a:t> 2- Restriction site can be eliminated</a:t>
            </a:r>
            <a:endParaRPr lang="en-US" b="1"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B14283C-B7BA-7B47-8AAB-713E5AE34A1C}"/>
              </a:ext>
            </a:extLst>
          </p:cNvPr>
          <p:cNvPicPr>
            <a:picLocks noChangeAspect="1"/>
          </p:cNvPicPr>
          <p:nvPr/>
        </p:nvPicPr>
        <p:blipFill>
          <a:blip r:embed="rId4"/>
          <a:stretch>
            <a:fillRect/>
          </a:stretch>
        </p:blipFill>
        <p:spPr>
          <a:xfrm>
            <a:off x="6522072" y="5922791"/>
            <a:ext cx="5281725" cy="730954"/>
          </a:xfrm>
          <a:prstGeom prst="rect">
            <a:avLst/>
          </a:prstGeom>
        </p:spPr>
      </p:pic>
      <p:sp>
        <p:nvSpPr>
          <p:cNvPr id="18" name="Rectangle 17">
            <a:extLst>
              <a:ext uri="{FF2B5EF4-FFF2-40B4-BE49-F238E27FC236}">
                <a16:creationId xmlns:a16="http://schemas.microsoft.com/office/drawing/2014/main" id="{085F7D24-9112-3C4C-972D-40F1DF9F2505}"/>
              </a:ext>
            </a:extLst>
          </p:cNvPr>
          <p:cNvSpPr/>
          <p:nvPr/>
        </p:nvSpPr>
        <p:spPr>
          <a:xfrm>
            <a:off x="762008" y="5661068"/>
            <a:ext cx="1989647" cy="369332"/>
          </a:xfrm>
          <a:prstGeom prst="rect">
            <a:avLst/>
          </a:prstGeom>
        </p:spPr>
        <p:txBody>
          <a:bodyPr wrap="none">
            <a:spAutoFit/>
          </a:bodyPr>
          <a:lstStyle/>
          <a:p>
            <a:r>
              <a:rPr lang="en-US" dirty="0">
                <a:solidFill>
                  <a:srgbClr val="21242C"/>
                </a:solidFill>
              </a:rPr>
              <a:t> 2.a In normal state</a:t>
            </a:r>
            <a:endParaRPr lang="en-US" dirty="0"/>
          </a:p>
        </p:txBody>
      </p:sp>
      <p:sp>
        <p:nvSpPr>
          <p:cNvPr id="19" name="Rectangle 18">
            <a:extLst>
              <a:ext uri="{FF2B5EF4-FFF2-40B4-BE49-F238E27FC236}">
                <a16:creationId xmlns:a16="http://schemas.microsoft.com/office/drawing/2014/main" id="{B0EE7626-4D15-F44D-8466-B0974591973E}"/>
              </a:ext>
            </a:extLst>
          </p:cNvPr>
          <p:cNvSpPr/>
          <p:nvPr/>
        </p:nvSpPr>
        <p:spPr>
          <a:xfrm>
            <a:off x="6459552" y="5600411"/>
            <a:ext cx="1495922" cy="369332"/>
          </a:xfrm>
          <a:prstGeom prst="rect">
            <a:avLst/>
          </a:prstGeom>
        </p:spPr>
        <p:txBody>
          <a:bodyPr wrap="none">
            <a:spAutoFit/>
          </a:bodyPr>
          <a:lstStyle/>
          <a:p>
            <a:r>
              <a:rPr lang="en-US" dirty="0">
                <a:solidFill>
                  <a:srgbClr val="21242C"/>
                </a:solidFill>
              </a:rPr>
              <a:t> 2.b In disease</a:t>
            </a:r>
            <a:endParaRPr lang="en-US" dirty="0"/>
          </a:p>
        </p:txBody>
      </p:sp>
      <p:sp>
        <p:nvSpPr>
          <p:cNvPr id="20" name="TextBox 19">
            <a:extLst>
              <a:ext uri="{FF2B5EF4-FFF2-40B4-BE49-F238E27FC236}">
                <a16:creationId xmlns:a16="http://schemas.microsoft.com/office/drawing/2014/main" id="{5CEA5DA6-90C8-A844-BA70-174847F3D135}"/>
              </a:ext>
            </a:extLst>
          </p:cNvPr>
          <p:cNvSpPr txBox="1"/>
          <p:nvPr/>
        </p:nvSpPr>
        <p:spPr>
          <a:xfrm>
            <a:off x="4431750" y="5026265"/>
            <a:ext cx="93223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 T</a:t>
            </a:r>
          </a:p>
        </p:txBody>
      </p:sp>
      <p:sp>
        <p:nvSpPr>
          <p:cNvPr id="2" name="Rectangle 1">
            <a:extLst>
              <a:ext uri="{FF2B5EF4-FFF2-40B4-BE49-F238E27FC236}">
                <a16:creationId xmlns:a16="http://schemas.microsoft.com/office/drawing/2014/main" id="{3BEC4A32-7D81-6642-BFDA-70198AF21754}"/>
              </a:ext>
            </a:extLst>
          </p:cNvPr>
          <p:cNvSpPr/>
          <p:nvPr/>
        </p:nvSpPr>
        <p:spPr>
          <a:xfrm>
            <a:off x="673598" y="111517"/>
            <a:ext cx="9963657" cy="499689"/>
          </a:xfrm>
          <a:prstGeom prst="rect">
            <a:avLst/>
          </a:prstGeom>
        </p:spPr>
        <p:txBody>
          <a:bodyPr wrap="square">
            <a:spAutoFit/>
          </a:bodyPr>
          <a:lstStyle/>
          <a:p>
            <a:pPr marL="742950" lvl="1" indent="-285750" algn="just">
              <a:lnSpc>
                <a:spcPct val="150000"/>
              </a:lnSpc>
              <a:buClr>
                <a:schemeClr val="bg1">
                  <a:lumMod val="50000"/>
                </a:schemeClr>
              </a:buClr>
              <a:buFont typeface="Wingdings" pitchFamily="2" charset="2"/>
              <a:buChar char="Ø"/>
            </a:pPr>
            <a:r>
              <a:rPr lang="en-US" sz="2000" dirty="0">
                <a:latin typeface="Times New Roman" panose="02020603050405020304" pitchFamily="18" charset="0"/>
                <a:cs typeface="Times New Roman" panose="02020603050405020304" pitchFamily="18" charset="0"/>
              </a:rPr>
              <a:t>These genetic differences </a:t>
            </a:r>
            <a:r>
              <a:rPr lang="en-US" sz="2000" u="sng" dirty="0">
                <a:latin typeface="Times New Roman" panose="02020603050405020304" pitchFamily="18" charset="0"/>
                <a:cs typeface="Times New Roman" panose="02020603050405020304" pitchFamily="18" charset="0"/>
              </a:rPr>
              <a:t>create and eliminate restriction sites.</a:t>
            </a:r>
          </a:p>
        </p:txBody>
      </p:sp>
      <p:sp>
        <p:nvSpPr>
          <p:cNvPr id="3" name="Oval 2">
            <a:extLst>
              <a:ext uri="{FF2B5EF4-FFF2-40B4-BE49-F238E27FC236}">
                <a16:creationId xmlns:a16="http://schemas.microsoft.com/office/drawing/2014/main" id="{2C5A00A1-3AC0-8742-BC33-489F41D71478}"/>
              </a:ext>
            </a:extLst>
          </p:cNvPr>
          <p:cNvSpPr>
            <a:spLocks noChangeAspect="1"/>
          </p:cNvSpPr>
          <p:nvPr/>
        </p:nvSpPr>
        <p:spPr>
          <a:xfrm>
            <a:off x="3182811" y="4425495"/>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C495A31-3B8C-4640-8E9A-F47A41389804}"/>
              </a:ext>
            </a:extLst>
          </p:cNvPr>
          <p:cNvSpPr>
            <a:spLocks noChangeAspect="1"/>
          </p:cNvSpPr>
          <p:nvPr/>
        </p:nvSpPr>
        <p:spPr>
          <a:xfrm>
            <a:off x="8761819" y="4425495"/>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0BF33-31FF-AE49-80F4-CCD935534B8C}"/>
              </a:ext>
            </a:extLst>
          </p:cNvPr>
          <p:cNvSpPr>
            <a:spLocks noChangeAspect="1"/>
          </p:cNvSpPr>
          <p:nvPr/>
        </p:nvSpPr>
        <p:spPr>
          <a:xfrm>
            <a:off x="3690811" y="4733015"/>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7753A55-3A95-6042-83F3-294F28C6675C}"/>
              </a:ext>
            </a:extLst>
          </p:cNvPr>
          <p:cNvSpPr>
            <a:spLocks noChangeAspect="1"/>
          </p:cNvSpPr>
          <p:nvPr/>
        </p:nvSpPr>
        <p:spPr>
          <a:xfrm>
            <a:off x="9278458" y="4745715"/>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E856283-321C-A64F-B644-30840BE281C0}"/>
              </a:ext>
            </a:extLst>
          </p:cNvPr>
          <p:cNvSpPr>
            <a:spLocks noChangeAspect="1"/>
          </p:cNvSpPr>
          <p:nvPr/>
        </p:nvSpPr>
        <p:spPr>
          <a:xfrm>
            <a:off x="3233874" y="6053666"/>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881963F-4531-014E-8DDA-F7CE1F3544C5}"/>
              </a:ext>
            </a:extLst>
          </p:cNvPr>
          <p:cNvSpPr>
            <a:spLocks noChangeAspect="1"/>
          </p:cNvSpPr>
          <p:nvPr/>
        </p:nvSpPr>
        <p:spPr>
          <a:xfrm>
            <a:off x="3769587" y="6394071"/>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970D024-6C88-544F-ACDC-4C8E9484379B}"/>
              </a:ext>
            </a:extLst>
          </p:cNvPr>
          <p:cNvSpPr>
            <a:spLocks noChangeAspect="1"/>
          </p:cNvSpPr>
          <p:nvPr/>
        </p:nvSpPr>
        <p:spPr>
          <a:xfrm>
            <a:off x="8759945" y="6030400"/>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D6EA7F6-CBA0-7743-A284-6F0ACD64132E}"/>
              </a:ext>
            </a:extLst>
          </p:cNvPr>
          <p:cNvSpPr>
            <a:spLocks noChangeAspect="1"/>
          </p:cNvSpPr>
          <p:nvPr/>
        </p:nvSpPr>
        <p:spPr>
          <a:xfrm>
            <a:off x="9305956" y="6353431"/>
            <a:ext cx="182953"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0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842696-3BFB-6143-AF98-54DEF90847C6}"/>
              </a:ext>
            </a:extLst>
          </p:cNvPr>
          <p:cNvPicPr>
            <a:picLocks noChangeAspect="1"/>
          </p:cNvPicPr>
          <p:nvPr/>
        </p:nvPicPr>
        <p:blipFill rotWithShape="1">
          <a:blip r:embed="rId3"/>
          <a:srcRect l="23478" r="21304" b="59935"/>
          <a:stretch/>
        </p:blipFill>
        <p:spPr>
          <a:xfrm>
            <a:off x="2945458" y="1299882"/>
            <a:ext cx="6301083" cy="2584450"/>
          </a:xfrm>
          <a:prstGeom prst="rect">
            <a:avLst/>
          </a:prstGeom>
        </p:spPr>
      </p:pic>
      <p:sp>
        <p:nvSpPr>
          <p:cNvPr id="6" name="TextBox 5">
            <a:extLst>
              <a:ext uri="{FF2B5EF4-FFF2-40B4-BE49-F238E27FC236}">
                <a16:creationId xmlns:a16="http://schemas.microsoft.com/office/drawing/2014/main" id="{7CD95AD1-9035-4745-937A-B09868E16F35}"/>
              </a:ext>
            </a:extLst>
          </p:cNvPr>
          <p:cNvSpPr txBox="1"/>
          <p:nvPr/>
        </p:nvSpPr>
        <p:spPr>
          <a:xfrm>
            <a:off x="1948068" y="4121425"/>
            <a:ext cx="8387874" cy="369332"/>
          </a:xfrm>
          <a:prstGeom prst="rect">
            <a:avLst/>
          </a:prstGeom>
          <a:noFill/>
        </p:spPr>
        <p:txBody>
          <a:bodyPr wrap="none" rtlCol="0">
            <a:spAutoFit/>
          </a:bodyPr>
          <a:lstStyle/>
          <a:p>
            <a:r>
              <a:rPr lang="en-US" b="1"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Remember Every</a:t>
            </a:r>
            <a:r>
              <a:rPr lang="en-US"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 person has </a:t>
            </a:r>
            <a:r>
              <a:rPr lang="en-US" b="1"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two copies of each gene</a:t>
            </a:r>
            <a:r>
              <a:rPr lang="en-US"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 one inherited from </a:t>
            </a:r>
            <a:r>
              <a:rPr lang="en-US" b="1"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each</a:t>
            </a:r>
            <a:r>
              <a:rPr lang="en-US" dirty="0">
                <a:effectLst>
                  <a:glow rad="228600">
                    <a:schemeClr val="accent6">
                      <a:satMod val="175000"/>
                      <a:alpha val="32000"/>
                    </a:schemeClr>
                  </a:glow>
                </a:effectLst>
                <a:latin typeface="Times New Roman" panose="02020603050405020304" pitchFamily="18" charset="0"/>
                <a:cs typeface="Times New Roman" panose="02020603050405020304" pitchFamily="18" charset="0"/>
              </a:rPr>
              <a:t> parent. </a:t>
            </a:r>
          </a:p>
        </p:txBody>
      </p:sp>
      <p:sp>
        <p:nvSpPr>
          <p:cNvPr id="7" name="TextBox 6">
            <a:extLst>
              <a:ext uri="{FF2B5EF4-FFF2-40B4-BE49-F238E27FC236}">
                <a16:creationId xmlns:a16="http://schemas.microsoft.com/office/drawing/2014/main" id="{05114847-C87B-B448-BE1E-BDDD2CEC9015}"/>
              </a:ext>
            </a:extLst>
          </p:cNvPr>
          <p:cNvSpPr txBox="1"/>
          <p:nvPr/>
        </p:nvSpPr>
        <p:spPr>
          <a:xfrm>
            <a:off x="2532955" y="3031579"/>
            <a:ext cx="1548714"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a:t>
            </a:r>
          </a:p>
        </p:txBody>
      </p:sp>
      <p:sp>
        <p:nvSpPr>
          <p:cNvPr id="8" name="TextBox 7">
            <a:extLst>
              <a:ext uri="{FF2B5EF4-FFF2-40B4-BE49-F238E27FC236}">
                <a16:creationId xmlns:a16="http://schemas.microsoft.com/office/drawing/2014/main" id="{B1C0CB3E-85E6-594D-A978-67886A06824F}"/>
              </a:ext>
            </a:extLst>
          </p:cNvPr>
          <p:cNvSpPr txBox="1"/>
          <p:nvPr/>
        </p:nvSpPr>
        <p:spPr>
          <a:xfrm>
            <a:off x="7951307" y="3031579"/>
            <a:ext cx="1548714"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II)</a:t>
            </a:r>
          </a:p>
        </p:txBody>
      </p:sp>
      <p:sp>
        <p:nvSpPr>
          <p:cNvPr id="9" name="TextBox 8">
            <a:extLst>
              <a:ext uri="{FF2B5EF4-FFF2-40B4-BE49-F238E27FC236}">
                <a16:creationId xmlns:a16="http://schemas.microsoft.com/office/drawing/2014/main" id="{2A2D49C5-138B-7F41-A41D-269BA49AD8B3}"/>
              </a:ext>
            </a:extLst>
          </p:cNvPr>
          <p:cNvSpPr txBox="1"/>
          <p:nvPr/>
        </p:nvSpPr>
        <p:spPr>
          <a:xfrm>
            <a:off x="3828055" y="1299882"/>
            <a:ext cx="4535887" cy="400110"/>
          </a:xfrm>
          <a:prstGeom prst="rect">
            <a:avLst/>
          </a:prstGeom>
          <a:solidFill>
            <a:schemeClr val="bg1"/>
          </a:solidFill>
        </p:spPr>
        <p:txBody>
          <a:bodyPr wrap="square" rtlCol="0">
            <a:spAutoFit/>
          </a:bodyPr>
          <a:lstStyle/>
          <a:p>
            <a:pPr algn="ctr"/>
            <a:r>
              <a:rPr lang="en-US" sz="2000" b="1" dirty="0">
                <a:solidFill>
                  <a:schemeClr val="tx2">
                    <a:lumMod val="50000"/>
                  </a:schemeClr>
                </a:solidFill>
                <a:latin typeface="Times New Roman" panose="02020603050405020304" pitchFamily="18" charset="0"/>
                <a:cs typeface="Times New Roman" panose="02020603050405020304" pitchFamily="18" charset="0"/>
              </a:rPr>
              <a:t>Same Chromosome</a:t>
            </a:r>
          </a:p>
        </p:txBody>
      </p:sp>
    </p:spTree>
    <p:extLst>
      <p:ext uri="{BB962C8B-B14F-4D97-AF65-F5344CB8AC3E}">
        <p14:creationId xmlns:p14="http://schemas.microsoft.com/office/powerpoint/2010/main" val="194735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5fu2">
            <a:extLst>
              <a:ext uri="{FF2B5EF4-FFF2-40B4-BE49-F238E27FC236}">
                <a16:creationId xmlns:a16="http://schemas.microsoft.com/office/drawing/2014/main" id="{12F2F81B-CDBC-9644-B4D7-B2FDF90705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200"/>
          <a:stretch/>
        </p:blipFill>
        <p:spPr>
          <a:xfrm>
            <a:off x="5344978" y="4681951"/>
            <a:ext cx="6019800" cy="13716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a:extLst>
              <a:ext uri="{FF2B5EF4-FFF2-40B4-BE49-F238E27FC236}">
                <a16:creationId xmlns:a16="http://schemas.microsoft.com/office/drawing/2014/main" id="{C8E75779-84BC-D740-9736-53E96832459B}"/>
              </a:ext>
            </a:extLst>
          </p:cNvPr>
          <p:cNvSpPr/>
          <p:nvPr/>
        </p:nvSpPr>
        <p:spPr>
          <a:xfrm>
            <a:off x="1092605" y="1159571"/>
            <a:ext cx="10006790" cy="3332835"/>
          </a:xfrm>
          <a:prstGeom prst="rect">
            <a:avLst/>
          </a:prstGeom>
        </p:spPr>
        <p:txBody>
          <a:bodyPr wrap="square">
            <a:spAutoFit/>
          </a:bodyPr>
          <a:lstStyle/>
          <a:p>
            <a:pPr marL="285750" indent="-285750" algn="just">
              <a:lnSpc>
                <a:spcPct val="20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Some of the sequence changes </a:t>
            </a:r>
            <a:r>
              <a:rPr lang="en-US" b="1" dirty="0">
                <a:solidFill>
                  <a:schemeClr val="tx2">
                    <a:lumMod val="75000"/>
                  </a:schemeClr>
                </a:solidFill>
                <a:latin typeface="Times New Roman" panose="02020603050405020304" pitchFamily="18" charset="0"/>
                <a:cs typeface="Times New Roman" panose="02020603050405020304" pitchFamily="18" charset="0"/>
              </a:rPr>
              <a:t>affect recognition sites </a:t>
            </a:r>
            <a:r>
              <a:rPr lang="en-US" dirty="0">
                <a:latin typeface="Times New Roman" panose="02020603050405020304" pitchFamily="18" charset="0"/>
                <a:cs typeface="Times New Roman" panose="02020603050405020304" pitchFamily="18" charset="0"/>
              </a:rPr>
              <a:t>for restriction enzymes, </a:t>
            </a:r>
            <a:r>
              <a:rPr lang="en-US" b="1" u="sng" dirty="0">
                <a:latin typeface="Times New Roman" panose="02020603050405020304" pitchFamily="18" charset="0"/>
                <a:cs typeface="Times New Roman" panose="02020603050405020304" pitchFamily="18" charset="0"/>
              </a:rPr>
              <a:t>resulting in </a:t>
            </a:r>
            <a:r>
              <a:rPr lang="en-US" dirty="0">
                <a:latin typeface="Times New Roman" panose="02020603050405020304" pitchFamily="18" charset="0"/>
                <a:cs typeface="Times New Roman" panose="02020603050405020304" pitchFamily="18" charset="0"/>
              </a:rPr>
              <a:t>variation in the </a:t>
            </a:r>
            <a:r>
              <a:rPr lang="en-US" b="1" dirty="0">
                <a:solidFill>
                  <a:schemeClr val="tx2">
                    <a:lumMod val="75000"/>
                  </a:schemeClr>
                </a:solidFill>
                <a:latin typeface="Times New Roman" panose="02020603050405020304" pitchFamily="18" charset="0"/>
                <a:cs typeface="Times New Roman" panose="02020603050405020304" pitchFamily="18" charset="0"/>
              </a:rPr>
              <a:t>size of DNA fragments </a:t>
            </a:r>
            <a:r>
              <a:rPr lang="en-US" dirty="0">
                <a:latin typeface="Times New Roman" panose="02020603050405020304" pitchFamily="18" charset="0"/>
                <a:cs typeface="Times New Roman" panose="02020603050405020304" pitchFamily="18" charset="0"/>
              </a:rPr>
              <a:t>produced by digestion with a particular restriction enzyme. </a:t>
            </a:r>
          </a:p>
          <a:p>
            <a:pPr marL="285750" indent="-285750" algn="just">
              <a:lnSpc>
                <a:spcPct val="20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The </a:t>
            </a:r>
            <a:r>
              <a:rPr lang="en-US" b="1" dirty="0">
                <a:solidFill>
                  <a:schemeClr val="tx2">
                    <a:lumMod val="75000"/>
                  </a:schemeClr>
                </a:solidFill>
                <a:latin typeface="Times New Roman" panose="02020603050405020304" pitchFamily="18" charset="0"/>
                <a:cs typeface="Times New Roman" panose="02020603050405020304" pitchFamily="18" charset="0"/>
              </a:rPr>
              <a:t>distance between the cleavage sites </a:t>
            </a:r>
            <a:r>
              <a:rPr lang="en-US" dirty="0">
                <a:latin typeface="Times New Roman" panose="02020603050405020304" pitchFamily="18" charset="0"/>
                <a:cs typeface="Times New Roman" panose="02020603050405020304" pitchFamily="18" charset="0"/>
              </a:rPr>
              <a:t>of a certain restriction endonuclease differs between individuals.</a:t>
            </a:r>
          </a:p>
          <a:p>
            <a:pPr marL="285750" indent="-285750" algn="just">
              <a:lnSpc>
                <a:spcPct val="200000"/>
              </a:lnSpc>
              <a:buClr>
                <a:schemeClr val="tx2">
                  <a:lumMod val="75000"/>
                </a:schemeClr>
              </a:buClr>
              <a:buFont typeface="Wingdings" pitchFamily="2" charset="2"/>
              <a:buChar char="Ø"/>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The length of the DNA fragments.</a:t>
            </a:r>
          </a:p>
          <a:p>
            <a:pPr marL="285750" indent="-285750" algn="just">
              <a:lnSpc>
                <a:spcPct val="200000"/>
              </a:lnSpc>
              <a:buClr>
                <a:schemeClr val="tx2">
                  <a:lumMod val="75000"/>
                </a:schemeClr>
              </a:buClr>
              <a:buFont typeface="Wingdings" pitchFamily="2" charset="2"/>
              <a:buChar char="Ø"/>
            </a:pPr>
            <a:r>
              <a:rPr lang="en-US" sz="1600" b="1" dirty="0">
                <a:solidFill>
                  <a:schemeClr val="tx1">
                    <a:lumMod val="75000"/>
                    <a:lumOff val="25000"/>
                  </a:schemeClr>
                </a:solidFill>
                <a:latin typeface="Times New Roman" panose="02020603050405020304" pitchFamily="18" charset="0"/>
                <a:cs typeface="Times New Roman" panose="02020603050405020304" pitchFamily="18" charset="0"/>
              </a:rPr>
              <a:t>The number of resulting DNA fragments differs</a:t>
            </a:r>
            <a:r>
              <a:rPr lang="en-US" sz="1600" b="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cxnSp>
        <p:nvCxnSpPr>
          <p:cNvPr id="6" name="Straight Connector 5">
            <a:extLst>
              <a:ext uri="{FF2B5EF4-FFF2-40B4-BE49-F238E27FC236}">
                <a16:creationId xmlns:a16="http://schemas.microsoft.com/office/drawing/2014/main" id="{EDC4A4CD-CBB0-1D4C-93DD-33E2AEA1B1F3}"/>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4921A9B-D548-3C48-AC54-DB5CD486A467}"/>
              </a:ext>
            </a:extLst>
          </p:cNvPr>
          <p:cNvSpPr/>
          <p:nvPr/>
        </p:nvSpPr>
        <p:spPr>
          <a:xfrm>
            <a:off x="1092605" y="636351"/>
            <a:ext cx="6040435"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Polymorphisms and genetic variations</a:t>
            </a:r>
          </a:p>
        </p:txBody>
      </p:sp>
      <p:sp>
        <p:nvSpPr>
          <p:cNvPr id="8" name="TextBox 7">
            <a:extLst>
              <a:ext uri="{FF2B5EF4-FFF2-40B4-BE49-F238E27FC236}">
                <a16:creationId xmlns:a16="http://schemas.microsoft.com/office/drawing/2014/main" id="{81CED012-CFD6-2841-B891-17875193C74F}"/>
              </a:ext>
            </a:extLst>
          </p:cNvPr>
          <p:cNvSpPr txBox="1"/>
          <p:nvPr/>
        </p:nvSpPr>
        <p:spPr>
          <a:xfrm>
            <a:off x="5344978" y="4843660"/>
            <a:ext cx="1128764"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a:t>
            </a:r>
          </a:p>
        </p:txBody>
      </p:sp>
      <p:sp>
        <p:nvSpPr>
          <p:cNvPr id="9" name="TextBox 8">
            <a:extLst>
              <a:ext uri="{FF2B5EF4-FFF2-40B4-BE49-F238E27FC236}">
                <a16:creationId xmlns:a16="http://schemas.microsoft.com/office/drawing/2014/main" id="{745DC5D8-CC36-9144-97AB-69BBFDB32B20}"/>
              </a:ext>
            </a:extLst>
          </p:cNvPr>
          <p:cNvSpPr txBox="1"/>
          <p:nvPr/>
        </p:nvSpPr>
        <p:spPr>
          <a:xfrm>
            <a:off x="5280328" y="5466969"/>
            <a:ext cx="1258064"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II)</a:t>
            </a:r>
          </a:p>
        </p:txBody>
      </p:sp>
      <p:sp>
        <p:nvSpPr>
          <p:cNvPr id="10" name="Oval 9">
            <a:extLst>
              <a:ext uri="{FF2B5EF4-FFF2-40B4-BE49-F238E27FC236}">
                <a16:creationId xmlns:a16="http://schemas.microsoft.com/office/drawing/2014/main" id="{2BACE98A-05CC-0F46-8BA5-DB25923B5536}"/>
              </a:ext>
            </a:extLst>
          </p:cNvPr>
          <p:cNvSpPr>
            <a:spLocks noChangeAspect="1"/>
          </p:cNvSpPr>
          <p:nvPr/>
        </p:nvSpPr>
        <p:spPr>
          <a:xfrm>
            <a:off x="9344144" y="4847232"/>
            <a:ext cx="365907"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11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4B453F-6018-FD46-8E93-E1CC3574ADAB}"/>
              </a:ext>
            </a:extLst>
          </p:cNvPr>
          <p:cNvPicPr/>
          <p:nvPr/>
        </p:nvPicPr>
        <p:blipFill rotWithShape="1">
          <a:blip r:embed="rId3" cstate="print">
            <a:extLst>
              <a:ext uri="{28A0092B-C50C-407E-A947-70E740481C1C}">
                <a14:useLocalDpi xmlns:a14="http://schemas.microsoft.com/office/drawing/2010/main" val="0"/>
              </a:ext>
            </a:extLst>
          </a:blip>
          <a:srcRect t="2779" b="1676"/>
          <a:stretch/>
        </p:blipFill>
        <p:spPr bwMode="auto">
          <a:xfrm>
            <a:off x="1697064" y="664086"/>
            <a:ext cx="8989016" cy="5277711"/>
          </a:xfrm>
          <a:prstGeom prst="rect">
            <a:avLst/>
          </a:prstGeom>
          <a:ln w="9525" cap="flat" cmpd="sng" algn="ctr">
            <a:solidFill>
              <a:sysClr val="window" lastClr="FFFFFF">
                <a:lumMod val="75000"/>
              </a:sysClr>
            </a:solidFill>
            <a:prstDash val="solid"/>
            <a:round/>
            <a:headEnd type="none" w="med" len="med"/>
            <a:tailEnd type="none" w="med" len="med"/>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29070767-7A7A-CB4D-BD89-08B6F8DCA773}"/>
              </a:ext>
            </a:extLst>
          </p:cNvPr>
          <p:cNvSpPr/>
          <p:nvPr/>
        </p:nvSpPr>
        <p:spPr>
          <a:xfrm>
            <a:off x="1697065" y="5984661"/>
            <a:ext cx="8989016" cy="646331"/>
          </a:xfrm>
          <a:prstGeom prst="rect">
            <a:avLst/>
          </a:prstGeom>
        </p:spPr>
        <p:txBody>
          <a:bodyPr wrap="square">
            <a:spAutoFit/>
          </a:bodyPr>
          <a:lstStyle/>
          <a:p>
            <a:r>
              <a:rPr lang="en-US" b="1" dirty="0">
                <a:solidFill>
                  <a:schemeClr val="tx2">
                    <a:lumMod val="75000"/>
                  </a:schemeClr>
                </a:solidFill>
                <a:latin typeface="Times New Roman" panose="02020603050405020304" pitchFamily="18" charset="0"/>
                <a:cs typeface="Times New Roman" panose="02020603050405020304" pitchFamily="18" charset="0"/>
              </a:rPr>
              <a:t>Genetic polymorphism </a:t>
            </a:r>
            <a:r>
              <a:rPr lang="en-US" dirty="0">
                <a:solidFill>
                  <a:srgbClr val="000000"/>
                </a:solidFill>
                <a:latin typeface="Times New Roman" panose="02020603050405020304" pitchFamily="18" charset="0"/>
                <a:cs typeface="Times New Roman" panose="02020603050405020304" pitchFamily="18" charset="0"/>
              </a:rPr>
              <a:t>can create or abolish restriction endonuclease (RE) recognition sites, thus affecting </a:t>
            </a:r>
            <a:r>
              <a:rPr lang="en-US" u="sng" dirty="0">
                <a:solidFill>
                  <a:srgbClr val="000000"/>
                </a:solidFill>
                <a:latin typeface="Times New Roman" panose="02020603050405020304" pitchFamily="18" charset="0"/>
                <a:cs typeface="Times New Roman" panose="02020603050405020304" pitchFamily="18" charset="0"/>
              </a:rPr>
              <a:t>quantities</a:t>
            </a:r>
            <a:r>
              <a:rPr lang="en-US" dirty="0">
                <a:solidFill>
                  <a:srgbClr val="000000"/>
                </a:solidFill>
                <a:latin typeface="Times New Roman" panose="02020603050405020304" pitchFamily="18" charset="0"/>
                <a:cs typeface="Times New Roman" panose="02020603050405020304" pitchFamily="18" charset="0"/>
              </a:rPr>
              <a:t> and </a:t>
            </a:r>
            <a:r>
              <a:rPr lang="en-US" u="sng" dirty="0">
                <a:solidFill>
                  <a:srgbClr val="000000"/>
                </a:solidFill>
                <a:latin typeface="Times New Roman" panose="02020603050405020304" pitchFamily="18" charset="0"/>
                <a:cs typeface="Times New Roman" panose="02020603050405020304" pitchFamily="18" charset="0"/>
              </a:rPr>
              <a:t>length</a:t>
            </a:r>
            <a:r>
              <a:rPr lang="en-US" dirty="0">
                <a:solidFill>
                  <a:srgbClr val="000000"/>
                </a:solidFill>
                <a:latin typeface="Times New Roman" panose="02020603050405020304" pitchFamily="18" charset="0"/>
                <a:cs typeface="Times New Roman" panose="02020603050405020304" pitchFamily="18" charset="0"/>
              </a:rPr>
              <a:t> of DNA fragments resulting from RE digestion.</a:t>
            </a:r>
          </a:p>
        </p:txBody>
      </p:sp>
      <p:sp>
        <p:nvSpPr>
          <p:cNvPr id="5" name="TextBox 4">
            <a:extLst>
              <a:ext uri="{FF2B5EF4-FFF2-40B4-BE49-F238E27FC236}">
                <a16:creationId xmlns:a16="http://schemas.microsoft.com/office/drawing/2014/main" id="{43DAD71E-2635-7442-929E-83B57257ED8C}"/>
              </a:ext>
            </a:extLst>
          </p:cNvPr>
          <p:cNvSpPr txBox="1"/>
          <p:nvPr/>
        </p:nvSpPr>
        <p:spPr>
          <a:xfrm>
            <a:off x="2718486" y="774404"/>
            <a:ext cx="1859378"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a:t>
            </a:r>
          </a:p>
        </p:txBody>
      </p:sp>
      <p:sp>
        <p:nvSpPr>
          <p:cNvPr id="6" name="TextBox 5">
            <a:extLst>
              <a:ext uri="{FF2B5EF4-FFF2-40B4-BE49-F238E27FC236}">
                <a16:creationId xmlns:a16="http://schemas.microsoft.com/office/drawing/2014/main" id="{00BB3621-4737-4647-904E-5CB28CDF958F}"/>
              </a:ext>
            </a:extLst>
          </p:cNvPr>
          <p:cNvSpPr txBox="1"/>
          <p:nvPr/>
        </p:nvSpPr>
        <p:spPr>
          <a:xfrm>
            <a:off x="7787131" y="774404"/>
            <a:ext cx="1859377" cy="369332"/>
          </a:xfrm>
          <a:prstGeom prst="rect">
            <a:avLst/>
          </a:prstGeom>
          <a:solidFill>
            <a:schemeClr val="bg1"/>
          </a:solid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(Allele II)</a:t>
            </a:r>
          </a:p>
        </p:txBody>
      </p:sp>
      <p:sp>
        <p:nvSpPr>
          <p:cNvPr id="3" name="TextBox 2">
            <a:extLst>
              <a:ext uri="{FF2B5EF4-FFF2-40B4-BE49-F238E27FC236}">
                <a16:creationId xmlns:a16="http://schemas.microsoft.com/office/drawing/2014/main" id="{E69ECDC2-80C5-EC42-8954-F696953BF8BC}"/>
              </a:ext>
            </a:extLst>
          </p:cNvPr>
          <p:cNvSpPr txBox="1"/>
          <p:nvPr/>
        </p:nvSpPr>
        <p:spPr>
          <a:xfrm>
            <a:off x="2328515" y="1872369"/>
            <a:ext cx="1859378" cy="383059"/>
          </a:xfrm>
          <a:prstGeom prst="rect">
            <a:avLst/>
          </a:prstGeom>
          <a:noFill/>
        </p:spPr>
        <p:txBody>
          <a:bodyPr wrap="square" rtlCol="0">
            <a:spAutoFit/>
          </a:bodyPr>
          <a:lstStyle/>
          <a:p>
            <a:pPr algn="ctr"/>
            <a:r>
              <a:rPr lang="en-US" dirty="0"/>
              <a:t>3 kb</a:t>
            </a:r>
          </a:p>
        </p:txBody>
      </p:sp>
      <p:sp>
        <p:nvSpPr>
          <p:cNvPr id="7" name="TextBox 6">
            <a:extLst>
              <a:ext uri="{FF2B5EF4-FFF2-40B4-BE49-F238E27FC236}">
                <a16:creationId xmlns:a16="http://schemas.microsoft.com/office/drawing/2014/main" id="{8329CFA0-00FA-874F-975F-1E20B20D8889}"/>
              </a:ext>
            </a:extLst>
          </p:cNvPr>
          <p:cNvSpPr txBox="1"/>
          <p:nvPr/>
        </p:nvSpPr>
        <p:spPr>
          <a:xfrm>
            <a:off x="3910599" y="1915296"/>
            <a:ext cx="1334530" cy="383059"/>
          </a:xfrm>
          <a:prstGeom prst="rect">
            <a:avLst/>
          </a:prstGeom>
          <a:noFill/>
        </p:spPr>
        <p:txBody>
          <a:bodyPr wrap="square" rtlCol="0">
            <a:spAutoFit/>
          </a:bodyPr>
          <a:lstStyle/>
          <a:p>
            <a:pPr algn="ctr"/>
            <a:r>
              <a:rPr lang="en-US" dirty="0"/>
              <a:t>1 kb</a:t>
            </a:r>
          </a:p>
        </p:txBody>
      </p:sp>
      <p:sp>
        <p:nvSpPr>
          <p:cNvPr id="8" name="TextBox 7">
            <a:extLst>
              <a:ext uri="{FF2B5EF4-FFF2-40B4-BE49-F238E27FC236}">
                <a16:creationId xmlns:a16="http://schemas.microsoft.com/office/drawing/2014/main" id="{02345861-1FAA-5245-9F9B-F47B099508FD}"/>
              </a:ext>
            </a:extLst>
          </p:cNvPr>
          <p:cNvSpPr txBox="1"/>
          <p:nvPr/>
        </p:nvSpPr>
        <p:spPr>
          <a:xfrm>
            <a:off x="7315200" y="1890583"/>
            <a:ext cx="2718485" cy="383059"/>
          </a:xfrm>
          <a:prstGeom prst="rect">
            <a:avLst/>
          </a:prstGeom>
          <a:noFill/>
        </p:spPr>
        <p:txBody>
          <a:bodyPr wrap="square" rtlCol="0">
            <a:spAutoFit/>
          </a:bodyPr>
          <a:lstStyle/>
          <a:p>
            <a:pPr algn="ctr"/>
            <a:r>
              <a:rPr lang="en-US" dirty="0"/>
              <a:t>4 kb</a:t>
            </a:r>
          </a:p>
        </p:txBody>
      </p:sp>
      <p:sp>
        <p:nvSpPr>
          <p:cNvPr id="9" name="TextBox 8">
            <a:extLst>
              <a:ext uri="{FF2B5EF4-FFF2-40B4-BE49-F238E27FC236}">
                <a16:creationId xmlns:a16="http://schemas.microsoft.com/office/drawing/2014/main" id="{8CD4457C-802D-2240-8868-C37745F38F5A}"/>
              </a:ext>
            </a:extLst>
          </p:cNvPr>
          <p:cNvSpPr txBox="1"/>
          <p:nvPr/>
        </p:nvSpPr>
        <p:spPr>
          <a:xfrm>
            <a:off x="7787131" y="4015946"/>
            <a:ext cx="649603" cy="383059"/>
          </a:xfrm>
          <a:prstGeom prst="rect">
            <a:avLst/>
          </a:prstGeom>
          <a:noFill/>
        </p:spPr>
        <p:txBody>
          <a:bodyPr wrap="square" rtlCol="0">
            <a:spAutoFit/>
          </a:bodyPr>
          <a:lstStyle/>
          <a:p>
            <a:pPr algn="ctr"/>
            <a:r>
              <a:rPr lang="en-US" dirty="0"/>
              <a:t>4 kb</a:t>
            </a:r>
          </a:p>
        </p:txBody>
      </p:sp>
      <p:sp>
        <p:nvSpPr>
          <p:cNvPr id="10" name="TextBox 9">
            <a:extLst>
              <a:ext uri="{FF2B5EF4-FFF2-40B4-BE49-F238E27FC236}">
                <a16:creationId xmlns:a16="http://schemas.microsoft.com/office/drawing/2014/main" id="{D6EA0C68-F4DC-1246-9EF8-D27C910187E2}"/>
              </a:ext>
            </a:extLst>
          </p:cNvPr>
          <p:cNvSpPr txBox="1"/>
          <p:nvPr/>
        </p:nvSpPr>
        <p:spPr>
          <a:xfrm>
            <a:off x="2829696" y="4835611"/>
            <a:ext cx="649603" cy="383059"/>
          </a:xfrm>
          <a:prstGeom prst="rect">
            <a:avLst/>
          </a:prstGeom>
          <a:noFill/>
        </p:spPr>
        <p:txBody>
          <a:bodyPr wrap="square" rtlCol="0">
            <a:spAutoFit/>
          </a:bodyPr>
          <a:lstStyle/>
          <a:p>
            <a:pPr algn="ctr"/>
            <a:r>
              <a:rPr lang="en-US" dirty="0"/>
              <a:t>3 kb</a:t>
            </a:r>
          </a:p>
        </p:txBody>
      </p:sp>
      <p:sp>
        <p:nvSpPr>
          <p:cNvPr id="11" name="TextBox 10">
            <a:extLst>
              <a:ext uri="{FF2B5EF4-FFF2-40B4-BE49-F238E27FC236}">
                <a16:creationId xmlns:a16="http://schemas.microsoft.com/office/drawing/2014/main" id="{6F7338AA-77CB-374D-B570-64F48554A425}"/>
              </a:ext>
            </a:extLst>
          </p:cNvPr>
          <p:cNvSpPr txBox="1"/>
          <p:nvPr/>
        </p:nvSpPr>
        <p:spPr>
          <a:xfrm>
            <a:off x="2829695" y="5261534"/>
            <a:ext cx="649603" cy="383059"/>
          </a:xfrm>
          <a:prstGeom prst="rect">
            <a:avLst/>
          </a:prstGeom>
          <a:noFill/>
        </p:spPr>
        <p:txBody>
          <a:bodyPr wrap="square" rtlCol="0">
            <a:spAutoFit/>
          </a:bodyPr>
          <a:lstStyle/>
          <a:p>
            <a:pPr algn="ctr"/>
            <a:r>
              <a:rPr lang="en-US" dirty="0"/>
              <a:t>1 kb</a:t>
            </a:r>
          </a:p>
        </p:txBody>
      </p:sp>
      <p:sp>
        <p:nvSpPr>
          <p:cNvPr id="12" name="TextBox 11">
            <a:extLst>
              <a:ext uri="{FF2B5EF4-FFF2-40B4-BE49-F238E27FC236}">
                <a16:creationId xmlns:a16="http://schemas.microsoft.com/office/drawing/2014/main" id="{B85A8DA1-7C31-A649-A700-A6C7FB9C9DD1}"/>
              </a:ext>
            </a:extLst>
          </p:cNvPr>
          <p:cNvSpPr txBox="1"/>
          <p:nvPr/>
        </p:nvSpPr>
        <p:spPr>
          <a:xfrm>
            <a:off x="4964134" y="200985"/>
            <a:ext cx="2454876" cy="400110"/>
          </a:xfrm>
          <a:prstGeom prst="rect">
            <a:avLst/>
          </a:prstGeom>
          <a:solidFill>
            <a:schemeClr val="bg1"/>
          </a:solidFill>
        </p:spPr>
        <p:txBody>
          <a:bodyPr wrap="square" rtlCol="0">
            <a:spAutoFit/>
          </a:bodyPr>
          <a:lstStyle/>
          <a:p>
            <a:pPr algn="ctr"/>
            <a:r>
              <a:rPr lang="en-US" sz="2000" b="1" dirty="0">
                <a:solidFill>
                  <a:schemeClr val="tx2">
                    <a:lumMod val="50000"/>
                  </a:schemeClr>
                </a:solidFill>
                <a:latin typeface="Times New Roman" panose="02020603050405020304" pitchFamily="18" charset="0"/>
                <a:cs typeface="Times New Roman" panose="02020603050405020304" pitchFamily="18" charset="0"/>
              </a:rPr>
              <a:t>Same Chromosome</a:t>
            </a:r>
          </a:p>
        </p:txBody>
      </p:sp>
    </p:spTree>
    <p:extLst>
      <p:ext uri="{BB962C8B-B14F-4D97-AF65-F5344CB8AC3E}">
        <p14:creationId xmlns:p14="http://schemas.microsoft.com/office/powerpoint/2010/main" val="62566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5644A9-3ABA-0041-93D1-89CA1680B246}"/>
              </a:ext>
            </a:extLst>
          </p:cNvPr>
          <p:cNvSpPr/>
          <p:nvPr/>
        </p:nvSpPr>
        <p:spPr>
          <a:xfrm>
            <a:off x="877328" y="1167263"/>
            <a:ext cx="11046941" cy="4440831"/>
          </a:xfrm>
          <a:prstGeom prst="rect">
            <a:avLst/>
          </a:prstGeom>
        </p:spPr>
        <p:txBody>
          <a:bodyPr wrap="square">
            <a:spAutoFit/>
          </a:bodyPr>
          <a:lstStyle/>
          <a:p>
            <a:pPr marL="285750" indent="-285750">
              <a:lnSpc>
                <a:spcPct val="200000"/>
              </a:lnSpc>
              <a:buClr>
                <a:schemeClr val="bg1">
                  <a:lumMod val="50000"/>
                </a:schemeClr>
              </a:buClr>
              <a:buFont typeface="Wingdings" pitchFamily="2" charset="2"/>
              <a:buChar char="§"/>
            </a:pPr>
            <a:r>
              <a:rPr lang="en-US" b="1" dirty="0">
                <a:solidFill>
                  <a:schemeClr val="tx2">
                    <a:lumMod val="75000"/>
                  </a:schemeClr>
                </a:solidFill>
                <a:latin typeface="Times New Roman" panose="02020603050405020304" pitchFamily="18" charset="0"/>
                <a:cs typeface="Times New Roman" panose="02020603050405020304" pitchFamily="18" charset="0"/>
              </a:rPr>
              <a:t>Restriction Fragment Length Polymorphism (RFLP) </a:t>
            </a:r>
            <a:r>
              <a:rPr lang="en-US" dirty="0">
                <a:latin typeface="Times New Roman" panose="02020603050405020304" pitchFamily="18" charset="0"/>
                <a:cs typeface="Times New Roman" panose="02020603050405020304" pitchFamily="18" charset="0"/>
              </a:rPr>
              <a:t>is a technique in which organisms may be </a:t>
            </a:r>
            <a:r>
              <a:rPr lang="en-US" u="sng" dirty="0">
                <a:latin typeface="Times New Roman" panose="02020603050405020304" pitchFamily="18" charset="0"/>
                <a:cs typeface="Times New Roman" panose="02020603050405020304" pitchFamily="18" charset="0"/>
              </a:rPr>
              <a:t>differentiated</a:t>
            </a:r>
            <a:r>
              <a:rPr lang="en-US" dirty="0">
                <a:latin typeface="Times New Roman" panose="02020603050405020304" pitchFamily="18" charset="0"/>
                <a:cs typeface="Times New Roman" panose="02020603050405020304" pitchFamily="18" charset="0"/>
              </a:rPr>
              <a:t> by analysis of patterns derived from </a:t>
            </a:r>
            <a:r>
              <a:rPr lang="en-US" u="sng" dirty="0">
                <a:latin typeface="Times New Roman" panose="02020603050405020304" pitchFamily="18" charset="0"/>
                <a:cs typeface="Times New Roman" panose="02020603050405020304" pitchFamily="18" charset="0"/>
              </a:rPr>
              <a:t>cleavage of their DNA. </a:t>
            </a:r>
          </a:p>
          <a:p>
            <a:pPr marL="285750" indent="-285750">
              <a:lnSpc>
                <a:spcPct val="200000"/>
              </a:lnSpc>
              <a:buClr>
                <a:schemeClr val="bg1">
                  <a:lumMod val="50000"/>
                </a:schemeClr>
              </a:buClr>
              <a:buFont typeface="Wingdings" pitchFamily="2" charset="2"/>
              <a:buChar char="§"/>
            </a:pPr>
            <a:r>
              <a:rPr lang="en-US" b="1" dirty="0">
                <a:solidFill>
                  <a:schemeClr val="tx2">
                    <a:lumMod val="75000"/>
                  </a:schemeClr>
                </a:solidFill>
                <a:latin typeface="Times New Roman" panose="02020603050405020304" pitchFamily="18" charset="0"/>
                <a:cs typeface="Times New Roman" panose="02020603050405020304" pitchFamily="18" charset="0"/>
              </a:rPr>
              <a:t>Restriction fragment length polymorphism (RFLP) </a:t>
            </a:r>
            <a:r>
              <a:rPr lang="en-US" dirty="0">
                <a:latin typeface="Times New Roman" panose="02020603050405020304" pitchFamily="18" charset="0"/>
                <a:cs typeface="Times New Roman" panose="02020603050405020304" pitchFamily="18" charset="0"/>
              </a:rPr>
              <a:t>is an </a:t>
            </a:r>
            <a:r>
              <a:rPr lang="en-US" u="sng" dirty="0">
                <a:latin typeface="Times New Roman" panose="02020603050405020304" pitchFamily="18" charset="0"/>
                <a:cs typeface="Times New Roman" panose="02020603050405020304" pitchFamily="18" charset="0"/>
              </a:rPr>
              <a:t>inherited difference in the pattern of restriction,</a:t>
            </a:r>
            <a:r>
              <a:rPr lang="en-US" dirty="0">
                <a:latin typeface="Times New Roman" panose="02020603050405020304" pitchFamily="18" charset="0"/>
                <a:cs typeface="Times New Roman" panose="02020603050405020304" pitchFamily="18" charset="0"/>
              </a:rPr>
              <a:t> which is type of polymorphism that results from variation in the DNA sequence.</a:t>
            </a:r>
          </a:p>
          <a:p>
            <a:pPr marL="285750" indent="-285750">
              <a:lnSpc>
                <a:spcPct val="200000"/>
              </a:lnSpc>
              <a:buClr>
                <a:schemeClr val="bg1">
                  <a:lumMod val="50000"/>
                </a:schemeClr>
              </a:buClr>
              <a:buFont typeface="Wingdings" pitchFamily="2" charset="2"/>
              <a:buChar char="§"/>
            </a:pPr>
            <a:r>
              <a:rPr lang="en-US" u="sng" dirty="0">
                <a:latin typeface="Times New Roman" panose="02020603050405020304" pitchFamily="18" charset="0"/>
                <a:cs typeface="Times New Roman" panose="02020603050405020304" pitchFamily="18" charset="0"/>
              </a:rPr>
              <a:t>Simply, the variations in the restriction DNA fragments length between individuals of a species is called</a:t>
            </a:r>
            <a:r>
              <a:rPr lang="en-US" dirty="0">
                <a:latin typeface="Times New Roman" panose="02020603050405020304" pitchFamily="18" charset="0"/>
                <a:cs typeface="Times New Roman" panose="02020603050405020304" pitchFamily="18" charset="0"/>
              </a:rPr>
              <a:t> </a:t>
            </a:r>
            <a:r>
              <a:rPr lang="en-US" b="1" dirty="0">
                <a:solidFill>
                  <a:schemeClr val="tx2">
                    <a:lumMod val="75000"/>
                  </a:schemeClr>
                </a:solidFill>
                <a:latin typeface="Times New Roman" panose="02020603050405020304" pitchFamily="18" charset="0"/>
                <a:cs typeface="Times New Roman" panose="02020603050405020304" pitchFamily="18" charset="0"/>
              </a:rPr>
              <a:t>RFLP</a:t>
            </a:r>
            <a:r>
              <a:rPr lang="en-US" dirty="0">
                <a:latin typeface="Times New Roman" panose="02020603050405020304" pitchFamily="18" charset="0"/>
                <a:cs typeface="Times New Roman" panose="02020603050405020304" pitchFamily="18" charset="0"/>
              </a:rPr>
              <a:t>.</a:t>
            </a:r>
          </a:p>
          <a:p>
            <a:pPr marL="285750" indent="-285750">
              <a:lnSpc>
                <a:spcPct val="20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It was invented in 1984 by the English scientist </a:t>
            </a:r>
            <a:r>
              <a:rPr lang="en-US" i="1" dirty="0">
                <a:latin typeface="Times New Roman" panose="02020603050405020304" pitchFamily="18" charset="0"/>
                <a:cs typeface="Times New Roman" panose="02020603050405020304" pitchFamily="18" charset="0"/>
              </a:rPr>
              <a:t>Alec Jeffreys</a:t>
            </a:r>
            <a:r>
              <a:rPr lang="en-US" dirty="0">
                <a:latin typeface="Times New Roman" panose="02020603050405020304" pitchFamily="18" charset="0"/>
                <a:cs typeface="Times New Roman" panose="02020603050405020304" pitchFamily="18" charset="0"/>
              </a:rPr>
              <a:t>.</a:t>
            </a:r>
          </a:p>
          <a:p>
            <a:pPr marL="285750" indent="-285750">
              <a:lnSpc>
                <a:spcPct val="200000"/>
              </a:lnSpc>
              <a:buClr>
                <a:schemeClr val="bg1">
                  <a:lumMod val="50000"/>
                </a:schemeClr>
              </a:buClr>
              <a:buFont typeface="Wingdings" pitchFamily="2" charset="2"/>
              <a:buChar char="§"/>
            </a:pPr>
            <a:r>
              <a:rPr lang="en-US" dirty="0">
                <a:latin typeface="Times New Roman" panose="02020603050405020304" pitchFamily="18" charset="0"/>
                <a:cs typeface="Times New Roman" panose="02020603050405020304" pitchFamily="18" charset="0"/>
              </a:rPr>
              <a:t>RFLPs may disrupt the function of the gene or may have no biologic consequences </a:t>
            </a:r>
            <a:r>
              <a:rPr lang="en-US" u="sng" dirty="0">
                <a:latin typeface="Times New Roman" panose="02020603050405020304" pitchFamily="18" charset="0"/>
                <a:cs typeface="Times New Roman" panose="02020603050405020304" pitchFamily="18" charset="0"/>
              </a:rPr>
              <a:t>depending on their occurrences</a:t>
            </a:r>
            <a:r>
              <a:rPr lang="en-US" dirty="0">
                <a:latin typeface="Times New Roman" panose="02020603050405020304" pitchFamily="18" charset="0"/>
                <a:cs typeface="Times New Roman" panose="02020603050405020304" pitchFamily="18" charset="0"/>
              </a:rPr>
              <a:t> at known gene loci and/or in sequences that have no known function.</a:t>
            </a:r>
          </a:p>
        </p:txBody>
      </p:sp>
      <p:cxnSp>
        <p:nvCxnSpPr>
          <p:cNvPr id="5" name="Straight Connector 4">
            <a:extLst>
              <a:ext uri="{FF2B5EF4-FFF2-40B4-BE49-F238E27FC236}">
                <a16:creationId xmlns:a16="http://schemas.microsoft.com/office/drawing/2014/main" id="{13FBF323-7DBF-A845-9243-4F3BC86CC0E7}"/>
              </a:ext>
            </a:extLst>
          </p:cNvPr>
          <p:cNvCxnSpPr>
            <a:cxnSpLocks/>
          </p:cNvCxnSpPr>
          <p:nvPr/>
        </p:nvCxnSpPr>
        <p:spPr>
          <a:xfrm>
            <a:off x="1092605" y="1159571"/>
            <a:ext cx="985961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EB77623-129C-F44A-B835-8F5C9693B1CD}"/>
              </a:ext>
            </a:extLst>
          </p:cNvPr>
          <p:cNvSpPr/>
          <p:nvPr/>
        </p:nvSpPr>
        <p:spPr>
          <a:xfrm>
            <a:off x="1092605" y="644043"/>
            <a:ext cx="8028160" cy="523220"/>
          </a:xfrm>
          <a:prstGeom prst="rect">
            <a:avLst/>
          </a:prstGeom>
        </p:spPr>
        <p:txBody>
          <a:bodyPr wrap="none">
            <a:spAutoFit/>
          </a:bodyPr>
          <a:lstStyle/>
          <a:p>
            <a:pPr algn="ctr"/>
            <a:r>
              <a:rPr lang="en-US" sz="2800" b="1" dirty="0">
                <a:ln w="0"/>
                <a:solidFill>
                  <a:schemeClr val="accent1">
                    <a:lumMod val="50000"/>
                  </a:schemeClr>
                </a:solidFill>
                <a:latin typeface="Times New Roman" panose="02020603050405020304" pitchFamily="18" charset="0"/>
                <a:cs typeface="Times New Roman" panose="02020603050405020304" pitchFamily="18" charset="0"/>
              </a:rPr>
              <a:t>Restriction fragment length polymorphism (RFLP)</a:t>
            </a:r>
          </a:p>
        </p:txBody>
      </p:sp>
    </p:spTree>
    <p:extLst>
      <p:ext uri="{BB962C8B-B14F-4D97-AF65-F5344CB8AC3E}">
        <p14:creationId xmlns:p14="http://schemas.microsoft.com/office/powerpoint/2010/main" val="102298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71F21C-254D-6844-BC54-3298394D11C9}"/>
              </a:ext>
            </a:extLst>
          </p:cNvPr>
          <p:cNvGrpSpPr/>
          <p:nvPr/>
        </p:nvGrpSpPr>
        <p:grpSpPr>
          <a:xfrm>
            <a:off x="1079500" y="1231900"/>
            <a:ext cx="6985000" cy="4394200"/>
            <a:chOff x="2603500" y="1231900"/>
            <a:chExt cx="6985000" cy="4394200"/>
          </a:xfrm>
        </p:grpSpPr>
        <p:pic>
          <p:nvPicPr>
            <p:cNvPr id="5" name="Picture 4">
              <a:extLst>
                <a:ext uri="{FF2B5EF4-FFF2-40B4-BE49-F238E27FC236}">
                  <a16:creationId xmlns:a16="http://schemas.microsoft.com/office/drawing/2014/main" id="{5C41935B-CAEF-0B43-A023-6567B2A720D0}"/>
                </a:ext>
              </a:extLst>
            </p:cNvPr>
            <p:cNvPicPr>
              <a:picLocks noChangeAspect="1"/>
            </p:cNvPicPr>
            <p:nvPr/>
          </p:nvPicPr>
          <p:blipFill>
            <a:blip r:embed="rId3"/>
            <a:stretch>
              <a:fillRect/>
            </a:stretch>
          </p:blipFill>
          <p:spPr>
            <a:xfrm>
              <a:off x="2603500" y="1231900"/>
              <a:ext cx="6985000" cy="4394200"/>
            </a:xfrm>
            <a:prstGeom prst="rect">
              <a:avLst/>
            </a:prstGeom>
          </p:spPr>
        </p:pic>
        <p:sp>
          <p:nvSpPr>
            <p:cNvPr id="6" name="TextBox 5">
              <a:extLst>
                <a:ext uri="{FF2B5EF4-FFF2-40B4-BE49-F238E27FC236}">
                  <a16:creationId xmlns:a16="http://schemas.microsoft.com/office/drawing/2014/main" id="{0CA85380-E876-174A-911B-24E19D115325}"/>
                </a:ext>
              </a:extLst>
            </p:cNvPr>
            <p:cNvSpPr txBox="1"/>
            <p:nvPr/>
          </p:nvSpPr>
          <p:spPr>
            <a:xfrm>
              <a:off x="4057650" y="1928813"/>
              <a:ext cx="715260"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A/A</a:t>
              </a:r>
            </a:p>
          </p:txBody>
        </p:sp>
        <p:sp>
          <p:nvSpPr>
            <p:cNvPr id="7" name="TextBox 6">
              <a:extLst>
                <a:ext uri="{FF2B5EF4-FFF2-40B4-BE49-F238E27FC236}">
                  <a16:creationId xmlns:a16="http://schemas.microsoft.com/office/drawing/2014/main" id="{2189A4EB-96F4-F940-AA18-A7211BD8754E}"/>
                </a:ext>
              </a:extLst>
            </p:cNvPr>
            <p:cNvSpPr txBox="1"/>
            <p:nvPr/>
          </p:nvSpPr>
          <p:spPr>
            <a:xfrm>
              <a:off x="4993150" y="1924045"/>
              <a:ext cx="715260"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A/B</a:t>
              </a:r>
            </a:p>
          </p:txBody>
        </p:sp>
        <p:sp>
          <p:nvSpPr>
            <p:cNvPr id="8" name="TextBox 7">
              <a:extLst>
                <a:ext uri="{FF2B5EF4-FFF2-40B4-BE49-F238E27FC236}">
                  <a16:creationId xmlns:a16="http://schemas.microsoft.com/office/drawing/2014/main" id="{FE9E519E-715D-A849-85A0-9330CE201A45}"/>
                </a:ext>
              </a:extLst>
            </p:cNvPr>
            <p:cNvSpPr txBox="1"/>
            <p:nvPr/>
          </p:nvSpPr>
          <p:spPr>
            <a:xfrm>
              <a:off x="5944319" y="1924044"/>
              <a:ext cx="679994"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B/C</a:t>
              </a:r>
            </a:p>
          </p:txBody>
        </p:sp>
        <p:sp>
          <p:nvSpPr>
            <p:cNvPr id="9" name="TextBox 8">
              <a:extLst>
                <a:ext uri="{FF2B5EF4-FFF2-40B4-BE49-F238E27FC236}">
                  <a16:creationId xmlns:a16="http://schemas.microsoft.com/office/drawing/2014/main" id="{6ECD2C52-99A2-294B-A9FD-4E0FDEB4E34A}"/>
                </a:ext>
              </a:extLst>
            </p:cNvPr>
            <p:cNvSpPr txBox="1"/>
            <p:nvPr/>
          </p:nvSpPr>
          <p:spPr>
            <a:xfrm>
              <a:off x="6867674" y="1924044"/>
              <a:ext cx="697627"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C/D</a:t>
              </a:r>
            </a:p>
          </p:txBody>
        </p:sp>
        <p:sp>
          <p:nvSpPr>
            <p:cNvPr id="10" name="TextBox 9">
              <a:extLst>
                <a:ext uri="{FF2B5EF4-FFF2-40B4-BE49-F238E27FC236}">
                  <a16:creationId xmlns:a16="http://schemas.microsoft.com/office/drawing/2014/main" id="{861E322A-8B61-AA4F-A545-3FFEA5E3F8A5}"/>
                </a:ext>
              </a:extLst>
            </p:cNvPr>
            <p:cNvSpPr txBox="1"/>
            <p:nvPr/>
          </p:nvSpPr>
          <p:spPr>
            <a:xfrm>
              <a:off x="7776004" y="1924044"/>
              <a:ext cx="715260" cy="461665"/>
            </a:xfrm>
            <a:prstGeom prst="rect">
              <a:avLst/>
            </a:prstGeom>
            <a:solidFill>
              <a:schemeClr val="bg1"/>
            </a:solidFill>
          </p:spPr>
          <p:txBody>
            <a:bodyPr wrap="none" rtlCol="0">
              <a:spAutoFit/>
            </a:bodyPr>
            <a:lstStyle/>
            <a:p>
              <a:r>
                <a:rPr lang="en-US" sz="2400" dirty="0">
                  <a:latin typeface="Times New Roman" panose="02020603050405020304" pitchFamily="18" charset="0"/>
                  <a:cs typeface="Times New Roman" panose="02020603050405020304" pitchFamily="18" charset="0"/>
                </a:rPr>
                <a:t>D/D</a:t>
              </a:r>
            </a:p>
          </p:txBody>
        </p:sp>
      </p:grpSp>
      <p:sp>
        <p:nvSpPr>
          <p:cNvPr id="12" name="Rectangle 11">
            <a:extLst>
              <a:ext uri="{FF2B5EF4-FFF2-40B4-BE49-F238E27FC236}">
                <a16:creationId xmlns:a16="http://schemas.microsoft.com/office/drawing/2014/main" id="{C4623161-46C7-0C4C-8065-0D273774AE44}"/>
              </a:ext>
            </a:extLst>
          </p:cNvPr>
          <p:cNvSpPr/>
          <p:nvPr/>
        </p:nvSpPr>
        <p:spPr>
          <a:xfrm>
            <a:off x="2108427" y="5648653"/>
            <a:ext cx="8829675"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DNA samples from </a:t>
            </a:r>
            <a:r>
              <a:rPr lang="en-US" dirty="0">
                <a:solidFill>
                  <a:schemeClr val="accent6"/>
                </a:solidFill>
                <a:latin typeface="Times New Roman" panose="02020603050405020304" pitchFamily="18" charset="0"/>
                <a:cs typeface="Times New Roman" panose="02020603050405020304" pitchFamily="18" charset="0"/>
              </a:rPr>
              <a:t>five individual mice </a:t>
            </a:r>
            <a:r>
              <a:rPr lang="en-US" dirty="0">
                <a:solidFill>
                  <a:srgbClr val="000000"/>
                </a:solidFill>
                <a:latin typeface="Times New Roman" panose="02020603050405020304" pitchFamily="18" charset="0"/>
                <a:cs typeface="Times New Roman" panose="02020603050405020304" pitchFamily="18" charset="0"/>
              </a:rPr>
              <a:t>were digested with the </a:t>
            </a:r>
            <a:r>
              <a:rPr lang="en-US" u="sng" dirty="0">
                <a:solidFill>
                  <a:srgbClr val="000000"/>
                </a:solidFill>
                <a:latin typeface="Times New Roman" panose="02020603050405020304" pitchFamily="18" charset="0"/>
                <a:cs typeface="Times New Roman" panose="02020603050405020304" pitchFamily="18" charset="0"/>
              </a:rPr>
              <a:t>same restriction enzyme.</a:t>
            </a:r>
            <a:endParaRPr lang="en-US" u="sng"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99998EB-5124-C341-9804-392183897057}"/>
              </a:ext>
            </a:extLst>
          </p:cNvPr>
          <p:cNvCxnSpPr>
            <a:cxnSpLocks/>
          </p:cNvCxnSpPr>
          <p:nvPr/>
        </p:nvCxnSpPr>
        <p:spPr>
          <a:xfrm flipH="1">
            <a:off x="8759954" y="2518261"/>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79AB84-9787-584A-8FA9-66A209D0CA28}"/>
              </a:ext>
            </a:extLst>
          </p:cNvPr>
          <p:cNvCxnSpPr>
            <a:cxnSpLocks/>
          </p:cNvCxnSpPr>
          <p:nvPr/>
        </p:nvCxnSpPr>
        <p:spPr>
          <a:xfrm flipH="1">
            <a:off x="8759954" y="3399864"/>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4553221-6156-7341-8BB3-394FF0F97EAB}"/>
              </a:ext>
            </a:extLst>
          </p:cNvPr>
          <p:cNvCxnSpPr/>
          <p:nvPr/>
        </p:nvCxnSpPr>
        <p:spPr>
          <a:xfrm>
            <a:off x="10684544" y="1969621"/>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2E66AFC5-C664-6F47-A0B4-081B3C78A0E5}"/>
              </a:ext>
            </a:extLst>
          </p:cNvPr>
          <p:cNvCxnSpPr/>
          <p:nvPr/>
        </p:nvCxnSpPr>
        <p:spPr>
          <a:xfrm>
            <a:off x="9002120" y="1969621"/>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EACDA9BB-BAC6-2041-A24A-DD521BE9151C}"/>
              </a:ext>
            </a:extLst>
          </p:cNvPr>
          <p:cNvCxnSpPr/>
          <p:nvPr/>
        </p:nvCxnSpPr>
        <p:spPr>
          <a:xfrm>
            <a:off x="11259144" y="2853545"/>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E639233A-FD80-9C49-B189-17E22277AECD}"/>
              </a:ext>
            </a:extLst>
          </p:cNvPr>
          <p:cNvCxnSpPr/>
          <p:nvPr/>
        </p:nvCxnSpPr>
        <p:spPr>
          <a:xfrm>
            <a:off x="8999777" y="2853545"/>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67B2DD06-4696-164E-89AC-49A5F38FB4BE}"/>
              </a:ext>
            </a:extLst>
          </p:cNvPr>
          <p:cNvSpPr txBox="1"/>
          <p:nvPr/>
        </p:nvSpPr>
        <p:spPr>
          <a:xfrm>
            <a:off x="7465563" y="1463265"/>
            <a:ext cx="4388969"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Cleaving site for same restriction enzymes</a:t>
            </a:r>
          </a:p>
        </p:txBody>
      </p:sp>
      <p:sp>
        <p:nvSpPr>
          <p:cNvPr id="4" name="Rectangle 3">
            <a:extLst>
              <a:ext uri="{FF2B5EF4-FFF2-40B4-BE49-F238E27FC236}">
                <a16:creationId xmlns:a16="http://schemas.microsoft.com/office/drawing/2014/main" id="{B31B6256-4BF2-D84F-BA6D-C9BB88F95D2F}"/>
              </a:ext>
            </a:extLst>
          </p:cNvPr>
          <p:cNvSpPr/>
          <p:nvPr/>
        </p:nvSpPr>
        <p:spPr>
          <a:xfrm>
            <a:off x="7820117" y="2302027"/>
            <a:ext cx="96058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Allele</a:t>
            </a:r>
            <a:r>
              <a:rPr lang="en-US" b="1" dirty="0">
                <a:latin typeface="Times New Roman" panose="02020603050405020304" pitchFamily="18" charset="0"/>
                <a:cs typeface="Times New Roman" panose="02020603050405020304" pitchFamily="18" charset="0"/>
              </a:rPr>
              <a:t> A</a:t>
            </a:r>
            <a:endParaRPr lang="en-US" b="1" dirty="0"/>
          </a:p>
        </p:txBody>
      </p:sp>
      <p:sp>
        <p:nvSpPr>
          <p:cNvPr id="25" name="Rectangle 24">
            <a:extLst>
              <a:ext uri="{FF2B5EF4-FFF2-40B4-BE49-F238E27FC236}">
                <a16:creationId xmlns:a16="http://schemas.microsoft.com/office/drawing/2014/main" id="{69268D56-14BC-544B-BA65-0A07770FE057}"/>
              </a:ext>
            </a:extLst>
          </p:cNvPr>
          <p:cNvSpPr/>
          <p:nvPr/>
        </p:nvSpPr>
        <p:spPr>
          <a:xfrm>
            <a:off x="7820182" y="3220239"/>
            <a:ext cx="96051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Allele </a:t>
            </a:r>
            <a:r>
              <a:rPr lang="en-US" b="1" dirty="0">
                <a:latin typeface="Times New Roman" panose="02020603050405020304" pitchFamily="18" charset="0"/>
                <a:cs typeface="Times New Roman" panose="02020603050405020304" pitchFamily="18" charset="0"/>
              </a:rPr>
              <a:t>B</a:t>
            </a:r>
            <a:endParaRPr lang="en-US" b="1" dirty="0"/>
          </a:p>
        </p:txBody>
      </p:sp>
      <p:cxnSp>
        <p:nvCxnSpPr>
          <p:cNvPr id="26" name="Straight Connector 25">
            <a:extLst>
              <a:ext uri="{FF2B5EF4-FFF2-40B4-BE49-F238E27FC236}">
                <a16:creationId xmlns:a16="http://schemas.microsoft.com/office/drawing/2014/main" id="{8BE9BD61-B0E3-2C4C-9C1B-B5F0AD8EF4C9}"/>
              </a:ext>
            </a:extLst>
          </p:cNvPr>
          <p:cNvCxnSpPr>
            <a:cxnSpLocks/>
          </p:cNvCxnSpPr>
          <p:nvPr/>
        </p:nvCxnSpPr>
        <p:spPr>
          <a:xfrm flipH="1">
            <a:off x="8759954" y="4130849"/>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F043300-2E1B-504C-BF5C-B07FA282963E}"/>
              </a:ext>
            </a:extLst>
          </p:cNvPr>
          <p:cNvCxnSpPr/>
          <p:nvPr/>
        </p:nvCxnSpPr>
        <p:spPr>
          <a:xfrm>
            <a:off x="10039944" y="3582209"/>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2B51E8BC-AF36-B24F-B39B-D0A018D13613}"/>
              </a:ext>
            </a:extLst>
          </p:cNvPr>
          <p:cNvCxnSpPr/>
          <p:nvPr/>
        </p:nvCxnSpPr>
        <p:spPr>
          <a:xfrm>
            <a:off x="8999777" y="3584530"/>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B18A8A89-FEE6-F943-9AB8-EE1A40B914BB}"/>
              </a:ext>
            </a:extLst>
          </p:cNvPr>
          <p:cNvCxnSpPr>
            <a:cxnSpLocks/>
          </p:cNvCxnSpPr>
          <p:nvPr/>
        </p:nvCxnSpPr>
        <p:spPr>
          <a:xfrm flipH="1">
            <a:off x="8759954" y="4914621"/>
            <a:ext cx="2743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2BE2239-D602-ED4E-BC2B-9677B53D7250}"/>
              </a:ext>
            </a:extLst>
          </p:cNvPr>
          <p:cNvCxnSpPr/>
          <p:nvPr/>
        </p:nvCxnSpPr>
        <p:spPr>
          <a:xfrm>
            <a:off x="11019659" y="4368302"/>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9B024D19-1131-B04B-91C9-755C76786FA4}"/>
              </a:ext>
            </a:extLst>
          </p:cNvPr>
          <p:cNvCxnSpPr/>
          <p:nvPr/>
        </p:nvCxnSpPr>
        <p:spPr>
          <a:xfrm>
            <a:off x="8999777" y="4368302"/>
            <a:ext cx="0" cy="5486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3" name="TextBox 32">
            <a:extLst>
              <a:ext uri="{FF2B5EF4-FFF2-40B4-BE49-F238E27FC236}">
                <a16:creationId xmlns:a16="http://schemas.microsoft.com/office/drawing/2014/main" id="{B2B7F4FF-A27A-0640-BC0D-85A0FE93DFED}"/>
              </a:ext>
            </a:extLst>
          </p:cNvPr>
          <p:cNvSpPr txBox="1"/>
          <p:nvPr/>
        </p:nvSpPr>
        <p:spPr>
          <a:xfrm>
            <a:off x="8942453" y="2122561"/>
            <a:ext cx="1859378" cy="383059"/>
          </a:xfrm>
          <a:prstGeom prst="rect">
            <a:avLst/>
          </a:prstGeom>
          <a:noFill/>
        </p:spPr>
        <p:txBody>
          <a:bodyPr wrap="square" rtlCol="0">
            <a:spAutoFit/>
          </a:bodyPr>
          <a:lstStyle/>
          <a:p>
            <a:pPr algn="ctr"/>
            <a:r>
              <a:rPr lang="en-US" dirty="0"/>
              <a:t>4 kb</a:t>
            </a:r>
          </a:p>
        </p:txBody>
      </p:sp>
      <p:sp>
        <p:nvSpPr>
          <p:cNvPr id="34" name="TextBox 33">
            <a:extLst>
              <a:ext uri="{FF2B5EF4-FFF2-40B4-BE49-F238E27FC236}">
                <a16:creationId xmlns:a16="http://schemas.microsoft.com/office/drawing/2014/main" id="{7D01DDC3-2988-2C4D-BE6D-3B283F5A5BA0}"/>
              </a:ext>
            </a:extLst>
          </p:cNvPr>
          <p:cNvSpPr txBox="1"/>
          <p:nvPr/>
        </p:nvSpPr>
        <p:spPr>
          <a:xfrm>
            <a:off x="8999777" y="3014485"/>
            <a:ext cx="2224710" cy="383059"/>
          </a:xfrm>
          <a:prstGeom prst="rect">
            <a:avLst/>
          </a:prstGeom>
          <a:noFill/>
        </p:spPr>
        <p:txBody>
          <a:bodyPr wrap="square" rtlCol="0">
            <a:spAutoFit/>
          </a:bodyPr>
          <a:lstStyle/>
          <a:p>
            <a:pPr algn="ctr"/>
            <a:r>
              <a:rPr lang="en-US" dirty="0"/>
              <a:t>5 kb</a:t>
            </a:r>
          </a:p>
        </p:txBody>
      </p:sp>
      <p:sp>
        <p:nvSpPr>
          <p:cNvPr id="35" name="TextBox 34">
            <a:extLst>
              <a:ext uri="{FF2B5EF4-FFF2-40B4-BE49-F238E27FC236}">
                <a16:creationId xmlns:a16="http://schemas.microsoft.com/office/drawing/2014/main" id="{F4ED3EF8-A5F1-754A-99F6-C7BDC46AE662}"/>
              </a:ext>
            </a:extLst>
          </p:cNvPr>
          <p:cNvSpPr txBox="1"/>
          <p:nvPr/>
        </p:nvSpPr>
        <p:spPr>
          <a:xfrm>
            <a:off x="9035667" y="3736262"/>
            <a:ext cx="1004273" cy="383059"/>
          </a:xfrm>
          <a:prstGeom prst="rect">
            <a:avLst/>
          </a:prstGeom>
          <a:noFill/>
        </p:spPr>
        <p:txBody>
          <a:bodyPr wrap="square" rtlCol="0">
            <a:spAutoFit/>
          </a:bodyPr>
          <a:lstStyle/>
          <a:p>
            <a:pPr algn="ctr"/>
            <a:r>
              <a:rPr lang="en-US" dirty="0"/>
              <a:t>2.5 kb</a:t>
            </a:r>
          </a:p>
        </p:txBody>
      </p:sp>
      <p:sp>
        <p:nvSpPr>
          <p:cNvPr id="36" name="TextBox 35">
            <a:extLst>
              <a:ext uri="{FF2B5EF4-FFF2-40B4-BE49-F238E27FC236}">
                <a16:creationId xmlns:a16="http://schemas.microsoft.com/office/drawing/2014/main" id="{6FCE7741-67BB-F74B-A7FF-7D8BF5268F28}"/>
              </a:ext>
            </a:extLst>
          </p:cNvPr>
          <p:cNvSpPr txBox="1"/>
          <p:nvPr/>
        </p:nvSpPr>
        <p:spPr>
          <a:xfrm>
            <a:off x="8999777" y="4500688"/>
            <a:ext cx="2019873" cy="383059"/>
          </a:xfrm>
          <a:prstGeom prst="rect">
            <a:avLst/>
          </a:prstGeom>
          <a:noFill/>
        </p:spPr>
        <p:txBody>
          <a:bodyPr wrap="square" rtlCol="0">
            <a:spAutoFit/>
          </a:bodyPr>
          <a:lstStyle/>
          <a:p>
            <a:pPr algn="ctr"/>
            <a:r>
              <a:rPr lang="en-US" dirty="0"/>
              <a:t>4.5 kb</a:t>
            </a:r>
          </a:p>
        </p:txBody>
      </p:sp>
      <p:sp>
        <p:nvSpPr>
          <p:cNvPr id="37" name="Rectangle 36">
            <a:extLst>
              <a:ext uri="{FF2B5EF4-FFF2-40B4-BE49-F238E27FC236}">
                <a16:creationId xmlns:a16="http://schemas.microsoft.com/office/drawing/2014/main" id="{E7CBB1BA-2E1F-3D4D-B51A-498A55E1847A}"/>
              </a:ext>
            </a:extLst>
          </p:cNvPr>
          <p:cNvSpPr/>
          <p:nvPr/>
        </p:nvSpPr>
        <p:spPr>
          <a:xfrm>
            <a:off x="7807358" y="3970680"/>
            <a:ext cx="97334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Allele </a:t>
            </a:r>
            <a:r>
              <a:rPr lang="en-US" b="1" dirty="0">
                <a:latin typeface="Times New Roman" panose="02020603050405020304" pitchFamily="18" charset="0"/>
                <a:cs typeface="Times New Roman" panose="02020603050405020304" pitchFamily="18" charset="0"/>
              </a:rPr>
              <a:t>C</a:t>
            </a:r>
            <a:endParaRPr lang="en-US" b="1" dirty="0"/>
          </a:p>
        </p:txBody>
      </p:sp>
      <p:sp>
        <p:nvSpPr>
          <p:cNvPr id="38" name="Rectangle 37">
            <a:extLst>
              <a:ext uri="{FF2B5EF4-FFF2-40B4-BE49-F238E27FC236}">
                <a16:creationId xmlns:a16="http://schemas.microsoft.com/office/drawing/2014/main" id="{7B4E1FF8-3DB5-8A42-A90A-FB9A7B7A6DA0}"/>
              </a:ext>
            </a:extLst>
          </p:cNvPr>
          <p:cNvSpPr/>
          <p:nvPr/>
        </p:nvSpPr>
        <p:spPr>
          <a:xfrm>
            <a:off x="7781511" y="4703986"/>
            <a:ext cx="97334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Allele </a:t>
            </a:r>
            <a:r>
              <a:rPr lang="en-US" b="1" dirty="0">
                <a:latin typeface="Times New Roman" panose="02020603050405020304" pitchFamily="18" charset="0"/>
                <a:cs typeface="Times New Roman" panose="02020603050405020304" pitchFamily="18" charset="0"/>
              </a:rPr>
              <a:t>D</a:t>
            </a:r>
            <a:endParaRPr lang="en-US" b="1" dirty="0"/>
          </a:p>
        </p:txBody>
      </p:sp>
    </p:spTree>
    <p:extLst>
      <p:ext uri="{BB962C8B-B14F-4D97-AF65-F5344CB8AC3E}">
        <p14:creationId xmlns:p14="http://schemas.microsoft.com/office/powerpoint/2010/main" val="326894055"/>
      </p:ext>
    </p:extLst>
  </p:cSld>
  <p:clrMapOvr>
    <a:masterClrMapping/>
  </p:clrMapOvr>
</p:sld>
</file>

<file path=ppt/theme/theme1.xml><?xml version="1.0" encoding="utf-8"?>
<a:theme xmlns:a="http://schemas.openxmlformats.org/drawingml/2006/main" name="Theme1">
  <a:themeElements>
    <a:clrScheme name="Custom 15">
      <a:dk1>
        <a:srgbClr val="000000"/>
      </a:dk1>
      <a:lt1>
        <a:srgbClr val="FFFFFF"/>
      </a:lt1>
      <a:dk2>
        <a:srgbClr val="936287"/>
      </a:dk2>
      <a:lt2>
        <a:srgbClr val="FFFFFF"/>
      </a:lt2>
      <a:accent1>
        <a:srgbClr val="A9A9A9"/>
      </a:accent1>
      <a:accent2>
        <a:srgbClr val="FDF9FF"/>
      </a:accent2>
      <a:accent3>
        <a:srgbClr val="C0D1D1"/>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5F1192E-1488-8E4D-ABC4-FA0285F00446}" vid="{4A15775F-AAA9-BE46-9677-B8CAAE32A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2091</Words>
  <Application>Microsoft Office PowerPoint</Application>
  <PresentationFormat>Widescreen</PresentationFormat>
  <Paragraphs>226</Paragraphs>
  <Slides>23</Slides>
  <Notes>21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Georgia</vt:lpstr>
      <vt:lpstr>Gill Sans MT</vt:lpstr>
      <vt:lpstr>Helvetica Neue</vt:lpstr>
      <vt:lpstr>Impact</vt:lpstr>
      <vt:lpstr>Times New Roman</vt:lpstr>
      <vt:lpstr>-webkit-standard</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emtenanmk@gmail.com</dc:creator>
  <cp:lastModifiedBy>Sabah Alzahrani</cp:lastModifiedBy>
  <cp:revision>98</cp:revision>
  <dcterms:created xsi:type="dcterms:W3CDTF">2020-03-21T16:11:31Z</dcterms:created>
  <dcterms:modified xsi:type="dcterms:W3CDTF">2023-08-23T20:25:30Z</dcterms:modified>
</cp:coreProperties>
</file>