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5879" y="632587"/>
            <a:ext cx="1412240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CC0000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CC0000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CC0000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9827" y="2286000"/>
            <a:ext cx="2747772" cy="21351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101084"/>
            <a:ext cx="2372868" cy="248259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584" y="4791454"/>
            <a:ext cx="1984248" cy="197510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71800" y="5065774"/>
            <a:ext cx="1764791" cy="17465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07107" y="4562855"/>
            <a:ext cx="1051559" cy="105156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3228" y="0"/>
            <a:ext cx="3890771" cy="304953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65091" y="2377439"/>
            <a:ext cx="2194560" cy="219456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09359" y="1412747"/>
            <a:ext cx="2066543" cy="207111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60520" y="4613147"/>
            <a:ext cx="1531620" cy="141732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347472"/>
            <a:ext cx="2523744" cy="241401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80160" y="0"/>
            <a:ext cx="1549908" cy="61722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5719" y="196595"/>
            <a:ext cx="2043683" cy="204825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4007" y="3950208"/>
            <a:ext cx="909828" cy="90982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07692" y="1495044"/>
            <a:ext cx="1421892" cy="142189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355847" y="452627"/>
            <a:ext cx="1618488" cy="161391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377940" y="5838444"/>
            <a:ext cx="1019555" cy="101498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175503" y="2953511"/>
            <a:ext cx="3255263" cy="325983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550408" y="0"/>
            <a:ext cx="1046988" cy="104241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935723" y="4649722"/>
            <a:ext cx="2208276" cy="220827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86483" y="3694176"/>
            <a:ext cx="1220724" cy="122072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309359" y="214884"/>
            <a:ext cx="845819" cy="84582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065007" y="0"/>
            <a:ext cx="1046988" cy="1042415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394959" y="6309358"/>
            <a:ext cx="1549908" cy="54863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999232" y="0"/>
            <a:ext cx="1042416" cy="1042415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0" y="1301877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9144000" y="0"/>
                </a:moveTo>
                <a:lnTo>
                  <a:pt x="0" y="0"/>
                </a:lnTo>
                <a:lnTo>
                  <a:pt x="0" y="45720"/>
                </a:lnTo>
                <a:lnTo>
                  <a:pt x="9144000" y="45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1678" y="632587"/>
            <a:ext cx="5660643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CC0000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445019"/>
            <a:ext cx="8627465" cy="184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_1KP9zOtjXk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lideshare.net/HiwrHastear/culture-characteristic-of-bacteria" TargetMode="Externa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jpg"/><Relationship Id="rId11" Type="http://schemas.openxmlformats.org/officeDocument/2006/relationships/image" Target="../media/image33.jpg"/><Relationship Id="rId12" Type="http://schemas.openxmlformats.org/officeDocument/2006/relationships/image" Target="../media/image34.png"/><Relationship Id="rId13" Type="http://schemas.openxmlformats.org/officeDocument/2006/relationships/image" Target="../media/image35.jpg"/><Relationship Id="rId14" Type="http://schemas.openxmlformats.org/officeDocument/2006/relationships/image" Target="../media/image36.jpg"/><Relationship Id="rId15" Type="http://schemas.openxmlformats.org/officeDocument/2006/relationships/image" Target="../media/image3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5" Type="http://schemas.openxmlformats.org/officeDocument/2006/relationships/image" Target="../media/image4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2991" y="1299718"/>
            <a:ext cx="28848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714">
                <a:solidFill>
                  <a:srgbClr val="F9E905"/>
                </a:solidFill>
                <a:latin typeface="Microsoft Sans Serif"/>
                <a:cs typeface="Microsoft Sans Serif"/>
              </a:rPr>
              <a:t>ي</a:t>
            </a:r>
            <a:r>
              <a:rPr dirty="0" sz="4400" spc="-800">
                <a:solidFill>
                  <a:srgbClr val="F9E905"/>
                </a:solidFill>
                <a:latin typeface="Microsoft Sans Serif"/>
                <a:cs typeface="Microsoft Sans Serif"/>
              </a:rPr>
              <a:t>م</a:t>
            </a:r>
            <a:r>
              <a:rPr dirty="0" sz="4400" spc="-1025">
                <a:solidFill>
                  <a:srgbClr val="F9E905"/>
                </a:solidFill>
                <a:latin typeface="Microsoft Sans Serif"/>
                <a:cs typeface="Microsoft Sans Serif"/>
              </a:rPr>
              <a:t>ح</a:t>
            </a:r>
            <a:r>
              <a:rPr dirty="0" sz="4400" spc="-615">
                <a:solidFill>
                  <a:srgbClr val="F9E905"/>
                </a:solidFill>
                <a:latin typeface="Microsoft Sans Serif"/>
                <a:cs typeface="Microsoft Sans Serif"/>
              </a:rPr>
              <a:t>ر</a:t>
            </a:r>
            <a:r>
              <a:rPr dirty="0" sz="4400" spc="-1675">
                <a:solidFill>
                  <a:srgbClr val="F9E905"/>
                </a:solidFill>
                <a:latin typeface="Microsoft Sans Serif"/>
                <a:cs typeface="Microsoft Sans Serif"/>
              </a:rPr>
              <a:t>ل</a:t>
            </a:r>
            <a:r>
              <a:rPr dirty="0" sz="4400" spc="-420">
                <a:solidFill>
                  <a:srgbClr val="F9E905"/>
                </a:solidFill>
                <a:latin typeface="Microsoft Sans Serif"/>
                <a:cs typeface="Microsoft Sans Serif"/>
              </a:rPr>
              <a:t>ا</a:t>
            </a:r>
            <a:r>
              <a:rPr dirty="0" sz="4400" spc="-90">
                <a:solidFill>
                  <a:srgbClr val="F9E905"/>
                </a:solidFill>
                <a:latin typeface="Microsoft Sans Serif"/>
                <a:cs typeface="Microsoft Sans Serif"/>
              </a:rPr>
              <a:t> </a:t>
            </a:r>
            <a:r>
              <a:rPr dirty="0" sz="4400" spc="-440">
                <a:solidFill>
                  <a:srgbClr val="F9E905"/>
                </a:solidFill>
                <a:latin typeface="Microsoft Sans Serif"/>
                <a:cs typeface="Microsoft Sans Serif"/>
              </a:rPr>
              <a:t>ن</a:t>
            </a:r>
            <a:r>
              <a:rPr dirty="0" sz="4400" spc="-1270">
                <a:solidFill>
                  <a:srgbClr val="F9E905"/>
                </a:solidFill>
                <a:latin typeface="Microsoft Sans Serif"/>
                <a:cs typeface="Microsoft Sans Serif"/>
              </a:rPr>
              <a:t>حم</a:t>
            </a:r>
            <a:r>
              <a:rPr dirty="0" sz="4400" spc="-600">
                <a:solidFill>
                  <a:srgbClr val="F9E905"/>
                </a:solidFill>
                <a:latin typeface="Microsoft Sans Serif"/>
                <a:cs typeface="Microsoft Sans Serif"/>
              </a:rPr>
              <a:t>ر</a:t>
            </a:r>
            <a:r>
              <a:rPr dirty="0" sz="4400" spc="-1675">
                <a:solidFill>
                  <a:srgbClr val="F9E905"/>
                </a:solidFill>
                <a:latin typeface="Microsoft Sans Serif"/>
                <a:cs typeface="Microsoft Sans Serif"/>
              </a:rPr>
              <a:t>ل</a:t>
            </a:r>
            <a:r>
              <a:rPr dirty="0" sz="4400" spc="-420">
                <a:solidFill>
                  <a:srgbClr val="F9E905"/>
                </a:solidFill>
                <a:latin typeface="Microsoft Sans Serif"/>
                <a:cs typeface="Microsoft Sans Serif"/>
              </a:rPr>
              <a:t>ا</a:t>
            </a:r>
            <a:r>
              <a:rPr dirty="0" sz="4400" spc="-90">
                <a:solidFill>
                  <a:srgbClr val="F9E905"/>
                </a:solidFill>
                <a:latin typeface="Microsoft Sans Serif"/>
                <a:cs typeface="Microsoft Sans Serif"/>
              </a:rPr>
              <a:t> </a:t>
            </a:r>
            <a:r>
              <a:rPr dirty="0" sz="4400" spc="-944">
                <a:solidFill>
                  <a:srgbClr val="F9E905"/>
                </a:solidFill>
                <a:latin typeface="Microsoft Sans Serif"/>
                <a:cs typeface="Microsoft Sans Serif"/>
              </a:rPr>
              <a:t>الله</a:t>
            </a:r>
            <a:r>
              <a:rPr dirty="0" sz="4400" spc="-80">
                <a:solidFill>
                  <a:srgbClr val="F9E905"/>
                </a:solidFill>
                <a:latin typeface="Microsoft Sans Serif"/>
                <a:cs typeface="Microsoft Sans Serif"/>
              </a:rPr>
              <a:t> </a:t>
            </a:r>
            <a:r>
              <a:rPr dirty="0" sz="4400" spc="-190">
                <a:solidFill>
                  <a:srgbClr val="F9E905"/>
                </a:solidFill>
                <a:latin typeface="Microsoft Sans Serif"/>
                <a:cs typeface="Microsoft Sans Serif"/>
              </a:rPr>
              <a:t>م</a:t>
            </a:r>
            <a:r>
              <a:rPr dirty="0" sz="4400" spc="-1445">
                <a:solidFill>
                  <a:srgbClr val="F9E905"/>
                </a:solidFill>
                <a:latin typeface="Microsoft Sans Serif"/>
                <a:cs typeface="Microsoft Sans Serif"/>
              </a:rPr>
              <a:t>س</a:t>
            </a:r>
            <a:r>
              <a:rPr dirty="0" sz="4400" spc="-2695">
                <a:solidFill>
                  <a:srgbClr val="F9E905"/>
                </a:solidFill>
                <a:latin typeface="Microsoft Sans Serif"/>
                <a:cs typeface="Microsoft Sans Serif"/>
              </a:rPr>
              <a:t>ب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065" y="2379090"/>
            <a:ext cx="7274559" cy="275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1780">
              <a:lnSpc>
                <a:spcPct val="100000"/>
              </a:lnSpc>
              <a:spcBef>
                <a:spcPts val="100"/>
              </a:spcBef>
            </a:pPr>
            <a:r>
              <a:rPr dirty="0" sz="3600" spc="-95" b="1">
                <a:latin typeface="Constantia"/>
                <a:cs typeface="Constantia"/>
              </a:rPr>
              <a:t>1</a:t>
            </a:r>
            <a:r>
              <a:rPr dirty="0" sz="3600" spc="-100" b="1">
                <a:latin typeface="Constantia"/>
                <a:cs typeface="Constantia"/>
              </a:rPr>
              <a:t>4</a:t>
            </a:r>
            <a:r>
              <a:rPr dirty="0" sz="3600" b="1">
                <a:latin typeface="Constantia"/>
                <a:cs typeface="Constantia"/>
              </a:rPr>
              <a:t>0</a:t>
            </a:r>
            <a:r>
              <a:rPr dirty="0" sz="3600" spc="-229" b="1">
                <a:latin typeface="Constantia"/>
                <a:cs typeface="Constantia"/>
              </a:rPr>
              <a:t> </a:t>
            </a:r>
            <a:r>
              <a:rPr dirty="0" sz="3600" spc="-95" b="1">
                <a:latin typeface="Constantia"/>
                <a:cs typeface="Constantia"/>
              </a:rPr>
              <a:t>M</a:t>
            </a:r>
            <a:r>
              <a:rPr dirty="0" sz="3600" spc="-100" b="1">
                <a:latin typeface="Constantia"/>
                <a:cs typeface="Constantia"/>
              </a:rPr>
              <a:t>IC</a:t>
            </a:r>
            <a:r>
              <a:rPr dirty="0" sz="3600" spc="-200" b="1">
                <a:latin typeface="Constantia"/>
                <a:cs typeface="Constantia"/>
              </a:rPr>
              <a:t>R</a:t>
            </a:r>
            <a:r>
              <a:rPr dirty="0" sz="3600" b="1">
                <a:latin typeface="Constantia"/>
                <a:cs typeface="Constantia"/>
              </a:rPr>
              <a:t>O</a:t>
            </a:r>
            <a:endParaRPr sz="3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50">
              <a:latin typeface="Constantia"/>
              <a:cs typeface="Constantia"/>
            </a:endParaRPr>
          </a:p>
          <a:p>
            <a:pPr marL="1100455" marR="5080" indent="-1088390">
              <a:lnSpc>
                <a:spcPct val="100000"/>
              </a:lnSpc>
            </a:pPr>
            <a:r>
              <a:rPr dirty="0" sz="4800" b="1">
                <a:latin typeface="Constantia"/>
                <a:cs typeface="Constantia"/>
              </a:rPr>
              <a:t>L</a:t>
            </a:r>
            <a:r>
              <a:rPr dirty="0" sz="4800" spc="-80" b="1">
                <a:latin typeface="Constantia"/>
                <a:cs typeface="Constantia"/>
              </a:rPr>
              <a:t>A</a:t>
            </a:r>
            <a:r>
              <a:rPr dirty="0" sz="4800" b="1">
                <a:latin typeface="Constantia"/>
                <a:cs typeface="Constantia"/>
              </a:rPr>
              <a:t>B</a:t>
            </a:r>
            <a:r>
              <a:rPr dirty="0" sz="4800" spc="-225" b="1">
                <a:latin typeface="Constantia"/>
                <a:cs typeface="Constantia"/>
              </a:rPr>
              <a:t> </a:t>
            </a:r>
            <a:r>
              <a:rPr dirty="0" sz="4800" b="1">
                <a:latin typeface="Constantia"/>
                <a:cs typeface="Constantia"/>
              </a:rPr>
              <a:t>5</a:t>
            </a:r>
            <a:r>
              <a:rPr dirty="0" sz="4800" spc="-190" b="1">
                <a:latin typeface="Constantia"/>
                <a:cs typeface="Constantia"/>
              </a:rPr>
              <a:t> </a:t>
            </a:r>
            <a:r>
              <a:rPr dirty="0" sz="4800" b="1">
                <a:latin typeface="Constantia"/>
                <a:cs typeface="Constantia"/>
              </a:rPr>
              <a:t>:</a:t>
            </a:r>
            <a:r>
              <a:rPr dirty="0" sz="4800" spc="-225" b="1">
                <a:latin typeface="Constantia"/>
                <a:cs typeface="Constantia"/>
              </a:rPr>
              <a:t> </a:t>
            </a:r>
            <a:r>
              <a:rPr dirty="0" sz="4800" spc="-170" b="1">
                <a:latin typeface="Constantia"/>
                <a:cs typeface="Constantia"/>
              </a:rPr>
              <a:t>P</a:t>
            </a:r>
            <a:r>
              <a:rPr dirty="0" sz="4800" spc="-105" b="1">
                <a:latin typeface="Constantia"/>
                <a:cs typeface="Constantia"/>
              </a:rPr>
              <a:t>U</a:t>
            </a:r>
            <a:r>
              <a:rPr dirty="0" sz="4800" spc="-100" b="1">
                <a:latin typeface="Constantia"/>
                <a:cs typeface="Constantia"/>
              </a:rPr>
              <a:t>RI</a:t>
            </a:r>
            <a:r>
              <a:rPr dirty="0" sz="4800" spc="-105" b="1">
                <a:latin typeface="Constantia"/>
                <a:cs typeface="Constantia"/>
              </a:rPr>
              <a:t>F</a:t>
            </a:r>
            <a:r>
              <a:rPr dirty="0" sz="4800" spc="-114" b="1">
                <a:latin typeface="Constantia"/>
                <a:cs typeface="Constantia"/>
              </a:rPr>
              <a:t>I</a:t>
            </a:r>
            <a:r>
              <a:rPr dirty="0" sz="4800" spc="-95" b="1">
                <a:latin typeface="Constantia"/>
                <a:cs typeface="Constantia"/>
              </a:rPr>
              <a:t>C</a:t>
            </a:r>
            <a:r>
              <a:rPr dirty="0" sz="4800" spc="-335" b="1">
                <a:latin typeface="Constantia"/>
                <a:cs typeface="Constantia"/>
              </a:rPr>
              <a:t>A</a:t>
            </a:r>
            <a:r>
              <a:rPr dirty="0" sz="4800" spc="-105" b="1">
                <a:latin typeface="Constantia"/>
                <a:cs typeface="Constantia"/>
              </a:rPr>
              <a:t>T</a:t>
            </a:r>
            <a:r>
              <a:rPr dirty="0" sz="4800" spc="-100" b="1">
                <a:latin typeface="Constantia"/>
                <a:cs typeface="Constantia"/>
              </a:rPr>
              <a:t>I</a:t>
            </a:r>
            <a:r>
              <a:rPr dirty="0" sz="4800" spc="-105" b="1">
                <a:latin typeface="Constantia"/>
                <a:cs typeface="Constantia"/>
              </a:rPr>
              <a:t>O</a:t>
            </a:r>
            <a:r>
              <a:rPr dirty="0" sz="4800" b="1">
                <a:latin typeface="Constantia"/>
                <a:cs typeface="Constantia"/>
              </a:rPr>
              <a:t>N</a:t>
            </a:r>
            <a:r>
              <a:rPr dirty="0" sz="4800" spc="-210" b="1">
                <a:latin typeface="Constantia"/>
                <a:cs typeface="Constantia"/>
              </a:rPr>
              <a:t> </a:t>
            </a:r>
            <a:r>
              <a:rPr dirty="0" sz="4800" spc="-105" b="1">
                <a:latin typeface="Constantia"/>
                <a:cs typeface="Constantia"/>
              </a:rPr>
              <a:t>O</a:t>
            </a:r>
            <a:r>
              <a:rPr dirty="0" sz="4800" b="1">
                <a:latin typeface="Constantia"/>
                <a:cs typeface="Constantia"/>
              </a:rPr>
              <a:t>F  </a:t>
            </a:r>
            <a:r>
              <a:rPr dirty="0" sz="4800" spc="-114" b="1">
                <a:latin typeface="Constantia"/>
                <a:cs typeface="Constantia"/>
              </a:rPr>
              <a:t>MICROORGANISM</a:t>
            </a:r>
            <a:endParaRPr sz="4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8637" y="987361"/>
            <a:ext cx="3596004" cy="4786630"/>
            <a:chOff x="528637" y="987361"/>
            <a:chExt cx="3596004" cy="4786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162" y="996950"/>
              <a:ext cx="3576701" cy="47673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400" y="992124"/>
              <a:ext cx="3586479" cy="4777105"/>
            </a:xfrm>
            <a:custGeom>
              <a:avLst/>
              <a:gdLst/>
              <a:ahLst/>
              <a:cxnLst/>
              <a:rect l="l" t="t" r="r" b="b"/>
              <a:pathLst>
                <a:path w="3586479" h="4777105">
                  <a:moveTo>
                    <a:pt x="0" y="4776851"/>
                  </a:moveTo>
                  <a:lnTo>
                    <a:pt x="3586226" y="4776851"/>
                  </a:lnTo>
                  <a:lnTo>
                    <a:pt x="3586226" y="0"/>
                  </a:lnTo>
                  <a:lnTo>
                    <a:pt x="0" y="0"/>
                  </a:lnTo>
                  <a:lnTo>
                    <a:pt x="0" y="47768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9001" y="1012825"/>
            <a:ext cx="4762500" cy="47561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9740" y="376554"/>
            <a:ext cx="76866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4220" algn="l"/>
              </a:tabLst>
            </a:pPr>
            <a:r>
              <a:rPr dirty="0" sz="1800">
                <a:latin typeface="Comic Sans MS"/>
                <a:cs typeface="Comic Sans MS"/>
              </a:rPr>
              <a:t>Which</a:t>
            </a:r>
            <a:r>
              <a:rPr dirty="0" sz="1800" spc="-20">
                <a:latin typeface="Comic Sans MS"/>
                <a:cs typeface="Comic Sans MS"/>
              </a:rPr>
              <a:t> </a:t>
            </a:r>
            <a:r>
              <a:rPr dirty="0" sz="1800">
                <a:latin typeface="Comic Sans MS"/>
                <a:cs typeface="Comic Sans MS"/>
              </a:rPr>
              <a:t>streak plate</a:t>
            </a:r>
            <a:r>
              <a:rPr dirty="0" sz="1800" spc="5">
                <a:latin typeface="Comic Sans MS"/>
                <a:cs typeface="Comic Sans MS"/>
              </a:rPr>
              <a:t> </a:t>
            </a:r>
            <a:r>
              <a:rPr dirty="0" sz="1800">
                <a:latin typeface="Comic Sans MS"/>
                <a:cs typeface="Comic Sans MS"/>
              </a:rPr>
              <a:t>culture</a:t>
            </a:r>
            <a:r>
              <a:rPr dirty="0" sz="1800" spc="-10">
                <a:latin typeface="Comic Sans MS"/>
                <a:cs typeface="Comic Sans MS"/>
              </a:rPr>
              <a:t> </a:t>
            </a:r>
            <a:r>
              <a:rPr dirty="0" sz="1800" spc="-5">
                <a:latin typeface="Comic Sans MS"/>
                <a:cs typeface="Comic Sans MS"/>
              </a:rPr>
              <a:t>started</a:t>
            </a:r>
            <a:r>
              <a:rPr dirty="0" sz="1800" spc="10">
                <a:latin typeface="Comic Sans MS"/>
                <a:cs typeface="Comic Sans MS"/>
              </a:rPr>
              <a:t> </a:t>
            </a:r>
            <a:r>
              <a:rPr dirty="0" sz="1800">
                <a:latin typeface="Comic Sans MS"/>
                <a:cs typeface="Comic Sans MS"/>
              </a:rPr>
              <a:t>as</a:t>
            </a:r>
            <a:r>
              <a:rPr dirty="0" sz="1800" spc="-5">
                <a:latin typeface="Comic Sans MS"/>
                <a:cs typeface="Comic Sans MS"/>
              </a:rPr>
              <a:t> </a:t>
            </a:r>
            <a:r>
              <a:rPr dirty="0" sz="1800">
                <a:latin typeface="Comic Sans MS"/>
                <a:cs typeface="Comic Sans MS"/>
              </a:rPr>
              <a:t>a pure</a:t>
            </a:r>
            <a:r>
              <a:rPr dirty="0" sz="1800" spc="5">
                <a:latin typeface="Comic Sans MS"/>
                <a:cs typeface="Comic Sans MS"/>
              </a:rPr>
              <a:t> </a:t>
            </a:r>
            <a:r>
              <a:rPr dirty="0" sz="1800">
                <a:latin typeface="Comic Sans MS"/>
                <a:cs typeface="Comic Sans MS"/>
              </a:rPr>
              <a:t>culture.	</a:t>
            </a:r>
            <a:r>
              <a:rPr dirty="0" sz="1800" spc="-5">
                <a:latin typeface="Comic Sans MS"/>
                <a:cs typeface="Comic Sans MS"/>
              </a:rPr>
              <a:t>How</a:t>
            </a:r>
            <a:r>
              <a:rPr dirty="0" sz="1800" spc="-30">
                <a:latin typeface="Comic Sans MS"/>
                <a:cs typeface="Comic Sans MS"/>
              </a:rPr>
              <a:t> </a:t>
            </a:r>
            <a:r>
              <a:rPr dirty="0" sz="1800">
                <a:latin typeface="Comic Sans MS"/>
                <a:cs typeface="Comic Sans MS"/>
              </a:rPr>
              <a:t>can</a:t>
            </a:r>
            <a:r>
              <a:rPr dirty="0" sz="1800" spc="-35">
                <a:latin typeface="Comic Sans MS"/>
                <a:cs typeface="Comic Sans MS"/>
              </a:rPr>
              <a:t> </a:t>
            </a:r>
            <a:r>
              <a:rPr dirty="0" sz="1800">
                <a:latin typeface="Comic Sans MS"/>
                <a:cs typeface="Comic Sans MS"/>
              </a:rPr>
              <a:t>you</a:t>
            </a:r>
            <a:r>
              <a:rPr dirty="0" sz="1800" spc="-20">
                <a:latin typeface="Comic Sans MS"/>
                <a:cs typeface="Comic Sans MS"/>
              </a:rPr>
              <a:t> </a:t>
            </a:r>
            <a:r>
              <a:rPr dirty="0" sz="1800" spc="-5">
                <a:latin typeface="Comic Sans MS"/>
                <a:cs typeface="Comic Sans MS"/>
              </a:rPr>
              <a:t>tell?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 rot="10860000">
            <a:off x="2392897" y="6094462"/>
            <a:ext cx="6384573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00"/>
              </a:lnSpc>
            </a:pPr>
            <a:r>
              <a:rPr dirty="0" baseline="-10802" sz="2700" spc="-15">
                <a:latin typeface="Comic Sans MS"/>
                <a:cs typeface="Comic Sans MS"/>
              </a:rPr>
              <a:t>An</a:t>
            </a:r>
            <a:r>
              <a:rPr dirty="0" baseline="-9259" sz="2700" spc="-15">
                <a:latin typeface="Comic Sans MS"/>
                <a:cs typeface="Comic Sans MS"/>
              </a:rPr>
              <a:t>swer:</a:t>
            </a:r>
            <a:r>
              <a:rPr dirty="0" baseline="-9259" sz="2700" spc="-120">
                <a:latin typeface="Comic Sans MS"/>
                <a:cs typeface="Comic Sans MS"/>
              </a:rPr>
              <a:t> </a:t>
            </a:r>
            <a:r>
              <a:rPr dirty="0" baseline="-6172" sz="2700" spc="-22">
                <a:latin typeface="Comic Sans MS"/>
                <a:cs typeface="Comic Sans MS"/>
              </a:rPr>
              <a:t>the</a:t>
            </a:r>
            <a:r>
              <a:rPr dirty="0" baseline="-6172" sz="2700" spc="-75">
                <a:latin typeface="Comic Sans MS"/>
                <a:cs typeface="Comic Sans MS"/>
              </a:rPr>
              <a:t> </a:t>
            </a:r>
            <a:r>
              <a:rPr dirty="0" baseline="-4629" sz="2700" spc="-22">
                <a:latin typeface="Comic Sans MS"/>
                <a:cs typeface="Comic Sans MS"/>
              </a:rPr>
              <a:t>one</a:t>
            </a:r>
            <a:r>
              <a:rPr dirty="0" baseline="-4629" sz="2700" spc="-89">
                <a:latin typeface="Comic Sans MS"/>
                <a:cs typeface="Comic Sans MS"/>
              </a:rPr>
              <a:t> </a:t>
            </a:r>
            <a:r>
              <a:rPr dirty="0" baseline="-3086" sz="2700">
                <a:latin typeface="Comic Sans MS"/>
                <a:cs typeface="Comic Sans MS"/>
              </a:rPr>
              <a:t>on</a:t>
            </a:r>
            <a:r>
              <a:rPr dirty="0" baseline="-3086" sz="2700" spc="-82">
                <a:latin typeface="Comic Sans MS"/>
                <a:cs typeface="Comic Sans MS"/>
              </a:rPr>
              <a:t> </a:t>
            </a:r>
            <a:r>
              <a:rPr dirty="0" baseline="-1543" sz="2700" spc="-22">
                <a:latin typeface="Comic Sans MS"/>
                <a:cs typeface="Comic Sans MS"/>
              </a:rPr>
              <a:t>the</a:t>
            </a:r>
            <a:r>
              <a:rPr dirty="0" baseline="-1543" sz="2700" spc="-75">
                <a:latin typeface="Comic Sans MS"/>
                <a:cs typeface="Comic Sans MS"/>
              </a:rPr>
              <a:t> </a:t>
            </a:r>
            <a:r>
              <a:rPr dirty="0" sz="1800" spc="-10">
                <a:latin typeface="Comic Sans MS"/>
                <a:cs typeface="Comic Sans MS"/>
              </a:rPr>
              <a:t>righ</a:t>
            </a:r>
            <a:r>
              <a:rPr dirty="0" baseline="1543" sz="2700" spc="-15">
                <a:latin typeface="Comic Sans MS"/>
                <a:cs typeface="Comic Sans MS"/>
              </a:rPr>
              <a:t>t,</a:t>
            </a:r>
            <a:r>
              <a:rPr dirty="0" baseline="1543" sz="2700" spc="-112">
                <a:latin typeface="Comic Sans MS"/>
                <a:cs typeface="Comic Sans MS"/>
              </a:rPr>
              <a:t> </a:t>
            </a:r>
            <a:r>
              <a:rPr dirty="0" baseline="3086" sz="2700" spc="-7">
                <a:latin typeface="Comic Sans MS"/>
                <a:cs typeface="Comic Sans MS"/>
              </a:rPr>
              <a:t>because</a:t>
            </a:r>
            <a:r>
              <a:rPr dirty="0" baseline="3086" sz="2700" spc="-75">
                <a:latin typeface="Comic Sans MS"/>
                <a:cs typeface="Comic Sans MS"/>
              </a:rPr>
              <a:t> </a:t>
            </a:r>
            <a:r>
              <a:rPr dirty="0" baseline="6172" sz="2700">
                <a:latin typeface="Comic Sans MS"/>
                <a:cs typeface="Comic Sans MS"/>
              </a:rPr>
              <a:t>all</a:t>
            </a:r>
            <a:r>
              <a:rPr dirty="0" baseline="6172" sz="2700" spc="-89">
                <a:latin typeface="Comic Sans MS"/>
                <a:cs typeface="Comic Sans MS"/>
              </a:rPr>
              <a:t> </a:t>
            </a:r>
            <a:r>
              <a:rPr dirty="0" baseline="7716" sz="2700" spc="-15">
                <a:latin typeface="Comic Sans MS"/>
                <a:cs typeface="Comic Sans MS"/>
              </a:rPr>
              <a:t>colon</a:t>
            </a:r>
            <a:r>
              <a:rPr dirty="0" baseline="10802" sz="2700" spc="-15">
                <a:latin typeface="Comic Sans MS"/>
                <a:cs typeface="Comic Sans MS"/>
              </a:rPr>
              <a:t>ies</a:t>
            </a:r>
            <a:r>
              <a:rPr dirty="0" baseline="10802" sz="2700" spc="-97">
                <a:latin typeface="Comic Sans MS"/>
                <a:cs typeface="Comic Sans MS"/>
              </a:rPr>
              <a:t> </a:t>
            </a:r>
            <a:r>
              <a:rPr dirty="0" baseline="12345" sz="2700">
                <a:latin typeface="Comic Sans MS"/>
                <a:cs typeface="Comic Sans MS"/>
              </a:rPr>
              <a:t>look</a:t>
            </a:r>
            <a:r>
              <a:rPr dirty="0" baseline="12345" sz="2700" spc="-75">
                <a:latin typeface="Comic Sans MS"/>
                <a:cs typeface="Comic Sans MS"/>
              </a:rPr>
              <a:t> </a:t>
            </a:r>
            <a:r>
              <a:rPr dirty="0" baseline="13888" sz="2700">
                <a:latin typeface="Comic Sans MS"/>
                <a:cs typeface="Comic Sans MS"/>
              </a:rPr>
              <a:t>alike.</a:t>
            </a:r>
            <a:endParaRPr baseline="13888" sz="27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79" y="632587"/>
            <a:ext cx="1335405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-340">
                <a:solidFill>
                  <a:srgbClr val="313131"/>
                </a:solidFill>
                <a:latin typeface="Constantia"/>
                <a:cs typeface="Constantia"/>
              </a:rPr>
              <a:t>W</a:t>
            </a:r>
            <a:r>
              <a:rPr dirty="0" sz="3800" spc="-100">
                <a:solidFill>
                  <a:srgbClr val="313131"/>
                </a:solidFill>
                <a:latin typeface="Constantia"/>
                <a:cs typeface="Constantia"/>
              </a:rPr>
              <a:t>a</a:t>
            </a:r>
            <a:r>
              <a:rPr dirty="0" sz="3800" spc="-160">
                <a:solidFill>
                  <a:srgbClr val="313131"/>
                </a:solidFill>
                <a:latin typeface="Constantia"/>
                <a:cs typeface="Constantia"/>
              </a:rPr>
              <a:t>t</a:t>
            </a:r>
            <a:r>
              <a:rPr dirty="0" sz="3800" spc="-105">
                <a:solidFill>
                  <a:srgbClr val="313131"/>
                </a:solidFill>
                <a:latin typeface="Constantia"/>
                <a:cs typeface="Constantia"/>
              </a:rPr>
              <a:t>c</a:t>
            </a:r>
            <a:r>
              <a:rPr dirty="0" sz="3800">
                <a:solidFill>
                  <a:srgbClr val="313131"/>
                </a:solidFill>
                <a:latin typeface="Constantia"/>
                <a:cs typeface="Constantia"/>
              </a:rPr>
              <a:t>h</a:t>
            </a:r>
            <a:endParaRPr sz="3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9248" y="1534413"/>
            <a:ext cx="76606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1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onstantia"/>
                <a:cs typeface="Constantia"/>
                <a:hlinkClick r:id="rId2"/>
              </a:rPr>
              <a:t>https://www.youtube.com/watch?v=_</a:t>
            </a:r>
            <a:r>
              <a:rPr dirty="0" u="heavy" sz="2800" spc="-1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onstantia"/>
                <a:cs typeface="Constantia"/>
                <a:hlinkClick r:id="rId2"/>
              </a:rPr>
              <a:t>1</a:t>
            </a:r>
            <a:r>
              <a:rPr dirty="0" u="heavy" sz="2800" spc="-1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onstantia"/>
                <a:cs typeface="Constantia"/>
                <a:hlinkClick r:id="rId2"/>
              </a:rPr>
              <a:t>KP</a:t>
            </a:r>
            <a:r>
              <a:rPr dirty="0" u="heavy" sz="2800" spc="-1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onstantia"/>
                <a:cs typeface="Constantia"/>
                <a:hlinkClick r:id="rId2"/>
              </a:rPr>
              <a:t>9</a:t>
            </a:r>
            <a:r>
              <a:rPr dirty="0" u="heavy" sz="2800" spc="-1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onstantia"/>
                <a:cs typeface="Constantia"/>
                <a:hlinkClick r:id="rId2"/>
              </a:rPr>
              <a:t>zOtjXk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257" y="2556713"/>
            <a:ext cx="46570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0" b="1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dirty="0" sz="4000" spc="-105" b="1">
                <a:solidFill>
                  <a:srgbClr val="FFFF00"/>
                </a:solidFill>
                <a:latin typeface="Constantia"/>
                <a:cs typeface="Constantia"/>
              </a:rPr>
              <a:t>ha</a:t>
            </a:r>
            <a:r>
              <a:rPr dirty="0" sz="4000" spc="-170" b="1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dirty="0" sz="4000" spc="-105" b="1">
                <a:solidFill>
                  <a:srgbClr val="FFFF00"/>
                </a:solidFill>
                <a:latin typeface="Constantia"/>
                <a:cs typeface="Constantia"/>
              </a:rPr>
              <a:t>ac</a:t>
            </a:r>
            <a:r>
              <a:rPr dirty="0" sz="4000" spc="-160" b="1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dirty="0" sz="4000" spc="-100" b="1">
                <a:solidFill>
                  <a:srgbClr val="FFFF00"/>
                </a:solidFill>
                <a:latin typeface="Constantia"/>
                <a:cs typeface="Constantia"/>
              </a:rPr>
              <a:t>er</a:t>
            </a:r>
            <a:r>
              <a:rPr dirty="0" sz="4000" spc="-5" b="1">
                <a:solidFill>
                  <a:srgbClr val="FFFF00"/>
                </a:solidFill>
                <a:latin typeface="Constantia"/>
                <a:cs typeface="Constantia"/>
              </a:rPr>
              <a:t>s</a:t>
            </a:r>
            <a:r>
              <a:rPr dirty="0" sz="4000" spc="-409" b="1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4000" spc="-105" b="1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dirty="0" sz="4000" spc="-5" b="1">
                <a:solidFill>
                  <a:srgbClr val="FFFF00"/>
                </a:solidFill>
                <a:latin typeface="Constantia"/>
                <a:cs typeface="Constantia"/>
              </a:rPr>
              <a:t>f</a:t>
            </a:r>
            <a:r>
              <a:rPr dirty="0" sz="4000" spc="-190" b="1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4000" spc="-195" b="1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dirty="0" sz="4000" spc="-105" b="1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dirty="0" sz="4000" spc="-100" b="1">
                <a:solidFill>
                  <a:srgbClr val="FFFF00"/>
                </a:solidFill>
                <a:latin typeface="Constantia"/>
                <a:cs typeface="Constantia"/>
              </a:rPr>
              <a:t>l</a:t>
            </a:r>
            <a:r>
              <a:rPr dirty="0" sz="4000" spc="-105" b="1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dirty="0" sz="4000" spc="-160" b="1">
                <a:solidFill>
                  <a:srgbClr val="FFFF00"/>
                </a:solidFill>
                <a:latin typeface="Constantia"/>
                <a:cs typeface="Constantia"/>
              </a:rPr>
              <a:t>n</a:t>
            </a:r>
            <a:r>
              <a:rPr dirty="0" sz="4000" spc="-5" b="1">
                <a:solidFill>
                  <a:srgbClr val="FFFF00"/>
                </a:solidFill>
                <a:latin typeface="Constantia"/>
                <a:cs typeface="Constantia"/>
              </a:rPr>
              <a:t>y</a:t>
            </a:r>
            <a:endParaRPr sz="4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894" y="366140"/>
            <a:ext cx="41687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0" b="1">
                <a:solidFill>
                  <a:srgbClr val="006FC0"/>
                </a:solidFill>
                <a:latin typeface="Constantia"/>
                <a:cs typeface="Constantia"/>
              </a:rPr>
              <a:t>Ch</a:t>
            </a:r>
            <a:r>
              <a:rPr dirty="0" sz="3600" spc="-95" b="1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dirty="0" sz="3600" spc="-160" b="1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dirty="0" sz="3600" spc="-95" b="1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dirty="0" sz="3600" spc="-100" b="1">
                <a:solidFill>
                  <a:srgbClr val="006FC0"/>
                </a:solidFill>
                <a:latin typeface="Constantia"/>
                <a:cs typeface="Constantia"/>
              </a:rPr>
              <a:t>c</a:t>
            </a:r>
            <a:r>
              <a:rPr dirty="0" sz="3600" spc="-155" b="1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dirty="0" sz="3600" spc="-100" b="1">
                <a:solidFill>
                  <a:srgbClr val="006FC0"/>
                </a:solidFill>
                <a:latin typeface="Constantia"/>
                <a:cs typeface="Constantia"/>
              </a:rPr>
              <a:t>er</a:t>
            </a:r>
            <a:r>
              <a:rPr dirty="0" sz="3600" b="1">
                <a:solidFill>
                  <a:srgbClr val="006FC0"/>
                </a:solidFill>
                <a:latin typeface="Constantia"/>
                <a:cs typeface="Constantia"/>
              </a:rPr>
              <a:t>s</a:t>
            </a:r>
            <a:r>
              <a:rPr dirty="0" sz="3600" spc="-39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3600" spc="-95" b="1">
                <a:solidFill>
                  <a:srgbClr val="006FC0"/>
                </a:solidFill>
                <a:latin typeface="Constantia"/>
                <a:cs typeface="Constantia"/>
              </a:rPr>
              <a:t>o</a:t>
            </a:r>
            <a:r>
              <a:rPr dirty="0" sz="3600" b="1">
                <a:solidFill>
                  <a:srgbClr val="006FC0"/>
                </a:solidFill>
                <a:latin typeface="Constantia"/>
                <a:cs typeface="Constantia"/>
              </a:rPr>
              <a:t>f</a:t>
            </a:r>
            <a:r>
              <a:rPr dirty="0" sz="3600" spc="-22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3600" spc="-175" b="1">
                <a:solidFill>
                  <a:srgbClr val="006FC0"/>
                </a:solidFill>
                <a:latin typeface="Constantia"/>
                <a:cs typeface="Constantia"/>
              </a:rPr>
              <a:t>c</a:t>
            </a:r>
            <a:r>
              <a:rPr dirty="0" sz="3600" spc="-95" b="1">
                <a:solidFill>
                  <a:srgbClr val="006FC0"/>
                </a:solidFill>
                <a:latin typeface="Constantia"/>
                <a:cs typeface="Constantia"/>
              </a:rPr>
              <a:t>olo</a:t>
            </a:r>
            <a:r>
              <a:rPr dirty="0" sz="3600" spc="-155" b="1">
                <a:solidFill>
                  <a:srgbClr val="006FC0"/>
                </a:solidFill>
                <a:latin typeface="Constantia"/>
                <a:cs typeface="Constantia"/>
              </a:rPr>
              <a:t>n</a:t>
            </a:r>
            <a:r>
              <a:rPr dirty="0" sz="3600" b="1">
                <a:solidFill>
                  <a:srgbClr val="006FC0"/>
                </a:solidFill>
                <a:latin typeface="Constantia"/>
                <a:cs typeface="Constantia"/>
              </a:rPr>
              <a:t>y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57604"/>
            <a:ext cx="8007350" cy="440182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9F2936"/>
              </a:buClr>
              <a:buSzPct val="8409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dirty="0" sz="2200" spc="-25" b="1">
                <a:solidFill>
                  <a:srgbClr val="CC0000"/>
                </a:solidFill>
                <a:latin typeface="Constantia"/>
                <a:cs typeface="Constantia"/>
              </a:rPr>
              <a:t>Form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375"/>
              </a:lnSpc>
              <a:spcBef>
                <a:spcPts val="170"/>
              </a:spcBef>
            </a:pPr>
            <a:r>
              <a:rPr dirty="0" sz="2200" spc="-5">
                <a:latin typeface="Constantia"/>
                <a:cs typeface="Constantia"/>
              </a:rPr>
              <a:t>What</a:t>
            </a:r>
            <a:r>
              <a:rPr dirty="0" sz="2200" spc="-7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is</a:t>
            </a:r>
            <a:r>
              <a:rPr dirty="0" sz="2200" spc="-5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the</a:t>
            </a:r>
            <a:r>
              <a:rPr dirty="0" sz="2200" spc="-7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basic</a:t>
            </a:r>
            <a:r>
              <a:rPr dirty="0" sz="2200" spc="-9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shape</a:t>
            </a:r>
            <a:r>
              <a:rPr dirty="0" sz="2200" spc="-120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of</a:t>
            </a:r>
            <a:r>
              <a:rPr dirty="0" sz="2200" spc="2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the</a:t>
            </a:r>
            <a:r>
              <a:rPr dirty="0" sz="2200" spc="-114">
                <a:latin typeface="Constantia"/>
                <a:cs typeface="Constantia"/>
              </a:rPr>
              <a:t> </a:t>
            </a:r>
            <a:r>
              <a:rPr dirty="0" sz="2200" spc="-20">
                <a:latin typeface="Constantia"/>
                <a:cs typeface="Constantia"/>
              </a:rPr>
              <a:t>colony?</a:t>
            </a:r>
            <a:r>
              <a:rPr dirty="0" sz="2200">
                <a:latin typeface="Constantia"/>
                <a:cs typeface="Constantia"/>
              </a:rPr>
              <a:t> </a:t>
            </a:r>
            <a:r>
              <a:rPr dirty="0" sz="2200" spc="-25">
                <a:latin typeface="Constantia"/>
                <a:cs typeface="Constantia"/>
              </a:rPr>
              <a:t>For</a:t>
            </a:r>
            <a:r>
              <a:rPr dirty="0" sz="2200" spc="-13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example,</a:t>
            </a:r>
            <a:r>
              <a:rPr dirty="0" sz="2200" spc="-75">
                <a:latin typeface="Constantia"/>
                <a:cs typeface="Constantia"/>
              </a:rPr>
              <a:t> </a:t>
            </a:r>
            <a:r>
              <a:rPr dirty="0" sz="2200" spc="-30">
                <a:latin typeface="Constantia"/>
                <a:cs typeface="Constantia"/>
              </a:rPr>
              <a:t>circular,</a:t>
            </a:r>
            <a:endParaRPr sz="2200">
              <a:latin typeface="Constantia"/>
              <a:cs typeface="Constantia"/>
            </a:endParaRPr>
          </a:p>
          <a:p>
            <a:pPr marL="286385">
              <a:lnSpc>
                <a:spcPts val="2375"/>
              </a:lnSpc>
            </a:pPr>
            <a:r>
              <a:rPr dirty="0" sz="2200" spc="-5">
                <a:latin typeface="Constantia"/>
                <a:cs typeface="Constantia"/>
              </a:rPr>
              <a:t>filamentous,</a:t>
            </a:r>
            <a:r>
              <a:rPr dirty="0" sz="2200" spc="-125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etc.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80"/>
              </a:spcBef>
              <a:buClr>
                <a:srgbClr val="9F2936"/>
              </a:buClr>
              <a:buSzPct val="8409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dirty="0" sz="2200" spc="-15" b="1">
                <a:solidFill>
                  <a:srgbClr val="CC0000"/>
                </a:solidFill>
                <a:latin typeface="Constantia"/>
                <a:cs typeface="Constantia"/>
              </a:rPr>
              <a:t>Margin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2200" spc="-5">
                <a:latin typeface="Constantia"/>
                <a:cs typeface="Constantia"/>
              </a:rPr>
              <a:t>What</a:t>
            </a:r>
            <a:r>
              <a:rPr dirty="0" sz="2200" spc="-7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is</a:t>
            </a:r>
            <a:r>
              <a:rPr dirty="0" sz="2200" spc="-5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the</a:t>
            </a:r>
            <a:r>
              <a:rPr dirty="0" sz="2200" spc="-7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magnified</a:t>
            </a:r>
            <a:r>
              <a:rPr dirty="0" sz="2200" spc="-70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shape</a:t>
            </a:r>
            <a:r>
              <a:rPr dirty="0" sz="2200" spc="-120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of</a:t>
            </a:r>
            <a:r>
              <a:rPr dirty="0" sz="2200" spc="2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the</a:t>
            </a:r>
            <a:r>
              <a:rPr dirty="0" sz="2200" spc="-114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edge</a:t>
            </a:r>
            <a:r>
              <a:rPr dirty="0" sz="2200" spc="-12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of</a:t>
            </a:r>
            <a:r>
              <a:rPr dirty="0" sz="2200" spc="2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the</a:t>
            </a:r>
            <a:r>
              <a:rPr dirty="0" sz="2200" spc="-110">
                <a:latin typeface="Constantia"/>
                <a:cs typeface="Constantia"/>
              </a:rPr>
              <a:t> </a:t>
            </a:r>
            <a:r>
              <a:rPr dirty="0" sz="2200" spc="-20">
                <a:latin typeface="Constantia"/>
                <a:cs typeface="Constantia"/>
              </a:rPr>
              <a:t>colony?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65"/>
              </a:spcBef>
              <a:buClr>
                <a:srgbClr val="9F2936"/>
              </a:buClr>
              <a:buSzPct val="8409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dirty="0" sz="2200" spc="-10" b="1">
                <a:solidFill>
                  <a:srgbClr val="CC0000"/>
                </a:solidFill>
                <a:latin typeface="Constantia"/>
                <a:cs typeface="Constantia"/>
              </a:rPr>
              <a:t>Elevation</a:t>
            </a:r>
            <a:endParaRPr sz="2200">
              <a:latin typeface="Constantia"/>
              <a:cs typeface="Constantia"/>
            </a:endParaRPr>
          </a:p>
          <a:p>
            <a:pPr marL="286385" marR="5080" indent="-274320">
              <a:lnSpc>
                <a:spcPct val="80000"/>
              </a:lnSpc>
              <a:spcBef>
                <a:spcPts val="710"/>
              </a:spcBef>
            </a:pPr>
            <a:r>
              <a:rPr dirty="0" sz="2200" spc="-5">
                <a:latin typeface="Constantia"/>
                <a:cs typeface="Constantia"/>
              </a:rPr>
              <a:t>What</a:t>
            </a:r>
            <a:r>
              <a:rPr dirty="0" sz="2200" spc="-70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is</a:t>
            </a:r>
            <a:r>
              <a:rPr dirty="0" sz="2200" spc="-5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the</a:t>
            </a:r>
            <a:r>
              <a:rPr dirty="0" sz="2200" spc="-110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cross</a:t>
            </a:r>
            <a:r>
              <a:rPr dirty="0" sz="2200" spc="-8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sectional</a:t>
            </a:r>
            <a:r>
              <a:rPr dirty="0" sz="2200" spc="-7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shape</a:t>
            </a:r>
            <a:r>
              <a:rPr dirty="0" sz="2200" spc="-100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of</a:t>
            </a:r>
            <a:r>
              <a:rPr dirty="0" sz="2200" spc="1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the</a:t>
            </a:r>
            <a:r>
              <a:rPr dirty="0" sz="2200" spc="-95">
                <a:latin typeface="Constantia"/>
                <a:cs typeface="Constantia"/>
              </a:rPr>
              <a:t> </a:t>
            </a:r>
            <a:r>
              <a:rPr dirty="0" sz="2200" spc="-20">
                <a:latin typeface="Constantia"/>
                <a:cs typeface="Constantia"/>
              </a:rPr>
              <a:t>colony?</a:t>
            </a:r>
            <a:r>
              <a:rPr dirty="0" sz="2200" spc="-40">
                <a:latin typeface="Constantia"/>
                <a:cs typeface="Constantia"/>
              </a:rPr>
              <a:t> </a:t>
            </a:r>
            <a:r>
              <a:rPr dirty="0" sz="2200" spc="-55">
                <a:latin typeface="Constantia"/>
                <a:cs typeface="Constantia"/>
              </a:rPr>
              <a:t>Turn </a:t>
            </a:r>
            <a:r>
              <a:rPr dirty="0" sz="2200" spc="-10">
                <a:latin typeface="Constantia"/>
                <a:cs typeface="Constantia"/>
              </a:rPr>
              <a:t>the</a:t>
            </a:r>
            <a:r>
              <a:rPr dirty="0" sz="2200" spc="-50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Petri</a:t>
            </a:r>
            <a:r>
              <a:rPr dirty="0" sz="2200" spc="-7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dish </a:t>
            </a:r>
            <a:r>
              <a:rPr dirty="0" sz="2200" spc="-53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on</a:t>
            </a:r>
            <a:r>
              <a:rPr dirty="0" sz="2200" spc="-110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end.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70"/>
              </a:spcBef>
              <a:buClr>
                <a:srgbClr val="9F2936"/>
              </a:buClr>
              <a:buSzPct val="8409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dirty="0" sz="2200" spc="-10" b="1">
                <a:solidFill>
                  <a:srgbClr val="CC0000"/>
                </a:solidFill>
                <a:latin typeface="Constantia"/>
                <a:cs typeface="Constantia"/>
              </a:rPr>
              <a:t>Surface</a:t>
            </a:r>
            <a:endParaRPr sz="2200">
              <a:latin typeface="Constantia"/>
              <a:cs typeface="Constantia"/>
            </a:endParaRPr>
          </a:p>
          <a:p>
            <a:pPr marL="286385" marR="185420" indent="-274320">
              <a:lnSpc>
                <a:spcPct val="80000"/>
              </a:lnSpc>
              <a:spcBef>
                <a:spcPts val="695"/>
              </a:spcBef>
            </a:pPr>
            <a:r>
              <a:rPr dirty="0" sz="2200" spc="-40">
                <a:latin typeface="Constantia"/>
                <a:cs typeface="Constantia"/>
              </a:rPr>
              <a:t>How</a:t>
            </a:r>
            <a:r>
              <a:rPr dirty="0" sz="2200" spc="-110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does</a:t>
            </a:r>
            <a:r>
              <a:rPr dirty="0" sz="2200" spc="-7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the</a:t>
            </a:r>
            <a:r>
              <a:rPr dirty="0" sz="2200" spc="-10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surface</a:t>
            </a:r>
            <a:r>
              <a:rPr dirty="0" sz="2200" spc="-114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of</a:t>
            </a:r>
            <a:r>
              <a:rPr dirty="0" sz="2200" spc="2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the</a:t>
            </a:r>
            <a:r>
              <a:rPr dirty="0" sz="2200" spc="-114">
                <a:latin typeface="Constantia"/>
                <a:cs typeface="Constantia"/>
              </a:rPr>
              <a:t> </a:t>
            </a:r>
            <a:r>
              <a:rPr dirty="0" sz="2200" spc="-20">
                <a:latin typeface="Constantia"/>
                <a:cs typeface="Constantia"/>
              </a:rPr>
              <a:t>colony</a:t>
            </a:r>
            <a:r>
              <a:rPr dirty="0" sz="2200" spc="-9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appear?</a:t>
            </a:r>
            <a:r>
              <a:rPr dirty="0" sz="2200" spc="-15">
                <a:latin typeface="Constantia"/>
                <a:cs typeface="Constantia"/>
              </a:rPr>
              <a:t> </a:t>
            </a:r>
            <a:r>
              <a:rPr dirty="0" sz="2200" spc="-30">
                <a:latin typeface="Constantia"/>
                <a:cs typeface="Constantia"/>
              </a:rPr>
              <a:t>For</a:t>
            </a:r>
            <a:r>
              <a:rPr dirty="0" sz="2200" spc="-140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example,</a:t>
            </a:r>
            <a:r>
              <a:rPr dirty="0" sz="2200" spc="-6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smooth, </a:t>
            </a:r>
            <a:r>
              <a:rPr dirty="0" sz="2200" spc="-540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rough,</a:t>
            </a:r>
            <a:r>
              <a:rPr dirty="0" sz="2200" spc="-6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dull</a:t>
            </a:r>
            <a:r>
              <a:rPr dirty="0" sz="2200" spc="-1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,</a:t>
            </a:r>
            <a:r>
              <a:rPr dirty="0" sz="2200" spc="190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wrinkled</a:t>
            </a:r>
            <a:r>
              <a:rPr dirty="0" sz="2200" spc="-80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etc.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85"/>
              </a:spcBef>
              <a:buClr>
                <a:srgbClr val="9F2936"/>
              </a:buClr>
              <a:buSzPct val="8409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dirty="0" sz="2200" spc="-5" b="1">
                <a:solidFill>
                  <a:srgbClr val="CC0000"/>
                </a:solidFill>
                <a:latin typeface="Constantia"/>
                <a:cs typeface="Constantia"/>
              </a:rPr>
              <a:t>Pigmentation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200" spc="-30">
                <a:latin typeface="Constantia"/>
                <a:cs typeface="Constantia"/>
              </a:rPr>
              <a:t>For</a:t>
            </a:r>
            <a:r>
              <a:rPr dirty="0" sz="2200" spc="-145">
                <a:latin typeface="Constantia"/>
                <a:cs typeface="Constantia"/>
              </a:rPr>
              <a:t> </a:t>
            </a:r>
            <a:r>
              <a:rPr dirty="0" sz="2200" spc="-5">
                <a:latin typeface="Constantia"/>
                <a:cs typeface="Constantia"/>
              </a:rPr>
              <a:t>example,</a:t>
            </a:r>
            <a:r>
              <a:rPr dirty="0" sz="2200" spc="-80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white,</a:t>
            </a:r>
            <a:r>
              <a:rPr dirty="0" sz="2200" spc="-25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red,</a:t>
            </a:r>
            <a:r>
              <a:rPr dirty="0" sz="2200" spc="-3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purple,</a:t>
            </a:r>
            <a:r>
              <a:rPr dirty="0" sz="2200" spc="-60">
                <a:latin typeface="Constantia"/>
                <a:cs typeface="Constantia"/>
              </a:rPr>
              <a:t> </a:t>
            </a:r>
            <a:r>
              <a:rPr dirty="0" sz="2200" spc="-15">
                <a:latin typeface="Constantia"/>
                <a:cs typeface="Constantia"/>
              </a:rPr>
              <a:t>etc.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57" y="620737"/>
            <a:ext cx="5947029" cy="55445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63" y="496951"/>
            <a:ext cx="7329805" cy="75882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400" spc="-105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dirty="0" sz="2400" spc="-229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dirty="0" sz="2400" spc="-105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ri</a:t>
            </a:r>
            <a:r>
              <a:rPr dirty="0" sz="2400" spc="-105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l</a:t>
            </a:r>
            <a:r>
              <a:rPr dirty="0" sz="2400" spc="-25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l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dirty="0" sz="2400" spc="-229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105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pp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dirty="0" sz="2400" spc="-105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dirty="0" sz="2400" spc="-229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wh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it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dirty="0" sz="2400" spc="-24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dirty="0" sz="2400" spc="-105">
                <a:solidFill>
                  <a:srgbClr val="000000"/>
                </a:solidFill>
                <a:latin typeface="Comic Sans MS"/>
                <a:cs typeface="Comic Sans MS"/>
              </a:rPr>
              <a:t>am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dirty="0" sz="2400" spc="-229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dirty="0" sz="2400" spc="-21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ell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w</a:t>
            </a:r>
            <a:r>
              <a:rPr dirty="0" sz="2400" spc="-22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n  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l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or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dirty="0" sz="2400" spc="-229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105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dirty="0" sz="2400" spc="-21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dirty="0" sz="2400" spc="-105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ir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l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dirty="0" sz="2400" spc="-21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ir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u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l</a:t>
            </a:r>
            <a:r>
              <a:rPr dirty="0" sz="2400" spc="-105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dirty="0" sz="2400" spc="-229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dirty="0" sz="2400" spc="-21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105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h</a:t>
            </a:r>
            <a:r>
              <a:rPr dirty="0" sz="2400" spc="-105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dirty="0" sz="2400" spc="-10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dirty="0" sz="2400" spc="-95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dirty="0" sz="240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1916810"/>
            <a:ext cx="3834003" cy="38340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7" y="1916810"/>
            <a:ext cx="3689985" cy="38340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63" y="632587"/>
            <a:ext cx="4279900" cy="6051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5">
                <a:solidFill>
                  <a:srgbClr val="313131"/>
                </a:solidFill>
              </a:rPr>
              <a:t>In</a:t>
            </a:r>
            <a:r>
              <a:rPr dirty="0" spc="-105">
                <a:solidFill>
                  <a:srgbClr val="313131"/>
                </a:solidFill>
              </a:rPr>
              <a:t>ocu</a:t>
            </a:r>
            <a:r>
              <a:rPr dirty="0" spc="-110">
                <a:solidFill>
                  <a:srgbClr val="313131"/>
                </a:solidFill>
              </a:rPr>
              <a:t>l</a:t>
            </a:r>
            <a:r>
              <a:rPr dirty="0" spc="-100">
                <a:solidFill>
                  <a:srgbClr val="313131"/>
                </a:solidFill>
              </a:rPr>
              <a:t>a</a:t>
            </a:r>
            <a:r>
              <a:rPr dirty="0" spc="-170">
                <a:solidFill>
                  <a:srgbClr val="313131"/>
                </a:solidFill>
              </a:rPr>
              <a:t>t</a:t>
            </a:r>
            <a:r>
              <a:rPr dirty="0" spc="-100">
                <a:solidFill>
                  <a:srgbClr val="313131"/>
                </a:solidFill>
              </a:rPr>
              <a:t>e</a:t>
            </a:r>
            <a:r>
              <a:rPr dirty="0">
                <a:solidFill>
                  <a:srgbClr val="313131"/>
                </a:solidFill>
              </a:rPr>
              <a:t>d</a:t>
            </a:r>
            <a:r>
              <a:rPr dirty="0" spc="-320">
                <a:solidFill>
                  <a:srgbClr val="313131"/>
                </a:solidFill>
              </a:rPr>
              <a:t> </a:t>
            </a:r>
            <a:r>
              <a:rPr dirty="0" spc="-95">
                <a:solidFill>
                  <a:srgbClr val="313131"/>
                </a:solidFill>
              </a:rPr>
              <a:t>Ag</a:t>
            </a:r>
            <a:r>
              <a:rPr dirty="0" spc="-100">
                <a:solidFill>
                  <a:srgbClr val="313131"/>
                </a:solidFill>
              </a:rPr>
              <a:t>a</a:t>
            </a:r>
            <a:r>
              <a:rPr dirty="0">
                <a:solidFill>
                  <a:srgbClr val="313131"/>
                </a:solidFill>
              </a:rPr>
              <a:t>r</a:t>
            </a:r>
            <a:r>
              <a:rPr dirty="0" spc="-350">
                <a:solidFill>
                  <a:srgbClr val="313131"/>
                </a:solidFill>
              </a:rPr>
              <a:t> </a:t>
            </a:r>
            <a:r>
              <a:rPr dirty="0" spc="-95">
                <a:solidFill>
                  <a:srgbClr val="313131"/>
                </a:solidFill>
              </a:rPr>
              <a:t>Sl</a:t>
            </a:r>
            <a:r>
              <a:rPr dirty="0" spc="-100">
                <a:solidFill>
                  <a:srgbClr val="313131"/>
                </a:solidFill>
              </a:rPr>
              <a:t>a</a:t>
            </a:r>
            <a:r>
              <a:rPr dirty="0" spc="-95">
                <a:solidFill>
                  <a:srgbClr val="313131"/>
                </a:solidFill>
              </a:rPr>
              <a:t>n</a:t>
            </a:r>
            <a:r>
              <a:rPr dirty="0">
                <a:solidFill>
                  <a:srgbClr val="313131"/>
                </a:solidFill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0510"/>
            <a:ext cx="7909559" cy="3486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5580" marR="187960" indent="-195580">
              <a:lnSpc>
                <a:spcPct val="100000"/>
              </a:lnSpc>
              <a:spcBef>
                <a:spcPts val="95"/>
              </a:spcBef>
              <a:buSzPct val="95454"/>
              <a:buAutoNum type="arabicPeriod"/>
              <a:tabLst>
                <a:tab pos="195580" algn="l"/>
              </a:tabLst>
            </a:pPr>
            <a:r>
              <a:rPr dirty="0" sz="2200" b="1">
                <a:latin typeface="Constantia"/>
                <a:cs typeface="Constantia"/>
              </a:rPr>
              <a:t>Label</a:t>
            </a:r>
            <a:r>
              <a:rPr dirty="0" sz="2200" spc="-4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70" b="1">
                <a:latin typeface="Constantia"/>
                <a:cs typeface="Constantia"/>
              </a:rPr>
              <a:t> </a:t>
            </a:r>
            <a:r>
              <a:rPr dirty="0" sz="2200" spc="-10" b="1">
                <a:latin typeface="Constantia"/>
                <a:cs typeface="Constantia"/>
              </a:rPr>
              <a:t>sterile</a:t>
            </a:r>
            <a:r>
              <a:rPr dirty="0" sz="2200" spc="-35" b="1">
                <a:latin typeface="Constantia"/>
                <a:cs typeface="Constantia"/>
              </a:rPr>
              <a:t> </a:t>
            </a:r>
            <a:r>
              <a:rPr dirty="0" sz="2200" spc="-5" b="1">
                <a:solidFill>
                  <a:srgbClr val="E69CA3"/>
                </a:solidFill>
                <a:latin typeface="Constantia"/>
                <a:cs typeface="Constantia"/>
              </a:rPr>
              <a:t>nutrient</a:t>
            </a:r>
            <a:r>
              <a:rPr dirty="0" sz="2200" spc="-70" b="1">
                <a:solidFill>
                  <a:srgbClr val="E69CA3"/>
                </a:solidFill>
                <a:latin typeface="Constantia"/>
                <a:cs typeface="Constantia"/>
              </a:rPr>
              <a:t> </a:t>
            </a:r>
            <a:r>
              <a:rPr dirty="0" sz="2200" spc="-5" b="1">
                <a:solidFill>
                  <a:srgbClr val="E69CA3"/>
                </a:solidFill>
                <a:latin typeface="Constantia"/>
                <a:cs typeface="Constantia"/>
              </a:rPr>
              <a:t>agar</a:t>
            </a:r>
            <a:r>
              <a:rPr dirty="0" sz="2200" spc="-130" b="1">
                <a:solidFill>
                  <a:srgbClr val="E69CA3"/>
                </a:solidFill>
                <a:latin typeface="Constantia"/>
                <a:cs typeface="Constantia"/>
              </a:rPr>
              <a:t> </a:t>
            </a:r>
            <a:r>
              <a:rPr dirty="0" sz="2200" spc="-5" b="1">
                <a:solidFill>
                  <a:srgbClr val="E69CA3"/>
                </a:solidFill>
                <a:latin typeface="Constantia"/>
                <a:cs typeface="Constantia"/>
              </a:rPr>
              <a:t>slant</a:t>
            </a:r>
            <a:r>
              <a:rPr dirty="0" sz="2200" spc="-85" b="1">
                <a:solidFill>
                  <a:srgbClr val="E69CA3"/>
                </a:solidFill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with</a:t>
            </a:r>
            <a:r>
              <a:rPr dirty="0" sz="2200" spc="-7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70" b="1">
                <a:latin typeface="Constantia"/>
                <a:cs typeface="Constantia"/>
              </a:rPr>
              <a:t> </a:t>
            </a:r>
            <a:r>
              <a:rPr dirty="0" sz="2200" spc="-20" b="1">
                <a:latin typeface="Constantia"/>
                <a:cs typeface="Constantia"/>
              </a:rPr>
              <a:t>source</a:t>
            </a:r>
            <a:r>
              <a:rPr dirty="0" sz="2200" spc="-12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of</a:t>
            </a:r>
            <a:r>
              <a:rPr dirty="0" sz="2200" spc="1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 </a:t>
            </a:r>
            <a:r>
              <a:rPr dirty="0" sz="2200" spc="-509" b="1">
                <a:latin typeface="Constantia"/>
                <a:cs typeface="Constantia"/>
              </a:rPr>
              <a:t> </a:t>
            </a:r>
            <a:r>
              <a:rPr dirty="0" sz="2200" spc="-10" b="1">
                <a:latin typeface="Constantia"/>
                <a:cs typeface="Constantia"/>
              </a:rPr>
              <a:t>culture</a:t>
            </a:r>
            <a:r>
              <a:rPr dirty="0" sz="2200" spc="-6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291465" indent="-279400">
              <a:lnSpc>
                <a:spcPct val="100000"/>
              </a:lnSpc>
              <a:spcBef>
                <a:spcPts val="700"/>
              </a:spcBef>
              <a:buSzPct val="95454"/>
              <a:buAutoNum type="arabicPeriod"/>
              <a:tabLst>
                <a:tab pos="292100" algn="l"/>
              </a:tabLst>
            </a:pPr>
            <a:r>
              <a:rPr dirty="0" sz="2200" spc="-15" b="1">
                <a:latin typeface="Constantia"/>
                <a:cs typeface="Constantia"/>
              </a:rPr>
              <a:t>Sterilize</a:t>
            </a:r>
            <a:r>
              <a:rPr dirty="0" sz="2200" spc="-6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55" b="1">
                <a:latin typeface="Constantia"/>
                <a:cs typeface="Constantia"/>
              </a:rPr>
              <a:t> </a:t>
            </a:r>
            <a:r>
              <a:rPr dirty="0" sz="2200" spc="-20" b="1">
                <a:latin typeface="Constantia"/>
                <a:cs typeface="Constantia"/>
              </a:rPr>
              <a:t>loop.</a:t>
            </a:r>
            <a:endParaRPr sz="2200">
              <a:latin typeface="Constantia"/>
              <a:cs typeface="Constantia"/>
            </a:endParaRPr>
          </a:p>
          <a:p>
            <a:pPr marL="283845" indent="-271780">
              <a:lnSpc>
                <a:spcPct val="100000"/>
              </a:lnSpc>
              <a:spcBef>
                <a:spcPts val="695"/>
              </a:spcBef>
              <a:buSzPct val="95454"/>
              <a:buAutoNum type="arabicPeriod"/>
              <a:tabLst>
                <a:tab pos="284480" algn="l"/>
              </a:tabLst>
            </a:pPr>
            <a:r>
              <a:rPr dirty="0" sz="2200" spc="-25" b="1">
                <a:latin typeface="Constantia"/>
                <a:cs typeface="Constantia"/>
              </a:rPr>
              <a:t>Remove</a:t>
            </a:r>
            <a:r>
              <a:rPr dirty="0" sz="2200" spc="-9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a</a:t>
            </a:r>
            <a:r>
              <a:rPr dirty="0" sz="2200" spc="-5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loopful</a:t>
            </a:r>
            <a:r>
              <a:rPr dirty="0" sz="2200" spc="-7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of</a:t>
            </a:r>
            <a:r>
              <a:rPr dirty="0" sz="2200" spc="35" b="1">
                <a:latin typeface="Constantia"/>
                <a:cs typeface="Constantia"/>
              </a:rPr>
              <a:t> </a:t>
            </a:r>
            <a:r>
              <a:rPr dirty="0" sz="2200" spc="-15" b="1">
                <a:latin typeface="Constantia"/>
                <a:cs typeface="Constantia"/>
              </a:rPr>
              <a:t>broth</a:t>
            </a:r>
            <a:r>
              <a:rPr dirty="0" sz="2200" spc="-40" b="1">
                <a:latin typeface="Constantia"/>
                <a:cs typeface="Constantia"/>
              </a:rPr>
              <a:t> </a:t>
            </a:r>
            <a:r>
              <a:rPr dirty="0" sz="2200" spc="-15" b="1">
                <a:latin typeface="Constantia"/>
                <a:cs typeface="Constantia"/>
              </a:rPr>
              <a:t>from</a:t>
            </a:r>
            <a:r>
              <a:rPr dirty="0" sz="2200" spc="-5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100" b="1">
                <a:latin typeface="Constantia"/>
                <a:cs typeface="Constantia"/>
              </a:rPr>
              <a:t> </a:t>
            </a:r>
            <a:r>
              <a:rPr dirty="0" sz="2200" spc="-10" b="1">
                <a:latin typeface="Constantia"/>
                <a:cs typeface="Constantia"/>
              </a:rPr>
              <a:t>culture</a:t>
            </a:r>
            <a:r>
              <a:rPr dirty="0" sz="2200" spc="-7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tube.</a:t>
            </a:r>
            <a:endParaRPr sz="2200">
              <a:latin typeface="Constantia"/>
              <a:cs typeface="Constantia"/>
            </a:endParaRPr>
          </a:p>
          <a:p>
            <a:pPr algn="just" marL="286385" marR="5080" indent="-274320">
              <a:lnSpc>
                <a:spcPct val="100000"/>
              </a:lnSpc>
              <a:spcBef>
                <a:spcPts val="710"/>
              </a:spcBef>
              <a:buSzPct val="95454"/>
              <a:buAutoNum type="arabicPeriod"/>
              <a:tabLst>
                <a:tab pos="304165" algn="l"/>
              </a:tabLst>
            </a:pPr>
            <a:r>
              <a:rPr dirty="0" sz="2200" spc="-10" b="1">
                <a:latin typeface="Constantia"/>
                <a:cs typeface="Constantia"/>
              </a:rPr>
              <a:t>Insert</a:t>
            </a:r>
            <a:r>
              <a:rPr dirty="0" sz="2200" spc="-5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4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loop</a:t>
            </a:r>
            <a:r>
              <a:rPr dirty="0" sz="2200" spc="-55" b="1">
                <a:latin typeface="Constantia"/>
                <a:cs typeface="Constantia"/>
              </a:rPr>
              <a:t> </a:t>
            </a:r>
            <a:r>
              <a:rPr dirty="0" sz="2200" spc="-15" b="1">
                <a:latin typeface="Constantia"/>
                <a:cs typeface="Constantia"/>
              </a:rPr>
              <a:t>into</a:t>
            </a:r>
            <a:r>
              <a:rPr dirty="0" sz="2200" spc="-6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90" b="1">
                <a:latin typeface="Constantia"/>
                <a:cs typeface="Constantia"/>
              </a:rPr>
              <a:t> </a:t>
            </a:r>
            <a:r>
              <a:rPr dirty="0" sz="2200" spc="-10" b="1">
                <a:latin typeface="Constantia"/>
                <a:cs typeface="Constantia"/>
              </a:rPr>
              <a:t>sterile</a:t>
            </a:r>
            <a:r>
              <a:rPr dirty="0" sz="2200" spc="-65" b="1">
                <a:latin typeface="Constantia"/>
                <a:cs typeface="Constantia"/>
              </a:rPr>
              <a:t> </a:t>
            </a:r>
            <a:r>
              <a:rPr dirty="0" sz="2200" spc="-5" b="1">
                <a:solidFill>
                  <a:srgbClr val="E69CA3"/>
                </a:solidFill>
                <a:latin typeface="Constantia"/>
                <a:cs typeface="Constantia"/>
              </a:rPr>
              <a:t>agar</a:t>
            </a:r>
            <a:r>
              <a:rPr dirty="0" sz="2200" spc="-125" b="1">
                <a:solidFill>
                  <a:srgbClr val="E69CA3"/>
                </a:solidFill>
                <a:latin typeface="Constantia"/>
                <a:cs typeface="Constantia"/>
              </a:rPr>
              <a:t> </a:t>
            </a:r>
            <a:r>
              <a:rPr dirty="0" sz="2200" spc="-5" b="1">
                <a:solidFill>
                  <a:srgbClr val="E69CA3"/>
                </a:solidFill>
                <a:latin typeface="Constantia"/>
                <a:cs typeface="Constantia"/>
              </a:rPr>
              <a:t>slant</a:t>
            </a:r>
            <a:r>
              <a:rPr dirty="0" sz="2200" spc="-70" b="1">
                <a:solidFill>
                  <a:srgbClr val="E69CA3"/>
                </a:solidFill>
                <a:latin typeface="Constantia"/>
                <a:cs typeface="Constantia"/>
              </a:rPr>
              <a:t> </a:t>
            </a:r>
            <a:r>
              <a:rPr dirty="0" sz="2200" spc="-5" b="1">
                <a:solidFill>
                  <a:srgbClr val="E69CA3"/>
                </a:solidFill>
                <a:latin typeface="Constantia"/>
                <a:cs typeface="Constantia"/>
              </a:rPr>
              <a:t>tube</a:t>
            </a:r>
            <a:r>
              <a:rPr dirty="0" sz="2200" spc="-95" b="1">
                <a:solidFill>
                  <a:srgbClr val="E69CA3"/>
                </a:solidFill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and</a:t>
            </a:r>
            <a:r>
              <a:rPr dirty="0" sz="2200" spc="-3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starting </a:t>
            </a:r>
            <a:r>
              <a:rPr dirty="0" sz="2200" spc="-51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at</a:t>
            </a:r>
            <a:r>
              <a:rPr dirty="0" sz="2200" spc="-9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4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base</a:t>
            </a:r>
            <a:r>
              <a:rPr dirty="0" sz="2200" spc="-10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of</a:t>
            </a:r>
            <a:r>
              <a:rPr dirty="0" sz="2200" spc="2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9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slant,</a:t>
            </a:r>
            <a:r>
              <a:rPr dirty="0" sz="2200" spc="-45" b="1">
                <a:latin typeface="Constantia"/>
                <a:cs typeface="Constantia"/>
              </a:rPr>
              <a:t> </a:t>
            </a:r>
            <a:r>
              <a:rPr dirty="0" sz="2200" spc="-30" b="1">
                <a:latin typeface="Constantia"/>
                <a:cs typeface="Constantia"/>
              </a:rPr>
              <a:t>draw</a:t>
            </a:r>
            <a:r>
              <a:rPr dirty="0" sz="2200" spc="-5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4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loop</a:t>
            </a:r>
            <a:r>
              <a:rPr dirty="0" sz="2200" spc="-9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up</a:t>
            </a:r>
            <a:r>
              <a:rPr dirty="0" sz="2200" spc="-6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9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slant.</a:t>
            </a:r>
            <a:r>
              <a:rPr dirty="0" sz="2200" b="1">
                <a:latin typeface="Constantia"/>
                <a:cs typeface="Constantia"/>
              </a:rPr>
              <a:t> </a:t>
            </a:r>
            <a:r>
              <a:rPr dirty="0" sz="2200" spc="-10" b="1">
                <a:latin typeface="Constantia"/>
                <a:cs typeface="Constantia"/>
              </a:rPr>
              <a:t>Do</a:t>
            </a:r>
            <a:r>
              <a:rPr dirty="0" sz="2200" spc="-5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not </a:t>
            </a:r>
            <a:r>
              <a:rPr dirty="0" sz="2200" b="1">
                <a:latin typeface="Constantia"/>
                <a:cs typeface="Constantia"/>
              </a:rPr>
              <a:t> </a:t>
            </a:r>
            <a:r>
              <a:rPr dirty="0" sz="2200" spc="-15" b="1">
                <a:latin typeface="Constantia"/>
                <a:cs typeface="Constantia"/>
              </a:rPr>
              <a:t>penetrate</a:t>
            </a:r>
            <a:r>
              <a:rPr dirty="0" sz="2200" spc="-3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100" b="1">
                <a:latin typeface="Constantia"/>
                <a:cs typeface="Constantia"/>
              </a:rPr>
              <a:t> </a:t>
            </a:r>
            <a:r>
              <a:rPr dirty="0" sz="2200" spc="-45" b="1">
                <a:latin typeface="Constantia"/>
                <a:cs typeface="Constantia"/>
              </a:rPr>
              <a:t>agar.</a:t>
            </a:r>
            <a:r>
              <a:rPr dirty="0" sz="2200" spc="-5" b="1">
                <a:latin typeface="Constantia"/>
                <a:cs typeface="Constantia"/>
              </a:rPr>
              <a:t> </a:t>
            </a:r>
            <a:r>
              <a:rPr dirty="0" sz="2200" spc="-10" b="1">
                <a:latin typeface="Constantia"/>
                <a:cs typeface="Constantia"/>
              </a:rPr>
              <a:t>Sterilize</a:t>
            </a:r>
            <a:r>
              <a:rPr dirty="0" sz="2200" spc="-6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45" b="1">
                <a:latin typeface="Constantia"/>
                <a:cs typeface="Constantia"/>
              </a:rPr>
              <a:t> </a:t>
            </a:r>
            <a:r>
              <a:rPr dirty="0" sz="2200" spc="-20" b="1">
                <a:latin typeface="Constantia"/>
                <a:cs typeface="Constantia"/>
              </a:rPr>
              <a:t>loop.</a:t>
            </a:r>
            <a:endParaRPr sz="2200">
              <a:latin typeface="Constantia"/>
              <a:cs typeface="Constantia"/>
            </a:endParaRPr>
          </a:p>
          <a:p>
            <a:pPr algn="just" marL="287020" indent="-274955">
              <a:lnSpc>
                <a:spcPct val="100000"/>
              </a:lnSpc>
              <a:spcBef>
                <a:spcPts val="695"/>
              </a:spcBef>
              <a:buSzPct val="95454"/>
              <a:buAutoNum type="arabicPeriod"/>
              <a:tabLst>
                <a:tab pos="287655" algn="l"/>
              </a:tabLst>
            </a:pPr>
            <a:r>
              <a:rPr dirty="0" sz="2200" spc="-10" b="1">
                <a:latin typeface="Constantia"/>
                <a:cs typeface="Constantia"/>
              </a:rPr>
              <a:t>Incubate</a:t>
            </a:r>
            <a:r>
              <a:rPr dirty="0" sz="2200" spc="-5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9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slant</a:t>
            </a:r>
            <a:r>
              <a:rPr dirty="0" sz="2200" spc="-100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at</a:t>
            </a:r>
            <a:r>
              <a:rPr dirty="0" sz="2200" spc="-40" b="1">
                <a:latin typeface="Constantia"/>
                <a:cs typeface="Constantia"/>
              </a:rPr>
              <a:t> </a:t>
            </a:r>
            <a:r>
              <a:rPr dirty="0" sz="2200" spc="-15" b="1">
                <a:latin typeface="Constantia"/>
                <a:cs typeface="Constantia"/>
              </a:rPr>
              <a:t>37C</a:t>
            </a:r>
            <a:r>
              <a:rPr dirty="0" sz="2200" spc="-40" b="1">
                <a:latin typeface="Constantia"/>
                <a:cs typeface="Constantia"/>
              </a:rPr>
              <a:t> </a:t>
            </a:r>
            <a:r>
              <a:rPr dirty="0" sz="2200" spc="-10" b="1">
                <a:latin typeface="Constantia"/>
                <a:cs typeface="Constantia"/>
              </a:rPr>
              <a:t>for</a:t>
            </a:r>
            <a:r>
              <a:rPr dirty="0" sz="2200" spc="-9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24-48 </a:t>
            </a:r>
            <a:r>
              <a:rPr dirty="0" sz="2200" spc="-10" b="1">
                <a:latin typeface="Constantia"/>
                <a:cs typeface="Constantia"/>
              </a:rPr>
              <a:t>hours.</a:t>
            </a:r>
            <a:endParaRPr sz="2200">
              <a:latin typeface="Constantia"/>
              <a:cs typeface="Constantia"/>
            </a:endParaRPr>
          </a:p>
          <a:p>
            <a:pPr algn="just" marL="311150" indent="-299085">
              <a:lnSpc>
                <a:spcPct val="100000"/>
              </a:lnSpc>
              <a:spcBef>
                <a:spcPts val="695"/>
              </a:spcBef>
              <a:buSzPct val="95454"/>
              <a:buAutoNum type="arabicPeriod"/>
              <a:tabLst>
                <a:tab pos="311785" algn="l"/>
              </a:tabLst>
            </a:pPr>
            <a:r>
              <a:rPr dirty="0" sz="2200" spc="-5" b="1">
                <a:latin typeface="Constantia"/>
                <a:cs typeface="Constantia"/>
              </a:rPr>
              <a:t>Obse</a:t>
            </a:r>
            <a:r>
              <a:rPr dirty="0" sz="2200" spc="30" b="1">
                <a:latin typeface="Constantia"/>
                <a:cs typeface="Constantia"/>
              </a:rPr>
              <a:t>r</a:t>
            </a:r>
            <a:r>
              <a:rPr dirty="0" sz="2200" spc="-55" b="1">
                <a:latin typeface="Constantia"/>
                <a:cs typeface="Constantia"/>
              </a:rPr>
              <a:t>v</a:t>
            </a:r>
            <a:r>
              <a:rPr dirty="0" sz="2200" spc="-5" b="1">
                <a:latin typeface="Constantia"/>
                <a:cs typeface="Constantia"/>
              </a:rPr>
              <a:t>e</a:t>
            </a:r>
            <a:r>
              <a:rPr dirty="0" sz="2200" spc="-7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the</a:t>
            </a:r>
            <a:r>
              <a:rPr dirty="0" sz="2200" spc="-75" b="1">
                <a:latin typeface="Constantia"/>
                <a:cs typeface="Constantia"/>
              </a:rPr>
              <a:t> </a:t>
            </a:r>
            <a:r>
              <a:rPr dirty="0" sz="2200" spc="-5" b="1">
                <a:latin typeface="Constantia"/>
                <a:cs typeface="Constantia"/>
              </a:rPr>
              <a:t>slant</a:t>
            </a:r>
            <a:r>
              <a:rPr dirty="0" sz="2200" spc="-65" b="1">
                <a:latin typeface="Constantia"/>
                <a:cs typeface="Constantia"/>
              </a:rPr>
              <a:t> </a:t>
            </a:r>
            <a:r>
              <a:rPr dirty="0" sz="2200" spc="-15" b="1">
                <a:latin typeface="Constantia"/>
                <a:cs typeface="Constantia"/>
              </a:rPr>
              <a:t>f</a:t>
            </a:r>
            <a:r>
              <a:rPr dirty="0" sz="2200" spc="-5" b="1">
                <a:latin typeface="Constantia"/>
                <a:cs typeface="Constantia"/>
              </a:rPr>
              <a:t>or</a:t>
            </a:r>
            <a:r>
              <a:rPr dirty="0" sz="2200" spc="-145" b="1">
                <a:latin typeface="Constantia"/>
                <a:cs typeface="Constantia"/>
              </a:rPr>
              <a:t> </a:t>
            </a:r>
            <a:r>
              <a:rPr dirty="0" sz="2200" spc="-10" b="1">
                <a:latin typeface="Constantia"/>
                <a:cs typeface="Constantia"/>
              </a:rPr>
              <a:t>g</a:t>
            </a:r>
            <a:r>
              <a:rPr dirty="0" sz="2200" spc="-45" b="1">
                <a:latin typeface="Constantia"/>
                <a:cs typeface="Constantia"/>
              </a:rPr>
              <a:t>r</a:t>
            </a:r>
            <a:r>
              <a:rPr dirty="0" sz="2200" spc="-50" b="1">
                <a:latin typeface="Constantia"/>
                <a:cs typeface="Constantia"/>
              </a:rPr>
              <a:t>o</a:t>
            </a:r>
            <a:r>
              <a:rPr dirty="0" sz="2200" spc="-10" b="1">
                <a:latin typeface="Constantia"/>
                <a:cs typeface="Constantia"/>
              </a:rPr>
              <a:t>wth.</a:t>
            </a:r>
            <a:endParaRPr sz="22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209" y="4221086"/>
            <a:ext cx="2973412" cy="24489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8270" y="147954"/>
            <a:ext cx="6762750" cy="10934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79375">
              <a:lnSpc>
                <a:spcPct val="100000"/>
              </a:lnSpc>
              <a:spcBef>
                <a:spcPts val="100"/>
              </a:spcBef>
            </a:pPr>
            <a:r>
              <a:rPr dirty="0" sz="3600" spc="-90">
                <a:solidFill>
                  <a:srgbClr val="252525"/>
                </a:solidFill>
              </a:rPr>
              <a:t>Result</a:t>
            </a:r>
            <a:endParaRPr sz="36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400" spc="-105">
                <a:solidFill>
                  <a:srgbClr val="313131"/>
                </a:solidFill>
              </a:rPr>
              <a:t>I</a:t>
            </a:r>
            <a:r>
              <a:rPr dirty="0" sz="3400" spc="-100">
                <a:solidFill>
                  <a:srgbClr val="313131"/>
                </a:solidFill>
              </a:rPr>
              <a:t>n</a:t>
            </a:r>
            <a:r>
              <a:rPr dirty="0" sz="3400" spc="-105">
                <a:solidFill>
                  <a:srgbClr val="313131"/>
                </a:solidFill>
              </a:rPr>
              <a:t>o</a:t>
            </a:r>
            <a:r>
              <a:rPr dirty="0" sz="3400" spc="-95">
                <a:solidFill>
                  <a:srgbClr val="313131"/>
                </a:solidFill>
              </a:rPr>
              <a:t>c</a:t>
            </a:r>
            <a:r>
              <a:rPr dirty="0" sz="3400" spc="-105">
                <a:solidFill>
                  <a:srgbClr val="313131"/>
                </a:solidFill>
              </a:rPr>
              <a:t>u</a:t>
            </a:r>
            <a:r>
              <a:rPr dirty="0" sz="3400" spc="-110">
                <a:solidFill>
                  <a:srgbClr val="313131"/>
                </a:solidFill>
              </a:rPr>
              <a:t>l</a:t>
            </a:r>
            <a:r>
              <a:rPr dirty="0" sz="3400" spc="-100">
                <a:solidFill>
                  <a:srgbClr val="313131"/>
                </a:solidFill>
              </a:rPr>
              <a:t>a</a:t>
            </a:r>
            <a:r>
              <a:rPr dirty="0" sz="3400" spc="-150">
                <a:solidFill>
                  <a:srgbClr val="313131"/>
                </a:solidFill>
              </a:rPr>
              <a:t>t</a:t>
            </a:r>
            <a:r>
              <a:rPr dirty="0" sz="3400" spc="-100">
                <a:solidFill>
                  <a:srgbClr val="313131"/>
                </a:solidFill>
              </a:rPr>
              <a:t>e</a:t>
            </a:r>
            <a:r>
              <a:rPr dirty="0" sz="3400" spc="-5">
                <a:solidFill>
                  <a:srgbClr val="313131"/>
                </a:solidFill>
              </a:rPr>
              <a:t>d</a:t>
            </a:r>
            <a:r>
              <a:rPr dirty="0" sz="3400" spc="-300">
                <a:solidFill>
                  <a:srgbClr val="313131"/>
                </a:solidFill>
              </a:rPr>
              <a:t> </a:t>
            </a:r>
            <a:r>
              <a:rPr dirty="0" sz="3400" spc="-100">
                <a:solidFill>
                  <a:srgbClr val="313131"/>
                </a:solidFill>
              </a:rPr>
              <a:t>Aga</a:t>
            </a:r>
            <a:r>
              <a:rPr dirty="0" sz="3400" spc="-5">
                <a:solidFill>
                  <a:srgbClr val="313131"/>
                </a:solidFill>
              </a:rPr>
              <a:t>r</a:t>
            </a:r>
            <a:r>
              <a:rPr dirty="0" sz="3400" spc="-345">
                <a:solidFill>
                  <a:srgbClr val="313131"/>
                </a:solidFill>
              </a:rPr>
              <a:t> </a:t>
            </a:r>
            <a:r>
              <a:rPr dirty="0" sz="3400" spc="-105">
                <a:solidFill>
                  <a:srgbClr val="313131"/>
                </a:solidFill>
              </a:rPr>
              <a:t>S</a:t>
            </a:r>
            <a:r>
              <a:rPr dirty="0" sz="3400" spc="-110">
                <a:solidFill>
                  <a:srgbClr val="313131"/>
                </a:solidFill>
              </a:rPr>
              <a:t>l</a:t>
            </a:r>
            <a:r>
              <a:rPr dirty="0" sz="3400" spc="-100">
                <a:solidFill>
                  <a:srgbClr val="313131"/>
                </a:solidFill>
              </a:rPr>
              <a:t>an</a:t>
            </a:r>
            <a:r>
              <a:rPr dirty="0" sz="3400" spc="-105">
                <a:solidFill>
                  <a:srgbClr val="313131"/>
                </a:solidFill>
              </a:rPr>
              <a:t>t</a:t>
            </a:r>
            <a:r>
              <a:rPr dirty="0" sz="3400" spc="-5">
                <a:solidFill>
                  <a:srgbClr val="313131"/>
                </a:solidFill>
              </a:rPr>
              <a:t>,</a:t>
            </a:r>
            <a:r>
              <a:rPr dirty="0" sz="3400" spc="-285">
                <a:solidFill>
                  <a:srgbClr val="313131"/>
                </a:solidFill>
              </a:rPr>
              <a:t> </a:t>
            </a:r>
            <a:r>
              <a:rPr dirty="0" sz="3400" spc="-100">
                <a:solidFill>
                  <a:srgbClr val="313131"/>
                </a:solidFill>
              </a:rPr>
              <a:t>af</a:t>
            </a:r>
            <a:r>
              <a:rPr dirty="0" sz="3400" spc="-150">
                <a:solidFill>
                  <a:srgbClr val="313131"/>
                </a:solidFill>
              </a:rPr>
              <a:t>t</a:t>
            </a:r>
            <a:r>
              <a:rPr dirty="0" sz="3400" spc="-100">
                <a:solidFill>
                  <a:srgbClr val="313131"/>
                </a:solidFill>
              </a:rPr>
              <a:t>e</a:t>
            </a:r>
            <a:r>
              <a:rPr dirty="0" sz="3400" spc="-5">
                <a:solidFill>
                  <a:srgbClr val="313131"/>
                </a:solidFill>
              </a:rPr>
              <a:t>r</a:t>
            </a:r>
            <a:r>
              <a:rPr dirty="0" sz="3400" spc="-360">
                <a:solidFill>
                  <a:srgbClr val="313131"/>
                </a:solidFill>
              </a:rPr>
              <a:t> </a:t>
            </a:r>
            <a:r>
              <a:rPr dirty="0" sz="3400" spc="-105">
                <a:solidFill>
                  <a:srgbClr val="313131"/>
                </a:solidFill>
              </a:rPr>
              <a:t>i</a:t>
            </a:r>
            <a:r>
              <a:rPr dirty="0" sz="3400" spc="-100">
                <a:solidFill>
                  <a:srgbClr val="313131"/>
                </a:solidFill>
              </a:rPr>
              <a:t>n</a:t>
            </a:r>
            <a:r>
              <a:rPr dirty="0" sz="3400" spc="-95">
                <a:solidFill>
                  <a:srgbClr val="313131"/>
                </a:solidFill>
              </a:rPr>
              <a:t>c</a:t>
            </a:r>
            <a:r>
              <a:rPr dirty="0" sz="3400" spc="-105">
                <a:solidFill>
                  <a:srgbClr val="313131"/>
                </a:solidFill>
              </a:rPr>
              <a:t>u</a:t>
            </a:r>
            <a:r>
              <a:rPr dirty="0" sz="3400" spc="-100">
                <a:solidFill>
                  <a:srgbClr val="313131"/>
                </a:solidFill>
              </a:rPr>
              <a:t>ba</a:t>
            </a:r>
            <a:r>
              <a:rPr dirty="0" sz="3400" spc="-105">
                <a:solidFill>
                  <a:srgbClr val="313131"/>
                </a:solidFill>
              </a:rPr>
              <a:t>tio</a:t>
            </a:r>
            <a:r>
              <a:rPr dirty="0" sz="3400" spc="-5">
                <a:solidFill>
                  <a:srgbClr val="313131"/>
                </a:solidFill>
              </a:rPr>
              <a:t>n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1844827"/>
            <a:ext cx="3571875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6280" y="730122"/>
            <a:ext cx="61893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95" b="1">
                <a:solidFill>
                  <a:srgbClr val="FFC000"/>
                </a:solidFill>
                <a:latin typeface="Constantia"/>
                <a:cs typeface="Constantia"/>
              </a:rPr>
              <a:t>M</a:t>
            </a:r>
            <a:r>
              <a:rPr dirty="0" sz="3200" spc="-100" b="1">
                <a:solidFill>
                  <a:srgbClr val="FFC000"/>
                </a:solidFill>
                <a:latin typeface="Constantia"/>
                <a:cs typeface="Constantia"/>
              </a:rPr>
              <a:t>OR</a:t>
            </a:r>
            <a:r>
              <a:rPr dirty="0" sz="3200" spc="-160" b="1">
                <a:solidFill>
                  <a:srgbClr val="FFC000"/>
                </a:solidFill>
                <a:latin typeface="Constantia"/>
                <a:cs typeface="Constantia"/>
              </a:rPr>
              <a:t>P</a:t>
            </a:r>
            <a:r>
              <a:rPr dirty="0" sz="3200" spc="-95" b="1">
                <a:solidFill>
                  <a:srgbClr val="FFC000"/>
                </a:solidFill>
                <a:latin typeface="Constantia"/>
                <a:cs typeface="Constantia"/>
              </a:rPr>
              <a:t>H</a:t>
            </a:r>
            <a:r>
              <a:rPr dirty="0" sz="3200" spc="-100" b="1">
                <a:solidFill>
                  <a:srgbClr val="FFC000"/>
                </a:solidFill>
                <a:latin typeface="Constantia"/>
                <a:cs typeface="Constantia"/>
              </a:rPr>
              <a:t>O</a:t>
            </a:r>
            <a:r>
              <a:rPr dirty="0" sz="3200" spc="-145" b="1">
                <a:solidFill>
                  <a:srgbClr val="FFC000"/>
                </a:solidFill>
                <a:latin typeface="Constantia"/>
                <a:cs typeface="Constantia"/>
              </a:rPr>
              <a:t>L</a:t>
            </a:r>
            <a:r>
              <a:rPr dirty="0" sz="3200" spc="-100" b="1">
                <a:solidFill>
                  <a:srgbClr val="FFC000"/>
                </a:solidFill>
                <a:latin typeface="Constantia"/>
                <a:cs typeface="Constantia"/>
              </a:rPr>
              <a:t>O</a:t>
            </a:r>
            <a:r>
              <a:rPr dirty="0" sz="3200" spc="-105" b="1">
                <a:solidFill>
                  <a:srgbClr val="FFC000"/>
                </a:solidFill>
                <a:latin typeface="Constantia"/>
                <a:cs typeface="Constantia"/>
              </a:rPr>
              <a:t>G</a:t>
            </a:r>
            <a:r>
              <a:rPr dirty="0" sz="3200" b="1">
                <a:solidFill>
                  <a:srgbClr val="FFC000"/>
                </a:solidFill>
                <a:latin typeface="Constantia"/>
                <a:cs typeface="Constantia"/>
              </a:rPr>
              <a:t>Y</a:t>
            </a:r>
            <a:r>
              <a:rPr dirty="0" sz="3200" spc="340" b="1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dirty="0" sz="3200" spc="-100" b="1">
                <a:solidFill>
                  <a:srgbClr val="FFC000"/>
                </a:solidFill>
                <a:latin typeface="Constantia"/>
                <a:cs typeface="Constantia"/>
              </a:rPr>
              <a:t>O</a:t>
            </a:r>
            <a:r>
              <a:rPr dirty="0" sz="3200" b="1">
                <a:solidFill>
                  <a:srgbClr val="FFC000"/>
                </a:solidFill>
                <a:latin typeface="Constantia"/>
                <a:cs typeface="Constantia"/>
              </a:rPr>
              <a:t>N</a:t>
            </a:r>
            <a:r>
              <a:rPr dirty="0" sz="3200" spc="-215" b="1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dirty="0" sz="3200" spc="-95" b="1">
                <a:solidFill>
                  <a:srgbClr val="FFC000"/>
                </a:solidFill>
                <a:latin typeface="Constantia"/>
                <a:cs typeface="Constantia"/>
              </a:rPr>
              <a:t>S</a:t>
            </a:r>
            <a:r>
              <a:rPr dirty="0" sz="3200" spc="-25" b="1">
                <a:solidFill>
                  <a:srgbClr val="FFC000"/>
                </a:solidFill>
                <a:latin typeface="Constantia"/>
                <a:cs typeface="Constantia"/>
              </a:rPr>
              <a:t>L</a:t>
            </a:r>
            <a:r>
              <a:rPr dirty="0" sz="3200" spc="-95" b="1">
                <a:solidFill>
                  <a:srgbClr val="FFC000"/>
                </a:solidFill>
                <a:latin typeface="Constantia"/>
                <a:cs typeface="Constantia"/>
              </a:rPr>
              <a:t>AN</a:t>
            </a:r>
            <a:r>
              <a:rPr dirty="0" sz="3200" b="1">
                <a:solidFill>
                  <a:srgbClr val="FFC000"/>
                </a:solidFill>
                <a:latin typeface="Constantia"/>
                <a:cs typeface="Constantia"/>
              </a:rPr>
              <a:t>T</a:t>
            </a:r>
            <a:r>
              <a:rPr dirty="0" sz="3200" spc="-345" b="1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dirty="0" sz="3200" spc="-195" b="1">
                <a:solidFill>
                  <a:srgbClr val="FFC000"/>
                </a:solidFill>
                <a:latin typeface="Constantia"/>
                <a:cs typeface="Constantia"/>
              </a:rPr>
              <a:t>A</a:t>
            </a:r>
            <a:r>
              <a:rPr dirty="0" sz="3200" spc="-95" b="1">
                <a:solidFill>
                  <a:srgbClr val="FFC000"/>
                </a:solidFill>
                <a:latin typeface="Constantia"/>
                <a:cs typeface="Constantia"/>
              </a:rPr>
              <a:t>GA</a:t>
            </a:r>
            <a:r>
              <a:rPr dirty="0" sz="3200" b="1">
                <a:solidFill>
                  <a:srgbClr val="FFC000"/>
                </a:solidFill>
                <a:latin typeface="Constantia"/>
                <a:cs typeface="Constantia"/>
              </a:rPr>
              <a:t>R</a:t>
            </a:r>
            <a:endParaRPr sz="3200">
              <a:latin typeface="Constantia"/>
              <a:cs typeface="Constant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1844801"/>
            <a:ext cx="6968490" cy="32404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026" y="632587"/>
            <a:ext cx="3411854" cy="6051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5" b="1">
                <a:solidFill>
                  <a:srgbClr val="006FC0"/>
                </a:solidFill>
                <a:latin typeface="Constantia"/>
                <a:cs typeface="Constantia"/>
              </a:rPr>
              <a:t>L</a:t>
            </a:r>
            <a:r>
              <a:rPr dirty="0" spc="-100" b="1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dirty="0" spc="-95" b="1">
                <a:solidFill>
                  <a:srgbClr val="006FC0"/>
                </a:solidFill>
                <a:latin typeface="Constantia"/>
                <a:cs typeface="Constantia"/>
              </a:rPr>
              <a:t>qu</a:t>
            </a:r>
            <a:r>
              <a:rPr dirty="0" spc="-100" b="1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dirty="0" b="1">
                <a:solidFill>
                  <a:srgbClr val="006FC0"/>
                </a:solidFill>
                <a:latin typeface="Constantia"/>
                <a:cs typeface="Constantia"/>
              </a:rPr>
              <a:t>d</a:t>
            </a:r>
            <a:r>
              <a:rPr dirty="0" spc="-23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pc="-95" b="1">
                <a:solidFill>
                  <a:srgbClr val="006FC0"/>
                </a:solidFill>
                <a:latin typeface="Constantia"/>
                <a:cs typeface="Constantia"/>
              </a:rPr>
              <a:t>m</a:t>
            </a:r>
            <a:r>
              <a:rPr dirty="0" spc="-105" b="1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dirty="0" spc="-95" b="1">
                <a:solidFill>
                  <a:srgbClr val="006FC0"/>
                </a:solidFill>
                <a:latin typeface="Constantia"/>
                <a:cs typeface="Constantia"/>
              </a:rPr>
              <a:t>d</a:t>
            </a:r>
            <a:r>
              <a:rPr dirty="0" spc="-100" b="1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dirty="0" spc="-95" b="1">
                <a:solidFill>
                  <a:srgbClr val="006FC0"/>
                </a:solidFill>
                <a:latin typeface="Constantia"/>
                <a:cs typeface="Constantia"/>
              </a:rPr>
              <a:t>u</a:t>
            </a:r>
            <a:r>
              <a:rPr dirty="0" b="1">
                <a:solidFill>
                  <a:srgbClr val="006FC0"/>
                </a:solidFill>
                <a:latin typeface="Constantia"/>
                <a:cs typeface="Constantia"/>
              </a:rPr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68380"/>
            <a:ext cx="7563484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50000"/>
              </a:lnSpc>
              <a:spcBef>
                <a:spcPts val="100"/>
              </a:spcBef>
              <a:buClr>
                <a:srgbClr val="9F2936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dirty="0" sz="2800" spc="-5" b="1">
                <a:latin typeface="Constantia"/>
                <a:cs typeface="Constantia"/>
              </a:rPr>
              <a:t>In</a:t>
            </a:r>
            <a:r>
              <a:rPr dirty="0" sz="2800" spc="-110" b="1">
                <a:latin typeface="Constantia"/>
                <a:cs typeface="Constantia"/>
              </a:rPr>
              <a:t> </a:t>
            </a:r>
            <a:r>
              <a:rPr dirty="0" sz="2800" spc="-5" b="1">
                <a:latin typeface="Constantia"/>
                <a:cs typeface="Constantia"/>
              </a:rPr>
              <a:t>a</a:t>
            </a:r>
            <a:r>
              <a:rPr dirty="0" sz="2800" spc="-75" b="1">
                <a:latin typeface="Constantia"/>
                <a:cs typeface="Constantia"/>
              </a:rPr>
              <a:t> </a:t>
            </a:r>
            <a:r>
              <a:rPr dirty="0" sz="2800" spc="-10" b="1">
                <a:latin typeface="Constantia"/>
                <a:cs typeface="Constantia"/>
              </a:rPr>
              <a:t>liquid</a:t>
            </a:r>
            <a:r>
              <a:rPr dirty="0" sz="2800" spc="10" b="1">
                <a:latin typeface="Constantia"/>
                <a:cs typeface="Constantia"/>
              </a:rPr>
              <a:t> </a:t>
            </a:r>
            <a:r>
              <a:rPr dirty="0" sz="2800" spc="-10" b="1">
                <a:latin typeface="Constantia"/>
                <a:cs typeface="Constantia"/>
              </a:rPr>
              <a:t>medium,</a:t>
            </a:r>
            <a:r>
              <a:rPr dirty="0" sz="2800" spc="10" b="1">
                <a:latin typeface="Constantia"/>
                <a:cs typeface="Constantia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dirty="0" sz="2800" spc="-105" b="1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800" spc="-15" b="1">
                <a:solidFill>
                  <a:srgbClr val="C00000"/>
                </a:solidFill>
                <a:latin typeface="Constantia"/>
                <a:cs typeface="Constantia"/>
              </a:rPr>
              <a:t>region</a:t>
            </a:r>
            <a:r>
              <a:rPr dirty="0" sz="2800" spc="-25" b="1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800" spc="-5" b="1">
                <a:latin typeface="Constantia"/>
                <a:cs typeface="Constantia"/>
              </a:rPr>
              <a:t>in</a:t>
            </a:r>
            <a:r>
              <a:rPr dirty="0" sz="2800" spc="-110" b="1">
                <a:latin typeface="Constantia"/>
                <a:cs typeface="Constantia"/>
              </a:rPr>
              <a:t> </a:t>
            </a:r>
            <a:r>
              <a:rPr dirty="0" sz="2800" spc="-15" b="1">
                <a:latin typeface="Constantia"/>
                <a:cs typeface="Constantia"/>
              </a:rPr>
              <a:t>which</a:t>
            </a:r>
            <a:r>
              <a:rPr dirty="0" sz="2800" spc="-40" b="1">
                <a:latin typeface="Constantia"/>
                <a:cs typeface="Constantia"/>
              </a:rPr>
              <a:t> </a:t>
            </a:r>
            <a:r>
              <a:rPr dirty="0" sz="2800" spc="-5" b="1">
                <a:latin typeface="Constantia"/>
                <a:cs typeface="Constantia"/>
              </a:rPr>
              <a:t>the </a:t>
            </a:r>
            <a:r>
              <a:rPr dirty="0" sz="2800" spc="-655" b="1">
                <a:latin typeface="Constantia"/>
                <a:cs typeface="Constantia"/>
              </a:rPr>
              <a:t> </a:t>
            </a:r>
            <a:r>
              <a:rPr dirty="0" sz="2800" spc="-15" b="1">
                <a:latin typeface="Constantia"/>
                <a:cs typeface="Constantia"/>
              </a:rPr>
              <a:t>organism </a:t>
            </a:r>
            <a:r>
              <a:rPr dirty="0" sz="2800" spc="-30" b="1">
                <a:latin typeface="Constantia"/>
                <a:cs typeface="Constantia"/>
              </a:rPr>
              <a:t>grows </a:t>
            </a:r>
            <a:r>
              <a:rPr dirty="0" sz="2800" spc="-10" b="1">
                <a:latin typeface="Constantia"/>
                <a:cs typeface="Constantia"/>
              </a:rPr>
              <a:t>depends </a:t>
            </a:r>
            <a:r>
              <a:rPr dirty="0" sz="2800" spc="-5" b="1">
                <a:latin typeface="Constantia"/>
                <a:cs typeface="Constantia"/>
              </a:rPr>
              <a:t>on the </a:t>
            </a:r>
            <a:r>
              <a:rPr dirty="0" sz="2800" spc="-45" b="1">
                <a:latin typeface="Constantia"/>
                <a:cs typeface="Constantia"/>
              </a:rPr>
              <a:t>oxygen </a:t>
            </a:r>
            <a:r>
              <a:rPr dirty="0" sz="2800" spc="-40" b="1">
                <a:latin typeface="Constantia"/>
                <a:cs typeface="Constantia"/>
              </a:rPr>
              <a:t> </a:t>
            </a:r>
            <a:r>
              <a:rPr dirty="0" sz="2800" spc="-15" b="1">
                <a:latin typeface="Constantia"/>
                <a:cs typeface="Constantia"/>
              </a:rPr>
              <a:t>requirement</a:t>
            </a:r>
            <a:r>
              <a:rPr dirty="0" sz="2800" spc="-125" b="1">
                <a:latin typeface="Constantia"/>
                <a:cs typeface="Constantia"/>
              </a:rPr>
              <a:t> </a:t>
            </a:r>
            <a:r>
              <a:rPr dirty="0" sz="2800" spc="-5" b="1">
                <a:latin typeface="Constantia"/>
                <a:cs typeface="Constantia"/>
              </a:rPr>
              <a:t>of</a:t>
            </a:r>
            <a:r>
              <a:rPr dirty="0" sz="2800" spc="35" b="1">
                <a:latin typeface="Constantia"/>
                <a:cs typeface="Constantia"/>
              </a:rPr>
              <a:t> </a:t>
            </a:r>
            <a:r>
              <a:rPr dirty="0" sz="2800" spc="-5" b="1">
                <a:latin typeface="Constantia"/>
                <a:cs typeface="Constantia"/>
              </a:rPr>
              <a:t>that</a:t>
            </a:r>
            <a:r>
              <a:rPr dirty="0" sz="2800" spc="-95" b="1">
                <a:latin typeface="Constantia"/>
                <a:cs typeface="Constantia"/>
              </a:rPr>
              <a:t> </a:t>
            </a:r>
            <a:r>
              <a:rPr dirty="0" sz="2800" spc="-10" b="1">
                <a:latin typeface="Constantia"/>
                <a:cs typeface="Constantia"/>
              </a:rPr>
              <a:t>particular</a:t>
            </a:r>
            <a:r>
              <a:rPr dirty="0" sz="2800" spc="-150" b="1">
                <a:latin typeface="Constantia"/>
                <a:cs typeface="Constantia"/>
              </a:rPr>
              <a:t> </a:t>
            </a:r>
            <a:r>
              <a:rPr dirty="0" sz="2800" spc="-15" b="1">
                <a:latin typeface="Constantia"/>
                <a:cs typeface="Constantia"/>
              </a:rPr>
              <a:t>species.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43889"/>
            <a:ext cx="8068945" cy="303339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9F2936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dirty="0" sz="2800" spc="-20" b="1">
                <a:latin typeface="Constantia"/>
                <a:cs typeface="Constantia"/>
              </a:rPr>
              <a:t>Culture</a:t>
            </a:r>
            <a:endParaRPr sz="28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715"/>
              </a:spcBef>
            </a:pPr>
            <a:r>
              <a:rPr dirty="0" sz="2800" spc="-5">
                <a:latin typeface="Constantia"/>
                <a:cs typeface="Constantia"/>
              </a:rPr>
              <a:t>The</a:t>
            </a:r>
            <a:r>
              <a:rPr dirty="0" sz="2800" spc="-16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organism</a:t>
            </a:r>
            <a:r>
              <a:rPr dirty="0" sz="2800" spc="-95">
                <a:latin typeface="Constantia"/>
                <a:cs typeface="Constantia"/>
              </a:rPr>
              <a:t> </a:t>
            </a:r>
            <a:r>
              <a:rPr dirty="0" sz="2800" spc="-20">
                <a:latin typeface="Constantia"/>
                <a:cs typeface="Constantia"/>
              </a:rPr>
              <a:t>growing</a:t>
            </a:r>
            <a:r>
              <a:rPr dirty="0" sz="2800" spc="-55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on</a:t>
            </a:r>
            <a:r>
              <a:rPr dirty="0" sz="2800" spc="-75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the</a:t>
            </a:r>
            <a:r>
              <a:rPr dirty="0" sz="2800" spc="-80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media</a:t>
            </a:r>
            <a:r>
              <a:rPr dirty="0" sz="2800" spc="-120">
                <a:latin typeface="Constantia"/>
                <a:cs typeface="Constantia"/>
              </a:rPr>
              <a:t> </a:t>
            </a:r>
            <a:r>
              <a:rPr dirty="0" sz="2800" spc="-15">
                <a:latin typeface="Constantia"/>
                <a:cs typeface="Constantia"/>
              </a:rPr>
              <a:t>plate</a:t>
            </a:r>
            <a:r>
              <a:rPr dirty="0" sz="2800" spc="-65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is</a:t>
            </a:r>
            <a:r>
              <a:rPr dirty="0" sz="2800" spc="-114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called</a:t>
            </a:r>
            <a:r>
              <a:rPr dirty="0" sz="2800" spc="-80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as </a:t>
            </a:r>
            <a:r>
              <a:rPr dirty="0" sz="2800" spc="-69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culture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9F2936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dirty="0" sz="2800" spc="-20" b="1">
                <a:latin typeface="Constantia"/>
                <a:cs typeface="Constantia"/>
              </a:rPr>
              <a:t>Colony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2800" spc="-10">
                <a:latin typeface="Constantia"/>
                <a:cs typeface="Constantia"/>
              </a:rPr>
              <a:t>The</a:t>
            </a:r>
            <a:r>
              <a:rPr dirty="0" sz="2800" spc="-90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number</a:t>
            </a:r>
            <a:r>
              <a:rPr dirty="0" sz="2800" spc="-170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of</a:t>
            </a:r>
            <a:r>
              <a:rPr dirty="0" sz="2800" spc="-15">
                <a:latin typeface="Constantia"/>
                <a:cs typeface="Constantia"/>
              </a:rPr>
              <a:t> cells</a:t>
            </a:r>
            <a:r>
              <a:rPr dirty="0" sz="2800" spc="-114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of</a:t>
            </a:r>
            <a:r>
              <a:rPr dirty="0" sz="2800" spc="-15">
                <a:latin typeface="Constantia"/>
                <a:cs typeface="Constantia"/>
              </a:rPr>
              <a:t> any</a:t>
            </a:r>
            <a:r>
              <a:rPr dirty="0" sz="2800" spc="-14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organism</a:t>
            </a:r>
            <a:r>
              <a:rPr dirty="0" sz="2800" spc="-35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living</a:t>
            </a:r>
            <a:r>
              <a:rPr dirty="0" sz="2800" spc="-50">
                <a:latin typeface="Constantia"/>
                <a:cs typeface="Constantia"/>
              </a:rPr>
              <a:t> </a:t>
            </a:r>
            <a:r>
              <a:rPr dirty="0" sz="2800" spc="-20">
                <a:latin typeface="Constantia"/>
                <a:cs typeface="Constantia"/>
              </a:rPr>
              <a:t>together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63" y="602106"/>
            <a:ext cx="35941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0" b="1">
                <a:solidFill>
                  <a:srgbClr val="DAC19B"/>
                </a:solidFill>
                <a:latin typeface="Constantia"/>
                <a:cs typeface="Constantia"/>
              </a:rPr>
              <a:t>L</a:t>
            </a:r>
            <a:r>
              <a:rPr dirty="0" sz="4000" spc="-110" b="1">
                <a:solidFill>
                  <a:srgbClr val="DAC19B"/>
                </a:solidFill>
                <a:latin typeface="Constantia"/>
                <a:cs typeface="Constantia"/>
              </a:rPr>
              <a:t>i</a:t>
            </a:r>
            <a:r>
              <a:rPr dirty="0" sz="4000" spc="-105" b="1">
                <a:solidFill>
                  <a:srgbClr val="DAC19B"/>
                </a:solidFill>
                <a:latin typeface="Constantia"/>
                <a:cs typeface="Constantia"/>
              </a:rPr>
              <a:t>q</a:t>
            </a:r>
            <a:r>
              <a:rPr dirty="0" sz="4000" spc="-100" b="1">
                <a:solidFill>
                  <a:srgbClr val="DAC19B"/>
                </a:solidFill>
                <a:latin typeface="Constantia"/>
                <a:cs typeface="Constantia"/>
              </a:rPr>
              <a:t>u</a:t>
            </a:r>
            <a:r>
              <a:rPr dirty="0" sz="4000" spc="-110" b="1">
                <a:solidFill>
                  <a:srgbClr val="DAC19B"/>
                </a:solidFill>
                <a:latin typeface="Constantia"/>
                <a:cs typeface="Constantia"/>
              </a:rPr>
              <a:t>i</a:t>
            </a:r>
            <a:r>
              <a:rPr dirty="0" sz="4000" spc="-5" b="1">
                <a:solidFill>
                  <a:srgbClr val="DAC19B"/>
                </a:solidFill>
                <a:latin typeface="Constantia"/>
                <a:cs typeface="Constantia"/>
              </a:rPr>
              <a:t>d</a:t>
            </a:r>
            <a:r>
              <a:rPr dirty="0" sz="4000" spc="-195" b="1">
                <a:solidFill>
                  <a:srgbClr val="DAC19B"/>
                </a:solidFill>
                <a:latin typeface="Constantia"/>
                <a:cs typeface="Constantia"/>
              </a:rPr>
              <a:t> </a:t>
            </a:r>
            <a:r>
              <a:rPr dirty="0" sz="4000" spc="-95" b="1">
                <a:solidFill>
                  <a:srgbClr val="DAC19B"/>
                </a:solidFill>
                <a:latin typeface="Constantia"/>
                <a:cs typeface="Constantia"/>
              </a:rPr>
              <a:t>m</a:t>
            </a:r>
            <a:r>
              <a:rPr dirty="0" sz="4000" spc="-100" b="1">
                <a:solidFill>
                  <a:srgbClr val="DAC19B"/>
                </a:solidFill>
                <a:latin typeface="Constantia"/>
                <a:cs typeface="Constantia"/>
              </a:rPr>
              <a:t>e</a:t>
            </a:r>
            <a:r>
              <a:rPr dirty="0" sz="4000" spc="-95" b="1">
                <a:solidFill>
                  <a:srgbClr val="DAC19B"/>
                </a:solidFill>
                <a:latin typeface="Constantia"/>
                <a:cs typeface="Constantia"/>
              </a:rPr>
              <a:t>d</a:t>
            </a:r>
            <a:r>
              <a:rPr dirty="0" sz="4000" spc="-110" b="1">
                <a:solidFill>
                  <a:srgbClr val="DAC19B"/>
                </a:solidFill>
                <a:latin typeface="Constantia"/>
                <a:cs typeface="Constantia"/>
              </a:rPr>
              <a:t>i</a:t>
            </a:r>
            <a:r>
              <a:rPr dirty="0" sz="4000" spc="-100" b="1">
                <a:solidFill>
                  <a:srgbClr val="DAC19B"/>
                </a:solidFill>
                <a:latin typeface="Constantia"/>
                <a:cs typeface="Constantia"/>
              </a:rPr>
              <a:t>u</a:t>
            </a:r>
            <a:r>
              <a:rPr dirty="0" sz="4000" spc="-5" b="1">
                <a:solidFill>
                  <a:srgbClr val="DAC19B"/>
                </a:solidFill>
                <a:latin typeface="Constantia"/>
                <a:cs typeface="Constantia"/>
              </a:rPr>
              <a:t>m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445019"/>
            <a:ext cx="5374640" cy="184531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9F2936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dirty="0" sz="2400" spc="-40" b="1">
                <a:latin typeface="Constantia"/>
                <a:cs typeface="Constantia"/>
              </a:rPr>
              <a:t>*Turbid</a:t>
            </a:r>
            <a:endParaRPr sz="2400">
              <a:latin typeface="Constantia"/>
              <a:cs typeface="Constantia"/>
            </a:endParaRPr>
          </a:p>
          <a:p>
            <a:pPr marL="358140" indent="-346075">
              <a:lnSpc>
                <a:spcPct val="100000"/>
              </a:lnSpc>
              <a:spcBef>
                <a:spcPts val="710"/>
              </a:spcBef>
              <a:buClr>
                <a:srgbClr val="9F2936"/>
              </a:buClr>
              <a:buSzPct val="85416"/>
              <a:buFont typeface="Segoe UI Symbol"/>
              <a:buChar char="⚫"/>
              <a:tabLst>
                <a:tab pos="358140" algn="l"/>
                <a:tab pos="358775" algn="l"/>
              </a:tabLst>
            </a:pPr>
            <a:r>
              <a:rPr dirty="0" sz="2400" spc="-10" b="1">
                <a:latin typeface="Constantia"/>
                <a:cs typeface="Constantia"/>
              </a:rPr>
              <a:t>*Pellicle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400" spc="-5" b="1">
                <a:latin typeface="Constantia"/>
                <a:cs typeface="Constantia"/>
              </a:rPr>
              <a:t>((thick</a:t>
            </a:r>
            <a:r>
              <a:rPr dirty="0" sz="2400" spc="-95" b="1">
                <a:latin typeface="Constantia"/>
                <a:cs typeface="Constantia"/>
              </a:rPr>
              <a:t> </a:t>
            </a:r>
            <a:r>
              <a:rPr dirty="0" sz="2400" spc="-20" b="1">
                <a:latin typeface="Constantia"/>
                <a:cs typeface="Constantia"/>
              </a:rPr>
              <a:t>growth</a:t>
            </a:r>
            <a:r>
              <a:rPr dirty="0" sz="2400" spc="-10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at</a:t>
            </a:r>
            <a:r>
              <a:rPr dirty="0" sz="2400" spc="-8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the</a:t>
            </a:r>
            <a:r>
              <a:rPr dirty="0" sz="2400" spc="-100" b="1">
                <a:latin typeface="Constantia"/>
                <a:cs typeface="Constantia"/>
              </a:rPr>
              <a:t> </a:t>
            </a:r>
            <a:r>
              <a:rPr dirty="0" sz="2400" spc="-15" b="1">
                <a:latin typeface="Constantia"/>
                <a:cs typeface="Constantia"/>
              </a:rPr>
              <a:t>top</a:t>
            </a:r>
            <a:r>
              <a:rPr dirty="0" sz="2400" spc="-12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of</a:t>
            </a:r>
            <a:r>
              <a:rPr dirty="0" sz="2400" spc="3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the</a:t>
            </a:r>
            <a:r>
              <a:rPr dirty="0" sz="2400" spc="-10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tube))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95"/>
              </a:spcBef>
              <a:buClr>
                <a:srgbClr val="9F2936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dirty="0" sz="2400" spc="-5">
                <a:latin typeface="Constantia"/>
                <a:cs typeface="Constantia"/>
              </a:rPr>
              <a:t>*</a:t>
            </a:r>
            <a:r>
              <a:rPr dirty="0" sz="2400" spc="-5" b="1">
                <a:latin typeface="Constantia"/>
                <a:cs typeface="Constantia"/>
              </a:rPr>
              <a:t>Sediment</a:t>
            </a:r>
            <a:endParaRPr sz="24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4758" y="404622"/>
            <a:ext cx="2971799" cy="31878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1820" y="3717035"/>
            <a:ext cx="2419350" cy="2857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46" y="3717035"/>
            <a:ext cx="2333625" cy="2857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2179" y="3789045"/>
            <a:ext cx="25050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05"/>
              </a:spcBef>
            </a:pPr>
            <a:r>
              <a:rPr dirty="0" spc="-180"/>
              <a:t>H</a:t>
            </a:r>
            <a:r>
              <a:rPr dirty="0" spc="-175"/>
              <a:t>o</a:t>
            </a:r>
            <a:r>
              <a:rPr dirty="0"/>
              <a:t>w</a:t>
            </a:r>
            <a:r>
              <a:rPr dirty="0" spc="-345"/>
              <a:t> </a:t>
            </a:r>
            <a:r>
              <a:rPr dirty="0" spc="-160"/>
              <a:t>t</a:t>
            </a:r>
            <a:r>
              <a:rPr dirty="0"/>
              <a:t>o</a:t>
            </a:r>
            <a:r>
              <a:rPr dirty="0" spc="-405"/>
              <a:t> </a:t>
            </a:r>
            <a:r>
              <a:rPr dirty="0" spc="-105"/>
              <a:t>c</a:t>
            </a:r>
            <a:r>
              <a:rPr dirty="0" spc="-95"/>
              <a:t>h</a:t>
            </a:r>
            <a:r>
              <a:rPr dirty="0" spc="-100"/>
              <a:t>a</a:t>
            </a:r>
            <a:r>
              <a:rPr dirty="0" spc="-150"/>
              <a:t>r</a:t>
            </a:r>
            <a:r>
              <a:rPr dirty="0" spc="-100"/>
              <a:t>a</a:t>
            </a:r>
            <a:r>
              <a:rPr dirty="0" spc="-105"/>
              <a:t>c</a:t>
            </a:r>
            <a:r>
              <a:rPr dirty="0" spc="-160"/>
              <a:t>t</a:t>
            </a:r>
            <a:r>
              <a:rPr dirty="0" spc="-100"/>
              <a:t>e</a:t>
            </a:r>
            <a:r>
              <a:rPr dirty="0" spc="-105"/>
              <a:t>r</a:t>
            </a:r>
            <a:r>
              <a:rPr dirty="0"/>
              <a:t>s</a:t>
            </a:r>
            <a:r>
              <a:rPr dirty="0" spc="-420"/>
              <a:t> </a:t>
            </a:r>
            <a:r>
              <a:rPr dirty="0" spc="-105"/>
              <a:t>o</a:t>
            </a:r>
            <a:r>
              <a:rPr dirty="0"/>
              <a:t>f</a:t>
            </a:r>
            <a:r>
              <a:rPr dirty="0" spc="-210"/>
              <a:t> </a:t>
            </a:r>
            <a:r>
              <a:rPr dirty="0" spc="-175"/>
              <a:t>c</a:t>
            </a:r>
            <a:r>
              <a:rPr dirty="0" spc="-105"/>
              <a:t>o</a:t>
            </a:r>
            <a:r>
              <a:rPr dirty="0" spc="-95"/>
              <a:t>l</a:t>
            </a:r>
            <a:r>
              <a:rPr dirty="0" spc="-105"/>
              <a:t>o</a:t>
            </a:r>
            <a:r>
              <a:rPr dirty="0" spc="-150"/>
              <a:t>n</a:t>
            </a:r>
            <a:r>
              <a:rPr dirty="0" spc="-95"/>
              <a:t>y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2296" y="1534413"/>
            <a:ext cx="765746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1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onstantia"/>
                <a:cs typeface="Constantia"/>
                <a:hlinkClick r:id="rId2"/>
              </a:rPr>
              <a:t>https://www.slideshare.net/HiwrHastear/culture</a:t>
            </a:r>
            <a:r>
              <a:rPr dirty="0" u="heavy" sz="2800" spc="-1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onstantia"/>
                <a:cs typeface="Constantia"/>
                <a:hlinkClick r:id="rId2"/>
              </a:rPr>
              <a:t>-</a:t>
            </a:r>
            <a:endParaRPr sz="2800">
              <a:latin typeface="Constantia"/>
              <a:cs typeface="Constantia"/>
            </a:endParaRPr>
          </a:p>
          <a:p>
            <a:pPr marL="3513454">
              <a:lnSpc>
                <a:spcPct val="100000"/>
              </a:lnSpc>
              <a:spcBef>
                <a:spcPts val="5"/>
              </a:spcBef>
            </a:pPr>
            <a:r>
              <a:rPr dirty="0" u="heavy" sz="2800" spc="-1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onstantia"/>
                <a:cs typeface="Constantia"/>
                <a:hlinkClick r:id="rId2"/>
              </a:rPr>
              <a:t>characteristic</a:t>
            </a:r>
            <a:r>
              <a:rPr dirty="0" u="heavy" sz="2800" spc="-1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onstantia"/>
                <a:cs typeface="Constantia"/>
                <a:hlinkClick r:id="rId2"/>
              </a:rPr>
              <a:t>-</a:t>
            </a:r>
            <a:r>
              <a:rPr dirty="0" u="heavy" sz="2800" spc="-1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onstantia"/>
                <a:cs typeface="Constantia"/>
                <a:hlinkClick r:id="rId2"/>
              </a:rPr>
              <a:t>of</a:t>
            </a:r>
            <a:r>
              <a:rPr dirty="0" u="heavy" sz="2800" spc="-1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onstantia"/>
                <a:cs typeface="Constantia"/>
                <a:hlinkClick r:id="rId2"/>
              </a:rPr>
              <a:t>-</a:t>
            </a:r>
            <a:r>
              <a:rPr dirty="0" u="heavy" sz="2800" spc="-1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onstantia"/>
                <a:cs typeface="Constantia"/>
                <a:hlinkClick r:id="rId2"/>
              </a:rPr>
              <a:t>bacteria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9598" y="2167839"/>
            <a:ext cx="3566795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55" b="1">
                <a:solidFill>
                  <a:srgbClr val="313131"/>
                </a:solidFill>
                <a:latin typeface="Georgia"/>
                <a:cs typeface="Georgia"/>
              </a:rPr>
              <a:t>The</a:t>
            </a:r>
            <a:r>
              <a:rPr dirty="0" sz="6600" spc="185" b="1">
                <a:solidFill>
                  <a:srgbClr val="313131"/>
                </a:solidFill>
                <a:latin typeface="Georgia"/>
                <a:cs typeface="Georgia"/>
              </a:rPr>
              <a:t> </a:t>
            </a:r>
            <a:r>
              <a:rPr dirty="0" sz="6600" spc="-130" b="1">
                <a:solidFill>
                  <a:srgbClr val="313131"/>
                </a:solidFill>
                <a:latin typeface="Georgia"/>
                <a:cs typeface="Georgia"/>
              </a:rPr>
              <a:t>End</a:t>
            </a:r>
            <a:endParaRPr sz="6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1033" y="5456935"/>
            <a:ext cx="1097280" cy="56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9400" marR="5080" indent="-266700">
              <a:lnSpc>
                <a:spcPct val="118700"/>
              </a:lnSpc>
              <a:spcBef>
                <a:spcPts val="100"/>
              </a:spcBef>
            </a:pPr>
            <a:r>
              <a:rPr dirty="0" sz="1500" spc="-75">
                <a:latin typeface="Times New Roman"/>
                <a:cs typeface="Times New Roman"/>
              </a:rPr>
              <a:t>ي</a:t>
            </a:r>
            <a:r>
              <a:rPr dirty="0" sz="1500" spc="-425">
                <a:latin typeface="Times New Roman"/>
                <a:cs typeface="Times New Roman"/>
              </a:rPr>
              <a:t>ن</a:t>
            </a:r>
            <a:r>
              <a:rPr dirty="0" sz="1500" spc="55">
                <a:latin typeface="Times New Roman"/>
                <a:cs typeface="Times New Roman"/>
              </a:rPr>
              <a:t>ار</a:t>
            </a:r>
            <a:r>
              <a:rPr dirty="0" sz="1500" spc="50">
                <a:latin typeface="Times New Roman"/>
                <a:cs typeface="Times New Roman"/>
              </a:rPr>
              <a:t>ه</a:t>
            </a:r>
            <a:r>
              <a:rPr dirty="0" sz="1500" spc="-445">
                <a:latin typeface="Times New Roman"/>
                <a:cs typeface="Times New Roman"/>
              </a:rPr>
              <a:t>ش</a:t>
            </a:r>
            <a:r>
              <a:rPr dirty="0" sz="1500" spc="-225">
                <a:latin typeface="Times New Roman"/>
                <a:cs typeface="Times New Roman"/>
              </a:rPr>
              <a:t>لا</a:t>
            </a:r>
            <a:r>
              <a:rPr dirty="0" sz="1500" spc="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قو</a:t>
            </a:r>
            <a:r>
              <a:rPr dirty="0" sz="1500" spc="5">
                <a:latin typeface="Times New Roman"/>
                <a:cs typeface="Times New Roman"/>
              </a:rPr>
              <a:t>ر</a:t>
            </a:r>
            <a:r>
              <a:rPr dirty="0" sz="1500" spc="-445">
                <a:latin typeface="Times New Roman"/>
                <a:cs typeface="Times New Roman"/>
              </a:rPr>
              <a:t>ش</a:t>
            </a:r>
            <a:r>
              <a:rPr dirty="0" sz="1500" spc="-5">
                <a:latin typeface="Times New Roman"/>
                <a:cs typeface="Times New Roman"/>
              </a:rPr>
              <a:t>.</a:t>
            </a:r>
            <a:r>
              <a:rPr dirty="0" sz="1500">
                <a:latin typeface="Times New Roman"/>
                <a:cs typeface="Times New Roman"/>
              </a:rPr>
              <a:t>أ  </a:t>
            </a:r>
            <a:r>
              <a:rPr dirty="0" sz="1500" spc="10">
                <a:latin typeface="Times New Roman"/>
                <a:cs typeface="Times New Roman"/>
              </a:rPr>
              <a:t>ي</a:t>
            </a:r>
            <a:r>
              <a:rPr dirty="0" sz="1500" spc="35">
                <a:latin typeface="Times New Roman"/>
                <a:cs typeface="Times New Roman"/>
              </a:rPr>
              <a:t>د</a:t>
            </a:r>
            <a:r>
              <a:rPr dirty="0" sz="1500" spc="30">
                <a:latin typeface="Times New Roman"/>
                <a:cs typeface="Times New Roman"/>
              </a:rPr>
              <a:t>م</a:t>
            </a:r>
            <a:r>
              <a:rPr dirty="0" sz="1500" spc="30">
                <a:latin typeface="Times New Roman"/>
                <a:cs typeface="Times New Roman"/>
              </a:rPr>
              <a:t>ا</a:t>
            </a:r>
            <a:r>
              <a:rPr dirty="0" sz="1500" spc="-290">
                <a:latin typeface="Times New Roman"/>
                <a:cs typeface="Times New Roman"/>
              </a:rPr>
              <a:t>غل</a:t>
            </a:r>
            <a:r>
              <a:rPr dirty="0" sz="1500" spc="-114">
                <a:latin typeface="Times New Roman"/>
                <a:cs typeface="Times New Roman"/>
              </a:rPr>
              <a:t>ا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ل</a:t>
            </a:r>
            <a:r>
              <a:rPr dirty="0" sz="1500" spc="45">
                <a:latin typeface="Times New Roman"/>
                <a:cs typeface="Times New Roman"/>
              </a:rPr>
              <a:t>م</a:t>
            </a:r>
            <a:r>
              <a:rPr dirty="0" sz="1500" spc="30">
                <a:latin typeface="Times New Roman"/>
                <a:cs typeface="Times New Roman"/>
              </a:rPr>
              <a:t>أ</a:t>
            </a:r>
            <a:r>
              <a:rPr dirty="0" sz="1500" spc="-5">
                <a:latin typeface="Times New Roman"/>
                <a:cs typeface="Times New Roman"/>
              </a:rPr>
              <a:t>.</a:t>
            </a:r>
            <a:r>
              <a:rPr dirty="0" sz="1500">
                <a:latin typeface="Times New Roman"/>
                <a:cs typeface="Times New Roman"/>
              </a:rPr>
              <a:t>أ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7213" y="242443"/>
            <a:ext cx="3740785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3275" algn="l"/>
              </a:tabLst>
            </a:pPr>
            <a:r>
              <a:rPr dirty="0" spc="-395" b="1">
                <a:solidFill>
                  <a:srgbClr val="E49BA3"/>
                </a:solidFill>
                <a:latin typeface="Constantia"/>
                <a:cs typeface="Constantia"/>
              </a:rPr>
              <a:t>T</a:t>
            </a:r>
            <a:r>
              <a:rPr dirty="0" spc="-100" b="1">
                <a:solidFill>
                  <a:srgbClr val="E49BA3"/>
                </a:solidFill>
                <a:latin typeface="Constantia"/>
                <a:cs typeface="Constantia"/>
              </a:rPr>
              <a:t>y</a:t>
            </a:r>
            <a:r>
              <a:rPr dirty="0" spc="-95" b="1">
                <a:solidFill>
                  <a:srgbClr val="E49BA3"/>
                </a:solidFill>
                <a:latin typeface="Constantia"/>
                <a:cs typeface="Constantia"/>
              </a:rPr>
              <a:t>p</a:t>
            </a:r>
            <a:r>
              <a:rPr dirty="0" spc="-100" b="1">
                <a:solidFill>
                  <a:srgbClr val="E49BA3"/>
                </a:solidFill>
                <a:latin typeface="Constantia"/>
                <a:cs typeface="Constantia"/>
              </a:rPr>
              <a:t>e</a:t>
            </a:r>
            <a:r>
              <a:rPr dirty="0" b="1">
                <a:solidFill>
                  <a:srgbClr val="E49BA3"/>
                </a:solidFill>
                <a:latin typeface="Constantia"/>
                <a:cs typeface="Constantia"/>
              </a:rPr>
              <a:t>s</a:t>
            </a:r>
            <a:r>
              <a:rPr dirty="0" spc="425" b="1">
                <a:solidFill>
                  <a:srgbClr val="E49BA3"/>
                </a:solidFill>
                <a:latin typeface="Constantia"/>
                <a:cs typeface="Constantia"/>
              </a:rPr>
              <a:t> </a:t>
            </a:r>
            <a:r>
              <a:rPr dirty="0" spc="-90" b="1">
                <a:solidFill>
                  <a:srgbClr val="E49BA3"/>
                </a:solidFill>
                <a:latin typeface="Constantia"/>
                <a:cs typeface="Constantia"/>
              </a:rPr>
              <a:t>o</a:t>
            </a:r>
            <a:r>
              <a:rPr dirty="0" b="1">
                <a:solidFill>
                  <a:srgbClr val="E49BA3"/>
                </a:solidFill>
                <a:latin typeface="Constantia"/>
                <a:cs typeface="Constantia"/>
              </a:rPr>
              <a:t>f</a:t>
            </a:r>
            <a:r>
              <a:rPr dirty="0" b="1">
                <a:solidFill>
                  <a:srgbClr val="E49BA3"/>
                </a:solidFill>
                <a:latin typeface="Constantia"/>
                <a:cs typeface="Constantia"/>
              </a:rPr>
              <a:t>	</a:t>
            </a:r>
            <a:r>
              <a:rPr dirty="0" spc="-170" b="1">
                <a:solidFill>
                  <a:srgbClr val="E49BA3"/>
                </a:solidFill>
                <a:latin typeface="Constantia"/>
                <a:cs typeface="Constantia"/>
              </a:rPr>
              <a:t>C</a:t>
            </a:r>
            <a:r>
              <a:rPr dirty="0" spc="-95" b="1">
                <a:solidFill>
                  <a:srgbClr val="E49BA3"/>
                </a:solidFill>
                <a:latin typeface="Constantia"/>
                <a:cs typeface="Constantia"/>
              </a:rPr>
              <a:t>u</a:t>
            </a:r>
            <a:r>
              <a:rPr dirty="0" spc="-100" b="1">
                <a:solidFill>
                  <a:srgbClr val="E49BA3"/>
                </a:solidFill>
                <a:latin typeface="Constantia"/>
                <a:cs typeface="Constantia"/>
              </a:rPr>
              <a:t>l</a:t>
            </a:r>
            <a:r>
              <a:rPr dirty="0" spc="-90" b="1">
                <a:solidFill>
                  <a:srgbClr val="E49BA3"/>
                </a:solidFill>
                <a:latin typeface="Constantia"/>
                <a:cs typeface="Constantia"/>
              </a:rPr>
              <a:t>t</a:t>
            </a:r>
            <a:r>
              <a:rPr dirty="0" spc="-95" b="1">
                <a:solidFill>
                  <a:srgbClr val="E49BA3"/>
                </a:solidFill>
                <a:latin typeface="Constantia"/>
                <a:cs typeface="Constantia"/>
              </a:rPr>
              <a:t>u</a:t>
            </a:r>
            <a:r>
              <a:rPr dirty="0" spc="-150" b="1">
                <a:solidFill>
                  <a:srgbClr val="E49BA3"/>
                </a:solidFill>
                <a:latin typeface="Constantia"/>
                <a:cs typeface="Constantia"/>
              </a:rPr>
              <a:t>r</a:t>
            </a:r>
            <a:r>
              <a:rPr dirty="0" b="1">
                <a:solidFill>
                  <a:srgbClr val="E49BA3"/>
                </a:solidFill>
                <a:latin typeface="Constantia"/>
                <a:cs typeface="Constantia"/>
              </a:rPr>
              <a:t>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1092708"/>
            <a:ext cx="3026664" cy="9464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9787" y="1271981"/>
            <a:ext cx="24136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latin typeface="Constantia"/>
                <a:cs typeface="Constantia"/>
              </a:rPr>
              <a:t>1-Pure</a:t>
            </a:r>
            <a:r>
              <a:rPr dirty="0" sz="2800" spc="-120" b="1">
                <a:latin typeface="Constantia"/>
                <a:cs typeface="Constantia"/>
              </a:rPr>
              <a:t> </a:t>
            </a:r>
            <a:r>
              <a:rPr dirty="0" sz="2800" spc="-20" b="1">
                <a:latin typeface="Constantia"/>
                <a:cs typeface="Constantia"/>
              </a:rPr>
              <a:t>Culture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30723" y="1056132"/>
            <a:ext cx="3832860" cy="2647315"/>
            <a:chOff x="5030723" y="1056132"/>
            <a:chExt cx="3832860" cy="26473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4063" y="1056132"/>
              <a:ext cx="3653028" cy="10835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0723" y="2414016"/>
              <a:ext cx="3832860" cy="12893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8259" y="2378964"/>
              <a:ext cx="3642360" cy="12679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6062" y="2420950"/>
              <a:ext cx="3743452" cy="12003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76062" y="2420950"/>
              <a:ext cx="3743960" cy="1200785"/>
            </a:xfrm>
            <a:custGeom>
              <a:avLst/>
              <a:gdLst/>
              <a:ahLst/>
              <a:cxnLst/>
              <a:rect l="l" t="t" r="r" b="b"/>
              <a:pathLst>
                <a:path w="3743959" h="1200785">
                  <a:moveTo>
                    <a:pt x="0" y="1200327"/>
                  </a:moveTo>
                  <a:lnTo>
                    <a:pt x="3743452" y="1200327"/>
                  </a:lnTo>
                  <a:lnTo>
                    <a:pt x="3743452" y="0"/>
                  </a:lnTo>
                  <a:lnTo>
                    <a:pt x="0" y="0"/>
                  </a:lnTo>
                  <a:lnTo>
                    <a:pt x="0" y="1200327"/>
                  </a:lnTo>
                  <a:close/>
                </a:path>
              </a:pathLst>
            </a:custGeom>
            <a:ln w="9999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338317" y="1130935"/>
            <a:ext cx="3150235" cy="2432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22885" marR="213995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onstantia"/>
                <a:cs typeface="Constantia"/>
              </a:rPr>
              <a:t>2</a:t>
            </a:r>
            <a:r>
              <a:rPr dirty="0" sz="2800" spc="-15" b="1">
                <a:latin typeface="Constantia"/>
                <a:cs typeface="Constantia"/>
              </a:rPr>
              <a:t>-</a:t>
            </a:r>
            <a:r>
              <a:rPr dirty="0" sz="2800" spc="-40" b="1">
                <a:latin typeface="Constantia"/>
                <a:cs typeface="Constantia"/>
              </a:rPr>
              <a:t>C</a:t>
            </a:r>
            <a:r>
              <a:rPr dirty="0" sz="2800" spc="-5" b="1">
                <a:latin typeface="Constantia"/>
                <a:cs typeface="Constantia"/>
              </a:rPr>
              <a:t>ontam</a:t>
            </a:r>
            <a:r>
              <a:rPr dirty="0" sz="2800" spc="-20" b="1">
                <a:latin typeface="Constantia"/>
                <a:cs typeface="Constantia"/>
              </a:rPr>
              <a:t>i</a:t>
            </a:r>
            <a:r>
              <a:rPr dirty="0" sz="2800" spc="-5" b="1">
                <a:latin typeface="Constantia"/>
                <a:cs typeface="Constantia"/>
              </a:rPr>
              <a:t>na</a:t>
            </a:r>
            <a:r>
              <a:rPr dirty="0" sz="2800" spc="-55" b="1">
                <a:latin typeface="Constantia"/>
                <a:cs typeface="Constantia"/>
              </a:rPr>
              <a:t>t</a:t>
            </a:r>
            <a:r>
              <a:rPr dirty="0" sz="2800" spc="-5" b="1">
                <a:latin typeface="Constantia"/>
                <a:cs typeface="Constantia"/>
              </a:rPr>
              <a:t>ed  </a:t>
            </a:r>
            <a:r>
              <a:rPr dirty="0" sz="2800" spc="-15" b="1">
                <a:latin typeface="Constantia"/>
                <a:cs typeface="Constantia"/>
              </a:rPr>
              <a:t>culture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Constantia"/>
              <a:cs typeface="Constantia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2400" spc="-50" b="1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dirty="0" sz="2400" b="1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dirty="0" sz="2400" spc="-35" b="1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dirty="0" sz="2400" b="1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dirty="0" sz="2400" spc="-105" b="1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onstantia"/>
                <a:cs typeface="Constantia"/>
              </a:rPr>
              <a:t>th</a:t>
            </a:r>
            <a:r>
              <a:rPr dirty="0" sz="2400" spc="-10" b="1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dirty="0" sz="2400" b="1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dirty="0" sz="2400" spc="-85" b="1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onstantia"/>
                <a:cs typeface="Constantia"/>
              </a:rPr>
              <a:t>one</a:t>
            </a:r>
            <a:r>
              <a:rPr dirty="0" sz="2400" spc="-85" b="1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ty</a:t>
            </a:r>
            <a:r>
              <a:rPr dirty="0" sz="2400" spc="-10" b="1">
                <a:latin typeface="Constantia"/>
                <a:cs typeface="Constantia"/>
              </a:rPr>
              <a:t>p</a:t>
            </a:r>
            <a:r>
              <a:rPr dirty="0" sz="2400" b="1">
                <a:latin typeface="Constantia"/>
                <a:cs typeface="Constantia"/>
              </a:rPr>
              <a:t>e</a:t>
            </a:r>
            <a:r>
              <a:rPr dirty="0" sz="2400" spc="-114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of  </a:t>
            </a:r>
            <a:r>
              <a:rPr dirty="0" sz="2400" spc="-10" b="1">
                <a:latin typeface="Constantia"/>
                <a:cs typeface="Constantia"/>
              </a:rPr>
              <a:t>organism </a:t>
            </a:r>
            <a:r>
              <a:rPr dirty="0" sz="2400" spc="-15" b="1">
                <a:latin typeface="Constantia"/>
                <a:cs typeface="Constantia"/>
              </a:rPr>
              <a:t>growing </a:t>
            </a:r>
            <a:r>
              <a:rPr dirty="0" sz="2400" b="1">
                <a:latin typeface="Constantia"/>
                <a:cs typeface="Constantia"/>
              </a:rPr>
              <a:t>on </a:t>
            </a:r>
            <a:r>
              <a:rPr dirty="0" sz="2400" spc="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the</a:t>
            </a:r>
            <a:r>
              <a:rPr dirty="0" sz="2400" spc="-75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media</a:t>
            </a:r>
            <a:r>
              <a:rPr dirty="0" sz="2400" spc="-105" b="1">
                <a:latin typeface="Constantia"/>
                <a:cs typeface="Constantia"/>
              </a:rPr>
              <a:t> </a:t>
            </a:r>
            <a:r>
              <a:rPr dirty="0" sz="2400" spc="-15" b="1">
                <a:latin typeface="Constantia"/>
                <a:cs typeface="Constantia"/>
              </a:rPr>
              <a:t>plate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2879" y="2403348"/>
            <a:ext cx="4029710" cy="1324610"/>
            <a:chOff x="182879" y="2403348"/>
            <a:chExt cx="4029710" cy="132461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891" y="2438400"/>
              <a:ext cx="3832860" cy="12893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879" y="2403348"/>
              <a:ext cx="4029455" cy="12679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532" y="2444699"/>
              <a:ext cx="3743452" cy="120032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23532" y="2444699"/>
            <a:ext cx="3743960" cy="1200785"/>
          </a:xfrm>
          <a:prstGeom prst="rect">
            <a:avLst/>
          </a:prstGeom>
          <a:ln w="9999">
            <a:solidFill>
              <a:srgbClr val="9F2936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algn="ctr" marL="81280" marR="146685" indent="-635">
              <a:lnSpc>
                <a:spcPct val="100000"/>
              </a:lnSpc>
              <a:spcBef>
                <a:spcPts val="325"/>
              </a:spcBef>
            </a:pPr>
            <a:r>
              <a:rPr dirty="0" sz="2400" b="1">
                <a:latin typeface="Times New Roman"/>
                <a:cs typeface="Times New Roman"/>
              </a:rPr>
              <a:t>Only </a:t>
            </a:r>
            <a:r>
              <a:rPr dirty="0" sz="2400" b="1">
                <a:solidFill>
                  <a:srgbClr val="CC0000"/>
                </a:solidFill>
                <a:latin typeface="Times New Roman"/>
                <a:cs typeface="Times New Roman"/>
              </a:rPr>
              <a:t>one </a:t>
            </a:r>
            <a:r>
              <a:rPr dirty="0" sz="2400" b="1">
                <a:latin typeface="Times New Roman"/>
                <a:cs typeface="Times New Roman"/>
              </a:rPr>
              <a:t>type of 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microorganism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spc="-15" b="1">
                <a:latin typeface="Times New Roman"/>
                <a:cs typeface="Times New Roman"/>
              </a:rPr>
              <a:t>growing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on </a:t>
            </a:r>
            <a:r>
              <a:rPr dirty="0" sz="2400" spc="-58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the </a:t>
            </a:r>
            <a:r>
              <a:rPr dirty="0" sz="2400" b="1">
                <a:latin typeface="Times New Roman"/>
                <a:cs typeface="Times New Roman"/>
              </a:rPr>
              <a:t>media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plate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44009" y="2030857"/>
            <a:ext cx="4331970" cy="3954145"/>
            <a:chOff x="4644009" y="2030857"/>
            <a:chExt cx="4331970" cy="3954145"/>
          </a:xfrm>
        </p:grpSpPr>
        <p:sp>
          <p:nvSpPr>
            <p:cNvPr id="18" name="object 18"/>
            <p:cNvSpPr/>
            <p:nvPr/>
          </p:nvSpPr>
          <p:spPr>
            <a:xfrm>
              <a:off x="6372225" y="2060829"/>
              <a:ext cx="648335" cy="360045"/>
            </a:xfrm>
            <a:custGeom>
              <a:avLst/>
              <a:gdLst/>
              <a:ahLst/>
              <a:cxnLst/>
              <a:rect l="l" t="t" r="r" b="b"/>
              <a:pathLst>
                <a:path w="648334" h="360044">
                  <a:moveTo>
                    <a:pt x="486028" y="0"/>
                  </a:moveTo>
                  <a:lnTo>
                    <a:pt x="162051" y="0"/>
                  </a:lnTo>
                  <a:lnTo>
                    <a:pt x="162051" y="180086"/>
                  </a:lnTo>
                  <a:lnTo>
                    <a:pt x="0" y="180086"/>
                  </a:lnTo>
                  <a:lnTo>
                    <a:pt x="323976" y="360045"/>
                  </a:lnTo>
                  <a:lnTo>
                    <a:pt x="648080" y="180086"/>
                  </a:lnTo>
                  <a:lnTo>
                    <a:pt x="486028" y="180086"/>
                  </a:lnTo>
                  <a:lnTo>
                    <a:pt x="4860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256401" y="2030857"/>
              <a:ext cx="880110" cy="424815"/>
            </a:xfrm>
            <a:custGeom>
              <a:avLst/>
              <a:gdLst/>
              <a:ahLst/>
              <a:cxnLst/>
              <a:rect l="l" t="t" r="r" b="b"/>
              <a:pathLst>
                <a:path w="880109" h="424814">
                  <a:moveTo>
                    <a:pt x="631825" y="0"/>
                  </a:moveTo>
                  <a:lnTo>
                    <a:pt x="247776" y="0"/>
                  </a:lnTo>
                  <a:lnTo>
                    <a:pt x="247776" y="179958"/>
                  </a:lnTo>
                  <a:lnTo>
                    <a:pt x="0" y="179958"/>
                  </a:lnTo>
                  <a:lnTo>
                    <a:pt x="439800" y="424306"/>
                  </a:lnTo>
                  <a:lnTo>
                    <a:pt x="513863" y="383158"/>
                  </a:lnTo>
                  <a:lnTo>
                    <a:pt x="439800" y="383158"/>
                  </a:lnTo>
                  <a:lnTo>
                    <a:pt x="138937" y="216026"/>
                  </a:lnTo>
                  <a:lnTo>
                    <a:pt x="283845" y="216026"/>
                  </a:lnTo>
                  <a:lnTo>
                    <a:pt x="283845" y="35940"/>
                  </a:lnTo>
                  <a:lnTo>
                    <a:pt x="631825" y="35940"/>
                  </a:lnTo>
                  <a:lnTo>
                    <a:pt x="631825" y="0"/>
                  </a:lnTo>
                  <a:close/>
                </a:path>
                <a:path w="880109" h="424814">
                  <a:moveTo>
                    <a:pt x="631825" y="35940"/>
                  </a:moveTo>
                  <a:lnTo>
                    <a:pt x="595883" y="35940"/>
                  </a:lnTo>
                  <a:lnTo>
                    <a:pt x="595883" y="216026"/>
                  </a:lnTo>
                  <a:lnTo>
                    <a:pt x="740664" y="216026"/>
                  </a:lnTo>
                  <a:lnTo>
                    <a:pt x="439800" y="383158"/>
                  </a:lnTo>
                  <a:lnTo>
                    <a:pt x="513863" y="383158"/>
                  </a:lnTo>
                  <a:lnTo>
                    <a:pt x="879601" y="179958"/>
                  </a:lnTo>
                  <a:lnTo>
                    <a:pt x="631825" y="179958"/>
                  </a:lnTo>
                  <a:lnTo>
                    <a:pt x="631825" y="35940"/>
                  </a:lnTo>
                  <a:close/>
                </a:path>
                <a:path w="880109" h="424814">
                  <a:moveTo>
                    <a:pt x="583819" y="48005"/>
                  </a:moveTo>
                  <a:lnTo>
                    <a:pt x="295782" y="48005"/>
                  </a:lnTo>
                  <a:lnTo>
                    <a:pt x="295782" y="227964"/>
                  </a:lnTo>
                  <a:lnTo>
                    <a:pt x="185293" y="227964"/>
                  </a:lnTo>
                  <a:lnTo>
                    <a:pt x="439800" y="369442"/>
                  </a:lnTo>
                  <a:lnTo>
                    <a:pt x="464487" y="355726"/>
                  </a:lnTo>
                  <a:lnTo>
                    <a:pt x="439800" y="355726"/>
                  </a:lnTo>
                  <a:lnTo>
                    <a:pt x="231521" y="240029"/>
                  </a:lnTo>
                  <a:lnTo>
                    <a:pt x="307848" y="240029"/>
                  </a:lnTo>
                  <a:lnTo>
                    <a:pt x="307848" y="59943"/>
                  </a:lnTo>
                  <a:lnTo>
                    <a:pt x="583819" y="59943"/>
                  </a:lnTo>
                  <a:lnTo>
                    <a:pt x="583819" y="48005"/>
                  </a:lnTo>
                  <a:close/>
                </a:path>
                <a:path w="880109" h="424814">
                  <a:moveTo>
                    <a:pt x="583819" y="59943"/>
                  </a:moveTo>
                  <a:lnTo>
                    <a:pt x="571880" y="59943"/>
                  </a:lnTo>
                  <a:lnTo>
                    <a:pt x="571880" y="240029"/>
                  </a:lnTo>
                  <a:lnTo>
                    <a:pt x="648080" y="240029"/>
                  </a:lnTo>
                  <a:lnTo>
                    <a:pt x="439800" y="355726"/>
                  </a:lnTo>
                  <a:lnTo>
                    <a:pt x="464487" y="355726"/>
                  </a:lnTo>
                  <a:lnTo>
                    <a:pt x="694435" y="227964"/>
                  </a:lnTo>
                  <a:lnTo>
                    <a:pt x="583819" y="227964"/>
                  </a:lnTo>
                  <a:lnTo>
                    <a:pt x="583819" y="59943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20078" y="3933024"/>
              <a:ext cx="2255774" cy="20162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44009" y="3933088"/>
              <a:ext cx="2051685" cy="20516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68796" y="3625596"/>
              <a:ext cx="790955" cy="470915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79514" y="2030857"/>
            <a:ext cx="3723004" cy="3846829"/>
            <a:chOff x="179514" y="2030857"/>
            <a:chExt cx="3723004" cy="3846829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9514" y="4005034"/>
              <a:ext cx="1800225" cy="187223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51684" y="4005034"/>
              <a:ext cx="1850770" cy="187223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13915" y="3698748"/>
              <a:ext cx="795528" cy="4663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835657" y="2060829"/>
              <a:ext cx="648335" cy="360045"/>
            </a:xfrm>
            <a:custGeom>
              <a:avLst/>
              <a:gdLst/>
              <a:ahLst/>
              <a:cxnLst/>
              <a:rect l="l" t="t" r="r" b="b"/>
              <a:pathLst>
                <a:path w="648335" h="360044">
                  <a:moveTo>
                    <a:pt x="486029" y="0"/>
                  </a:moveTo>
                  <a:lnTo>
                    <a:pt x="162052" y="0"/>
                  </a:lnTo>
                  <a:lnTo>
                    <a:pt x="162052" y="180086"/>
                  </a:lnTo>
                  <a:lnTo>
                    <a:pt x="0" y="180086"/>
                  </a:lnTo>
                  <a:lnTo>
                    <a:pt x="324104" y="360045"/>
                  </a:lnTo>
                  <a:lnTo>
                    <a:pt x="648081" y="180086"/>
                  </a:lnTo>
                  <a:lnTo>
                    <a:pt x="486029" y="180086"/>
                  </a:lnTo>
                  <a:lnTo>
                    <a:pt x="48602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719960" y="2030857"/>
              <a:ext cx="880110" cy="424815"/>
            </a:xfrm>
            <a:custGeom>
              <a:avLst/>
              <a:gdLst/>
              <a:ahLst/>
              <a:cxnLst/>
              <a:rect l="l" t="t" r="r" b="b"/>
              <a:pathLst>
                <a:path w="880110" h="424814">
                  <a:moveTo>
                    <a:pt x="631825" y="0"/>
                  </a:moveTo>
                  <a:lnTo>
                    <a:pt x="247776" y="0"/>
                  </a:lnTo>
                  <a:lnTo>
                    <a:pt x="247776" y="179958"/>
                  </a:lnTo>
                  <a:lnTo>
                    <a:pt x="0" y="179958"/>
                  </a:lnTo>
                  <a:lnTo>
                    <a:pt x="439800" y="424306"/>
                  </a:lnTo>
                  <a:lnTo>
                    <a:pt x="513863" y="383158"/>
                  </a:lnTo>
                  <a:lnTo>
                    <a:pt x="439800" y="383158"/>
                  </a:lnTo>
                  <a:lnTo>
                    <a:pt x="138937" y="216026"/>
                  </a:lnTo>
                  <a:lnTo>
                    <a:pt x="283718" y="216026"/>
                  </a:lnTo>
                  <a:lnTo>
                    <a:pt x="283718" y="35940"/>
                  </a:lnTo>
                  <a:lnTo>
                    <a:pt x="631825" y="35940"/>
                  </a:lnTo>
                  <a:lnTo>
                    <a:pt x="631825" y="0"/>
                  </a:lnTo>
                  <a:close/>
                </a:path>
                <a:path w="880110" h="424814">
                  <a:moveTo>
                    <a:pt x="631825" y="35940"/>
                  </a:moveTo>
                  <a:lnTo>
                    <a:pt x="595757" y="35940"/>
                  </a:lnTo>
                  <a:lnTo>
                    <a:pt x="595757" y="216026"/>
                  </a:lnTo>
                  <a:lnTo>
                    <a:pt x="740663" y="216026"/>
                  </a:lnTo>
                  <a:lnTo>
                    <a:pt x="439800" y="383158"/>
                  </a:lnTo>
                  <a:lnTo>
                    <a:pt x="513863" y="383158"/>
                  </a:lnTo>
                  <a:lnTo>
                    <a:pt x="879601" y="179958"/>
                  </a:lnTo>
                  <a:lnTo>
                    <a:pt x="631825" y="179958"/>
                  </a:lnTo>
                  <a:lnTo>
                    <a:pt x="631825" y="35940"/>
                  </a:lnTo>
                  <a:close/>
                </a:path>
                <a:path w="880110" h="424814">
                  <a:moveTo>
                    <a:pt x="583819" y="48005"/>
                  </a:moveTo>
                  <a:lnTo>
                    <a:pt x="295782" y="48005"/>
                  </a:lnTo>
                  <a:lnTo>
                    <a:pt x="295782" y="227964"/>
                  </a:lnTo>
                  <a:lnTo>
                    <a:pt x="185165" y="227964"/>
                  </a:lnTo>
                  <a:lnTo>
                    <a:pt x="439800" y="369442"/>
                  </a:lnTo>
                  <a:lnTo>
                    <a:pt x="464475" y="355726"/>
                  </a:lnTo>
                  <a:lnTo>
                    <a:pt x="439800" y="355726"/>
                  </a:lnTo>
                  <a:lnTo>
                    <a:pt x="231520" y="240029"/>
                  </a:lnTo>
                  <a:lnTo>
                    <a:pt x="307720" y="240029"/>
                  </a:lnTo>
                  <a:lnTo>
                    <a:pt x="307720" y="59943"/>
                  </a:lnTo>
                  <a:lnTo>
                    <a:pt x="583819" y="59943"/>
                  </a:lnTo>
                  <a:lnTo>
                    <a:pt x="583819" y="48005"/>
                  </a:lnTo>
                  <a:close/>
                </a:path>
                <a:path w="880110" h="424814">
                  <a:moveTo>
                    <a:pt x="583819" y="59943"/>
                  </a:moveTo>
                  <a:lnTo>
                    <a:pt x="571753" y="59943"/>
                  </a:lnTo>
                  <a:lnTo>
                    <a:pt x="571753" y="240029"/>
                  </a:lnTo>
                  <a:lnTo>
                    <a:pt x="648081" y="240029"/>
                  </a:lnTo>
                  <a:lnTo>
                    <a:pt x="439800" y="355726"/>
                  </a:lnTo>
                  <a:lnTo>
                    <a:pt x="464475" y="355726"/>
                  </a:lnTo>
                  <a:lnTo>
                    <a:pt x="694308" y="227964"/>
                  </a:lnTo>
                  <a:lnTo>
                    <a:pt x="583819" y="227964"/>
                  </a:lnTo>
                  <a:lnTo>
                    <a:pt x="583819" y="59943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5916" y="2393645"/>
            <a:ext cx="6822440" cy="605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63290" algn="l"/>
              </a:tabLst>
            </a:pPr>
            <a:r>
              <a:rPr dirty="0" spc="-85" b="1">
                <a:solidFill>
                  <a:srgbClr val="000000"/>
                </a:solidFill>
                <a:latin typeface="Constantia"/>
                <a:cs typeface="Constantia"/>
              </a:rPr>
              <a:t>Purification</a:t>
            </a:r>
            <a:r>
              <a:rPr dirty="0" spc="425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pc="-45" b="1">
                <a:solidFill>
                  <a:srgbClr val="000000"/>
                </a:solidFill>
                <a:latin typeface="Constantia"/>
                <a:cs typeface="Constantia"/>
              </a:rPr>
              <a:t>of	</a:t>
            </a:r>
            <a:r>
              <a:rPr dirty="0" spc="-100" b="1">
                <a:solidFill>
                  <a:srgbClr val="000000"/>
                </a:solidFill>
                <a:latin typeface="Constantia"/>
                <a:cs typeface="Constantia"/>
              </a:rPr>
              <a:t>microorganism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6333"/>
            <a:ext cx="4646930" cy="6051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5" b="1">
                <a:solidFill>
                  <a:srgbClr val="AB2D3B"/>
                </a:solidFill>
                <a:latin typeface="Constantia"/>
                <a:cs typeface="Constantia"/>
              </a:rPr>
              <a:t>P</a:t>
            </a:r>
            <a:r>
              <a:rPr dirty="0" spc="-95" b="1">
                <a:solidFill>
                  <a:srgbClr val="AB2D3B"/>
                </a:solidFill>
                <a:latin typeface="Constantia"/>
                <a:cs typeface="Constantia"/>
              </a:rPr>
              <a:t>ur</a:t>
            </a:r>
            <a:r>
              <a:rPr dirty="0" spc="-100" b="1">
                <a:solidFill>
                  <a:srgbClr val="AB2D3B"/>
                </a:solidFill>
                <a:latin typeface="Constantia"/>
                <a:cs typeface="Constantia"/>
              </a:rPr>
              <a:t>i</a:t>
            </a:r>
            <a:r>
              <a:rPr dirty="0" b="1">
                <a:solidFill>
                  <a:srgbClr val="AB2D3B"/>
                </a:solidFill>
                <a:latin typeface="Constantia"/>
                <a:cs typeface="Constantia"/>
              </a:rPr>
              <a:t>f</a:t>
            </a:r>
            <a:r>
              <a:rPr dirty="0" spc="-105" b="1">
                <a:solidFill>
                  <a:srgbClr val="AB2D3B"/>
                </a:solidFill>
                <a:latin typeface="Constantia"/>
                <a:cs typeface="Constantia"/>
              </a:rPr>
              <a:t>i</a:t>
            </a:r>
            <a:r>
              <a:rPr dirty="0" spc="-90" b="1">
                <a:solidFill>
                  <a:srgbClr val="AB2D3B"/>
                </a:solidFill>
                <a:latin typeface="Constantia"/>
                <a:cs typeface="Constantia"/>
              </a:rPr>
              <a:t>c</a:t>
            </a:r>
            <a:r>
              <a:rPr dirty="0" spc="-110" b="1">
                <a:solidFill>
                  <a:srgbClr val="AB2D3B"/>
                </a:solidFill>
                <a:latin typeface="Constantia"/>
                <a:cs typeface="Constantia"/>
              </a:rPr>
              <a:t>a</a:t>
            </a:r>
            <a:r>
              <a:rPr dirty="0" spc="-105" b="1">
                <a:solidFill>
                  <a:srgbClr val="AB2D3B"/>
                </a:solidFill>
                <a:latin typeface="Constantia"/>
                <a:cs typeface="Constantia"/>
              </a:rPr>
              <a:t>t</a:t>
            </a:r>
            <a:r>
              <a:rPr dirty="0" spc="-100" b="1">
                <a:solidFill>
                  <a:srgbClr val="AB2D3B"/>
                </a:solidFill>
                <a:latin typeface="Constantia"/>
                <a:cs typeface="Constantia"/>
              </a:rPr>
              <a:t>i</a:t>
            </a:r>
            <a:r>
              <a:rPr dirty="0" spc="-110" b="1">
                <a:solidFill>
                  <a:srgbClr val="AB2D3B"/>
                </a:solidFill>
                <a:latin typeface="Constantia"/>
                <a:cs typeface="Constantia"/>
              </a:rPr>
              <a:t>o</a:t>
            </a:r>
            <a:r>
              <a:rPr dirty="0" b="1">
                <a:solidFill>
                  <a:srgbClr val="AB2D3B"/>
                </a:solidFill>
                <a:latin typeface="Constantia"/>
                <a:cs typeface="Constantia"/>
              </a:rPr>
              <a:t>n</a:t>
            </a:r>
            <a:r>
              <a:rPr dirty="0" spc="-405" b="1">
                <a:solidFill>
                  <a:srgbClr val="AB2D3B"/>
                </a:solidFill>
                <a:latin typeface="Constantia"/>
                <a:cs typeface="Constantia"/>
              </a:rPr>
              <a:t> </a:t>
            </a:r>
            <a:r>
              <a:rPr dirty="0" spc="-95" b="1">
                <a:solidFill>
                  <a:srgbClr val="AB2D3B"/>
                </a:solidFill>
                <a:latin typeface="Constantia"/>
                <a:cs typeface="Constantia"/>
              </a:rPr>
              <a:t>o</a:t>
            </a:r>
            <a:r>
              <a:rPr dirty="0" b="1">
                <a:solidFill>
                  <a:srgbClr val="AB2D3B"/>
                </a:solidFill>
                <a:latin typeface="Constantia"/>
                <a:cs typeface="Constantia"/>
              </a:rPr>
              <a:t>f</a:t>
            </a:r>
            <a:r>
              <a:rPr dirty="0" spc="-110" b="1">
                <a:solidFill>
                  <a:srgbClr val="AB2D3B"/>
                </a:solidFill>
                <a:latin typeface="Constantia"/>
                <a:cs typeface="Constantia"/>
              </a:rPr>
              <a:t> </a:t>
            </a:r>
            <a:r>
              <a:rPr dirty="0" spc="-160" b="1">
                <a:solidFill>
                  <a:srgbClr val="AB2D3B"/>
                </a:solidFill>
                <a:latin typeface="Constantia"/>
                <a:cs typeface="Constantia"/>
              </a:rPr>
              <a:t>F</a:t>
            </a:r>
            <a:r>
              <a:rPr dirty="0" spc="-95" b="1">
                <a:solidFill>
                  <a:srgbClr val="AB2D3B"/>
                </a:solidFill>
                <a:latin typeface="Constantia"/>
                <a:cs typeface="Constantia"/>
              </a:rPr>
              <a:t>ung</a:t>
            </a:r>
            <a:r>
              <a:rPr dirty="0" spc="-100" b="1">
                <a:solidFill>
                  <a:srgbClr val="AB2D3B"/>
                </a:solidFill>
                <a:latin typeface="Constantia"/>
                <a:cs typeface="Constantia"/>
              </a:rPr>
              <a:t>i</a:t>
            </a:r>
            <a:r>
              <a:rPr dirty="0" b="1">
                <a:solidFill>
                  <a:srgbClr val="AB2D3B"/>
                </a:solidFill>
                <a:latin typeface="Constantia"/>
                <a:cs typeface="Constantia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336307"/>
            <a:ext cx="8590280" cy="348869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05"/>
              </a:spcBef>
              <a:buClr>
                <a:srgbClr val="9F2936"/>
              </a:buClr>
              <a:buSzPct val="85416"/>
              <a:buAutoNum type="arabicPeriod"/>
              <a:tabLst>
                <a:tab pos="527685" algn="l"/>
                <a:tab pos="528320" algn="l"/>
              </a:tabLst>
            </a:pPr>
            <a:r>
              <a:rPr dirty="0" sz="2400" spc="-55" b="1">
                <a:latin typeface="Constantia"/>
                <a:cs typeface="Constantia"/>
              </a:rPr>
              <a:t>U</a:t>
            </a:r>
            <a:r>
              <a:rPr dirty="0" sz="2400" b="1">
                <a:latin typeface="Constantia"/>
                <a:cs typeface="Constantia"/>
              </a:rPr>
              <a:t>se</a:t>
            </a:r>
            <a:r>
              <a:rPr dirty="0" sz="2400" spc="-13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a</a:t>
            </a:r>
            <a:r>
              <a:rPr dirty="0" sz="2400" spc="-110" b="1">
                <a:latin typeface="Constantia"/>
                <a:cs typeface="Constantia"/>
              </a:rPr>
              <a:t> </a:t>
            </a:r>
            <a:r>
              <a:rPr dirty="0" sz="2400" spc="-50" b="1">
                <a:latin typeface="Constantia"/>
                <a:cs typeface="Constantia"/>
              </a:rPr>
              <a:t>c</a:t>
            </a:r>
            <a:r>
              <a:rPr dirty="0" sz="2400" b="1">
                <a:latin typeface="Constantia"/>
                <a:cs typeface="Constantia"/>
              </a:rPr>
              <a:t>o</a:t>
            </a:r>
            <a:r>
              <a:rPr dirty="0" sz="2400" spc="-20" b="1">
                <a:latin typeface="Constantia"/>
                <a:cs typeface="Constantia"/>
              </a:rPr>
              <a:t>r</a:t>
            </a:r>
            <a:r>
              <a:rPr dirty="0" sz="2400" b="1">
                <a:latin typeface="Constantia"/>
                <a:cs typeface="Constantia"/>
              </a:rPr>
              <a:t>k</a:t>
            </a:r>
            <a:r>
              <a:rPr dirty="0" sz="2400" spc="-3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bo</a:t>
            </a:r>
            <a:r>
              <a:rPr dirty="0" sz="2400" spc="-30" b="1">
                <a:latin typeface="Constantia"/>
                <a:cs typeface="Constantia"/>
              </a:rPr>
              <a:t>r</a:t>
            </a:r>
            <a:r>
              <a:rPr dirty="0" sz="2400" b="1">
                <a:latin typeface="Constantia"/>
                <a:cs typeface="Constantia"/>
              </a:rPr>
              <a:t>er</a:t>
            </a:r>
            <a:r>
              <a:rPr dirty="0" sz="2400" spc="-16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or</a:t>
            </a:r>
            <a:r>
              <a:rPr dirty="0" sz="2400" spc="-125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pa</a:t>
            </a:r>
            <a:r>
              <a:rPr dirty="0" sz="2400" spc="-15" b="1">
                <a:latin typeface="Constantia"/>
                <a:cs typeface="Constantia"/>
              </a:rPr>
              <a:t>s</a:t>
            </a:r>
            <a:r>
              <a:rPr dirty="0" sz="2400" b="1">
                <a:latin typeface="Constantia"/>
                <a:cs typeface="Constantia"/>
              </a:rPr>
              <a:t>tu</a:t>
            </a:r>
            <a:r>
              <a:rPr dirty="0" sz="2400" spc="-40" b="1">
                <a:latin typeface="Constantia"/>
                <a:cs typeface="Constantia"/>
              </a:rPr>
              <a:t>r</a:t>
            </a:r>
            <a:r>
              <a:rPr dirty="0" sz="2400" b="1">
                <a:latin typeface="Constantia"/>
                <a:cs typeface="Constantia"/>
              </a:rPr>
              <a:t>e</a:t>
            </a:r>
            <a:r>
              <a:rPr dirty="0" sz="2400" spc="-85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pi</a:t>
            </a:r>
            <a:r>
              <a:rPr dirty="0" sz="2400" spc="-15" b="1">
                <a:latin typeface="Constantia"/>
                <a:cs typeface="Constantia"/>
              </a:rPr>
              <a:t>p</a:t>
            </a:r>
            <a:r>
              <a:rPr dirty="0" sz="2400" b="1">
                <a:latin typeface="Constantia"/>
                <a:cs typeface="Constantia"/>
              </a:rPr>
              <a:t>e</a:t>
            </a:r>
            <a:r>
              <a:rPr dirty="0" sz="2400" spc="5" b="1">
                <a:latin typeface="Constantia"/>
                <a:cs typeface="Constantia"/>
              </a:rPr>
              <a:t>t</a:t>
            </a:r>
            <a:r>
              <a:rPr dirty="0" sz="2400" b="1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710"/>
              </a:spcBef>
              <a:buClr>
                <a:srgbClr val="9F2936"/>
              </a:buClr>
              <a:buSzPct val="85416"/>
              <a:buAutoNum type="arabicPeriod"/>
              <a:tabLst>
                <a:tab pos="527685" algn="l"/>
                <a:tab pos="528320" algn="l"/>
              </a:tabLst>
            </a:pPr>
            <a:r>
              <a:rPr dirty="0" sz="2400" b="1">
                <a:latin typeface="Constantia"/>
                <a:cs typeface="Constantia"/>
              </a:rPr>
              <a:t>Flame</a:t>
            </a:r>
            <a:r>
              <a:rPr dirty="0" sz="2400" spc="-130" b="1">
                <a:latin typeface="Constantia"/>
                <a:cs typeface="Constantia"/>
              </a:rPr>
              <a:t> </a:t>
            </a:r>
            <a:r>
              <a:rPr dirty="0" sz="2400" spc="-20" b="1">
                <a:latin typeface="Constantia"/>
                <a:cs typeface="Constantia"/>
              </a:rPr>
              <a:t>cork</a:t>
            </a:r>
            <a:r>
              <a:rPr dirty="0" sz="2400" spc="-35" b="1">
                <a:latin typeface="Constantia"/>
                <a:cs typeface="Constantia"/>
              </a:rPr>
              <a:t> </a:t>
            </a:r>
            <a:r>
              <a:rPr dirty="0" sz="2400" spc="-10" b="1">
                <a:latin typeface="Constantia"/>
                <a:cs typeface="Constantia"/>
              </a:rPr>
              <a:t>borer</a:t>
            </a:r>
            <a:r>
              <a:rPr dirty="0" sz="2400" spc="-150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using</a:t>
            </a:r>
            <a:r>
              <a:rPr dirty="0" sz="2400" spc="-45" b="1">
                <a:latin typeface="Constantia"/>
                <a:cs typeface="Constantia"/>
              </a:rPr>
              <a:t> </a:t>
            </a:r>
            <a:r>
              <a:rPr dirty="0" sz="2400" spc="-10" b="1">
                <a:latin typeface="Constantia"/>
                <a:cs typeface="Constantia"/>
              </a:rPr>
              <a:t>alcohol</a:t>
            </a:r>
            <a:r>
              <a:rPr dirty="0" sz="2400" spc="-20" b="1">
                <a:latin typeface="Constantia"/>
                <a:cs typeface="Constantia"/>
              </a:rPr>
              <a:t> </a:t>
            </a:r>
            <a:r>
              <a:rPr dirty="0" sz="2400" spc="-15" b="1">
                <a:latin typeface="Constantia"/>
                <a:cs typeface="Constantia"/>
              </a:rPr>
              <a:t>70%</a:t>
            </a:r>
            <a:r>
              <a:rPr dirty="0" sz="2400" spc="-3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and</a:t>
            </a:r>
            <a:r>
              <a:rPr dirty="0" sz="2400" spc="-65" b="1">
                <a:latin typeface="Constantia"/>
                <a:cs typeface="Constantia"/>
              </a:rPr>
              <a:t> </a:t>
            </a:r>
            <a:r>
              <a:rPr dirty="0" sz="2400" spc="-10" b="1">
                <a:latin typeface="Constantia"/>
                <a:cs typeface="Constantia"/>
              </a:rPr>
              <a:t>allow</a:t>
            </a:r>
            <a:r>
              <a:rPr dirty="0" sz="2400" spc="-80" b="1">
                <a:latin typeface="Constantia"/>
                <a:cs typeface="Constantia"/>
              </a:rPr>
              <a:t> </a:t>
            </a:r>
            <a:r>
              <a:rPr dirty="0" sz="2400" spc="-20" b="1">
                <a:latin typeface="Constantia"/>
                <a:cs typeface="Constantia"/>
              </a:rPr>
              <a:t>to</a:t>
            </a:r>
            <a:r>
              <a:rPr dirty="0" sz="2400" spc="-105" b="1">
                <a:latin typeface="Constantia"/>
                <a:cs typeface="Constantia"/>
              </a:rPr>
              <a:t> </a:t>
            </a:r>
            <a:r>
              <a:rPr dirty="0" sz="2400" spc="-10" b="1">
                <a:latin typeface="Constantia"/>
                <a:cs typeface="Constantia"/>
              </a:rPr>
              <a:t>cool.</a:t>
            </a:r>
            <a:endParaRPr sz="2400">
              <a:latin typeface="Constantia"/>
              <a:cs typeface="Constantia"/>
            </a:endParaRPr>
          </a:p>
          <a:p>
            <a:pPr marL="527685" marR="5080" indent="-515620">
              <a:lnSpc>
                <a:spcPct val="100000"/>
              </a:lnSpc>
              <a:spcBef>
                <a:spcPts val="700"/>
              </a:spcBef>
              <a:buClr>
                <a:srgbClr val="9F2936"/>
              </a:buClr>
              <a:buSzPct val="85416"/>
              <a:buAutoNum type="arabicPeriod"/>
              <a:tabLst>
                <a:tab pos="527685" algn="l"/>
                <a:tab pos="528320" algn="l"/>
              </a:tabLst>
            </a:pPr>
            <a:r>
              <a:rPr dirty="0" sz="2400" spc="-50" b="1">
                <a:latin typeface="Constantia"/>
                <a:cs typeface="Constantia"/>
              </a:rPr>
              <a:t>C</a:t>
            </a:r>
            <a:r>
              <a:rPr dirty="0" sz="2400" b="1">
                <a:latin typeface="Constantia"/>
                <a:cs typeface="Constantia"/>
              </a:rPr>
              <a:t>ut</a:t>
            </a:r>
            <a:r>
              <a:rPr dirty="0" sz="2400" spc="-75" b="1">
                <a:latin typeface="Constantia"/>
                <a:cs typeface="Constantia"/>
              </a:rPr>
              <a:t> </a:t>
            </a:r>
            <a:r>
              <a:rPr dirty="0" sz="2400" spc="-10" b="1">
                <a:latin typeface="Constantia"/>
                <a:cs typeface="Constantia"/>
              </a:rPr>
              <a:t>f</a:t>
            </a:r>
            <a:r>
              <a:rPr dirty="0" sz="2400" b="1">
                <a:latin typeface="Constantia"/>
                <a:cs typeface="Constantia"/>
              </a:rPr>
              <a:t>ew</a:t>
            </a:r>
            <a:r>
              <a:rPr dirty="0" sz="2400" spc="-110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di</a:t>
            </a:r>
            <a:r>
              <a:rPr dirty="0" sz="2400" spc="-10" b="1">
                <a:latin typeface="Constantia"/>
                <a:cs typeface="Constantia"/>
              </a:rPr>
              <a:t>s</a:t>
            </a:r>
            <a:r>
              <a:rPr dirty="0" sz="2400" spc="-5" b="1">
                <a:latin typeface="Constantia"/>
                <a:cs typeface="Constantia"/>
              </a:rPr>
              <a:t>c</a:t>
            </a:r>
            <a:r>
              <a:rPr dirty="0" sz="2400" b="1">
                <a:latin typeface="Constantia"/>
                <a:cs typeface="Constantia"/>
              </a:rPr>
              <a:t>s</a:t>
            </a:r>
            <a:r>
              <a:rPr dirty="0" sz="2400" spc="-5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f</a:t>
            </a:r>
            <a:r>
              <a:rPr dirty="0" sz="2400" spc="-30" b="1">
                <a:latin typeface="Constantia"/>
                <a:cs typeface="Constantia"/>
              </a:rPr>
              <a:t>r</a:t>
            </a:r>
            <a:r>
              <a:rPr dirty="0" sz="2400" b="1">
                <a:latin typeface="Constantia"/>
                <a:cs typeface="Constantia"/>
              </a:rPr>
              <a:t>om</a:t>
            </a:r>
            <a:r>
              <a:rPr dirty="0" sz="2400" spc="-6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the</a:t>
            </a:r>
            <a:r>
              <a:rPr dirty="0" sz="2400" spc="-12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ed</a:t>
            </a:r>
            <a:r>
              <a:rPr dirty="0" sz="2400" spc="-55" b="1">
                <a:latin typeface="Constantia"/>
                <a:cs typeface="Constantia"/>
              </a:rPr>
              <a:t>g</a:t>
            </a:r>
            <a:r>
              <a:rPr dirty="0" sz="2400" b="1">
                <a:latin typeface="Constantia"/>
                <a:cs typeface="Constantia"/>
              </a:rPr>
              <a:t>e</a:t>
            </a:r>
            <a:r>
              <a:rPr dirty="0" sz="2400" spc="-12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of</a:t>
            </a:r>
            <a:r>
              <a:rPr dirty="0" sz="2400" spc="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an</a:t>
            </a:r>
            <a:r>
              <a:rPr dirty="0" sz="2400" spc="-10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act</a:t>
            </a:r>
            <a:r>
              <a:rPr dirty="0" sz="2400" spc="-30" b="1">
                <a:latin typeface="Constantia"/>
                <a:cs typeface="Constantia"/>
              </a:rPr>
              <a:t>i</a:t>
            </a:r>
            <a:r>
              <a:rPr dirty="0" sz="2400" spc="-60" b="1">
                <a:latin typeface="Constantia"/>
                <a:cs typeface="Constantia"/>
              </a:rPr>
              <a:t>v</a:t>
            </a:r>
            <a:r>
              <a:rPr dirty="0" sz="2400" b="1">
                <a:latin typeface="Constantia"/>
                <a:cs typeface="Constantia"/>
              </a:rPr>
              <a:t>e</a:t>
            </a:r>
            <a:r>
              <a:rPr dirty="0" sz="2400" spc="-20" b="1">
                <a:latin typeface="Constantia"/>
                <a:cs typeface="Constantia"/>
              </a:rPr>
              <a:t>l</a:t>
            </a:r>
            <a:r>
              <a:rPr dirty="0" sz="2400" b="1">
                <a:latin typeface="Constantia"/>
                <a:cs typeface="Constantia"/>
              </a:rPr>
              <a:t>y</a:t>
            </a:r>
            <a:r>
              <a:rPr dirty="0" sz="2400" spc="-125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g</a:t>
            </a:r>
            <a:r>
              <a:rPr dirty="0" sz="2400" spc="-35" b="1">
                <a:latin typeface="Constantia"/>
                <a:cs typeface="Constantia"/>
              </a:rPr>
              <a:t>r</a:t>
            </a:r>
            <a:r>
              <a:rPr dirty="0" sz="2400" spc="-45" b="1">
                <a:latin typeface="Constantia"/>
                <a:cs typeface="Constantia"/>
              </a:rPr>
              <a:t>o</a:t>
            </a:r>
            <a:r>
              <a:rPr dirty="0" sz="2400" spc="-5" b="1">
                <a:latin typeface="Constantia"/>
                <a:cs typeface="Constantia"/>
              </a:rPr>
              <a:t>win</a:t>
            </a:r>
            <a:r>
              <a:rPr dirty="0" sz="2400" b="1">
                <a:latin typeface="Constantia"/>
                <a:cs typeface="Constantia"/>
              </a:rPr>
              <a:t>g</a:t>
            </a:r>
            <a:r>
              <a:rPr dirty="0" sz="2400" spc="-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fungal  </a:t>
            </a:r>
            <a:r>
              <a:rPr dirty="0" sz="2400" spc="-50" b="1">
                <a:latin typeface="Constantia"/>
                <a:cs typeface="Constantia"/>
              </a:rPr>
              <a:t>colony.</a:t>
            </a:r>
            <a:endParaRPr sz="2400">
              <a:latin typeface="Constantia"/>
              <a:cs typeface="Constantia"/>
            </a:endParaRPr>
          </a:p>
          <a:p>
            <a:pPr marL="527685" marR="86995" indent="-515620">
              <a:lnSpc>
                <a:spcPct val="100000"/>
              </a:lnSpc>
              <a:spcBef>
                <a:spcPts val="695"/>
              </a:spcBef>
              <a:buClr>
                <a:srgbClr val="9F2936"/>
              </a:buClr>
              <a:buSzPct val="85416"/>
              <a:buAutoNum type="arabicPeriod"/>
              <a:tabLst>
                <a:tab pos="527685" algn="l"/>
                <a:tab pos="528320" algn="l"/>
              </a:tabLst>
            </a:pPr>
            <a:r>
              <a:rPr dirty="0" sz="2400" b="1">
                <a:latin typeface="Constantia"/>
                <a:cs typeface="Constantia"/>
              </a:rPr>
              <a:t>Inocula</a:t>
            </a:r>
            <a:r>
              <a:rPr dirty="0" sz="2400" spc="-40" b="1">
                <a:latin typeface="Constantia"/>
                <a:cs typeface="Constantia"/>
              </a:rPr>
              <a:t>t</a:t>
            </a:r>
            <a:r>
              <a:rPr dirty="0" sz="2400" b="1">
                <a:latin typeface="Constantia"/>
                <a:cs typeface="Constantia"/>
              </a:rPr>
              <a:t>e</a:t>
            </a:r>
            <a:r>
              <a:rPr dirty="0" sz="2400" spc="-8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it</a:t>
            </a:r>
            <a:r>
              <a:rPr dirty="0" sz="2400" spc="-5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(</a:t>
            </a:r>
            <a:r>
              <a:rPr dirty="0" sz="2400" spc="-10" b="1">
                <a:latin typeface="Constantia"/>
                <a:cs typeface="Constantia"/>
              </a:rPr>
              <a:t>s</a:t>
            </a:r>
            <a:r>
              <a:rPr dirty="0" sz="2400" b="1">
                <a:latin typeface="Constantia"/>
                <a:cs typeface="Constantia"/>
              </a:rPr>
              <a:t>urfa</a:t>
            </a:r>
            <a:r>
              <a:rPr dirty="0" sz="2400" spc="-50" b="1">
                <a:latin typeface="Constantia"/>
                <a:cs typeface="Constantia"/>
              </a:rPr>
              <a:t>c</a:t>
            </a:r>
            <a:r>
              <a:rPr dirty="0" sz="2400" b="1">
                <a:latin typeface="Constantia"/>
                <a:cs typeface="Constantia"/>
              </a:rPr>
              <a:t>e</a:t>
            </a:r>
            <a:r>
              <a:rPr dirty="0" sz="2400" spc="-6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facing</a:t>
            </a:r>
            <a:r>
              <a:rPr dirty="0" sz="2400" spc="-50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d</a:t>
            </a:r>
            <a:r>
              <a:rPr dirty="0" sz="2400" spc="-50" b="1">
                <a:latin typeface="Constantia"/>
                <a:cs typeface="Constantia"/>
              </a:rPr>
              <a:t>o</a:t>
            </a:r>
            <a:r>
              <a:rPr dirty="0" sz="2400" spc="-5" b="1">
                <a:latin typeface="Constantia"/>
                <a:cs typeface="Constantia"/>
              </a:rPr>
              <a:t>wn</a:t>
            </a:r>
            <a:r>
              <a:rPr dirty="0" sz="2400" b="1">
                <a:latin typeface="Constantia"/>
                <a:cs typeface="Constantia"/>
              </a:rPr>
              <a:t>)</a:t>
            </a:r>
            <a:r>
              <a:rPr dirty="0" sz="2400" spc="-6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on</a:t>
            </a:r>
            <a:r>
              <a:rPr dirty="0" sz="2400" spc="-5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the</a:t>
            </a:r>
            <a:r>
              <a:rPr dirty="0" sz="2400" spc="-120" b="1">
                <a:latin typeface="Constantia"/>
                <a:cs typeface="Constantia"/>
              </a:rPr>
              <a:t> </a:t>
            </a:r>
            <a:r>
              <a:rPr dirty="0" sz="2400" spc="-50" b="1">
                <a:latin typeface="Constantia"/>
                <a:cs typeface="Constantia"/>
              </a:rPr>
              <a:t>c</a:t>
            </a:r>
            <a:r>
              <a:rPr dirty="0" sz="2400" b="1">
                <a:latin typeface="Constantia"/>
                <a:cs typeface="Constantia"/>
              </a:rPr>
              <a:t>en</a:t>
            </a:r>
            <a:r>
              <a:rPr dirty="0" sz="2400" spc="-35" b="1">
                <a:latin typeface="Constantia"/>
                <a:cs typeface="Constantia"/>
              </a:rPr>
              <a:t>t</a:t>
            </a:r>
            <a:r>
              <a:rPr dirty="0" sz="2400" b="1">
                <a:latin typeface="Constantia"/>
                <a:cs typeface="Constantia"/>
              </a:rPr>
              <a:t>er</a:t>
            </a:r>
            <a:r>
              <a:rPr dirty="0" sz="2400" spc="-15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another  </a:t>
            </a:r>
            <a:r>
              <a:rPr dirty="0" sz="2400" spc="-5" b="1">
                <a:latin typeface="Constantia"/>
                <a:cs typeface="Constantia"/>
              </a:rPr>
              <a:t>media</a:t>
            </a:r>
            <a:r>
              <a:rPr dirty="0" sz="2400" spc="-100" b="1">
                <a:latin typeface="Constantia"/>
                <a:cs typeface="Constantia"/>
              </a:rPr>
              <a:t> </a:t>
            </a:r>
            <a:r>
              <a:rPr dirty="0" sz="2400" spc="-15" b="1">
                <a:latin typeface="Constantia"/>
                <a:cs typeface="Constantia"/>
              </a:rPr>
              <a:t>plate</a:t>
            </a:r>
            <a:r>
              <a:rPr dirty="0" sz="2400" spc="-130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with</a:t>
            </a:r>
            <a:r>
              <a:rPr dirty="0" sz="2400" spc="-60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the</a:t>
            </a:r>
            <a:r>
              <a:rPr dirty="0" sz="2400" spc="-60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help</a:t>
            </a:r>
            <a:r>
              <a:rPr dirty="0" sz="2400" spc="-13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of</a:t>
            </a:r>
            <a:r>
              <a:rPr dirty="0" sz="2400" spc="35" b="1">
                <a:latin typeface="Constantia"/>
                <a:cs typeface="Constantia"/>
              </a:rPr>
              <a:t> </a:t>
            </a:r>
            <a:r>
              <a:rPr dirty="0" sz="2400" spc="25" b="1">
                <a:latin typeface="Constantia"/>
                <a:cs typeface="Constantia"/>
              </a:rPr>
              <a:t>flamed</a:t>
            </a:r>
            <a:r>
              <a:rPr dirty="0" sz="2400" spc="-15" b="1">
                <a:latin typeface="Constantia"/>
                <a:cs typeface="Constantia"/>
              </a:rPr>
              <a:t> forceps</a:t>
            </a:r>
            <a:endParaRPr sz="24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710"/>
              </a:spcBef>
              <a:buClr>
                <a:srgbClr val="9F2936"/>
              </a:buClr>
              <a:buSzPct val="85416"/>
              <a:buAutoNum type="arabicPeriod"/>
              <a:tabLst>
                <a:tab pos="527685" algn="l"/>
                <a:tab pos="528320" algn="l"/>
              </a:tabLst>
            </a:pPr>
            <a:r>
              <a:rPr dirty="0" sz="2400" spc="-5" b="1">
                <a:latin typeface="Constantia"/>
                <a:cs typeface="Constantia"/>
              </a:rPr>
              <a:t>Incubate</a:t>
            </a:r>
            <a:r>
              <a:rPr dirty="0" sz="2400" spc="-8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it</a:t>
            </a:r>
            <a:r>
              <a:rPr dirty="0" sz="2400" spc="-80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for</a:t>
            </a:r>
            <a:r>
              <a:rPr dirty="0" sz="2400" spc="-100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3-5</a:t>
            </a:r>
            <a:r>
              <a:rPr dirty="0" sz="2400" spc="-70" b="1">
                <a:latin typeface="Constantia"/>
                <a:cs typeface="Constantia"/>
              </a:rPr>
              <a:t> </a:t>
            </a:r>
            <a:r>
              <a:rPr dirty="0" sz="2400" spc="-25" b="1">
                <a:latin typeface="Constantia"/>
                <a:cs typeface="Constantia"/>
              </a:rPr>
              <a:t>days</a:t>
            </a:r>
            <a:endParaRPr sz="24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705"/>
              </a:spcBef>
              <a:buClr>
                <a:srgbClr val="9F2936"/>
              </a:buClr>
              <a:buSzPct val="85416"/>
              <a:buAutoNum type="arabicPeriod"/>
              <a:tabLst>
                <a:tab pos="527685" algn="l"/>
                <a:tab pos="528320" algn="l"/>
              </a:tabLst>
            </a:pPr>
            <a:r>
              <a:rPr dirty="0" sz="2400" b="1">
                <a:latin typeface="Constantia"/>
                <a:cs typeface="Constantia"/>
              </a:rPr>
              <a:t>P</a:t>
            </a:r>
            <a:r>
              <a:rPr dirty="0" sz="2400" spc="-10" b="1">
                <a:latin typeface="Constantia"/>
                <a:cs typeface="Constantia"/>
              </a:rPr>
              <a:t>u</a:t>
            </a:r>
            <a:r>
              <a:rPr dirty="0" sz="2400" spc="-35" b="1">
                <a:latin typeface="Constantia"/>
                <a:cs typeface="Constantia"/>
              </a:rPr>
              <a:t>r</a:t>
            </a:r>
            <a:r>
              <a:rPr dirty="0" sz="2400" b="1">
                <a:latin typeface="Constantia"/>
                <a:cs typeface="Constantia"/>
              </a:rPr>
              <a:t>e</a:t>
            </a:r>
            <a:r>
              <a:rPr dirty="0" sz="2400" spc="-140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cultu</a:t>
            </a:r>
            <a:r>
              <a:rPr dirty="0" sz="2400" spc="-40" b="1">
                <a:latin typeface="Constantia"/>
                <a:cs typeface="Constantia"/>
              </a:rPr>
              <a:t>r</a:t>
            </a:r>
            <a:r>
              <a:rPr dirty="0" sz="2400" b="1">
                <a:latin typeface="Constantia"/>
                <a:cs typeface="Constantia"/>
              </a:rPr>
              <a:t>e</a:t>
            </a:r>
            <a:r>
              <a:rPr dirty="0" sz="2400" spc="-12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of</a:t>
            </a:r>
            <a:r>
              <a:rPr dirty="0" sz="2400" spc="2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the</a:t>
            </a:r>
            <a:r>
              <a:rPr dirty="0" sz="2400" spc="-12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o</a:t>
            </a:r>
            <a:r>
              <a:rPr dirty="0" sz="2400" spc="-35" b="1">
                <a:latin typeface="Constantia"/>
                <a:cs typeface="Constantia"/>
              </a:rPr>
              <a:t>r</a:t>
            </a:r>
            <a:r>
              <a:rPr dirty="0" sz="2400" spc="-5" b="1">
                <a:latin typeface="Constantia"/>
                <a:cs typeface="Constantia"/>
              </a:rPr>
              <a:t>gan</a:t>
            </a:r>
            <a:r>
              <a:rPr dirty="0" sz="2400" spc="-10" b="1">
                <a:latin typeface="Constantia"/>
                <a:cs typeface="Constantia"/>
              </a:rPr>
              <a:t>i</a:t>
            </a:r>
            <a:r>
              <a:rPr dirty="0" sz="2400" b="1">
                <a:latin typeface="Constantia"/>
                <a:cs typeface="Constantia"/>
              </a:rPr>
              <a:t>sm</a:t>
            </a:r>
            <a:r>
              <a:rPr dirty="0" sz="2400" spc="-80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wil</a:t>
            </a:r>
            <a:r>
              <a:rPr dirty="0" sz="2400" b="1">
                <a:latin typeface="Constantia"/>
                <a:cs typeface="Constantia"/>
              </a:rPr>
              <a:t>l</a:t>
            </a:r>
            <a:r>
              <a:rPr dirty="0" sz="2400" spc="-55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g</a:t>
            </a:r>
            <a:r>
              <a:rPr dirty="0" sz="2400" spc="-35" b="1">
                <a:latin typeface="Constantia"/>
                <a:cs typeface="Constantia"/>
              </a:rPr>
              <a:t>r</a:t>
            </a:r>
            <a:r>
              <a:rPr dirty="0" sz="2400" spc="-45" b="1">
                <a:latin typeface="Constantia"/>
                <a:cs typeface="Constantia"/>
              </a:rPr>
              <a:t>o</a:t>
            </a:r>
            <a:r>
              <a:rPr dirty="0" sz="2400" spc="-240" b="1">
                <a:latin typeface="Constantia"/>
                <a:cs typeface="Constantia"/>
              </a:rPr>
              <a:t>w</a:t>
            </a:r>
            <a:r>
              <a:rPr dirty="0" sz="2400" b="1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1555" y="4878323"/>
            <a:ext cx="5652770" cy="1979930"/>
            <a:chOff x="611555" y="4878323"/>
            <a:chExt cx="5652770" cy="19799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55" y="4878323"/>
              <a:ext cx="1979676" cy="19796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05838" y="5652363"/>
              <a:ext cx="307340" cy="378460"/>
            </a:xfrm>
            <a:custGeom>
              <a:avLst/>
              <a:gdLst/>
              <a:ahLst/>
              <a:cxnLst/>
              <a:rect l="l" t="t" r="r" b="b"/>
              <a:pathLst>
                <a:path w="307339" h="378460">
                  <a:moveTo>
                    <a:pt x="152781" y="0"/>
                  </a:moveTo>
                  <a:lnTo>
                    <a:pt x="106553" y="8890"/>
                  </a:lnTo>
                  <a:lnTo>
                    <a:pt x="66420" y="33020"/>
                  </a:lnTo>
                  <a:lnTo>
                    <a:pt x="34162" y="69850"/>
                  </a:lnTo>
                  <a:lnTo>
                    <a:pt x="11684" y="116840"/>
                  </a:lnTo>
                  <a:lnTo>
                    <a:pt x="762" y="170180"/>
                  </a:lnTo>
                  <a:lnTo>
                    <a:pt x="0" y="190500"/>
                  </a:lnTo>
                  <a:lnTo>
                    <a:pt x="762" y="209550"/>
                  </a:lnTo>
                  <a:lnTo>
                    <a:pt x="11937" y="262890"/>
                  </a:lnTo>
                  <a:lnTo>
                    <a:pt x="34543" y="309880"/>
                  </a:lnTo>
                  <a:lnTo>
                    <a:pt x="67182" y="346710"/>
                  </a:lnTo>
                  <a:lnTo>
                    <a:pt x="107568" y="370840"/>
                  </a:lnTo>
                  <a:lnTo>
                    <a:pt x="138049" y="378460"/>
                  </a:lnTo>
                  <a:lnTo>
                    <a:pt x="169925" y="378460"/>
                  </a:lnTo>
                  <a:lnTo>
                    <a:pt x="185419" y="374650"/>
                  </a:lnTo>
                  <a:lnTo>
                    <a:pt x="200151" y="369570"/>
                  </a:lnTo>
                  <a:lnTo>
                    <a:pt x="202996" y="368300"/>
                  </a:lnTo>
                  <a:lnTo>
                    <a:pt x="153288" y="368300"/>
                  </a:lnTo>
                  <a:lnTo>
                    <a:pt x="138684" y="367030"/>
                  </a:lnTo>
                  <a:lnTo>
                    <a:pt x="98170" y="354330"/>
                  </a:lnTo>
                  <a:lnTo>
                    <a:pt x="63118" y="327660"/>
                  </a:lnTo>
                  <a:lnTo>
                    <a:pt x="35687" y="289560"/>
                  </a:lnTo>
                  <a:lnTo>
                    <a:pt x="17780" y="242570"/>
                  </a:lnTo>
                  <a:lnTo>
                    <a:pt x="11303" y="189230"/>
                  </a:lnTo>
                  <a:lnTo>
                    <a:pt x="12064" y="171450"/>
                  </a:lnTo>
                  <a:lnTo>
                    <a:pt x="22606" y="119380"/>
                  </a:lnTo>
                  <a:lnTo>
                    <a:pt x="43942" y="76200"/>
                  </a:lnTo>
                  <a:lnTo>
                    <a:pt x="74168" y="41910"/>
                  </a:lnTo>
                  <a:lnTo>
                    <a:pt x="111379" y="19050"/>
                  </a:lnTo>
                  <a:lnTo>
                    <a:pt x="153543" y="11430"/>
                  </a:lnTo>
                  <a:lnTo>
                    <a:pt x="204876" y="11430"/>
                  </a:lnTo>
                  <a:lnTo>
                    <a:pt x="199136" y="8890"/>
                  </a:lnTo>
                  <a:lnTo>
                    <a:pt x="184150" y="3810"/>
                  </a:lnTo>
                  <a:lnTo>
                    <a:pt x="168782" y="1270"/>
                  </a:lnTo>
                  <a:lnTo>
                    <a:pt x="152781" y="0"/>
                  </a:lnTo>
                  <a:close/>
                </a:path>
                <a:path w="307339" h="378460">
                  <a:moveTo>
                    <a:pt x="204876" y="11430"/>
                  </a:moveTo>
                  <a:lnTo>
                    <a:pt x="153543" y="11430"/>
                  </a:lnTo>
                  <a:lnTo>
                    <a:pt x="168020" y="12700"/>
                  </a:lnTo>
                  <a:lnTo>
                    <a:pt x="182118" y="15240"/>
                  </a:lnTo>
                  <a:lnTo>
                    <a:pt x="221106" y="33020"/>
                  </a:lnTo>
                  <a:lnTo>
                    <a:pt x="253873" y="63500"/>
                  </a:lnTo>
                  <a:lnTo>
                    <a:pt x="278384" y="104140"/>
                  </a:lnTo>
                  <a:lnTo>
                    <a:pt x="292607" y="153670"/>
                  </a:lnTo>
                  <a:lnTo>
                    <a:pt x="295529" y="189230"/>
                  </a:lnTo>
                  <a:lnTo>
                    <a:pt x="294767" y="208280"/>
                  </a:lnTo>
                  <a:lnTo>
                    <a:pt x="284225" y="259080"/>
                  </a:lnTo>
                  <a:lnTo>
                    <a:pt x="262889" y="303530"/>
                  </a:lnTo>
                  <a:lnTo>
                    <a:pt x="232663" y="337820"/>
                  </a:lnTo>
                  <a:lnTo>
                    <a:pt x="195453" y="359410"/>
                  </a:lnTo>
                  <a:lnTo>
                    <a:pt x="153288" y="368300"/>
                  </a:lnTo>
                  <a:lnTo>
                    <a:pt x="202996" y="368300"/>
                  </a:lnTo>
                  <a:lnTo>
                    <a:pt x="240537" y="345440"/>
                  </a:lnTo>
                  <a:lnTo>
                    <a:pt x="272669" y="308610"/>
                  </a:lnTo>
                  <a:lnTo>
                    <a:pt x="295148" y="262890"/>
                  </a:lnTo>
                  <a:lnTo>
                    <a:pt x="306197" y="208280"/>
                  </a:lnTo>
                  <a:lnTo>
                    <a:pt x="306959" y="189230"/>
                  </a:lnTo>
                  <a:lnTo>
                    <a:pt x="306069" y="170180"/>
                  </a:lnTo>
                  <a:lnTo>
                    <a:pt x="295020" y="115570"/>
                  </a:lnTo>
                  <a:lnTo>
                    <a:pt x="272288" y="69850"/>
                  </a:lnTo>
                  <a:lnTo>
                    <a:pt x="239775" y="33020"/>
                  </a:lnTo>
                  <a:lnTo>
                    <a:pt x="213487" y="15240"/>
                  </a:lnTo>
                  <a:lnTo>
                    <a:pt x="204876" y="11430"/>
                  </a:lnTo>
                  <a:close/>
                </a:path>
                <a:path w="307339" h="378460">
                  <a:moveTo>
                    <a:pt x="153797" y="15240"/>
                  </a:moveTo>
                  <a:lnTo>
                    <a:pt x="112903" y="22860"/>
                  </a:lnTo>
                  <a:lnTo>
                    <a:pt x="76835" y="44450"/>
                  </a:lnTo>
                  <a:lnTo>
                    <a:pt x="47243" y="77470"/>
                  </a:lnTo>
                  <a:lnTo>
                    <a:pt x="26288" y="120650"/>
                  </a:lnTo>
                  <a:lnTo>
                    <a:pt x="15875" y="171450"/>
                  </a:lnTo>
                  <a:lnTo>
                    <a:pt x="15112" y="189230"/>
                  </a:lnTo>
                  <a:lnTo>
                    <a:pt x="15875" y="207010"/>
                  </a:lnTo>
                  <a:lnTo>
                    <a:pt x="26162" y="257810"/>
                  </a:lnTo>
                  <a:lnTo>
                    <a:pt x="46989" y="300990"/>
                  </a:lnTo>
                  <a:lnTo>
                    <a:pt x="76326" y="334010"/>
                  </a:lnTo>
                  <a:lnTo>
                    <a:pt x="112268" y="355600"/>
                  </a:lnTo>
                  <a:lnTo>
                    <a:pt x="153035" y="364490"/>
                  </a:lnTo>
                  <a:lnTo>
                    <a:pt x="167131" y="363220"/>
                  </a:lnTo>
                  <a:lnTo>
                    <a:pt x="180720" y="360680"/>
                  </a:lnTo>
                  <a:lnTo>
                    <a:pt x="152781" y="360680"/>
                  </a:lnTo>
                  <a:lnTo>
                    <a:pt x="139192" y="359410"/>
                  </a:lnTo>
                  <a:lnTo>
                    <a:pt x="101345" y="346710"/>
                  </a:lnTo>
                  <a:lnTo>
                    <a:pt x="68325" y="321310"/>
                  </a:lnTo>
                  <a:lnTo>
                    <a:pt x="42163" y="285750"/>
                  </a:lnTo>
                  <a:lnTo>
                    <a:pt x="25018" y="240030"/>
                  </a:lnTo>
                  <a:lnTo>
                    <a:pt x="18923" y="189230"/>
                  </a:lnTo>
                  <a:lnTo>
                    <a:pt x="19685" y="171450"/>
                  </a:lnTo>
                  <a:lnTo>
                    <a:pt x="29972" y="121920"/>
                  </a:lnTo>
                  <a:lnTo>
                    <a:pt x="50545" y="80010"/>
                  </a:lnTo>
                  <a:lnTo>
                    <a:pt x="79375" y="46990"/>
                  </a:lnTo>
                  <a:lnTo>
                    <a:pt x="114554" y="26670"/>
                  </a:lnTo>
                  <a:lnTo>
                    <a:pt x="154050" y="19050"/>
                  </a:lnTo>
                  <a:lnTo>
                    <a:pt x="181356" y="19050"/>
                  </a:lnTo>
                  <a:lnTo>
                    <a:pt x="167767" y="16510"/>
                  </a:lnTo>
                  <a:lnTo>
                    <a:pt x="153797" y="15240"/>
                  </a:lnTo>
                  <a:close/>
                </a:path>
                <a:path w="307339" h="378460">
                  <a:moveTo>
                    <a:pt x="181356" y="19050"/>
                  </a:moveTo>
                  <a:lnTo>
                    <a:pt x="154050" y="19050"/>
                  </a:lnTo>
                  <a:lnTo>
                    <a:pt x="167512" y="20320"/>
                  </a:lnTo>
                  <a:lnTo>
                    <a:pt x="180720" y="22860"/>
                  </a:lnTo>
                  <a:lnTo>
                    <a:pt x="217169" y="39370"/>
                  </a:lnTo>
                  <a:lnTo>
                    <a:pt x="248157" y="68580"/>
                  </a:lnTo>
                  <a:lnTo>
                    <a:pt x="271525" y="107950"/>
                  </a:lnTo>
                  <a:lnTo>
                    <a:pt x="285114" y="154940"/>
                  </a:lnTo>
                  <a:lnTo>
                    <a:pt x="287909" y="190500"/>
                  </a:lnTo>
                  <a:lnTo>
                    <a:pt x="287147" y="207010"/>
                  </a:lnTo>
                  <a:lnTo>
                    <a:pt x="276987" y="256540"/>
                  </a:lnTo>
                  <a:lnTo>
                    <a:pt x="256412" y="299720"/>
                  </a:lnTo>
                  <a:lnTo>
                    <a:pt x="227456" y="331470"/>
                  </a:lnTo>
                  <a:lnTo>
                    <a:pt x="192278" y="353060"/>
                  </a:lnTo>
                  <a:lnTo>
                    <a:pt x="152781" y="360680"/>
                  </a:lnTo>
                  <a:lnTo>
                    <a:pt x="180720" y="360680"/>
                  </a:lnTo>
                  <a:lnTo>
                    <a:pt x="218567" y="342900"/>
                  </a:lnTo>
                  <a:lnTo>
                    <a:pt x="250698" y="313690"/>
                  </a:lnTo>
                  <a:lnTo>
                    <a:pt x="274700" y="273050"/>
                  </a:lnTo>
                  <a:lnTo>
                    <a:pt x="288798" y="224790"/>
                  </a:lnTo>
                  <a:lnTo>
                    <a:pt x="291719" y="189230"/>
                  </a:lnTo>
                  <a:lnTo>
                    <a:pt x="290956" y="171450"/>
                  </a:lnTo>
                  <a:lnTo>
                    <a:pt x="280669" y="121920"/>
                  </a:lnTo>
                  <a:lnTo>
                    <a:pt x="259969" y="78740"/>
                  </a:lnTo>
                  <a:lnTo>
                    <a:pt x="230505" y="44450"/>
                  </a:lnTo>
                  <a:lnTo>
                    <a:pt x="194437" y="22860"/>
                  </a:lnTo>
                  <a:lnTo>
                    <a:pt x="181356" y="19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5415" y="4892547"/>
              <a:ext cx="2808351" cy="19654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3140" y="5608320"/>
              <a:ext cx="2218943" cy="6141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03271" y="5742510"/>
              <a:ext cx="1872614" cy="269875"/>
            </a:xfrm>
            <a:custGeom>
              <a:avLst/>
              <a:gdLst/>
              <a:ahLst/>
              <a:cxnLst/>
              <a:rect l="l" t="t" r="r" b="b"/>
              <a:pathLst>
                <a:path w="1872614" h="269875">
                  <a:moveTo>
                    <a:pt x="1753238" y="134762"/>
                  </a:moveTo>
                  <a:lnTo>
                    <a:pt x="1617599" y="213840"/>
                  </a:lnTo>
                  <a:lnTo>
                    <a:pt x="1608750" y="221764"/>
                  </a:lnTo>
                  <a:lnTo>
                    <a:pt x="1603771" y="232123"/>
                  </a:lnTo>
                  <a:lnTo>
                    <a:pt x="1603007" y="243599"/>
                  </a:lnTo>
                  <a:lnTo>
                    <a:pt x="1606803" y="254874"/>
                  </a:lnTo>
                  <a:lnTo>
                    <a:pt x="1614751" y="263774"/>
                  </a:lnTo>
                  <a:lnTo>
                    <a:pt x="1625139" y="268772"/>
                  </a:lnTo>
                  <a:lnTo>
                    <a:pt x="1636647" y="269520"/>
                  </a:lnTo>
                  <a:lnTo>
                    <a:pt x="1647952" y="265669"/>
                  </a:lnTo>
                  <a:lnTo>
                    <a:pt x="1820939" y="164755"/>
                  </a:lnTo>
                  <a:lnTo>
                    <a:pt x="1812798" y="164755"/>
                  </a:lnTo>
                  <a:lnTo>
                    <a:pt x="1812798" y="160678"/>
                  </a:lnTo>
                  <a:lnTo>
                    <a:pt x="1797685" y="160678"/>
                  </a:lnTo>
                  <a:lnTo>
                    <a:pt x="1753238" y="134762"/>
                  </a:lnTo>
                  <a:close/>
                </a:path>
                <a:path w="1872614" h="269875">
                  <a:moveTo>
                    <a:pt x="1742949" y="128763"/>
                  </a:moveTo>
                  <a:lnTo>
                    <a:pt x="0" y="128763"/>
                  </a:lnTo>
                  <a:lnTo>
                    <a:pt x="0" y="164755"/>
                  </a:lnTo>
                  <a:lnTo>
                    <a:pt x="1701793" y="164755"/>
                  </a:lnTo>
                  <a:lnTo>
                    <a:pt x="1753238" y="134762"/>
                  </a:lnTo>
                  <a:lnTo>
                    <a:pt x="1742949" y="128763"/>
                  </a:lnTo>
                  <a:close/>
                </a:path>
                <a:path w="1872614" h="269875">
                  <a:moveTo>
                    <a:pt x="1862085" y="128763"/>
                  </a:moveTo>
                  <a:lnTo>
                    <a:pt x="1812798" y="128763"/>
                  </a:lnTo>
                  <a:lnTo>
                    <a:pt x="1812798" y="164755"/>
                  </a:lnTo>
                  <a:lnTo>
                    <a:pt x="1820939" y="164755"/>
                  </a:lnTo>
                  <a:lnTo>
                    <a:pt x="1872361" y="134757"/>
                  </a:lnTo>
                  <a:lnTo>
                    <a:pt x="1862085" y="128763"/>
                  </a:lnTo>
                  <a:close/>
                </a:path>
                <a:path w="1872614" h="269875">
                  <a:moveTo>
                    <a:pt x="1797685" y="108849"/>
                  </a:moveTo>
                  <a:lnTo>
                    <a:pt x="1753238" y="134762"/>
                  </a:lnTo>
                  <a:lnTo>
                    <a:pt x="1797685" y="160678"/>
                  </a:lnTo>
                  <a:lnTo>
                    <a:pt x="1797685" y="108849"/>
                  </a:lnTo>
                  <a:close/>
                </a:path>
                <a:path w="1872614" h="269875">
                  <a:moveTo>
                    <a:pt x="1812798" y="108849"/>
                  </a:moveTo>
                  <a:lnTo>
                    <a:pt x="1797685" y="108849"/>
                  </a:lnTo>
                  <a:lnTo>
                    <a:pt x="1797685" y="160678"/>
                  </a:lnTo>
                  <a:lnTo>
                    <a:pt x="1812798" y="160678"/>
                  </a:lnTo>
                  <a:lnTo>
                    <a:pt x="1812798" y="128763"/>
                  </a:lnTo>
                  <a:lnTo>
                    <a:pt x="1862085" y="128763"/>
                  </a:lnTo>
                  <a:lnTo>
                    <a:pt x="1841512" y="116761"/>
                  </a:lnTo>
                  <a:lnTo>
                    <a:pt x="1812798" y="116761"/>
                  </a:lnTo>
                  <a:lnTo>
                    <a:pt x="1812798" y="108849"/>
                  </a:lnTo>
                  <a:close/>
                </a:path>
                <a:path w="1872614" h="269875">
                  <a:moveTo>
                    <a:pt x="1636647" y="0"/>
                  </a:moveTo>
                  <a:lnTo>
                    <a:pt x="1625139" y="747"/>
                  </a:lnTo>
                  <a:lnTo>
                    <a:pt x="1614751" y="5742"/>
                  </a:lnTo>
                  <a:lnTo>
                    <a:pt x="1606803" y="14641"/>
                  </a:lnTo>
                  <a:lnTo>
                    <a:pt x="1603007" y="25915"/>
                  </a:lnTo>
                  <a:lnTo>
                    <a:pt x="1603771" y="37391"/>
                  </a:lnTo>
                  <a:lnTo>
                    <a:pt x="1608750" y="47750"/>
                  </a:lnTo>
                  <a:lnTo>
                    <a:pt x="1617599" y="55674"/>
                  </a:lnTo>
                  <a:lnTo>
                    <a:pt x="1753246" y="134757"/>
                  </a:lnTo>
                  <a:lnTo>
                    <a:pt x="1797685" y="108849"/>
                  </a:lnTo>
                  <a:lnTo>
                    <a:pt x="1812798" y="108849"/>
                  </a:lnTo>
                  <a:lnTo>
                    <a:pt x="1812798" y="104760"/>
                  </a:lnTo>
                  <a:lnTo>
                    <a:pt x="1820939" y="104760"/>
                  </a:lnTo>
                  <a:lnTo>
                    <a:pt x="1647952" y="3846"/>
                  </a:lnTo>
                  <a:lnTo>
                    <a:pt x="1636647" y="0"/>
                  </a:lnTo>
                  <a:close/>
                </a:path>
                <a:path w="1872614" h="269875">
                  <a:moveTo>
                    <a:pt x="1701782" y="104760"/>
                  </a:moveTo>
                  <a:lnTo>
                    <a:pt x="0" y="104760"/>
                  </a:lnTo>
                  <a:lnTo>
                    <a:pt x="0" y="116761"/>
                  </a:lnTo>
                  <a:lnTo>
                    <a:pt x="1722366" y="116761"/>
                  </a:lnTo>
                  <a:lnTo>
                    <a:pt x="1701782" y="104760"/>
                  </a:lnTo>
                  <a:close/>
                </a:path>
                <a:path w="1872614" h="269875">
                  <a:moveTo>
                    <a:pt x="1820939" y="104760"/>
                  </a:moveTo>
                  <a:lnTo>
                    <a:pt x="1812798" y="104760"/>
                  </a:lnTo>
                  <a:lnTo>
                    <a:pt x="1812798" y="116761"/>
                  </a:lnTo>
                  <a:lnTo>
                    <a:pt x="1841512" y="116761"/>
                  </a:lnTo>
                  <a:lnTo>
                    <a:pt x="1820939" y="104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65981" y="5652363"/>
              <a:ext cx="307340" cy="378460"/>
            </a:xfrm>
            <a:custGeom>
              <a:avLst/>
              <a:gdLst/>
              <a:ahLst/>
              <a:cxnLst/>
              <a:rect l="l" t="t" r="r" b="b"/>
              <a:pathLst>
                <a:path w="307339" h="378460">
                  <a:moveTo>
                    <a:pt x="152908" y="0"/>
                  </a:moveTo>
                  <a:lnTo>
                    <a:pt x="106680" y="8890"/>
                  </a:lnTo>
                  <a:lnTo>
                    <a:pt x="66548" y="33020"/>
                  </a:lnTo>
                  <a:lnTo>
                    <a:pt x="34163" y="69850"/>
                  </a:lnTo>
                  <a:lnTo>
                    <a:pt x="11684" y="116840"/>
                  </a:lnTo>
                  <a:lnTo>
                    <a:pt x="762" y="170180"/>
                  </a:lnTo>
                  <a:lnTo>
                    <a:pt x="0" y="190500"/>
                  </a:lnTo>
                  <a:lnTo>
                    <a:pt x="762" y="209550"/>
                  </a:lnTo>
                  <a:lnTo>
                    <a:pt x="11938" y="262890"/>
                  </a:lnTo>
                  <a:lnTo>
                    <a:pt x="34671" y="309880"/>
                  </a:lnTo>
                  <a:lnTo>
                    <a:pt x="67183" y="346710"/>
                  </a:lnTo>
                  <a:lnTo>
                    <a:pt x="107696" y="370840"/>
                  </a:lnTo>
                  <a:lnTo>
                    <a:pt x="138176" y="378460"/>
                  </a:lnTo>
                  <a:lnTo>
                    <a:pt x="170053" y="378460"/>
                  </a:lnTo>
                  <a:lnTo>
                    <a:pt x="185547" y="374650"/>
                  </a:lnTo>
                  <a:lnTo>
                    <a:pt x="200279" y="369570"/>
                  </a:lnTo>
                  <a:lnTo>
                    <a:pt x="203123" y="368300"/>
                  </a:lnTo>
                  <a:lnTo>
                    <a:pt x="153416" y="368300"/>
                  </a:lnTo>
                  <a:lnTo>
                    <a:pt x="138811" y="367030"/>
                  </a:lnTo>
                  <a:lnTo>
                    <a:pt x="98171" y="354330"/>
                  </a:lnTo>
                  <a:lnTo>
                    <a:pt x="63119" y="327660"/>
                  </a:lnTo>
                  <a:lnTo>
                    <a:pt x="35687" y="289560"/>
                  </a:lnTo>
                  <a:lnTo>
                    <a:pt x="17780" y="242570"/>
                  </a:lnTo>
                  <a:lnTo>
                    <a:pt x="11430" y="189230"/>
                  </a:lnTo>
                  <a:lnTo>
                    <a:pt x="12192" y="171450"/>
                  </a:lnTo>
                  <a:lnTo>
                    <a:pt x="22606" y="119380"/>
                  </a:lnTo>
                  <a:lnTo>
                    <a:pt x="43942" y="76200"/>
                  </a:lnTo>
                  <a:lnTo>
                    <a:pt x="74295" y="41910"/>
                  </a:lnTo>
                  <a:lnTo>
                    <a:pt x="111506" y="19050"/>
                  </a:lnTo>
                  <a:lnTo>
                    <a:pt x="153670" y="11430"/>
                  </a:lnTo>
                  <a:lnTo>
                    <a:pt x="205003" y="11430"/>
                  </a:lnTo>
                  <a:lnTo>
                    <a:pt x="199263" y="8890"/>
                  </a:lnTo>
                  <a:lnTo>
                    <a:pt x="184277" y="3810"/>
                  </a:lnTo>
                  <a:lnTo>
                    <a:pt x="168910" y="1270"/>
                  </a:lnTo>
                  <a:lnTo>
                    <a:pt x="152908" y="0"/>
                  </a:lnTo>
                  <a:close/>
                </a:path>
                <a:path w="307339" h="378460">
                  <a:moveTo>
                    <a:pt x="205003" y="11430"/>
                  </a:moveTo>
                  <a:lnTo>
                    <a:pt x="153670" y="11430"/>
                  </a:lnTo>
                  <a:lnTo>
                    <a:pt x="168148" y="12700"/>
                  </a:lnTo>
                  <a:lnTo>
                    <a:pt x="182245" y="15240"/>
                  </a:lnTo>
                  <a:lnTo>
                    <a:pt x="221234" y="33020"/>
                  </a:lnTo>
                  <a:lnTo>
                    <a:pt x="253873" y="63500"/>
                  </a:lnTo>
                  <a:lnTo>
                    <a:pt x="278384" y="104140"/>
                  </a:lnTo>
                  <a:lnTo>
                    <a:pt x="292735" y="153670"/>
                  </a:lnTo>
                  <a:lnTo>
                    <a:pt x="295656" y="189230"/>
                  </a:lnTo>
                  <a:lnTo>
                    <a:pt x="294894" y="208280"/>
                  </a:lnTo>
                  <a:lnTo>
                    <a:pt x="284353" y="259080"/>
                  </a:lnTo>
                  <a:lnTo>
                    <a:pt x="263017" y="303530"/>
                  </a:lnTo>
                  <a:lnTo>
                    <a:pt x="232664" y="337820"/>
                  </a:lnTo>
                  <a:lnTo>
                    <a:pt x="195580" y="359410"/>
                  </a:lnTo>
                  <a:lnTo>
                    <a:pt x="153416" y="368300"/>
                  </a:lnTo>
                  <a:lnTo>
                    <a:pt x="203123" y="368300"/>
                  </a:lnTo>
                  <a:lnTo>
                    <a:pt x="240538" y="345440"/>
                  </a:lnTo>
                  <a:lnTo>
                    <a:pt x="272796" y="308610"/>
                  </a:lnTo>
                  <a:lnTo>
                    <a:pt x="295275" y="262890"/>
                  </a:lnTo>
                  <a:lnTo>
                    <a:pt x="306324" y="208280"/>
                  </a:lnTo>
                  <a:lnTo>
                    <a:pt x="307086" y="189230"/>
                  </a:lnTo>
                  <a:lnTo>
                    <a:pt x="306197" y="170180"/>
                  </a:lnTo>
                  <a:lnTo>
                    <a:pt x="295021" y="115570"/>
                  </a:lnTo>
                  <a:lnTo>
                    <a:pt x="272415" y="69850"/>
                  </a:lnTo>
                  <a:lnTo>
                    <a:pt x="239776" y="33020"/>
                  </a:lnTo>
                  <a:lnTo>
                    <a:pt x="213614" y="15240"/>
                  </a:lnTo>
                  <a:lnTo>
                    <a:pt x="205003" y="11430"/>
                  </a:lnTo>
                  <a:close/>
                </a:path>
                <a:path w="307339" h="378460">
                  <a:moveTo>
                    <a:pt x="153924" y="15240"/>
                  </a:moveTo>
                  <a:lnTo>
                    <a:pt x="113030" y="22860"/>
                  </a:lnTo>
                  <a:lnTo>
                    <a:pt x="76962" y="44450"/>
                  </a:lnTo>
                  <a:lnTo>
                    <a:pt x="47244" y="77470"/>
                  </a:lnTo>
                  <a:lnTo>
                    <a:pt x="26289" y="120650"/>
                  </a:lnTo>
                  <a:lnTo>
                    <a:pt x="16002" y="171450"/>
                  </a:lnTo>
                  <a:lnTo>
                    <a:pt x="15240" y="189230"/>
                  </a:lnTo>
                  <a:lnTo>
                    <a:pt x="15875" y="207010"/>
                  </a:lnTo>
                  <a:lnTo>
                    <a:pt x="26162" y="257810"/>
                  </a:lnTo>
                  <a:lnTo>
                    <a:pt x="46990" y="300990"/>
                  </a:lnTo>
                  <a:lnTo>
                    <a:pt x="76454" y="334010"/>
                  </a:lnTo>
                  <a:lnTo>
                    <a:pt x="112395" y="355600"/>
                  </a:lnTo>
                  <a:lnTo>
                    <a:pt x="153162" y="364490"/>
                  </a:lnTo>
                  <a:lnTo>
                    <a:pt x="167259" y="363220"/>
                  </a:lnTo>
                  <a:lnTo>
                    <a:pt x="180848" y="360680"/>
                  </a:lnTo>
                  <a:lnTo>
                    <a:pt x="152908" y="360680"/>
                  </a:lnTo>
                  <a:lnTo>
                    <a:pt x="139319" y="359410"/>
                  </a:lnTo>
                  <a:lnTo>
                    <a:pt x="101346" y="346710"/>
                  </a:lnTo>
                  <a:lnTo>
                    <a:pt x="68326" y="321310"/>
                  </a:lnTo>
                  <a:lnTo>
                    <a:pt x="42291" y="285750"/>
                  </a:lnTo>
                  <a:lnTo>
                    <a:pt x="25146" y="240030"/>
                  </a:lnTo>
                  <a:lnTo>
                    <a:pt x="19050" y="189230"/>
                  </a:lnTo>
                  <a:lnTo>
                    <a:pt x="19812" y="171450"/>
                  </a:lnTo>
                  <a:lnTo>
                    <a:pt x="29972" y="121920"/>
                  </a:lnTo>
                  <a:lnTo>
                    <a:pt x="50546" y="80010"/>
                  </a:lnTo>
                  <a:lnTo>
                    <a:pt x="79502" y="46990"/>
                  </a:lnTo>
                  <a:lnTo>
                    <a:pt x="114681" y="26670"/>
                  </a:lnTo>
                  <a:lnTo>
                    <a:pt x="154178" y="19050"/>
                  </a:lnTo>
                  <a:lnTo>
                    <a:pt x="181483" y="19050"/>
                  </a:lnTo>
                  <a:lnTo>
                    <a:pt x="167894" y="16510"/>
                  </a:lnTo>
                  <a:lnTo>
                    <a:pt x="153924" y="15240"/>
                  </a:lnTo>
                  <a:close/>
                </a:path>
                <a:path w="307339" h="378460">
                  <a:moveTo>
                    <a:pt x="181483" y="19050"/>
                  </a:moveTo>
                  <a:lnTo>
                    <a:pt x="154178" y="19050"/>
                  </a:lnTo>
                  <a:lnTo>
                    <a:pt x="167640" y="20320"/>
                  </a:lnTo>
                  <a:lnTo>
                    <a:pt x="180848" y="22860"/>
                  </a:lnTo>
                  <a:lnTo>
                    <a:pt x="217297" y="39370"/>
                  </a:lnTo>
                  <a:lnTo>
                    <a:pt x="248158" y="68580"/>
                  </a:lnTo>
                  <a:lnTo>
                    <a:pt x="271526" y="107950"/>
                  </a:lnTo>
                  <a:lnTo>
                    <a:pt x="285242" y="154940"/>
                  </a:lnTo>
                  <a:lnTo>
                    <a:pt x="288036" y="190500"/>
                  </a:lnTo>
                  <a:lnTo>
                    <a:pt x="287274" y="207010"/>
                  </a:lnTo>
                  <a:lnTo>
                    <a:pt x="277114" y="256540"/>
                  </a:lnTo>
                  <a:lnTo>
                    <a:pt x="256540" y="299720"/>
                  </a:lnTo>
                  <a:lnTo>
                    <a:pt x="227457" y="331470"/>
                  </a:lnTo>
                  <a:lnTo>
                    <a:pt x="192405" y="353060"/>
                  </a:lnTo>
                  <a:lnTo>
                    <a:pt x="152908" y="360680"/>
                  </a:lnTo>
                  <a:lnTo>
                    <a:pt x="180848" y="360680"/>
                  </a:lnTo>
                  <a:lnTo>
                    <a:pt x="218694" y="342900"/>
                  </a:lnTo>
                  <a:lnTo>
                    <a:pt x="250698" y="313690"/>
                  </a:lnTo>
                  <a:lnTo>
                    <a:pt x="274828" y="273050"/>
                  </a:lnTo>
                  <a:lnTo>
                    <a:pt x="288925" y="224790"/>
                  </a:lnTo>
                  <a:lnTo>
                    <a:pt x="291846" y="189230"/>
                  </a:lnTo>
                  <a:lnTo>
                    <a:pt x="291084" y="171450"/>
                  </a:lnTo>
                  <a:lnTo>
                    <a:pt x="280924" y="121920"/>
                  </a:lnTo>
                  <a:lnTo>
                    <a:pt x="260096" y="78740"/>
                  </a:lnTo>
                  <a:lnTo>
                    <a:pt x="230505" y="44450"/>
                  </a:lnTo>
                  <a:lnTo>
                    <a:pt x="194564" y="22860"/>
                  </a:lnTo>
                  <a:lnTo>
                    <a:pt x="181483" y="19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2225" y="4077080"/>
            <a:ext cx="2636901" cy="26369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2832" y="605154"/>
            <a:ext cx="13385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65">
                <a:solidFill>
                  <a:srgbClr val="252525"/>
                </a:solidFill>
              </a:rPr>
              <a:t>R</a:t>
            </a:r>
            <a:r>
              <a:rPr dirty="0" sz="4000" spc="-100">
                <a:solidFill>
                  <a:srgbClr val="252525"/>
                </a:solidFill>
              </a:rPr>
              <a:t>es</a:t>
            </a:r>
            <a:r>
              <a:rPr dirty="0" sz="4000" spc="-95">
                <a:solidFill>
                  <a:srgbClr val="252525"/>
                </a:solidFill>
              </a:rPr>
              <a:t>u</a:t>
            </a:r>
            <a:r>
              <a:rPr dirty="0" sz="4000" spc="-100">
                <a:solidFill>
                  <a:srgbClr val="252525"/>
                </a:solidFill>
              </a:rPr>
              <a:t>l</a:t>
            </a:r>
            <a:r>
              <a:rPr dirty="0" sz="4000" spc="-5">
                <a:solidFill>
                  <a:srgbClr val="252525"/>
                </a:solidFill>
              </a:rPr>
              <a:t>t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20" y="1561096"/>
            <a:ext cx="4608449" cy="4374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63" y="314325"/>
            <a:ext cx="5379720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9785" algn="l"/>
              </a:tabLst>
            </a:pPr>
            <a:r>
              <a:rPr dirty="0" spc="-105" b="1">
                <a:solidFill>
                  <a:srgbClr val="006FC0"/>
                </a:solidFill>
                <a:latin typeface="Constantia"/>
                <a:cs typeface="Constantia"/>
              </a:rPr>
              <a:t>P</a:t>
            </a:r>
            <a:r>
              <a:rPr dirty="0" spc="-95" b="1">
                <a:solidFill>
                  <a:srgbClr val="006FC0"/>
                </a:solidFill>
                <a:latin typeface="Constantia"/>
                <a:cs typeface="Constantia"/>
              </a:rPr>
              <a:t>ur</a:t>
            </a:r>
            <a:r>
              <a:rPr dirty="0" spc="-100" b="1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dirty="0" b="1">
                <a:solidFill>
                  <a:srgbClr val="006FC0"/>
                </a:solidFill>
                <a:latin typeface="Constantia"/>
                <a:cs typeface="Constantia"/>
              </a:rPr>
              <a:t>f</a:t>
            </a:r>
            <a:r>
              <a:rPr dirty="0" spc="-105" b="1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dirty="0" spc="-90" b="1">
                <a:solidFill>
                  <a:srgbClr val="006FC0"/>
                </a:solidFill>
                <a:latin typeface="Constantia"/>
                <a:cs typeface="Constantia"/>
              </a:rPr>
              <a:t>c</a:t>
            </a:r>
            <a:r>
              <a:rPr dirty="0" spc="-110" b="1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dirty="0" spc="-105" b="1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dirty="0" spc="-100" b="1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dirty="0" spc="-110" b="1">
                <a:solidFill>
                  <a:srgbClr val="006FC0"/>
                </a:solidFill>
                <a:latin typeface="Constantia"/>
                <a:cs typeface="Constantia"/>
              </a:rPr>
              <a:t>o</a:t>
            </a:r>
            <a:r>
              <a:rPr dirty="0" b="1">
                <a:solidFill>
                  <a:srgbClr val="006FC0"/>
                </a:solidFill>
                <a:latin typeface="Constantia"/>
                <a:cs typeface="Constantia"/>
              </a:rPr>
              <a:t>n</a:t>
            </a:r>
            <a:r>
              <a:rPr dirty="0" spc="-40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pc="-95" b="1">
                <a:solidFill>
                  <a:srgbClr val="006FC0"/>
                </a:solidFill>
                <a:latin typeface="Constantia"/>
                <a:cs typeface="Constantia"/>
              </a:rPr>
              <a:t>o</a:t>
            </a:r>
            <a:r>
              <a:rPr dirty="0" b="1">
                <a:solidFill>
                  <a:srgbClr val="006FC0"/>
                </a:solidFill>
                <a:latin typeface="Constantia"/>
                <a:cs typeface="Constantia"/>
              </a:rPr>
              <a:t>f</a:t>
            </a:r>
            <a:r>
              <a:rPr dirty="0" b="1">
                <a:solidFill>
                  <a:srgbClr val="006FC0"/>
                </a:solidFill>
                <a:latin typeface="Constantia"/>
                <a:cs typeface="Constantia"/>
              </a:rPr>
              <a:t>	</a:t>
            </a:r>
            <a:r>
              <a:rPr dirty="0" spc="-95" b="1">
                <a:solidFill>
                  <a:srgbClr val="006FC0"/>
                </a:solidFill>
                <a:latin typeface="Constantia"/>
                <a:cs typeface="Constantia"/>
              </a:rPr>
              <a:t>Ba</a:t>
            </a:r>
            <a:r>
              <a:rPr dirty="0" spc="-90" b="1">
                <a:solidFill>
                  <a:srgbClr val="006FC0"/>
                </a:solidFill>
                <a:latin typeface="Constantia"/>
                <a:cs typeface="Constantia"/>
              </a:rPr>
              <a:t>c</a:t>
            </a:r>
            <a:r>
              <a:rPr dirty="0" spc="-155" b="1">
                <a:solidFill>
                  <a:srgbClr val="006FC0"/>
                </a:solidFill>
                <a:latin typeface="Constantia"/>
                <a:cs typeface="Constantia"/>
              </a:rPr>
              <a:t>t</a:t>
            </a:r>
            <a:r>
              <a:rPr dirty="0" spc="-114" b="1">
                <a:solidFill>
                  <a:srgbClr val="006FC0"/>
                </a:solidFill>
                <a:latin typeface="Constantia"/>
                <a:cs typeface="Constantia"/>
              </a:rPr>
              <a:t>e</a:t>
            </a:r>
            <a:r>
              <a:rPr dirty="0" spc="-105" b="1">
                <a:solidFill>
                  <a:srgbClr val="006FC0"/>
                </a:solidFill>
                <a:latin typeface="Constantia"/>
                <a:cs typeface="Constantia"/>
              </a:rPr>
              <a:t>r</a:t>
            </a:r>
            <a:r>
              <a:rPr dirty="0" spc="-100" b="1">
                <a:solidFill>
                  <a:srgbClr val="006FC0"/>
                </a:solidFill>
                <a:latin typeface="Constantia"/>
                <a:cs typeface="Constantia"/>
              </a:rPr>
              <a:t>i</a:t>
            </a:r>
            <a:r>
              <a:rPr dirty="0" b="1">
                <a:solidFill>
                  <a:srgbClr val="006FC0"/>
                </a:solidFill>
                <a:latin typeface="Constantia"/>
                <a:cs typeface="Constantia"/>
              </a:rPr>
              <a:t>a</a:t>
            </a:r>
            <a:r>
              <a:rPr dirty="0" spc="-33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b="1">
                <a:solidFill>
                  <a:srgbClr val="006FC0"/>
                </a:solidFill>
                <a:latin typeface="Constantia"/>
                <a:cs typeface="Constantia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4168"/>
            <a:ext cx="7440295" cy="365887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2344420">
              <a:lnSpc>
                <a:spcPct val="100000"/>
              </a:lnSpc>
              <a:spcBef>
                <a:spcPts val="955"/>
              </a:spcBef>
            </a:pPr>
            <a:r>
              <a:rPr dirty="0" sz="2800" spc="-15" b="1">
                <a:solidFill>
                  <a:srgbClr val="FF3399"/>
                </a:solidFill>
                <a:latin typeface="Constantia"/>
                <a:cs typeface="Constantia"/>
              </a:rPr>
              <a:t>Streak</a:t>
            </a:r>
            <a:r>
              <a:rPr dirty="0" sz="2800" spc="-100" b="1">
                <a:solidFill>
                  <a:srgbClr val="FF3399"/>
                </a:solidFill>
                <a:latin typeface="Constantia"/>
                <a:cs typeface="Constantia"/>
              </a:rPr>
              <a:t> </a:t>
            </a:r>
            <a:r>
              <a:rPr dirty="0" sz="2800" spc="-15" b="1">
                <a:solidFill>
                  <a:srgbClr val="FF3399"/>
                </a:solidFill>
                <a:latin typeface="Constantia"/>
                <a:cs typeface="Constantia"/>
              </a:rPr>
              <a:t>plate</a:t>
            </a:r>
            <a:r>
              <a:rPr dirty="0" sz="2800" spc="-80" b="1">
                <a:solidFill>
                  <a:srgbClr val="FF3399"/>
                </a:solidFill>
                <a:latin typeface="Constantia"/>
                <a:cs typeface="Constantia"/>
              </a:rPr>
              <a:t> </a:t>
            </a:r>
            <a:r>
              <a:rPr dirty="0" sz="2800" spc="-15" b="1">
                <a:solidFill>
                  <a:srgbClr val="FF3399"/>
                </a:solidFill>
                <a:latin typeface="Constantia"/>
                <a:cs typeface="Constantia"/>
              </a:rPr>
              <a:t>Method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0AFEF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dirty="0" sz="2400" spc="-10" b="1">
                <a:latin typeface="Constantia"/>
                <a:cs typeface="Constantia"/>
              </a:rPr>
              <a:t>Streak</a:t>
            </a:r>
            <a:r>
              <a:rPr dirty="0" sz="2400" spc="-50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inoculum</a:t>
            </a:r>
            <a:r>
              <a:rPr dirty="0" sz="2400" spc="-95" b="1">
                <a:latin typeface="Constantia"/>
                <a:cs typeface="Constantia"/>
              </a:rPr>
              <a:t> </a:t>
            </a:r>
            <a:r>
              <a:rPr dirty="0" sz="2400" spc="-10" b="1">
                <a:latin typeface="Constantia"/>
                <a:cs typeface="Constantia"/>
              </a:rPr>
              <a:t>onto</a:t>
            </a:r>
            <a:r>
              <a:rPr dirty="0" sz="2400" spc="-12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one</a:t>
            </a:r>
            <a:r>
              <a:rPr dirty="0" sz="2400" spc="-105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portion</a:t>
            </a:r>
            <a:r>
              <a:rPr dirty="0" sz="2400" spc="-9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of</a:t>
            </a:r>
            <a:r>
              <a:rPr dirty="0" sz="2400" spc="35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the</a:t>
            </a:r>
            <a:r>
              <a:rPr dirty="0" sz="2400" spc="-110" b="1">
                <a:latin typeface="Constantia"/>
                <a:cs typeface="Constantia"/>
              </a:rPr>
              <a:t> </a:t>
            </a:r>
            <a:r>
              <a:rPr dirty="0" sz="2400" spc="-15" b="1">
                <a:latin typeface="Constantia"/>
                <a:cs typeface="Constantia"/>
              </a:rPr>
              <a:t>plate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00AFEF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dirty="0" sz="2400" spc="-10" b="1">
                <a:latin typeface="Constantia"/>
                <a:cs typeface="Constantia"/>
              </a:rPr>
              <a:t>Sterilize</a:t>
            </a:r>
            <a:r>
              <a:rPr dirty="0" sz="2400" spc="-12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the</a:t>
            </a:r>
            <a:r>
              <a:rPr dirty="0" sz="2400" spc="-75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loop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95"/>
              </a:spcBef>
              <a:buClr>
                <a:srgbClr val="00AFEF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dirty="0" sz="2400" spc="-10" b="1">
                <a:latin typeface="Constantia"/>
                <a:cs typeface="Constantia"/>
              </a:rPr>
              <a:t>Streak</a:t>
            </a:r>
            <a:r>
              <a:rPr dirty="0" sz="2400" spc="-70" b="1">
                <a:latin typeface="Constantia"/>
                <a:cs typeface="Constantia"/>
              </a:rPr>
              <a:t> </a:t>
            </a:r>
            <a:r>
              <a:rPr dirty="0" sz="2400" spc="-10" b="1">
                <a:latin typeface="Constantia"/>
                <a:cs typeface="Constantia"/>
              </a:rPr>
              <a:t>through</a:t>
            </a:r>
            <a:r>
              <a:rPr dirty="0" sz="2400" spc="-7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the</a:t>
            </a:r>
            <a:r>
              <a:rPr dirty="0" sz="2400" spc="-75" b="1">
                <a:latin typeface="Constantia"/>
                <a:cs typeface="Constantia"/>
              </a:rPr>
              <a:t> </a:t>
            </a:r>
            <a:r>
              <a:rPr dirty="0" sz="2400" spc="10" b="1">
                <a:latin typeface="Constantia"/>
                <a:cs typeface="Constantia"/>
              </a:rPr>
              <a:t>first</a:t>
            </a:r>
            <a:r>
              <a:rPr dirty="0" sz="2400" spc="-65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inoculum</a:t>
            </a:r>
            <a:r>
              <a:rPr dirty="0" sz="2400" spc="-9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and</a:t>
            </a:r>
            <a:r>
              <a:rPr dirty="0" sz="2400" spc="-55" b="1">
                <a:latin typeface="Constantia"/>
                <a:cs typeface="Constantia"/>
              </a:rPr>
              <a:t> </a:t>
            </a:r>
            <a:r>
              <a:rPr dirty="0" sz="2400" spc="-10" b="1">
                <a:latin typeface="Constantia"/>
                <a:cs typeface="Constantia"/>
              </a:rPr>
              <a:t>spread</a:t>
            </a:r>
            <a:r>
              <a:rPr dirty="0" sz="2400" b="1">
                <a:latin typeface="Constantia"/>
                <a:cs typeface="Constantia"/>
              </a:rPr>
              <a:t> </a:t>
            </a:r>
            <a:r>
              <a:rPr dirty="0" sz="2400" spc="-10" b="1">
                <a:latin typeface="Constantia"/>
                <a:cs typeface="Constantia"/>
              </a:rPr>
              <a:t>into </a:t>
            </a:r>
            <a:r>
              <a:rPr dirty="0" sz="2400" spc="-560" b="1">
                <a:latin typeface="Constantia"/>
                <a:cs typeface="Constantia"/>
              </a:rPr>
              <a:t> </a:t>
            </a:r>
            <a:r>
              <a:rPr dirty="0" sz="2400" spc="-10" b="1">
                <a:latin typeface="Constantia"/>
                <a:cs typeface="Constantia"/>
              </a:rPr>
              <a:t>second</a:t>
            </a:r>
            <a:r>
              <a:rPr dirty="0" sz="2400" spc="-6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section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10"/>
              </a:spcBef>
              <a:buClr>
                <a:srgbClr val="00AFEF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dirty="0" sz="2400" spc="-40" b="1">
                <a:latin typeface="Constantia"/>
                <a:cs typeface="Constantia"/>
              </a:rPr>
              <a:t>R</a:t>
            </a:r>
            <a:r>
              <a:rPr dirty="0" sz="2400" b="1">
                <a:latin typeface="Constantia"/>
                <a:cs typeface="Constantia"/>
              </a:rPr>
              <a:t>epeat</a:t>
            </a:r>
            <a:r>
              <a:rPr dirty="0" sz="2400" spc="-13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se</a:t>
            </a:r>
            <a:r>
              <a:rPr dirty="0" sz="2400" spc="-60" b="1">
                <a:latin typeface="Constantia"/>
                <a:cs typeface="Constantia"/>
              </a:rPr>
              <a:t>v</a:t>
            </a:r>
            <a:r>
              <a:rPr dirty="0" sz="2400" b="1">
                <a:latin typeface="Constantia"/>
                <a:cs typeface="Constantia"/>
              </a:rPr>
              <a:t>e</a:t>
            </a:r>
            <a:r>
              <a:rPr dirty="0" sz="2400" spc="-35" b="1">
                <a:latin typeface="Constantia"/>
                <a:cs typeface="Constantia"/>
              </a:rPr>
              <a:t>r</a:t>
            </a:r>
            <a:r>
              <a:rPr dirty="0" sz="2400" b="1">
                <a:latin typeface="Constantia"/>
                <a:cs typeface="Constantia"/>
              </a:rPr>
              <a:t>al</a:t>
            </a:r>
            <a:r>
              <a:rPr dirty="0" sz="2400" spc="-6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ti</a:t>
            </a:r>
            <a:r>
              <a:rPr dirty="0" sz="2400" spc="-15" b="1">
                <a:latin typeface="Constantia"/>
                <a:cs typeface="Constantia"/>
              </a:rPr>
              <a:t>m</a:t>
            </a:r>
            <a:r>
              <a:rPr dirty="0" sz="2400" b="1">
                <a:latin typeface="Constantia"/>
                <a:cs typeface="Constantia"/>
              </a:rPr>
              <a:t>es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95"/>
              </a:spcBef>
              <a:buClr>
                <a:srgbClr val="00AFEF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dirty="0" sz="2400" spc="-5" b="1">
                <a:latin typeface="Constantia"/>
                <a:cs typeface="Constantia"/>
              </a:rPr>
              <a:t>Incubate</a:t>
            </a:r>
            <a:r>
              <a:rPr dirty="0" sz="2400" spc="-8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it</a:t>
            </a:r>
            <a:r>
              <a:rPr dirty="0" sz="2400" spc="-80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for</a:t>
            </a:r>
            <a:r>
              <a:rPr dirty="0" sz="2400" spc="-110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24</a:t>
            </a:r>
            <a:r>
              <a:rPr dirty="0" sz="2400" spc="-15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h.</a:t>
            </a:r>
            <a:r>
              <a:rPr dirty="0" sz="2400" spc="-2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,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2240280" algn="l"/>
              </a:tabLst>
            </a:pPr>
            <a:r>
              <a:rPr dirty="0" sz="2400" b="1">
                <a:latin typeface="Constantia"/>
                <a:cs typeface="Constantia"/>
              </a:rPr>
              <a:t>a</a:t>
            </a:r>
            <a:r>
              <a:rPr dirty="0" sz="2400" spc="-114" b="1">
                <a:latin typeface="Constantia"/>
                <a:cs typeface="Constantia"/>
              </a:rPr>
              <a:t> </a:t>
            </a:r>
            <a:r>
              <a:rPr dirty="0" sz="2400" spc="-10" b="1">
                <a:latin typeface="Constantia"/>
                <a:cs typeface="Constantia"/>
              </a:rPr>
              <a:t>single</a:t>
            </a:r>
            <a:r>
              <a:rPr dirty="0" sz="2400" spc="-85" b="1">
                <a:latin typeface="Constantia"/>
                <a:cs typeface="Constantia"/>
              </a:rPr>
              <a:t> </a:t>
            </a:r>
            <a:r>
              <a:rPr dirty="0" sz="2400" spc="-15" b="1">
                <a:latin typeface="Constantia"/>
                <a:cs typeface="Constantia"/>
              </a:rPr>
              <a:t>colony	</a:t>
            </a:r>
            <a:r>
              <a:rPr dirty="0" sz="2400" spc="-5" b="1">
                <a:latin typeface="Constantia"/>
                <a:cs typeface="Constantia"/>
              </a:rPr>
              <a:t>will</a:t>
            </a:r>
            <a:r>
              <a:rPr dirty="0" sz="2400" spc="-1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be</a:t>
            </a:r>
            <a:r>
              <a:rPr dirty="0" sz="2400" spc="-130" b="1">
                <a:latin typeface="Constantia"/>
                <a:cs typeface="Constantia"/>
              </a:rPr>
              <a:t> </a:t>
            </a:r>
            <a:r>
              <a:rPr dirty="0" sz="2400" spc="-5" b="1">
                <a:latin typeface="Constantia"/>
                <a:cs typeface="Constantia"/>
              </a:rPr>
              <a:t>observed</a:t>
            </a:r>
            <a:r>
              <a:rPr dirty="0" sz="2400" spc="-45" b="1">
                <a:latin typeface="Constantia"/>
                <a:cs typeface="Constantia"/>
              </a:rPr>
              <a:t> </a:t>
            </a:r>
            <a:r>
              <a:rPr dirty="0" sz="2400" b="1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8727" y="3644988"/>
            <a:ext cx="3655822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6" y="908685"/>
            <a:ext cx="6636639" cy="44645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9679" y="0"/>
            <a:ext cx="147574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55">
                <a:solidFill>
                  <a:srgbClr val="252525"/>
                </a:solidFill>
              </a:rPr>
              <a:t>R</a:t>
            </a:r>
            <a:r>
              <a:rPr dirty="0" sz="4400" spc="-95">
                <a:solidFill>
                  <a:srgbClr val="252525"/>
                </a:solidFill>
              </a:rPr>
              <a:t>es</a:t>
            </a:r>
            <a:r>
              <a:rPr dirty="0" sz="4400" spc="-110">
                <a:solidFill>
                  <a:srgbClr val="252525"/>
                </a:solidFill>
              </a:rPr>
              <a:t>ul</a:t>
            </a:r>
            <a:r>
              <a:rPr dirty="0" sz="4400">
                <a:solidFill>
                  <a:srgbClr val="252525"/>
                </a:solidFill>
              </a:rPr>
              <a:t>t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4923"/>
            <a:ext cx="3840226" cy="38402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59001" y="417512"/>
            <a:ext cx="390525" cy="3670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36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dirty="0" sz="1800" b="1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8971" y="2213609"/>
            <a:ext cx="165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091" y="3949065"/>
            <a:ext cx="1699895" cy="796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9781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dirty="0" sz="1800" spc="-5" b="1">
                <a:latin typeface="Comic Sans MS"/>
                <a:cs typeface="Comic Sans MS"/>
              </a:rPr>
              <a:t>Streak</a:t>
            </a:r>
            <a:r>
              <a:rPr dirty="0" sz="1800" spc="-85" b="1">
                <a:latin typeface="Comic Sans MS"/>
                <a:cs typeface="Comic Sans MS"/>
              </a:rPr>
              <a:t> </a:t>
            </a:r>
            <a:r>
              <a:rPr dirty="0" sz="1800" spc="-5" b="1">
                <a:latin typeface="Comic Sans MS"/>
                <a:cs typeface="Comic Sans MS"/>
              </a:rPr>
              <a:t>pattern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441" y="2375661"/>
            <a:ext cx="165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8827" y="1362074"/>
            <a:ext cx="5860542" cy="549592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14925" y="1951037"/>
            <a:ext cx="309880" cy="3670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365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dirty="0" sz="1800" b="1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9251" y="3281362"/>
            <a:ext cx="349250" cy="3670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429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dirty="0" sz="1800" b="1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85000" y="5029263"/>
            <a:ext cx="335280" cy="3670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429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dirty="0" sz="1800" b="1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95951" y="4343463"/>
            <a:ext cx="430530" cy="3670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429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dirty="0" sz="1800" b="1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06975" y="6184900"/>
            <a:ext cx="3411854" cy="3670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492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dirty="0" sz="1800" spc="-5" b="1">
                <a:latin typeface="Comic Sans MS"/>
                <a:cs typeface="Comic Sans MS"/>
              </a:rPr>
              <a:t>Bacterial</a:t>
            </a:r>
            <a:r>
              <a:rPr dirty="0" sz="1800" spc="-60" b="1">
                <a:latin typeface="Comic Sans MS"/>
                <a:cs typeface="Comic Sans MS"/>
              </a:rPr>
              <a:t> </a:t>
            </a:r>
            <a:r>
              <a:rPr dirty="0" sz="1800" b="1">
                <a:latin typeface="Comic Sans MS"/>
                <a:cs typeface="Comic Sans MS"/>
              </a:rPr>
              <a:t>growth</a:t>
            </a:r>
            <a:r>
              <a:rPr dirty="0" sz="1800" spc="-40" b="1">
                <a:latin typeface="Comic Sans MS"/>
                <a:cs typeface="Comic Sans MS"/>
              </a:rPr>
              <a:t> </a:t>
            </a:r>
            <a:r>
              <a:rPr dirty="0" sz="1800" spc="-5" b="1">
                <a:latin typeface="Comic Sans MS"/>
                <a:cs typeface="Comic Sans MS"/>
              </a:rPr>
              <a:t>pattern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77008" y="188848"/>
            <a:ext cx="6877050" cy="6007735"/>
            <a:chOff x="1977008" y="188848"/>
            <a:chExt cx="6877050" cy="600773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2549" y="188848"/>
              <a:ext cx="2421001" cy="23225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77008" y="4891658"/>
              <a:ext cx="2868295" cy="1304925"/>
            </a:xfrm>
            <a:custGeom>
              <a:avLst/>
              <a:gdLst/>
              <a:ahLst/>
              <a:cxnLst/>
              <a:rect l="l" t="t" r="r" b="b"/>
              <a:pathLst>
                <a:path w="2868295" h="1304925">
                  <a:moveTo>
                    <a:pt x="2796020" y="1275577"/>
                  </a:moveTo>
                  <a:lnTo>
                    <a:pt x="2782951" y="1304505"/>
                  </a:lnTo>
                  <a:lnTo>
                    <a:pt x="2868041" y="1301178"/>
                  </a:lnTo>
                  <a:lnTo>
                    <a:pt x="2851486" y="1280807"/>
                  </a:lnTo>
                  <a:lnTo>
                    <a:pt x="2807589" y="1280807"/>
                  </a:lnTo>
                  <a:lnTo>
                    <a:pt x="2796020" y="1275577"/>
                  </a:lnTo>
                  <a:close/>
                </a:path>
                <a:path w="2868295" h="1304925">
                  <a:moveTo>
                    <a:pt x="2801244" y="1264015"/>
                  </a:moveTo>
                  <a:lnTo>
                    <a:pt x="2796020" y="1275577"/>
                  </a:lnTo>
                  <a:lnTo>
                    <a:pt x="2807589" y="1280807"/>
                  </a:lnTo>
                  <a:lnTo>
                    <a:pt x="2812796" y="1269238"/>
                  </a:lnTo>
                  <a:lnTo>
                    <a:pt x="2801244" y="1264015"/>
                  </a:lnTo>
                  <a:close/>
                </a:path>
                <a:path w="2868295" h="1304925">
                  <a:moveTo>
                    <a:pt x="2814320" y="1235075"/>
                  </a:moveTo>
                  <a:lnTo>
                    <a:pt x="2801244" y="1264015"/>
                  </a:lnTo>
                  <a:lnTo>
                    <a:pt x="2812796" y="1269238"/>
                  </a:lnTo>
                  <a:lnTo>
                    <a:pt x="2807589" y="1280807"/>
                  </a:lnTo>
                  <a:lnTo>
                    <a:pt x="2851486" y="1280807"/>
                  </a:lnTo>
                  <a:lnTo>
                    <a:pt x="2814320" y="1235075"/>
                  </a:lnTo>
                  <a:close/>
                </a:path>
                <a:path w="2868295" h="1304925">
                  <a:moveTo>
                    <a:pt x="5207" y="0"/>
                  </a:moveTo>
                  <a:lnTo>
                    <a:pt x="0" y="11557"/>
                  </a:lnTo>
                  <a:lnTo>
                    <a:pt x="2796020" y="1275577"/>
                  </a:lnTo>
                  <a:lnTo>
                    <a:pt x="2801244" y="1264015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469129" y="787730"/>
            <a:ext cx="1742439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omic Sans MS"/>
                <a:cs typeface="Comic Sans MS"/>
              </a:rPr>
              <a:t>Nice</a:t>
            </a:r>
            <a:r>
              <a:rPr dirty="0" sz="2000" spc="-95" b="1">
                <a:latin typeface="Comic Sans MS"/>
                <a:cs typeface="Comic Sans MS"/>
              </a:rPr>
              <a:t> </a:t>
            </a:r>
            <a:r>
              <a:rPr dirty="0" sz="2000" spc="-5" b="1">
                <a:latin typeface="Comic Sans MS"/>
                <a:cs typeface="Comic Sans MS"/>
              </a:rPr>
              <a:t>isolation!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9F2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الشريحة 1</dc:title>
  <dcterms:created xsi:type="dcterms:W3CDTF">2022-04-22T08:33:51Z</dcterms:created>
  <dcterms:modified xsi:type="dcterms:W3CDTF">2022-04-22T08:33:51Z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2022-04-22T00:00:00Z</vt:filetime>
  </property>
</Properties>
</file>