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7" r:id="rId3"/>
    <p:sldId id="263" r:id="rId4"/>
    <p:sldId id="260" r:id="rId5"/>
    <p:sldId id="261" r:id="rId6"/>
    <p:sldId id="266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EBD3C-CF3D-49A7-9202-5E3F8D0A6BCA}" v="2" dt="2025-02-15T17:17:00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9ABEBD3C-CF3D-49A7-9202-5E3F8D0A6BCA}"/>
    <pc:docChg chg="addSld modSld">
      <pc:chgData name="Haya Aldossary" userId="dfb888b2b3201462" providerId="LiveId" clId="{9ABEBD3C-CF3D-49A7-9202-5E3F8D0A6BCA}" dt="2025-02-15T17:32:59.917" v="63" actId="20577"/>
      <pc:docMkLst>
        <pc:docMk/>
      </pc:docMkLst>
      <pc:sldChg chg="modSp mod">
        <pc:chgData name="Haya Aldossary" userId="dfb888b2b3201462" providerId="LiveId" clId="{9ABEBD3C-CF3D-49A7-9202-5E3F8D0A6BCA}" dt="2025-02-15T17:32:52.196" v="59" actId="20577"/>
        <pc:sldMkLst>
          <pc:docMk/>
          <pc:sldMk cId="3578274548" sldId="261"/>
        </pc:sldMkLst>
        <pc:spChg chg="mod">
          <ac:chgData name="Haya Aldossary" userId="dfb888b2b3201462" providerId="LiveId" clId="{9ABEBD3C-CF3D-49A7-9202-5E3F8D0A6BCA}" dt="2025-02-15T17:32:52.196" v="59" actId="20577"/>
          <ac:spMkLst>
            <pc:docMk/>
            <pc:sldMk cId="3578274548" sldId="261"/>
            <ac:spMk id="5" creationId="{94F5886A-67C9-E493-A38B-08BE46504AF5}"/>
          </ac:spMkLst>
        </pc:spChg>
      </pc:sldChg>
      <pc:sldChg chg="addSp modSp new mod">
        <pc:chgData name="Haya Aldossary" userId="dfb888b2b3201462" providerId="LiveId" clId="{9ABEBD3C-CF3D-49A7-9202-5E3F8D0A6BCA}" dt="2025-02-15T17:32:59.917" v="63" actId="20577"/>
        <pc:sldMkLst>
          <pc:docMk/>
          <pc:sldMk cId="3042491392" sldId="266"/>
        </pc:sldMkLst>
        <pc:spChg chg="add mod">
          <ac:chgData name="Haya Aldossary" userId="dfb888b2b3201462" providerId="LiveId" clId="{9ABEBD3C-CF3D-49A7-9202-5E3F8D0A6BCA}" dt="2025-02-15T17:16:50.236" v="26"/>
          <ac:spMkLst>
            <pc:docMk/>
            <pc:sldMk cId="3042491392" sldId="266"/>
            <ac:spMk id="2" creationId="{755FC3FB-DB5C-948A-1E6A-1D2CF27856BE}"/>
          </ac:spMkLst>
        </pc:spChg>
        <pc:spChg chg="add mod">
          <ac:chgData name="Haya Aldossary" userId="dfb888b2b3201462" providerId="LiveId" clId="{9ABEBD3C-CF3D-49A7-9202-5E3F8D0A6BCA}" dt="2025-02-15T17:17:00.375" v="27"/>
          <ac:spMkLst>
            <pc:docMk/>
            <pc:sldMk cId="3042491392" sldId="266"/>
            <ac:spMk id="3" creationId="{900A76FB-E864-A8EB-5259-74C3A43F96B8}"/>
          </ac:spMkLst>
        </pc:spChg>
        <pc:spChg chg="add mod">
          <ac:chgData name="Haya Aldossary" userId="dfb888b2b3201462" providerId="LiveId" clId="{9ABEBD3C-CF3D-49A7-9202-5E3F8D0A6BCA}" dt="2025-02-15T17:32:59.917" v="63" actId="20577"/>
          <ac:spMkLst>
            <pc:docMk/>
            <pc:sldMk cId="3042491392" sldId="266"/>
            <ac:spMk id="5" creationId="{DB090E58-A1C2-87A0-D839-3BD8EC8BC322}"/>
          </ac:spMkLst>
        </pc:spChg>
      </pc:sldChg>
    </pc:docChg>
  </pc:docChgLst>
  <pc:docChgLst>
    <pc:chgData name="Haya Aldossary" userId="dfb888b2b3201462" providerId="LiveId" clId="{6CB004F6-E3E2-473D-802F-6687F3FADED3}"/>
    <pc:docChg chg="undo custSel addSld delSld modSld sldOrd">
      <pc:chgData name="Haya Aldossary" userId="dfb888b2b3201462" providerId="LiveId" clId="{6CB004F6-E3E2-473D-802F-6687F3FADED3}" dt="2024-10-25T05:42:15.549" v="772" actId="1076"/>
      <pc:docMkLst>
        <pc:docMk/>
      </pc:docMkLst>
      <pc:sldChg chg="modSp mod">
        <pc:chgData name="Haya Aldossary" userId="dfb888b2b3201462" providerId="LiveId" clId="{6CB004F6-E3E2-473D-802F-6687F3FADED3}" dt="2024-09-30T16:00:02.085" v="702" actId="207"/>
        <pc:sldMkLst>
          <pc:docMk/>
          <pc:sldMk cId="2562968933" sldId="257"/>
        </pc:sldMkLst>
      </pc:sldChg>
      <pc:sldChg chg="delSp modSp mod">
        <pc:chgData name="Haya Aldossary" userId="dfb888b2b3201462" providerId="LiveId" clId="{6CB004F6-E3E2-473D-802F-6687F3FADED3}" dt="2024-09-30T15:58:10.170" v="695" actId="1076"/>
        <pc:sldMkLst>
          <pc:docMk/>
          <pc:sldMk cId="3668398567" sldId="258"/>
        </pc:sldMkLst>
      </pc:sldChg>
      <pc:sldChg chg="modSp del mod">
        <pc:chgData name="Haya Aldossary" userId="dfb888b2b3201462" providerId="LiveId" clId="{6CB004F6-E3E2-473D-802F-6687F3FADED3}" dt="2024-09-30T15:17:19.107" v="694" actId="2696"/>
        <pc:sldMkLst>
          <pc:docMk/>
          <pc:sldMk cId="2204283871" sldId="259"/>
        </pc:sldMkLst>
      </pc:sldChg>
      <pc:sldChg chg="modSp mod">
        <pc:chgData name="Haya Aldossary" userId="dfb888b2b3201462" providerId="LiveId" clId="{6CB004F6-E3E2-473D-802F-6687F3FADED3}" dt="2024-10-01T06:46:40.426" v="762" actId="13926"/>
        <pc:sldMkLst>
          <pc:docMk/>
          <pc:sldMk cId="677393448" sldId="260"/>
        </pc:sldMkLst>
      </pc:sldChg>
      <pc:sldChg chg="addSp modSp mod">
        <pc:chgData name="Haya Aldossary" userId="dfb888b2b3201462" providerId="LiveId" clId="{6CB004F6-E3E2-473D-802F-6687F3FADED3}" dt="2024-10-01T06:47:54.437" v="766" actId="115"/>
        <pc:sldMkLst>
          <pc:docMk/>
          <pc:sldMk cId="3578274548" sldId="261"/>
        </pc:sldMkLst>
      </pc:sldChg>
      <pc:sldChg chg="addSp delSp modSp mod modNotesTx">
        <pc:chgData name="Haya Aldossary" userId="dfb888b2b3201462" providerId="LiveId" clId="{6CB004F6-E3E2-473D-802F-6687F3FADED3}" dt="2024-10-01T06:49:03.276" v="771" actId="20577"/>
        <pc:sldMkLst>
          <pc:docMk/>
          <pc:sldMk cId="1928763906" sldId="262"/>
        </pc:sldMkLst>
      </pc:sldChg>
      <pc:sldChg chg="addSp modSp mod ord">
        <pc:chgData name="Haya Aldossary" userId="dfb888b2b3201462" providerId="LiveId" clId="{6CB004F6-E3E2-473D-802F-6687F3FADED3}" dt="2024-09-29T17:33:49.502" v="127"/>
        <pc:sldMkLst>
          <pc:docMk/>
          <pc:sldMk cId="2787115332" sldId="263"/>
        </pc:sldMkLst>
      </pc:sldChg>
      <pc:sldChg chg="addSp modSp mod">
        <pc:chgData name="Haya Aldossary" userId="dfb888b2b3201462" providerId="LiveId" clId="{6CB004F6-E3E2-473D-802F-6687F3FADED3}" dt="2024-09-30T16:13:13.527" v="759" actId="20577"/>
        <pc:sldMkLst>
          <pc:docMk/>
          <pc:sldMk cId="3445537206" sldId="264"/>
        </pc:sldMkLst>
      </pc:sldChg>
      <pc:sldChg chg="addSp delSp modSp mod ord">
        <pc:chgData name="Haya Aldossary" userId="dfb888b2b3201462" providerId="LiveId" clId="{6CB004F6-E3E2-473D-802F-6687F3FADED3}" dt="2024-10-25T05:42:15.549" v="772" actId="1076"/>
        <pc:sldMkLst>
          <pc:docMk/>
          <pc:sldMk cId="1520692014" sldId="265"/>
        </pc:sldMkLst>
      </pc:sldChg>
      <pc:sldChg chg="addSp modSp add del mod">
        <pc:chgData name="Haya Aldossary" userId="dfb888b2b3201462" providerId="LiveId" clId="{6CB004F6-E3E2-473D-802F-6687F3FADED3}" dt="2024-09-30T15:17:19.107" v="694" actId="2696"/>
        <pc:sldMkLst>
          <pc:docMk/>
          <pc:sldMk cId="4213194370" sldId="266"/>
        </pc:sldMkLst>
      </pc:sldChg>
      <pc:sldChg chg="addSp modSp del mod">
        <pc:chgData name="Haya Aldossary" userId="dfb888b2b3201462" providerId="LiveId" clId="{6CB004F6-E3E2-473D-802F-6687F3FADED3}" dt="2024-09-30T15:17:19.107" v="694" actId="2696"/>
        <pc:sldMkLst>
          <pc:docMk/>
          <pc:sldMk cId="3217957070" sldId="267"/>
        </pc:sldMkLst>
      </pc:sldChg>
      <pc:sldChg chg="addSp modSp del mod">
        <pc:chgData name="Haya Aldossary" userId="dfb888b2b3201462" providerId="LiveId" clId="{6CB004F6-E3E2-473D-802F-6687F3FADED3}" dt="2024-09-30T15:17:19.107" v="694" actId="2696"/>
        <pc:sldMkLst>
          <pc:docMk/>
          <pc:sldMk cId="1392251332" sldId="268"/>
        </pc:sldMkLst>
      </pc:sldChg>
      <pc:sldChg chg="addSp modSp del mod">
        <pc:chgData name="Haya Aldossary" userId="dfb888b2b3201462" providerId="LiveId" clId="{6CB004F6-E3E2-473D-802F-6687F3FADED3}" dt="2024-09-30T15:17:19.107" v="694" actId="2696"/>
        <pc:sldMkLst>
          <pc:docMk/>
          <pc:sldMk cId="3336694889" sldId="269"/>
        </pc:sldMkLst>
      </pc:sldChg>
      <pc:sldChg chg="addSp modSp del mod">
        <pc:chgData name="Haya Aldossary" userId="dfb888b2b3201462" providerId="LiveId" clId="{6CB004F6-E3E2-473D-802F-6687F3FADED3}" dt="2024-09-30T15:17:19.107" v="694" actId="2696"/>
        <pc:sldMkLst>
          <pc:docMk/>
          <pc:sldMk cId="3833490118" sldId="270"/>
        </pc:sldMkLst>
      </pc:sldChg>
      <pc:sldChg chg="addSp modSp del mod">
        <pc:chgData name="Haya Aldossary" userId="dfb888b2b3201462" providerId="LiveId" clId="{6CB004F6-E3E2-473D-802F-6687F3FADED3}" dt="2024-09-30T15:17:19.107" v="694" actId="2696"/>
        <pc:sldMkLst>
          <pc:docMk/>
          <pc:sldMk cId="2630932138" sldId="271"/>
        </pc:sldMkLst>
      </pc:sldChg>
      <pc:sldChg chg="addSp modSp new del mod">
        <pc:chgData name="Haya Aldossary" userId="dfb888b2b3201462" providerId="LiveId" clId="{6CB004F6-E3E2-473D-802F-6687F3FADED3}" dt="2024-09-30T15:17:19.107" v="694" actId="2696"/>
        <pc:sldMkLst>
          <pc:docMk/>
          <pc:sldMk cId="996158283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7AB2F-1AAC-4823-AB85-7CE211F6B060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C7923-D36A-4534-A02C-1EA18688D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C7923-D36A-4534-A02C-1EA18688D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86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3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2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4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1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0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F039A8-10F6-4B68-995E-675FB352F0AE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229E7E-8824-4D65-BC7D-1F304714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ryMwinga/cryptococcosis-97889849#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ryMwinga/cryptococcosis-97889849#1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2F8129-9AF9-18B2-AB33-904AAF81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716315"/>
            <a:ext cx="9144000" cy="2387600"/>
          </a:xfrm>
        </p:spPr>
        <p:txBody>
          <a:bodyPr/>
          <a:lstStyle/>
          <a:p>
            <a:r>
              <a:rPr lang="en-US" b="1" i="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Cryptococcus Neoformans</a:t>
            </a:r>
            <a:br>
              <a:rPr lang="en-US" b="1" i="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i="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9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5840F-4768-E7D9-2C8A-3CBC13DF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62" y="2362198"/>
            <a:ext cx="4807695" cy="3054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2D777-1F0C-FEBA-B5B5-F8F2ADB5C91E}"/>
              </a:ext>
            </a:extLst>
          </p:cNvPr>
          <p:cNvSpPr txBox="1"/>
          <p:nvPr/>
        </p:nvSpPr>
        <p:spPr>
          <a:xfrm>
            <a:off x="440871" y="1631131"/>
            <a:ext cx="751658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encapsulated yeast </a:t>
            </a:r>
            <a:r>
              <a:rPr lang="en-US" sz="2400" b="0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(polysaccharide capsule)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Opportunistic fungal 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pathogen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cause life-threatening 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ryptococcosis.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live in both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animals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ften found in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droppings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disease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apparently 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immunocompetent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well as 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immunocompromised 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hosts</a:t>
            </a: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(mainly IDS patients)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6F4EF-6001-23E1-EE4C-A5A92C3AFAAB}"/>
              </a:ext>
            </a:extLst>
          </p:cNvPr>
          <p:cNvSpPr txBox="1"/>
          <p:nvPr/>
        </p:nvSpPr>
        <p:spPr>
          <a:xfrm>
            <a:off x="3048000" y="24925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Cryptococcus Neoformans</a:t>
            </a:r>
            <a:br>
              <a:rPr lang="en-US" sz="2800" b="1" i="0" cap="non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96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75BDE-5800-E1F2-EC0F-3634E4E3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368943"/>
            <a:ext cx="10744200" cy="61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1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97560-12BA-DCFF-2989-57CD99AEB251}"/>
              </a:ext>
            </a:extLst>
          </p:cNvPr>
          <p:cNvSpPr txBox="1"/>
          <p:nvPr/>
        </p:nvSpPr>
        <p:spPr>
          <a:xfrm>
            <a:off x="2264229" y="1764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Cryptococcosis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4CBA6-5501-BFB3-100B-CE85A352ABE0}"/>
              </a:ext>
            </a:extLst>
          </p:cNvPr>
          <p:cNvSpPr txBox="1"/>
          <p:nvPr/>
        </p:nvSpPr>
        <p:spPr>
          <a:xfrm>
            <a:off x="566055" y="1015778"/>
            <a:ext cx="106680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Cryptococcosis is an illness caused by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with </a:t>
            </a:r>
            <a:r>
              <a:rPr lang="en-US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Cryptococcus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fungi</a:t>
            </a:r>
          </a:p>
          <a:p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Cryptococcus </a:t>
            </a:r>
            <a:r>
              <a:rPr lang="en-US" sz="2400" b="1" i="1" u="sng" dirty="0" err="1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gattii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Cryptococcus neoformans </a:t>
            </a: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b="1" i="1" u="sng" dirty="0">
              <a:solidFill>
                <a:schemeClr val="accent6">
                  <a:lumMod val="50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people breathe in the fungus without having symptoms. But in some people, the fungus 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grows in their lungs or travels through their body to their brain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making them sick</a:t>
            </a:r>
          </a:p>
          <a:p>
            <a:endParaRPr lang="en-US" sz="2400" b="1" i="1" u="sng" dirty="0">
              <a:solidFill>
                <a:schemeClr val="accent6">
                  <a:lumMod val="50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Cryptococcus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infection in the lungs, called 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cryptococcal pneumonia 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pulmonary cryptococcosis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ough,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breath, c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hest pain, fever)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1" i="1" u="sng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Cryptococcus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infection in the brain called </a:t>
            </a:r>
            <a:r>
              <a:rPr lang="en-US" sz="2400" b="1" i="0" u="sng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cryptococcal meningitis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(Fever.</a:t>
            </a:r>
          </a:p>
          <a:p>
            <a:pPr algn="l"/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Headache ,Neck pain or stiffness, nausea,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omiting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ensitivity to light)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9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D5573-75B5-5937-CEE2-B6BFA29CA271}"/>
              </a:ext>
            </a:extLst>
          </p:cNvPr>
          <p:cNvSpPr txBox="1"/>
          <p:nvPr/>
        </p:nvSpPr>
        <p:spPr>
          <a:xfrm>
            <a:off x="2492829" y="361255"/>
            <a:ext cx="60960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F5886A-67C9-E493-A38B-08BE46504AF5}"/>
              </a:ext>
            </a:extLst>
          </p:cNvPr>
          <p:cNvSpPr txBox="1"/>
          <p:nvPr/>
        </p:nvSpPr>
        <p:spPr>
          <a:xfrm>
            <a:off x="484414" y="1228397"/>
            <a:ext cx="112231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1-P</a:t>
            </a:r>
            <a:r>
              <a:rPr lang="en-US" sz="28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olysaccharide capsule: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A-</a:t>
            </a:r>
            <a:r>
              <a:rPr lang="en-US" sz="2800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Inhibit phagocytosis of yeast (how?) </a:t>
            </a:r>
          </a:p>
          <a:p>
            <a:endParaRPr lang="en-US" sz="2800" b="1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1B1B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 epitopes that bind to the macrophage receptors (mainly cell wall components) are at the cell wall, and the presence of the capsule “hides” them from the phagocytic cell.</a:t>
            </a:r>
          </a:p>
          <a:p>
            <a:endParaRPr lang="en-US" sz="2800" dirty="0">
              <a:solidFill>
                <a:srgbClr val="1B1B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0" u="sng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B-Inhibit other host immune responses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6E5E245-665A-EECC-B577-C32BB4B86F66}"/>
              </a:ext>
            </a:extLst>
          </p:cNvPr>
          <p:cNvSpPr/>
          <p:nvPr/>
        </p:nvSpPr>
        <p:spPr>
          <a:xfrm>
            <a:off x="7522029" y="190500"/>
            <a:ext cx="642257" cy="533400"/>
          </a:xfrm>
          <a:prstGeom prst="star5">
            <a:avLst/>
          </a:prstGeom>
          <a:gradFill>
            <a:gsLst>
              <a:gs pos="11500">
                <a:srgbClr val="C3190F"/>
              </a:gs>
              <a:gs pos="0">
                <a:srgbClr val="C00000"/>
              </a:gs>
              <a:gs pos="7000">
                <a:schemeClr val="accent5">
                  <a:tint val="98000"/>
                  <a:shade val="100000"/>
                  <a:satMod val="100000"/>
                  <a:lumMod val="100000"/>
                </a:schemeClr>
              </a:gs>
              <a:gs pos="4000">
                <a:schemeClr val="accent5">
                  <a:shade val="72000"/>
                  <a:satMod val="120000"/>
                  <a:lumMod val="10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FC3FB-DB5C-948A-1E6A-1D2CF27856BE}"/>
              </a:ext>
            </a:extLst>
          </p:cNvPr>
          <p:cNvSpPr txBox="1"/>
          <p:nvPr/>
        </p:nvSpPr>
        <p:spPr>
          <a:xfrm>
            <a:off x="2492829" y="361255"/>
            <a:ext cx="6096000" cy="42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</a:pPr>
            <a:r>
              <a:rPr lang="en-US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00A76FB-E864-A8EB-5259-74C3A43F96B8}"/>
              </a:ext>
            </a:extLst>
          </p:cNvPr>
          <p:cNvSpPr/>
          <p:nvPr/>
        </p:nvSpPr>
        <p:spPr>
          <a:xfrm>
            <a:off x="7522029" y="190500"/>
            <a:ext cx="642257" cy="533400"/>
          </a:xfrm>
          <a:prstGeom prst="star5">
            <a:avLst/>
          </a:prstGeom>
          <a:gradFill>
            <a:gsLst>
              <a:gs pos="11500">
                <a:srgbClr val="C3190F"/>
              </a:gs>
              <a:gs pos="0">
                <a:srgbClr val="C00000"/>
              </a:gs>
              <a:gs pos="7000">
                <a:schemeClr val="accent5">
                  <a:tint val="98000"/>
                  <a:shade val="100000"/>
                  <a:satMod val="100000"/>
                  <a:lumMod val="100000"/>
                </a:schemeClr>
              </a:gs>
              <a:gs pos="4000">
                <a:schemeClr val="accent5">
                  <a:shade val="72000"/>
                  <a:satMod val="120000"/>
                  <a:lumMod val="10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90E58-A1C2-87A0-D839-3BD8EC8BC322}"/>
              </a:ext>
            </a:extLst>
          </p:cNvPr>
          <p:cNvSpPr txBox="1"/>
          <p:nvPr/>
        </p:nvSpPr>
        <p:spPr>
          <a:xfrm>
            <a:off x="772886" y="1512838"/>
            <a:ext cx="108748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2-M</a:t>
            </a:r>
            <a:r>
              <a:rPr lang="en-US" sz="28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elanin (dark pigments) Production: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800" b="1" i="0" u="sng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protection from environmental stresses </a:t>
            </a:r>
          </a:p>
          <a:p>
            <a:r>
              <a:rPr lang="en-US" sz="2800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can also</a:t>
            </a:r>
            <a:r>
              <a:rPr lang="en-US" sz="2800" b="0" i="0" u="sng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bind and decrease the susceptibility to antifungal drugs</a:t>
            </a:r>
            <a:endParaRPr lang="en-US" sz="2800" b="1" i="0" u="sng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3-M</a:t>
            </a:r>
            <a:r>
              <a:rPr lang="en-US" sz="28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annitol </a:t>
            </a:r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i="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roduction: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is correlated </a:t>
            </a:r>
            <a:r>
              <a:rPr lang="en-US" sz="2800" b="1" i="0" u="sng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increased resistance to osmotic, heat, and oxidative stress</a:t>
            </a:r>
            <a:r>
              <a:rPr lang="en-US" sz="28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9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C9B975-F18D-E657-8F92-0EC58B698B7F}"/>
              </a:ext>
            </a:extLst>
          </p:cNvPr>
          <p:cNvSpPr txBox="1"/>
          <p:nvPr/>
        </p:nvSpPr>
        <p:spPr>
          <a:xfrm>
            <a:off x="283029" y="366950"/>
            <a:ext cx="618308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Microscopy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Negative staining: India Ink and </a:t>
            </a:r>
            <a:r>
              <a:rPr lang="en-US" sz="2400" b="1" i="0" u="sng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Nigrosin</a:t>
            </a:r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particles of ink pigment do not enter the capsule that surrounds the spherical yeast cell, </a:t>
            </a:r>
            <a:r>
              <a:rPr lang="en-US" sz="2400" b="1" i="0" u="sng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clear zone around the cells</a:t>
            </a:r>
            <a:endParaRPr lang="en-US" sz="2400" b="1" i="0" u="sng" dirty="0"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Gram stain: </a:t>
            </a:r>
          </a:p>
          <a:p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eveals Gram positive, budding yeast cells.</a:t>
            </a:r>
          </a:p>
          <a:p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surrounded by a halo or clear area- reveals capsule.</a:t>
            </a:r>
          </a:p>
          <a:p>
            <a:endParaRPr lang="en-US" sz="24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KOH Preparation: used for sputum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C81FC-F8D7-E9E2-C159-97F5EE040435}"/>
              </a:ext>
            </a:extLst>
          </p:cNvPr>
          <p:cNvSpPr txBox="1"/>
          <p:nvPr/>
        </p:nvSpPr>
        <p:spPr>
          <a:xfrm>
            <a:off x="2862417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Laboratory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US" sz="36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iagnosis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8A1AC-4B4A-D318-E336-1C6195AD0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82" y="3922838"/>
            <a:ext cx="3105403" cy="244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36A06-32B0-19C7-DABF-0B587C872F76}"/>
              </a:ext>
            </a:extLst>
          </p:cNvPr>
          <p:cNvSpPr txBox="1"/>
          <p:nvPr/>
        </p:nvSpPr>
        <p:spPr>
          <a:xfrm>
            <a:off x="6096000" y="5635252"/>
            <a:ext cx="2514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Spherical-Gram </a:t>
            </a:r>
            <a:r>
              <a:rPr lang="en-US" b="1" u="sng" dirty="0" err="1">
                <a:solidFill>
                  <a:srgbClr val="FF0000"/>
                </a:solidFill>
              </a:rPr>
              <a:t>ve</a:t>
            </a:r>
            <a:r>
              <a:rPr lang="en-US" b="1" u="sng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B19B9-8158-88DE-E3BF-1217DDB45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090" y="1222748"/>
            <a:ext cx="3147395" cy="2329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BF352B-2D68-151D-EC48-EB39FB840D26}"/>
              </a:ext>
            </a:extLst>
          </p:cNvPr>
          <p:cNvSpPr txBox="1"/>
          <p:nvPr/>
        </p:nvSpPr>
        <p:spPr>
          <a:xfrm>
            <a:off x="6346373" y="2557234"/>
            <a:ext cx="1923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Negative staining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2876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DE78F7-CDD8-62FE-8D0B-866B99CADF7C}"/>
              </a:ext>
            </a:extLst>
          </p:cNvPr>
          <p:cNvSpPr txBox="1"/>
          <p:nvPr/>
        </p:nvSpPr>
        <p:spPr>
          <a:xfrm>
            <a:off x="304800" y="1043579"/>
            <a:ext cx="82216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ird seed agar </a:t>
            </a:r>
          </a:p>
          <a:p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solid medium used for </a:t>
            </a:r>
            <a:r>
              <a:rPr lang="en-US" sz="2400" b="1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selective and differential isolation 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 </a:t>
            </a:r>
            <a:r>
              <a:rPr lang="en-US" sz="2400" b="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Cryptococcus neoformans 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clinical specimens</a:t>
            </a:r>
            <a:endParaRPr lang="en-US" sz="2400" b="1" i="0" u="sng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b="1" i="0" u="sng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B4F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Niger seeds extract contains </a:t>
            </a:r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caffeic acid</a:t>
            </a:r>
            <a:r>
              <a:rPr lang="en-US" sz="2400" b="0" i="0" dirty="0">
                <a:solidFill>
                  <a:srgbClr val="4B4F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Caffeic acid is important because C. neoformans uses it to synthesize melanin via enzymatic activity.</a:t>
            </a:r>
          </a:p>
          <a:p>
            <a:pPr algn="l" fontAlgn="base"/>
            <a:endParaRPr lang="en-US" sz="2400" dirty="0">
              <a:solidFill>
                <a:srgbClr val="4B4F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Melanin production results in brown to black pigmented colonies</a:t>
            </a:r>
            <a:r>
              <a:rPr lang="en-US" sz="2400" b="0" i="0" u="sng" dirty="0">
                <a:solidFill>
                  <a:srgbClr val="4B4F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>
                <a:solidFill>
                  <a:srgbClr val="4B4F5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are easily distinguishable from non-pigmented colonies of other organisms.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D61EF-2284-BB27-3A29-EA760758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477" y="2514599"/>
            <a:ext cx="3454538" cy="3113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B8C08-08F0-A355-FFEE-371D21B4C845}"/>
              </a:ext>
            </a:extLst>
          </p:cNvPr>
          <p:cNvSpPr txBox="1"/>
          <p:nvPr/>
        </p:nvSpPr>
        <p:spPr>
          <a:xfrm>
            <a:off x="8526477" y="5627868"/>
            <a:ext cx="3454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C00000"/>
                </a:solidFill>
                <a:effectLst/>
                <a:latin typeface="-apple-system"/>
              </a:rPr>
              <a:t>Positive: Development of brown to black pigmented smooth colonies.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80309-546C-6683-8300-42EBB9C18790}"/>
              </a:ext>
            </a:extLst>
          </p:cNvPr>
          <p:cNvSpPr txBox="1"/>
          <p:nvPr/>
        </p:nvSpPr>
        <p:spPr>
          <a:xfrm>
            <a:off x="1393370" y="457222"/>
            <a:ext cx="9960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strike="noStrike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2- </a:t>
            </a:r>
            <a:r>
              <a:rPr lang="en-US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 (</a:t>
            </a:r>
            <a:r>
              <a:rPr lang="en-US" sz="2400" b="1" i="0" u="sng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Bird Seed Agar for the isolation of Cryptococcus neoformans)</a:t>
            </a:r>
          </a:p>
        </p:txBody>
      </p:sp>
    </p:spTree>
    <p:extLst>
      <p:ext uri="{BB962C8B-B14F-4D97-AF65-F5344CB8AC3E}">
        <p14:creationId xmlns:p14="http://schemas.microsoft.com/office/powerpoint/2010/main" val="152069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944C0-0444-DACB-2335-6CD73FDCD0AF}"/>
              </a:ext>
            </a:extLst>
          </p:cNvPr>
          <p:cNvSpPr txBox="1"/>
          <p:nvPr/>
        </p:nvSpPr>
        <p:spPr>
          <a:xfrm>
            <a:off x="566057" y="957666"/>
            <a:ext cx="10591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3-Immuno-serology Ag detection </a:t>
            </a:r>
          </a:p>
          <a:p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Detects </a:t>
            </a:r>
            <a:r>
              <a:rPr lang="en-US" sz="2400" b="0" i="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 antigen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C. neoformans in fluids.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serum, intermediate in </a:t>
            </a:r>
            <a:r>
              <a:rPr lang="en-US" sz="2400" b="0" i="0">
                <a:effectLst/>
                <a:latin typeface="Linux Libertine"/>
              </a:rPr>
              <a:t>Cerebrospinal fluid (</a:t>
            </a:r>
            <a:r>
              <a:rPr lang="en-US" sz="2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CSF)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lowest in urine.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Bronco- alveolar lavage (BAL): also tested for Cryptococcal Ag.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372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1003</TotalTime>
  <Words>449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-apple-system</vt:lpstr>
      <vt:lpstr>Arial</vt:lpstr>
      <vt:lpstr>Calibri</vt:lpstr>
      <vt:lpstr>Linux Libertine</vt:lpstr>
      <vt:lpstr>Times New Roman</vt:lpstr>
      <vt:lpstr>Tw Cen MT</vt:lpstr>
      <vt:lpstr>Wingdings</vt:lpstr>
      <vt:lpstr>Droplet</vt:lpstr>
      <vt:lpstr>Cryptococcus Neoformans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Haya Aldossary</dc:creator>
  <cp:lastModifiedBy>Haya Aldossary</cp:lastModifiedBy>
  <cp:revision>1</cp:revision>
  <dcterms:created xsi:type="dcterms:W3CDTF">2024-09-28T16:50:36Z</dcterms:created>
  <dcterms:modified xsi:type="dcterms:W3CDTF">2025-02-15T17:33:07Z</dcterms:modified>
</cp:coreProperties>
</file>