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2" r:id="rId1"/>
  </p:sldMasterIdLst>
  <p:sldIdLst>
    <p:sldId id="256" r:id="rId2"/>
    <p:sldId id="258" r:id="rId3"/>
    <p:sldId id="259" r:id="rId4"/>
    <p:sldId id="257" r:id="rId5"/>
    <p:sldId id="264" r:id="rId6"/>
    <p:sldId id="265" r:id="rId7"/>
    <p:sldId id="270" r:id="rId8"/>
    <p:sldId id="271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6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EE6ED-3BEA-4FD9-9CE7-4E4DD87B8B3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AB00FBE-2209-41A3-BE91-08D4F7F56C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76355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EE6ED-3BEA-4FD9-9CE7-4E4DD87B8B3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0FBE-2209-41A3-BE91-08D4F7F56C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2390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EE6ED-3BEA-4FD9-9CE7-4E4DD87B8B3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0FBE-2209-41A3-BE91-08D4F7F56C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0888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EE6ED-3BEA-4FD9-9CE7-4E4DD87B8B3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0FBE-2209-41A3-BE91-08D4F7F56C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3557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5FCEE6ED-3BEA-4FD9-9CE7-4E4DD87B8B3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ar-SA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AB00FBE-2209-41A3-BE91-08D4F7F56C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7201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EE6ED-3BEA-4FD9-9CE7-4E4DD87B8B3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0FBE-2209-41A3-BE91-08D4F7F56C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101750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EE6ED-3BEA-4FD9-9CE7-4E4DD87B8B3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0FBE-2209-41A3-BE91-08D4F7F56C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190759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EE6ED-3BEA-4FD9-9CE7-4E4DD87B8B3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0FBE-2209-41A3-BE91-08D4F7F56C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2391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EE6ED-3BEA-4FD9-9CE7-4E4DD87B8B3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0FBE-2209-41A3-BE91-08D4F7F56C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38771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EE6ED-3BEA-4FD9-9CE7-4E4DD87B8B3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0FBE-2209-41A3-BE91-08D4F7F56C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04013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EE6ED-3BEA-4FD9-9CE7-4E4DD87B8B39}" type="datetimeFigureOut">
              <a:rPr lang="ar-SA" smtClean="0"/>
              <a:t>19/03/48</a:t>
            </a:fld>
            <a:endParaRPr lang="ar-SA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0FBE-2209-41A3-BE91-08D4F7F56C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68506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FCEE6ED-3BEA-4FD9-9CE7-4E4DD87B8B39}" type="datetimeFigureOut">
              <a:rPr lang="ar-SA" smtClean="0"/>
              <a:t>19/03/48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AB00FBE-2209-41A3-BE91-08D4F7F56C4C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67248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r" defTabSz="914400" rtl="1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images.google.com/imgres?imgurl=http://www.dkimages.com/discover/previews/916/90011467.JPG&amp;imgrefurl=http://copernicus4.blogspot.com/2008/02/genetics-vocab.html&amp;usg=__brOMnk59FOj4SXlaWowV895AzbM=&amp;h=425&amp;w=348&amp;sz=38&amp;hl=en&amp;start=21&amp;tbnid=aq0vA0YnPK8-JM:&amp;tbnh=126&amp;tbnw=103&amp;prev=/images?q=homologous+chromosomes&amp;hl=en&amp;safe=active&amp;rlz=1T4TSHB_en___US338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340DC-4EB9-45EF-9913-218F02F286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MEIOSIS</a:t>
            </a:r>
            <a:br>
              <a:rPr lang="ar-SA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Lab 2</a:t>
            </a:r>
            <a:endParaRPr lang="ar-SA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7668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E8166-CE30-4193-9930-5051F3902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E0048"/>
                </a:solidFill>
              </a:rPr>
              <a:t>Metaphase I</a:t>
            </a:r>
            <a:endParaRPr lang="ar-S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3D9B84-FF42-4D46-BDE7-CB30C63A4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687398"/>
            <a:ext cx="10058400" cy="4484802"/>
          </a:xfrm>
        </p:spPr>
        <p:txBody>
          <a:bodyPr/>
          <a:lstStyle/>
          <a:p>
            <a:pPr algn="l" rtl="0"/>
            <a:r>
              <a:rPr lang="en-US" altLang="en-US" sz="2800" dirty="0">
                <a:solidFill>
                  <a:srgbClr val="7E0048"/>
                </a:solidFill>
              </a:rPr>
              <a:t>Shortest</a:t>
            </a:r>
            <a:r>
              <a:rPr lang="en-US" altLang="en-US" sz="2800" dirty="0"/>
              <a:t> phase</a:t>
            </a:r>
          </a:p>
          <a:p>
            <a:pPr algn="l" rtl="0"/>
            <a:r>
              <a:rPr lang="en-US" altLang="en-US" sz="2800" dirty="0">
                <a:solidFill>
                  <a:srgbClr val="7E0048"/>
                </a:solidFill>
              </a:rPr>
              <a:t>Tetrads</a:t>
            </a:r>
            <a:r>
              <a:rPr lang="en-US" altLang="en-US" sz="2800" dirty="0"/>
              <a:t> align on the </a:t>
            </a:r>
            <a:r>
              <a:rPr lang="en-US" altLang="en-US" sz="2800" dirty="0">
                <a:solidFill>
                  <a:srgbClr val="7E0048"/>
                </a:solidFill>
              </a:rPr>
              <a:t>equator</a:t>
            </a:r>
            <a:r>
              <a:rPr lang="en-US" altLang="en-US" sz="2800" dirty="0"/>
              <a:t>.</a:t>
            </a:r>
          </a:p>
          <a:p>
            <a:pPr algn="l" rtl="0"/>
            <a:r>
              <a:rPr lang="en-US" altLang="en-US" sz="2800" dirty="0">
                <a:solidFill>
                  <a:srgbClr val="7E0048"/>
                </a:solidFill>
              </a:rPr>
              <a:t>Independent assortment </a:t>
            </a:r>
            <a:r>
              <a:rPr lang="en-US" altLang="en-US" sz="2800" dirty="0"/>
              <a:t>occurs – chromosomes separate randomly causing GENETIC RECOMBINATION</a:t>
            </a:r>
          </a:p>
          <a:p>
            <a:pPr marL="0" indent="0">
              <a:buNone/>
            </a:pPr>
            <a:endParaRPr lang="ar-S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D34FAE-A2C7-4517-A1AF-AEFCA176B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775" y="3753052"/>
            <a:ext cx="5222449" cy="302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07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313AE6D-15EF-42DF-BAF9-B15D9D45DB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3612" y="284095"/>
            <a:ext cx="11104775" cy="6289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032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519CF-D082-4B83-A55F-24EE10BB1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E0048"/>
                </a:solidFill>
              </a:rPr>
              <a:t>Anaphase I</a:t>
            </a:r>
            <a:endParaRPr lang="ar-S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4145B-4409-41DC-9202-4266FABCE4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74320" algn="l" rtl="0">
              <a:buFont typeface="Wingdings 2"/>
              <a:buChar char=""/>
              <a:defRPr/>
            </a:pPr>
            <a:r>
              <a:rPr lang="en-US" sz="2800" dirty="0">
                <a:solidFill>
                  <a:srgbClr val="7E0048"/>
                </a:solidFill>
              </a:rPr>
              <a:t>Homologous chromosomes </a:t>
            </a:r>
            <a:r>
              <a:rPr lang="en-US" sz="2800" dirty="0"/>
              <a:t>separate and move towards the poles.</a:t>
            </a:r>
          </a:p>
          <a:p>
            <a:pPr marL="0" indent="0" algn="l" rtl="0">
              <a:buNone/>
              <a:defRPr/>
            </a:pPr>
            <a:endParaRPr lang="en-US" sz="2800" dirty="0"/>
          </a:p>
          <a:p>
            <a:pPr marL="274320" indent="-274320" algn="l" rtl="0">
              <a:buFont typeface="Wingdings 2"/>
              <a:buChar char=""/>
              <a:defRPr/>
            </a:pPr>
            <a:r>
              <a:rPr lang="en-US" sz="2800" dirty="0">
                <a:solidFill>
                  <a:srgbClr val="7E0048"/>
                </a:solidFill>
              </a:rPr>
              <a:t>Sister chromatids </a:t>
            </a:r>
            <a:r>
              <a:rPr lang="en-US" sz="2800" dirty="0"/>
              <a:t>remain attached at their </a:t>
            </a:r>
            <a:r>
              <a:rPr lang="en-US" sz="2800" dirty="0">
                <a:solidFill>
                  <a:srgbClr val="7E0048"/>
                </a:solidFill>
              </a:rPr>
              <a:t>centromeres.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21531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0FAF8-BFA6-4399-9AA3-B30B8943C0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669D1-1AB4-45A5-86BB-A0259DC0C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50C67A-9A4C-451F-AE9C-92D59CB1B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157" y="0"/>
            <a:ext cx="1051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070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0FF9E-E7FC-4EC9-80DE-42E54AC44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E0048"/>
                </a:solidFill>
              </a:rPr>
              <a:t>Telophase I</a:t>
            </a:r>
            <a:endParaRPr lang="ar-S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2F470-7DBC-4915-9C5B-85ABC3A022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74320" algn="l" rtl="0">
              <a:buFont typeface="Wingdings 2"/>
              <a:buChar char=""/>
              <a:defRPr/>
            </a:pPr>
            <a:r>
              <a:rPr lang="en-US" sz="2800" dirty="0"/>
              <a:t>Each pole now has </a:t>
            </a:r>
            <a:r>
              <a:rPr lang="en-US" sz="2800" dirty="0">
                <a:solidFill>
                  <a:srgbClr val="7E0048"/>
                </a:solidFill>
              </a:rPr>
              <a:t>haploid</a:t>
            </a:r>
            <a:r>
              <a:rPr lang="en-US" sz="2800" dirty="0"/>
              <a:t> (1n) set of chromosomes.</a:t>
            </a:r>
          </a:p>
          <a:p>
            <a:pPr marL="274320" indent="-274320" algn="l" rtl="0">
              <a:buFont typeface="Wingdings 2"/>
              <a:buChar char=""/>
              <a:defRPr/>
            </a:pPr>
            <a:r>
              <a:rPr lang="en-US" sz="2800" dirty="0"/>
              <a:t>Cytokinesis occurs and two haploid daughter cells are formed.</a:t>
            </a:r>
          </a:p>
          <a:p>
            <a:endParaRPr lang="ar-SA" dirty="0"/>
          </a:p>
        </p:txBody>
      </p:sp>
      <p:pic>
        <p:nvPicPr>
          <p:cNvPr id="4" name="Picture 2" descr="http://www.uic.edu/classes/bios/bios100/f05pm/telophase1m.jpg">
            <a:extLst>
              <a:ext uri="{FF2B5EF4-FFF2-40B4-BE49-F238E27FC236}">
                <a16:creationId xmlns:a16="http://schemas.microsoft.com/office/drawing/2014/main" id="{3CE015E3-5FCA-4491-8505-B2C9BD4A8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773" y="3429000"/>
            <a:ext cx="32766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7367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D1A548-5A66-403D-B57A-058BC2EACA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47" y="4762"/>
            <a:ext cx="11378153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452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96E33-5FA6-4F25-B097-67272BAB1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7E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Meiosis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>
                <a:solidFill>
                  <a:srgbClr val="7E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II</a:t>
            </a:r>
            <a:endParaRPr lang="ar-SA" dirty="0">
              <a:solidFill>
                <a:srgbClr val="7E00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FFF2F-A69D-41EB-A63D-22682D239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753386"/>
            <a:ext cx="10058400" cy="4418814"/>
          </a:xfrm>
        </p:spPr>
        <p:txBody>
          <a:bodyPr/>
          <a:lstStyle/>
          <a:p>
            <a:pPr marL="274320" indent="-274320" algn="l" rtl="0">
              <a:buFont typeface="Wingdings 2"/>
              <a:buChar char=""/>
              <a:defRPr/>
            </a:pPr>
            <a:r>
              <a:rPr lang="en-US" sz="2800" dirty="0">
                <a:solidFill>
                  <a:srgbClr val="7E0048"/>
                </a:solidFill>
              </a:rPr>
              <a:t>No Interphase II </a:t>
            </a:r>
            <a:r>
              <a:rPr lang="en-US" sz="2800" dirty="0"/>
              <a:t>or very short</a:t>
            </a:r>
          </a:p>
          <a:p>
            <a:pPr marL="274320" indent="-274320" algn="l" rtl="0">
              <a:buFont typeface="Wingdings 2"/>
              <a:buChar char=""/>
              <a:defRPr/>
            </a:pPr>
            <a:r>
              <a:rPr lang="en-US" sz="2800" dirty="0"/>
              <a:t> </a:t>
            </a:r>
            <a:r>
              <a:rPr lang="en-US" sz="2800" dirty="0">
                <a:solidFill>
                  <a:srgbClr val="7E0048"/>
                </a:solidFill>
              </a:rPr>
              <a:t>No DNA Replication</a:t>
            </a:r>
            <a:endParaRPr lang="en-US" sz="2800" dirty="0"/>
          </a:p>
          <a:p>
            <a:pPr marL="274320" indent="-274320" algn="l" rtl="0">
              <a:buFont typeface="Wingdings 2"/>
              <a:buChar char=""/>
              <a:defRPr/>
            </a:pPr>
            <a:r>
              <a:rPr lang="en-US" sz="2800" dirty="0"/>
              <a:t>Remember: Meiosis II is similar to mitosis</a:t>
            </a:r>
          </a:p>
          <a:p>
            <a:endParaRPr lang="ar-SA" dirty="0"/>
          </a:p>
        </p:txBody>
      </p:sp>
      <p:pic>
        <p:nvPicPr>
          <p:cNvPr id="4" name="Picture 4" descr="jasmPro10.jpg">
            <a:extLst>
              <a:ext uri="{FF2B5EF4-FFF2-40B4-BE49-F238E27FC236}">
                <a16:creationId xmlns:a16="http://schemas.microsoft.com/office/drawing/2014/main" id="{423C88F4-A163-4796-8F49-4EE90DAB24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87" y="3611166"/>
            <a:ext cx="3398838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jasmPro10.jpg">
            <a:extLst>
              <a:ext uri="{FF2B5EF4-FFF2-40B4-BE49-F238E27FC236}">
                <a16:creationId xmlns:a16="http://schemas.microsoft.com/office/drawing/2014/main" id="{E36A7773-3A77-4DAA-ACB2-F6857E437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220" y="3702844"/>
            <a:ext cx="3398838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7467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231FE-B13A-4DF3-903E-97BCEF5D1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E0048"/>
                </a:solidFill>
              </a:rPr>
              <a:t>Prophase II</a:t>
            </a:r>
            <a:endParaRPr lang="ar-S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5FE47-CEAE-4658-9C09-01904F9D3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74320" algn="l" rtl="0">
              <a:buFont typeface="Wingdings 2"/>
              <a:buChar char=""/>
              <a:defRPr/>
            </a:pPr>
            <a:r>
              <a:rPr lang="en-US" sz="3600" dirty="0"/>
              <a:t>Same as </a:t>
            </a:r>
            <a:r>
              <a:rPr lang="en-US" sz="3600" dirty="0">
                <a:solidFill>
                  <a:srgbClr val="A2005D"/>
                </a:solidFill>
              </a:rPr>
              <a:t>Prophase</a:t>
            </a:r>
            <a:r>
              <a:rPr lang="en-US" sz="3600" dirty="0"/>
              <a:t> in mitosis</a:t>
            </a:r>
          </a:p>
          <a:p>
            <a:pPr marL="760095" lvl="2" indent="-274320" algn="l" rtl="0">
              <a:buFont typeface="Wingdings 2"/>
              <a:buChar char=""/>
              <a:defRPr/>
            </a:pPr>
            <a:r>
              <a:rPr lang="en-US" sz="2800" dirty="0"/>
              <a:t>Nucleus &amp; nucleolus disappear</a:t>
            </a:r>
          </a:p>
          <a:p>
            <a:pPr marL="760095" lvl="2" indent="-274320" algn="l" rtl="0">
              <a:buFont typeface="Wingdings 2"/>
              <a:buChar char=""/>
              <a:defRPr/>
            </a:pPr>
            <a:r>
              <a:rPr lang="en-US" sz="2800" dirty="0"/>
              <a:t>Chromosomes condense</a:t>
            </a:r>
          </a:p>
          <a:p>
            <a:pPr marL="760095" lvl="2" indent="-274320" algn="l" rtl="0">
              <a:buFont typeface="Wingdings 2"/>
              <a:buChar char=""/>
              <a:defRPr/>
            </a:pPr>
            <a:r>
              <a:rPr lang="en-US" sz="2800" dirty="0"/>
              <a:t>Spindle forms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98908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4B01AE-93FF-4740-B47D-4D4C74BE8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780" y="0"/>
            <a:ext cx="114818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447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D52C3-9631-466C-9CAE-53293B75F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A2005D"/>
                </a:solidFill>
              </a:rPr>
              <a:t>Metaphase II</a:t>
            </a:r>
            <a:endParaRPr lang="ar-S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6B73D-2808-4789-990A-EBBA0FDB5C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altLang="en-US" sz="3200" dirty="0"/>
              <a:t>Same as </a:t>
            </a:r>
            <a:r>
              <a:rPr lang="en-US" altLang="en-US" sz="3200" dirty="0">
                <a:solidFill>
                  <a:srgbClr val="7E0048"/>
                </a:solidFill>
              </a:rPr>
              <a:t>Metaphase</a:t>
            </a:r>
            <a:r>
              <a:rPr lang="en-US" altLang="en-US" sz="3200" dirty="0"/>
              <a:t> in mitosis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30937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6B350-C1FE-498E-A839-3A8256903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018095"/>
            <a:ext cx="10058400" cy="5154105"/>
          </a:xfrm>
        </p:spPr>
        <p:txBody>
          <a:bodyPr>
            <a:normAutofit/>
          </a:bodyPr>
          <a:lstStyle/>
          <a:p>
            <a:pPr algn="l" rtl="0">
              <a:lnSpc>
                <a:spcPct val="100000"/>
              </a:lnSpc>
              <a:defRPr/>
            </a:pPr>
            <a:r>
              <a:rPr lang="en-US" sz="2800" dirty="0"/>
              <a:t>The form of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cell division</a:t>
            </a:r>
            <a:r>
              <a:rPr lang="en-US" sz="2800" dirty="0"/>
              <a:t> by which </a:t>
            </a:r>
            <a:r>
              <a:rPr lang="en-US" sz="28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GAMETES,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dirty="0"/>
              <a:t>with </a:t>
            </a:r>
            <a:r>
              <a:rPr lang="en-US" sz="28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HALF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/>
              <a:t>the number of </a:t>
            </a:r>
            <a:r>
              <a:rPr lang="en-US" sz="28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CHROMOSOMES, </a:t>
            </a:r>
            <a:r>
              <a:rPr lang="en-US" sz="2800" dirty="0"/>
              <a:t>are produced.</a:t>
            </a:r>
          </a:p>
          <a:p>
            <a:pPr marL="0" indent="0" algn="l" rtl="0">
              <a:lnSpc>
                <a:spcPct val="100000"/>
              </a:lnSpc>
              <a:buNone/>
              <a:defRPr/>
            </a:pPr>
            <a:endParaRPr lang="en-US" sz="2800" dirty="0"/>
          </a:p>
          <a:p>
            <a:pPr algn="l" rtl="0">
              <a:lnSpc>
                <a:spcPct val="100000"/>
              </a:lnSpc>
              <a:defRPr/>
            </a:pPr>
            <a:r>
              <a:rPr lang="en-US" sz="28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DIPLOID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(2n)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</a:t>
            </a:r>
            <a:r>
              <a:rPr lang="en-US" sz="28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HAPLOID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 (n)</a:t>
            </a:r>
          </a:p>
          <a:p>
            <a:pPr marL="0" indent="0" algn="l" rtl="0">
              <a:lnSpc>
                <a:spcPct val="100000"/>
              </a:lnSpc>
              <a:buNone/>
              <a:defRPr/>
            </a:pPr>
            <a:endParaRPr lang="en-US" sz="2800" dirty="0"/>
          </a:p>
          <a:p>
            <a:pPr algn="l" rtl="0">
              <a:lnSpc>
                <a:spcPct val="100000"/>
              </a:lnSpc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Meiosis</a:t>
            </a:r>
            <a:r>
              <a:rPr lang="en-US" sz="2800" dirty="0"/>
              <a:t> is </a:t>
            </a:r>
            <a:r>
              <a:rPr lang="en-US" sz="28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SEXUAL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reproduction.</a:t>
            </a:r>
          </a:p>
          <a:p>
            <a:pPr marL="0" indent="0" algn="l" rtl="0">
              <a:lnSpc>
                <a:spcPct val="100000"/>
              </a:lnSpc>
              <a:buNone/>
              <a:defRPr/>
            </a:pP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rtl="0">
              <a:lnSpc>
                <a:spcPct val="100000"/>
              </a:lnSpc>
              <a:defRPr/>
            </a:pPr>
            <a:r>
              <a:rPr lang="en-US" sz="28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TWO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divisions</a:t>
            </a:r>
            <a:r>
              <a:rPr lang="en-US" sz="2800" dirty="0"/>
              <a:t> (</a:t>
            </a:r>
            <a:r>
              <a:rPr lang="en-US" sz="28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MEIOSIS I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dirty="0"/>
              <a:t>and </a:t>
            </a:r>
            <a:r>
              <a:rPr lang="en-US" sz="28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MEIOSIS II</a:t>
            </a:r>
            <a:r>
              <a:rPr lang="en-US" sz="2800" dirty="0"/>
              <a:t>).</a:t>
            </a:r>
          </a:p>
          <a:p>
            <a:pPr algn="l" rtl="0">
              <a:lnSpc>
                <a:spcPct val="100000"/>
              </a:lnSpc>
              <a:defRPr/>
            </a:pPr>
            <a:endParaRPr lang="en-US" sz="2800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4784415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ED66C3-9A0A-4955-AD6E-4F0D373BB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474" y="0"/>
            <a:ext cx="11415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538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4E7D05-DAEA-42E2-A6FD-FEC04C37A7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195" y="0"/>
            <a:ext cx="114535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711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9DD89-A8AA-4035-AED1-4A461FC12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E0048"/>
                </a:solidFill>
              </a:rPr>
              <a:t>Anaphase II</a:t>
            </a:r>
            <a:endParaRPr lang="ar-S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7F03C-8AAA-4499-B71E-129E39F10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74320" algn="l" rtl="0">
              <a:buFont typeface="Wingdings 2"/>
              <a:buChar char=""/>
              <a:defRPr/>
            </a:pPr>
            <a:r>
              <a:rPr lang="en-US" sz="3200" dirty="0"/>
              <a:t>Same as </a:t>
            </a:r>
            <a:r>
              <a:rPr lang="en-US" sz="3200" dirty="0">
                <a:solidFill>
                  <a:srgbClr val="7E0048"/>
                </a:solidFill>
              </a:rPr>
              <a:t>Anaphase</a:t>
            </a:r>
            <a:r>
              <a:rPr lang="en-US" sz="3200" dirty="0"/>
              <a:t> in </a:t>
            </a:r>
            <a:r>
              <a:rPr lang="en-US" sz="3200" dirty="0">
                <a:solidFill>
                  <a:srgbClr val="B50069"/>
                </a:solidFill>
              </a:rPr>
              <a:t>mitosis</a:t>
            </a:r>
          </a:p>
          <a:p>
            <a:pPr marL="0" indent="0" algn="l" rtl="0">
              <a:buNone/>
              <a:defRPr/>
            </a:pPr>
            <a:endParaRPr lang="en-US" sz="3200" dirty="0">
              <a:solidFill>
                <a:srgbClr val="B50069"/>
              </a:solidFill>
            </a:endParaRPr>
          </a:p>
          <a:p>
            <a:pPr marL="274320" indent="-274320" algn="l" rtl="0">
              <a:buFont typeface="Wingdings 2"/>
              <a:buChar char=""/>
              <a:defRPr/>
            </a:pPr>
            <a:r>
              <a:rPr lang="en-US" sz="3200" dirty="0">
                <a:solidFill>
                  <a:srgbClr val="B50069"/>
                </a:solidFill>
              </a:rPr>
              <a:t>SISTER CHROMATIDS separate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966548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B7D7A2-D884-4CD9-8FE9-43A79A36D1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169" y="0"/>
            <a:ext cx="112084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5917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2E09F-ED91-4514-B895-917C26603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E0048"/>
                </a:solidFill>
              </a:rPr>
              <a:t>Telophase II</a:t>
            </a:r>
            <a:endParaRPr lang="ar-S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54F8-EAE2-4651-B8B8-C6B6BB9F2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74320" algn="l" rtl="0">
              <a:buFont typeface="Wingdings 2"/>
              <a:buChar char=""/>
              <a:defRPr/>
            </a:pPr>
            <a:r>
              <a:rPr lang="en-US" sz="3200" dirty="0"/>
              <a:t>Same as </a:t>
            </a:r>
            <a:r>
              <a:rPr lang="en-US" sz="3200" dirty="0">
                <a:solidFill>
                  <a:srgbClr val="7E0048"/>
                </a:solidFill>
              </a:rPr>
              <a:t>Telophase</a:t>
            </a:r>
            <a:r>
              <a:rPr lang="en-US" sz="3200" dirty="0"/>
              <a:t> in mitosis.</a:t>
            </a:r>
            <a:endParaRPr lang="en-US" sz="1200" dirty="0"/>
          </a:p>
          <a:p>
            <a:pPr marL="274320" indent="-274320" algn="l" rtl="0">
              <a:buFont typeface="Wingdings 2"/>
              <a:buChar char=""/>
              <a:defRPr/>
            </a:pPr>
            <a:r>
              <a:rPr lang="en-US" sz="3200" dirty="0">
                <a:solidFill>
                  <a:srgbClr val="7E0048"/>
                </a:solidFill>
              </a:rPr>
              <a:t>Nuclei and Nucleoli </a:t>
            </a:r>
            <a:r>
              <a:rPr lang="en-US" sz="3200" dirty="0"/>
              <a:t>reform, spindle disappears</a:t>
            </a:r>
            <a:endParaRPr lang="en-US" sz="1200" dirty="0"/>
          </a:p>
          <a:p>
            <a:pPr marL="274320" indent="-274320" algn="l" rtl="0">
              <a:buFont typeface="Wingdings 2"/>
              <a:buChar char=""/>
              <a:defRPr/>
            </a:pPr>
            <a:r>
              <a:rPr lang="en-US" sz="3200" dirty="0">
                <a:solidFill>
                  <a:srgbClr val="7E0048"/>
                </a:solidFill>
              </a:rPr>
              <a:t>CYTOKINESIS</a:t>
            </a:r>
            <a:r>
              <a:rPr lang="en-US" sz="3200" dirty="0"/>
              <a:t> occurs.</a:t>
            </a:r>
            <a:endParaRPr lang="en-US" sz="1800" dirty="0"/>
          </a:p>
          <a:p>
            <a:pPr marL="274320" indent="-274320" algn="l" rtl="0">
              <a:buFont typeface="Wingdings 2"/>
              <a:buChar char=""/>
              <a:defRPr/>
            </a:pPr>
            <a:r>
              <a:rPr lang="en-US" sz="3200" dirty="0"/>
              <a:t>Remember: </a:t>
            </a:r>
            <a:r>
              <a:rPr lang="en-US" sz="3200" dirty="0">
                <a:solidFill>
                  <a:srgbClr val="7E0048"/>
                </a:solidFill>
              </a:rPr>
              <a:t>FOUR </a:t>
            </a:r>
            <a:r>
              <a:rPr lang="en-US" sz="3200">
                <a:solidFill>
                  <a:srgbClr val="7E0048"/>
                </a:solidFill>
              </a:rPr>
              <a:t>HAPLOID </a:t>
            </a:r>
            <a:r>
              <a:rPr lang="en-US" sz="3200"/>
              <a:t>daughter </a:t>
            </a:r>
            <a:r>
              <a:rPr lang="en-US" sz="3200" dirty="0"/>
              <a:t>cells are produced.</a:t>
            </a:r>
          </a:p>
          <a:p>
            <a:pPr marL="274320" indent="-274320" algn="l" rtl="0">
              <a:buFont typeface="Wingdings 2"/>
              <a:buChar char=""/>
              <a:defRPr/>
            </a:pPr>
            <a:r>
              <a:rPr lang="en-US" sz="3200" dirty="0"/>
              <a:t>Called </a:t>
            </a:r>
            <a:r>
              <a:rPr lang="en-US" sz="3200" dirty="0">
                <a:solidFill>
                  <a:srgbClr val="7E0048"/>
                </a:solidFill>
              </a:rPr>
              <a:t>GAMETES</a:t>
            </a:r>
            <a:r>
              <a:rPr lang="en-US" sz="3200" dirty="0"/>
              <a:t> (eggs and sperm)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9257324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1D045B4-1057-4681-B7AA-7D6DE0530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768" y="0"/>
            <a:ext cx="114064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476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1C2A8386-6775-47BF-A578-51A31C7AF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22"/>
          <a:stretch>
            <a:fillRect/>
          </a:stretch>
        </p:blipFill>
        <p:spPr bwMode="auto">
          <a:xfrm>
            <a:off x="1524000" y="365125"/>
            <a:ext cx="9144000" cy="5907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01958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69C7F-B0F6-42AF-99C1-8943076FF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COMPARISON MITOSIS and MEIOSIS</a:t>
            </a:r>
            <a:endParaRPr lang="ar-SA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ECC910A-70FF-4F8B-89FB-D526A0B582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726882"/>
              </p:ext>
            </p:extLst>
          </p:nvPr>
        </p:nvGraphicFramePr>
        <p:xfrm>
          <a:off x="2460395" y="1766041"/>
          <a:ext cx="5505516" cy="4846320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2752758">
                  <a:extLst>
                    <a:ext uri="{9D8B030D-6E8A-4147-A177-3AD203B41FA5}">
                      <a16:colId xmlns:a16="http://schemas.microsoft.com/office/drawing/2014/main" val="2324570614"/>
                    </a:ext>
                  </a:extLst>
                </a:gridCol>
                <a:gridCol w="2752758">
                  <a:extLst>
                    <a:ext uri="{9D8B030D-6E8A-4147-A177-3AD203B41FA5}">
                      <a16:colId xmlns:a16="http://schemas.microsoft.com/office/drawing/2014/main" val="11802599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Meiosis</a:t>
                      </a:r>
                    </a:p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Mitosis</a:t>
                      </a:r>
                    </a:p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4463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800" dirty="0"/>
                        <a:t>Occurs in germ cells</a:t>
                      </a:r>
                    </a:p>
                    <a:p>
                      <a:pPr algn="ctr"/>
                      <a:r>
                        <a:rPr lang="en-US" sz="1800" dirty="0"/>
                        <a:t>(immature reproductive cells)</a:t>
                      </a:r>
                    </a:p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Occurs in somatic (body)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US" dirty="0"/>
                        <a:t>cells.</a:t>
                      </a:r>
                    </a:p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3323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Production of gametes (sex cells)</a:t>
                      </a:r>
                    </a:p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Growth, development, replacement &amp; repair.</a:t>
                      </a:r>
                    </a:p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347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Produce 4 daughter cells.</a:t>
                      </a:r>
                    </a:p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Produces 2 daughter cells.</a:t>
                      </a:r>
                    </a:p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6198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Daughter cells are haploid (1N).</a:t>
                      </a:r>
                    </a:p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Daughter cells are diploid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en-US" dirty="0"/>
                        <a:t>(2N).</a:t>
                      </a:r>
                    </a:p>
                    <a:p>
                      <a:pPr algn="ctr"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742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18987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094561" y="2755557"/>
            <a:ext cx="10058400" cy="12480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4000" u="sng" dirty="0">
                <a:solidFill>
                  <a:srgbClr val="C00000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882395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22965-A1AC-462F-8119-5D57C73BB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216058"/>
            <a:ext cx="10058400" cy="4956142"/>
          </a:xfrm>
        </p:spPr>
        <p:txBody>
          <a:bodyPr/>
          <a:lstStyle/>
          <a:p>
            <a:pPr algn="l" rtl="0">
              <a:defRPr/>
            </a:pPr>
            <a:r>
              <a:rPr lang="en-US" sz="2800" dirty="0"/>
              <a:t>Sex cells divide to produce </a:t>
            </a:r>
            <a:r>
              <a:rPr lang="en-US" sz="2800" dirty="0">
                <a:solidFill>
                  <a:srgbClr val="D9319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GAMETES</a:t>
            </a:r>
            <a:r>
              <a:rPr lang="en-US" sz="2800" dirty="0">
                <a:solidFill>
                  <a:srgbClr val="D93192"/>
                </a:solidFill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(sperm or egg)</a:t>
            </a:r>
            <a:r>
              <a:rPr lang="en-US" sz="2800" dirty="0"/>
              <a:t>.</a:t>
            </a:r>
          </a:p>
          <a:p>
            <a:pPr marL="0" indent="0" algn="l" rtl="0">
              <a:buNone/>
              <a:defRPr/>
            </a:pPr>
            <a:endParaRPr lang="en-US" sz="2800" dirty="0"/>
          </a:p>
          <a:p>
            <a:pPr algn="l" rtl="0">
              <a:defRPr/>
            </a:pPr>
            <a:r>
              <a:rPr lang="en-US" sz="2800" dirty="0"/>
              <a:t>Occurs only in </a:t>
            </a:r>
            <a:r>
              <a:rPr lang="en-US" sz="28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GONADS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(testes or ovaries).</a:t>
            </a:r>
          </a:p>
          <a:p>
            <a:pPr marL="0" indent="0" algn="l" rtl="0">
              <a:buNone/>
              <a:defRPr/>
            </a:pP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rtl="0"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Male:  </a:t>
            </a:r>
            <a:r>
              <a:rPr lang="en-US" sz="28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SPERMATOGENESIS –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sperm</a:t>
            </a:r>
          </a:p>
          <a:p>
            <a:pPr marL="0" indent="0" algn="l" rtl="0">
              <a:buNone/>
              <a:defRPr/>
            </a:pPr>
            <a:endParaRPr lang="en-US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rtl="0">
              <a:lnSpc>
                <a:spcPct val="150000"/>
              </a:lnSpc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Female:  </a:t>
            </a:r>
            <a:r>
              <a:rPr lang="en-US" sz="28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OOGENESIS - </a:t>
            </a:r>
            <a:r>
              <a:rPr 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egg or ova</a:t>
            </a:r>
            <a:endParaRPr lang="en-US" sz="3200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456767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FDD30-6EAC-49FC-A0FD-3AEDDCECF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Can we make egg &amp; sperm by mitosis?</a:t>
            </a:r>
            <a:endParaRPr lang="ar-SA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7B91BEF-A18E-431B-B5B1-816CD1102B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3900" y="2222500"/>
            <a:ext cx="821055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153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36173-0BFA-4D3B-80A2-B8E9C9553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1596"/>
            <a:ext cx="6816365" cy="554536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  <a:defRPr/>
            </a:pPr>
            <a:endParaRPr lang="en-US" b="1" spc="-150" dirty="0"/>
          </a:p>
          <a:p>
            <a:pPr marL="0" indent="0" algn="l" rtl="0">
              <a:buNone/>
              <a:defRPr/>
            </a:pPr>
            <a:r>
              <a:rPr lang="en-US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Interphase I:</a:t>
            </a:r>
            <a:endParaRPr lang="en-US" sz="43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274320" indent="-274320" algn="l" rtl="0">
              <a:buFont typeface="Wingdings 2"/>
              <a:buChar char=""/>
              <a:defRPr/>
            </a:pPr>
            <a:r>
              <a:rPr lang="en-US" sz="3500" spc="-150" dirty="0"/>
              <a:t>Similar to mitosis interphase.</a:t>
            </a:r>
            <a:endParaRPr lang="en-US" sz="3500" dirty="0"/>
          </a:p>
          <a:p>
            <a:pPr marL="274320" indent="-274320" algn="l" rtl="0">
              <a:buFont typeface="Wingdings 2"/>
              <a:buChar char=""/>
              <a:defRPr/>
            </a:pPr>
            <a:r>
              <a:rPr lang="en-US" sz="3500" dirty="0"/>
              <a:t>Nucleus and nucleolus </a:t>
            </a:r>
            <a:r>
              <a:rPr lang="en-US" sz="3500" dirty="0">
                <a:solidFill>
                  <a:srgbClr val="B50069"/>
                </a:solidFill>
                <a:effectLst>
                  <a:outerShdw blurRad="50800" dist="38100" algn="l" rotWithShape="0">
                    <a:srgbClr val="000000">
                      <a:alpha val="40000"/>
                    </a:srgbClr>
                  </a:outerShdw>
                </a:effectLst>
              </a:rPr>
              <a:t>visible</a:t>
            </a:r>
            <a:r>
              <a:rPr lang="en-US" sz="3000" dirty="0"/>
              <a:t>.</a:t>
            </a:r>
          </a:p>
          <a:p>
            <a:pPr marL="0" indent="0" algn="l" rtl="0">
              <a:buNone/>
              <a:defRPr/>
            </a:pPr>
            <a:endParaRPr lang="en-US" sz="3000" dirty="0"/>
          </a:p>
          <a:p>
            <a:pPr marL="0" indent="0" algn="l" rtl="0">
              <a:buNone/>
            </a:pPr>
            <a:r>
              <a:rPr lang="en-US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Meiosis I (four phases):</a:t>
            </a:r>
          </a:p>
          <a:p>
            <a:pPr marL="274320" indent="-274320" algn="l" rtl="0">
              <a:buFont typeface="Wingdings 2"/>
              <a:buChar char=""/>
              <a:defRPr/>
            </a:pPr>
            <a:r>
              <a:rPr lang="en-US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Cell division </a:t>
            </a:r>
            <a:r>
              <a:rPr lang="en-US" sz="3000" dirty="0"/>
              <a:t>that reduces the </a:t>
            </a:r>
            <a:r>
              <a:rPr lang="en-US" sz="3000" dirty="0">
                <a:solidFill>
                  <a:srgbClr val="B5006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chromosome number </a:t>
            </a:r>
            <a:r>
              <a:rPr lang="en-US" sz="3000" dirty="0"/>
              <a:t>by </a:t>
            </a:r>
            <a:r>
              <a:rPr lang="en-US" sz="30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one-half.</a:t>
            </a:r>
          </a:p>
          <a:p>
            <a:pPr marL="274320" indent="-274320" algn="l" rtl="0">
              <a:buFont typeface="Wingdings 2"/>
              <a:buChar char=""/>
              <a:defRPr/>
            </a:pPr>
            <a:r>
              <a:rPr lang="en-US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Four phases</a:t>
            </a:r>
            <a:r>
              <a:rPr lang="en-US" sz="3000" dirty="0"/>
              <a:t>:</a:t>
            </a:r>
          </a:p>
          <a:p>
            <a:pPr marL="274320" indent="-274320" algn="l" rtl="0">
              <a:buNone/>
              <a:defRPr/>
            </a:pPr>
            <a:r>
              <a:rPr lang="en-US" sz="3000" dirty="0"/>
              <a:t>	</a:t>
            </a:r>
            <a:r>
              <a:rPr lang="en-US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a.	</a:t>
            </a:r>
            <a:r>
              <a:rPr lang="en-US" sz="30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Prophase I</a:t>
            </a:r>
          </a:p>
          <a:p>
            <a:pPr marL="274320" indent="-274320" algn="l" rtl="0">
              <a:buNone/>
              <a:defRPr/>
            </a:pPr>
            <a:r>
              <a:rPr lang="en-US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b.	</a:t>
            </a:r>
            <a:r>
              <a:rPr lang="en-US" sz="30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Metaphase I</a:t>
            </a:r>
          </a:p>
          <a:p>
            <a:pPr marL="274320" indent="-274320" algn="l" rtl="0">
              <a:buNone/>
              <a:defRPr/>
            </a:pPr>
            <a:r>
              <a:rPr lang="en-US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c.	</a:t>
            </a:r>
            <a:r>
              <a:rPr lang="en-US" sz="30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Anaphase I</a:t>
            </a:r>
          </a:p>
          <a:p>
            <a:pPr marL="274320" indent="-274320" algn="l" rtl="0">
              <a:buNone/>
              <a:defRPr/>
            </a:pPr>
            <a:r>
              <a:rPr lang="en-US" sz="3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d.	</a:t>
            </a:r>
            <a:r>
              <a:rPr lang="en-US" sz="30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Telophase I</a:t>
            </a:r>
          </a:p>
          <a:p>
            <a:pPr marL="0" indent="0">
              <a:buNone/>
            </a:pPr>
            <a:endParaRPr lang="ar-S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321962-0909-4718-AF3C-CA75B886F487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2" cstate="print"/>
          <a:srcRect l="2620" r="2620"/>
          <a:stretch>
            <a:fillRect/>
          </a:stretch>
        </p:blipFill>
        <p:spPr bwMode="auto">
          <a:xfrm>
            <a:off x="7527931" y="1580404"/>
            <a:ext cx="4206240" cy="4206240"/>
          </a:xfrm>
          <a:prstGeom prst="rect">
            <a:avLst/>
          </a:prstGeom>
          <a:noFill/>
          <a:ln w="9525">
            <a:noFill/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5114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C6D25-6029-46D9-8080-D6A956C76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B50069"/>
                </a:solidFill>
              </a:rPr>
              <a:t>Prophase</a:t>
            </a:r>
            <a:r>
              <a:rPr lang="en-US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dirty="0">
                <a:solidFill>
                  <a:srgbClr val="B50069"/>
                </a:solidFill>
              </a:rPr>
              <a:t>I</a:t>
            </a:r>
            <a:endParaRPr lang="ar-S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6C31A-2A38-44A7-98D2-8C7C51AF8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433" y="1998860"/>
            <a:ext cx="10058400" cy="4050792"/>
          </a:xfrm>
        </p:spPr>
        <p:txBody>
          <a:bodyPr>
            <a:normAutofit/>
          </a:bodyPr>
          <a:lstStyle/>
          <a:p>
            <a:pPr marL="274320" indent="-274320" algn="l" rtl="0">
              <a:buFont typeface="Wingdings 2"/>
              <a:buChar char=""/>
              <a:defRPr/>
            </a:pPr>
            <a:r>
              <a:rPr lang="en-US" sz="28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Longest</a:t>
            </a: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and </a:t>
            </a:r>
            <a:r>
              <a:rPr lang="en-US" sz="2800" dirty="0">
                <a:solidFill>
                  <a:srgbClr val="B5006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most complex phase (90%).</a:t>
            </a:r>
          </a:p>
          <a:p>
            <a:pPr marL="342900" indent="-342900" algn="l" rtl="0" eaLnBrk="0" hangingPunct="0">
              <a:spcBef>
                <a:spcPct val="20000"/>
              </a:spcBef>
              <a:defRPr/>
            </a:pPr>
            <a:r>
              <a:rPr lang="en-US" sz="2800" spc="-150" dirty="0">
                <a:solidFill>
                  <a:srgbClr val="7E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Nucleus &amp; Nucleolus </a:t>
            </a:r>
            <a:r>
              <a:rPr lang="en-US" sz="2800" spc="-150" dirty="0">
                <a:latin typeface="Comic Sans MS" pitchFamily="66" charset="0"/>
              </a:rPr>
              <a:t>disappear</a:t>
            </a:r>
          </a:p>
          <a:p>
            <a:pPr marL="342900" indent="-342900" algn="l" rtl="0" eaLnBrk="0" hangingPunct="0">
              <a:spcBef>
                <a:spcPct val="20000"/>
              </a:spcBef>
              <a:defRPr/>
            </a:pPr>
            <a:r>
              <a:rPr lang="en-US" sz="2800" spc="-150" dirty="0">
                <a:solidFill>
                  <a:srgbClr val="7E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Spindle</a:t>
            </a:r>
            <a:r>
              <a:rPr lang="en-US" sz="2800" spc="-150" dirty="0">
                <a:latin typeface="Comic Sans MS" pitchFamily="66" charset="0"/>
              </a:rPr>
              <a:t> forms</a:t>
            </a:r>
          </a:p>
          <a:p>
            <a:pPr marL="342900" indent="-342900" algn="l" rtl="0" eaLnBrk="0" hangingPunct="0">
              <a:spcBef>
                <a:spcPct val="20000"/>
              </a:spcBef>
              <a:defRPr/>
            </a:pPr>
            <a:r>
              <a:rPr lang="en-US" sz="2800" spc="-150" dirty="0">
                <a:latin typeface="Comic Sans MS" pitchFamily="66" charset="0"/>
              </a:rPr>
              <a:t>Chromosomes </a:t>
            </a:r>
            <a:r>
              <a:rPr lang="en-US" sz="2800" spc="-150" dirty="0">
                <a:solidFill>
                  <a:srgbClr val="7E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coil</a:t>
            </a:r>
            <a:r>
              <a:rPr lang="en-US" sz="2800" spc="-150" dirty="0">
                <a:latin typeface="Comic Sans MS" pitchFamily="66" charset="0"/>
              </a:rPr>
              <a:t> &amp; </a:t>
            </a:r>
            <a:r>
              <a:rPr lang="en-US" sz="2800" spc="-150" dirty="0">
                <a:solidFill>
                  <a:srgbClr val="7E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Synapsis</a:t>
            </a:r>
            <a:r>
              <a:rPr lang="en-US" sz="2800" spc="-150" dirty="0">
                <a:latin typeface="Comic Sans MS" pitchFamily="66" charset="0"/>
              </a:rPr>
              <a:t> (pairing) occurs</a:t>
            </a:r>
          </a:p>
          <a:p>
            <a:pPr marL="342900" indent="-342900" algn="l" rtl="0" eaLnBrk="0" hangingPunct="0">
              <a:spcBef>
                <a:spcPct val="20000"/>
              </a:spcBef>
              <a:defRPr/>
            </a:pPr>
            <a:r>
              <a:rPr lang="en-US" sz="2800" spc="-150" dirty="0">
                <a:solidFill>
                  <a:srgbClr val="7E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Tetrads</a:t>
            </a:r>
            <a:r>
              <a:rPr lang="en-US" sz="2800" spc="-150" dirty="0">
                <a:latin typeface="Comic Sans MS" pitchFamily="66" charset="0"/>
              </a:rPr>
              <a:t> form &amp; </a:t>
            </a:r>
            <a:r>
              <a:rPr lang="en-US" sz="2800" spc="-150" dirty="0">
                <a:solidFill>
                  <a:srgbClr val="7E00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Crossing over </a:t>
            </a:r>
            <a:r>
              <a:rPr lang="en-US" sz="2800" spc="-150" dirty="0">
                <a:latin typeface="Comic Sans MS" pitchFamily="66" charset="0"/>
              </a:rPr>
              <a:t>Occurs </a:t>
            </a:r>
          </a:p>
          <a:p>
            <a:pPr marL="0" indent="0" algn="l" rtl="0">
              <a:buNone/>
              <a:defRPr/>
            </a:pPr>
            <a:endParaRPr lang="en-US" sz="2800" dirty="0"/>
          </a:p>
          <a:p>
            <a:pPr marL="0" indent="0">
              <a:buNone/>
            </a:pPr>
            <a:endParaRPr lang="ar-SA" dirty="0"/>
          </a:p>
        </p:txBody>
      </p:sp>
      <p:pic>
        <p:nvPicPr>
          <p:cNvPr id="4" name="Picture 2" descr="http://t3.gstatic.com/images?q=tbn:aq0vA0YnPK8-JM:http://www.dkimages.com/discover/previews/916/90011467.JPG">
            <a:hlinkClick r:id="rId2"/>
            <a:extLst>
              <a:ext uri="{FF2B5EF4-FFF2-40B4-BE49-F238E27FC236}">
                <a16:creationId xmlns:a16="http://schemas.microsoft.com/office/drawing/2014/main" id="{44FB5FBE-F118-4E50-8D64-0BBA29249F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191" y="2093976"/>
            <a:ext cx="2321350" cy="27856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5789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01E9665-DC7C-4F57-9306-215313D2C8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4107" y="140479"/>
            <a:ext cx="8074865" cy="603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827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5F7B52-2A18-47B8-B995-DB37AE34B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837" y="71437"/>
            <a:ext cx="8696325" cy="671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269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39223B5-7FDD-4D72-860F-2A043838AC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684" y="62283"/>
            <a:ext cx="11652631" cy="6733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6587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126</TotalTime>
  <Words>388</Words>
  <Application>Microsoft Office PowerPoint</Application>
  <PresentationFormat>شاشة عريضة</PresentationFormat>
  <Paragraphs>81</Paragraphs>
  <Slides>28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28</vt:i4>
      </vt:variant>
    </vt:vector>
  </HeadingPairs>
  <TitlesOfParts>
    <vt:vector size="36" baseType="lpstr">
      <vt:lpstr>Arial</vt:lpstr>
      <vt:lpstr>Comic Sans MS</vt:lpstr>
      <vt:lpstr>Rockwell</vt:lpstr>
      <vt:lpstr>Rockwell Condensed</vt:lpstr>
      <vt:lpstr>Symbol</vt:lpstr>
      <vt:lpstr>Wingdings</vt:lpstr>
      <vt:lpstr>Wingdings 2</vt:lpstr>
      <vt:lpstr>Wood Type</vt:lpstr>
      <vt:lpstr>MEIOSIS Lab 2</vt:lpstr>
      <vt:lpstr>عرض تقديمي في PowerPoint</vt:lpstr>
      <vt:lpstr>عرض تقديمي في PowerPoint</vt:lpstr>
      <vt:lpstr>Can we make egg &amp; sperm by mitosis?</vt:lpstr>
      <vt:lpstr>عرض تقديمي في PowerPoint</vt:lpstr>
      <vt:lpstr>Prophase I</vt:lpstr>
      <vt:lpstr>عرض تقديمي في PowerPoint</vt:lpstr>
      <vt:lpstr>عرض تقديمي في PowerPoint</vt:lpstr>
      <vt:lpstr>عرض تقديمي في PowerPoint</vt:lpstr>
      <vt:lpstr>Metaphase I</vt:lpstr>
      <vt:lpstr>عرض تقديمي في PowerPoint</vt:lpstr>
      <vt:lpstr>Anaphase I</vt:lpstr>
      <vt:lpstr>عرض تقديمي في PowerPoint</vt:lpstr>
      <vt:lpstr>Telophase I</vt:lpstr>
      <vt:lpstr>عرض تقديمي في PowerPoint</vt:lpstr>
      <vt:lpstr>Meiosis II</vt:lpstr>
      <vt:lpstr>Prophase II</vt:lpstr>
      <vt:lpstr>عرض تقديمي في PowerPoint</vt:lpstr>
      <vt:lpstr>Metaphase II</vt:lpstr>
      <vt:lpstr>عرض تقديمي في PowerPoint</vt:lpstr>
      <vt:lpstr>عرض تقديمي في PowerPoint</vt:lpstr>
      <vt:lpstr>Anaphase II</vt:lpstr>
      <vt:lpstr>عرض تقديمي في PowerPoint</vt:lpstr>
      <vt:lpstr>Telophase II</vt:lpstr>
      <vt:lpstr>عرض تقديمي في PowerPoint</vt:lpstr>
      <vt:lpstr>عرض تقديمي في PowerPoint</vt:lpstr>
      <vt:lpstr>COMPARISON MITOSIS and MEIOSIS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MEIOSIS</dc:title>
  <dc:creator>sarah .</dc:creator>
  <cp:lastModifiedBy>صفاء القرزعي ID 442204658</cp:lastModifiedBy>
  <cp:revision>66</cp:revision>
  <dcterms:created xsi:type="dcterms:W3CDTF">2018-01-24T16:26:15Z</dcterms:created>
  <dcterms:modified xsi:type="dcterms:W3CDTF">2026-09-01T10:08:27Z</dcterms:modified>
</cp:coreProperties>
</file>