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5" r:id="rId1"/>
  </p:sldMasterIdLst>
  <p:notesMasterIdLst>
    <p:notesMasterId r:id="rId21"/>
  </p:notesMasterIdLst>
  <p:sldIdLst>
    <p:sldId id="280" r:id="rId2"/>
    <p:sldId id="288" r:id="rId3"/>
    <p:sldId id="274" r:id="rId4"/>
    <p:sldId id="275" r:id="rId5"/>
    <p:sldId id="286" r:id="rId6"/>
    <p:sldId id="276" r:id="rId7"/>
    <p:sldId id="277" r:id="rId8"/>
    <p:sldId id="272" r:id="rId9"/>
    <p:sldId id="265" r:id="rId10"/>
    <p:sldId id="262" r:id="rId11"/>
    <p:sldId id="270" r:id="rId12"/>
    <p:sldId id="271" r:id="rId13"/>
    <p:sldId id="278" r:id="rId14"/>
    <p:sldId id="279" r:id="rId15"/>
    <p:sldId id="282" r:id="rId16"/>
    <p:sldId id="281" r:id="rId17"/>
    <p:sldId id="283" r:id="rId18"/>
    <p:sldId id="284" r:id="rId19"/>
    <p:sldId id="28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ya Aldossary" userId="dfb888b2b3201462" providerId="LiveId" clId="{8757F6EB-5BD6-420E-8EA6-00EEBE02000B}"/>
    <pc:docChg chg="undo custSel addSld delSld modSld sldOrd">
      <pc:chgData name="Haya Aldossary" userId="dfb888b2b3201462" providerId="LiveId" clId="{8757F6EB-5BD6-420E-8EA6-00EEBE02000B}" dt="2024-09-03T05:59:48.428" v="504" actId="115"/>
      <pc:docMkLst>
        <pc:docMk/>
      </pc:docMkLst>
      <pc:sldChg chg="del">
        <pc:chgData name="Haya Aldossary" userId="dfb888b2b3201462" providerId="LiveId" clId="{8757F6EB-5BD6-420E-8EA6-00EEBE02000B}" dt="2024-09-01T16:36:10.225" v="275" actId="47"/>
        <pc:sldMkLst>
          <pc:docMk/>
          <pc:sldMk cId="789986308" sldId="261"/>
        </pc:sldMkLst>
      </pc:sldChg>
      <pc:sldChg chg="add">
        <pc:chgData name="Haya Aldossary" userId="dfb888b2b3201462" providerId="LiveId" clId="{8757F6EB-5BD6-420E-8EA6-00EEBE02000B}" dt="2024-09-01T16:16:00.452" v="233"/>
        <pc:sldMkLst>
          <pc:docMk/>
          <pc:sldMk cId="2602221980" sldId="262"/>
        </pc:sldMkLst>
      </pc:sldChg>
      <pc:sldChg chg="addSp modSp add mod">
        <pc:chgData name="Haya Aldossary" userId="dfb888b2b3201462" providerId="LiveId" clId="{8757F6EB-5BD6-420E-8EA6-00EEBE02000B}" dt="2024-09-01T16:21:31.974" v="261" actId="1076"/>
        <pc:sldMkLst>
          <pc:docMk/>
          <pc:sldMk cId="3626301325" sldId="265"/>
        </pc:sldMkLst>
      </pc:sldChg>
      <pc:sldChg chg="modSp mod ord">
        <pc:chgData name="Haya Aldossary" userId="dfb888b2b3201462" providerId="LiveId" clId="{8757F6EB-5BD6-420E-8EA6-00EEBE02000B}" dt="2024-09-01T16:22:27.614" v="263"/>
        <pc:sldMkLst>
          <pc:docMk/>
          <pc:sldMk cId="254207637" sldId="270"/>
        </pc:sldMkLst>
      </pc:sldChg>
      <pc:sldChg chg="modSp mod">
        <pc:chgData name="Haya Aldossary" userId="dfb888b2b3201462" providerId="LiveId" clId="{8757F6EB-5BD6-420E-8EA6-00EEBE02000B}" dt="2024-09-02T16:48:16.592" v="415" actId="20577"/>
        <pc:sldMkLst>
          <pc:docMk/>
          <pc:sldMk cId="4091421070" sldId="271"/>
        </pc:sldMkLst>
      </pc:sldChg>
      <pc:sldChg chg="add">
        <pc:chgData name="Haya Aldossary" userId="dfb888b2b3201462" providerId="LiveId" clId="{8757F6EB-5BD6-420E-8EA6-00EEBE02000B}" dt="2024-09-01T16:15:38.173" v="232"/>
        <pc:sldMkLst>
          <pc:docMk/>
          <pc:sldMk cId="1595382533" sldId="272"/>
        </pc:sldMkLst>
      </pc:sldChg>
      <pc:sldChg chg="modSp mod">
        <pc:chgData name="Haya Aldossary" userId="dfb888b2b3201462" providerId="LiveId" clId="{8757F6EB-5BD6-420E-8EA6-00EEBE02000B}" dt="2024-09-02T16:30:09.779" v="360" actId="20577"/>
        <pc:sldMkLst>
          <pc:docMk/>
          <pc:sldMk cId="731475740" sldId="274"/>
        </pc:sldMkLst>
      </pc:sldChg>
      <pc:sldChg chg="addSp delSp modSp mod">
        <pc:chgData name="Haya Aldossary" userId="dfb888b2b3201462" providerId="LiveId" clId="{8757F6EB-5BD6-420E-8EA6-00EEBE02000B}" dt="2024-09-02T16:34:22.736" v="387" actId="20577"/>
        <pc:sldMkLst>
          <pc:docMk/>
          <pc:sldMk cId="3178164039" sldId="275"/>
        </pc:sldMkLst>
      </pc:sldChg>
      <pc:sldChg chg="modSp mod">
        <pc:chgData name="Haya Aldossary" userId="dfb888b2b3201462" providerId="LiveId" clId="{8757F6EB-5BD6-420E-8EA6-00EEBE02000B}" dt="2024-09-02T16:38:32.450" v="411" actId="207"/>
        <pc:sldMkLst>
          <pc:docMk/>
          <pc:sldMk cId="88781837" sldId="276"/>
        </pc:sldMkLst>
      </pc:sldChg>
      <pc:sldChg chg="modSp mod">
        <pc:chgData name="Haya Aldossary" userId="dfb888b2b3201462" providerId="LiveId" clId="{8757F6EB-5BD6-420E-8EA6-00EEBE02000B}" dt="2024-09-01T16:02:33.579" v="181" actId="207"/>
        <pc:sldMkLst>
          <pc:docMk/>
          <pc:sldMk cId="211667412" sldId="277"/>
        </pc:sldMkLst>
      </pc:sldChg>
      <pc:sldChg chg="modSp mod">
        <pc:chgData name="Haya Aldossary" userId="dfb888b2b3201462" providerId="LiveId" clId="{8757F6EB-5BD6-420E-8EA6-00EEBE02000B}" dt="2024-09-03T05:57:27.975" v="488" actId="13926"/>
        <pc:sldMkLst>
          <pc:docMk/>
          <pc:sldMk cId="3574331039" sldId="278"/>
        </pc:sldMkLst>
      </pc:sldChg>
      <pc:sldChg chg="modSp mod">
        <pc:chgData name="Haya Aldossary" userId="dfb888b2b3201462" providerId="LiveId" clId="{8757F6EB-5BD6-420E-8EA6-00EEBE02000B}" dt="2024-09-03T05:58:37.900" v="492" actId="13926"/>
        <pc:sldMkLst>
          <pc:docMk/>
          <pc:sldMk cId="1450313551" sldId="279"/>
        </pc:sldMkLst>
      </pc:sldChg>
      <pc:sldChg chg="modSp mod">
        <pc:chgData name="Haya Aldossary" userId="dfb888b2b3201462" providerId="LiveId" clId="{8757F6EB-5BD6-420E-8EA6-00EEBE02000B}" dt="2024-09-03T05:51:28.013" v="486" actId="1076"/>
        <pc:sldMkLst>
          <pc:docMk/>
          <pc:sldMk cId="2209556856" sldId="280"/>
        </pc:sldMkLst>
      </pc:sldChg>
      <pc:sldChg chg="modSp add del mod">
        <pc:chgData name="Haya Aldossary" userId="dfb888b2b3201462" providerId="LiveId" clId="{8757F6EB-5BD6-420E-8EA6-00EEBE02000B}" dt="2024-09-03T05:59:48.428" v="504" actId="115"/>
        <pc:sldMkLst>
          <pc:docMk/>
          <pc:sldMk cId="2942373760" sldId="281"/>
        </pc:sldMkLst>
      </pc:sldChg>
      <pc:sldChg chg="addSp delSp modSp mod">
        <pc:chgData name="Haya Aldossary" userId="dfb888b2b3201462" providerId="LiveId" clId="{8757F6EB-5BD6-420E-8EA6-00EEBE02000B}" dt="2024-09-02T16:55:25.316" v="457" actId="13926"/>
        <pc:sldMkLst>
          <pc:docMk/>
          <pc:sldMk cId="2561623916" sldId="282"/>
        </pc:sldMkLst>
      </pc:sldChg>
      <pc:sldChg chg="modSp mod">
        <pc:chgData name="Haya Aldossary" userId="dfb888b2b3201462" providerId="LiveId" clId="{8757F6EB-5BD6-420E-8EA6-00EEBE02000B}" dt="2024-09-02T17:03:44.324" v="470" actId="13926"/>
        <pc:sldMkLst>
          <pc:docMk/>
          <pc:sldMk cId="3386165317" sldId="283"/>
        </pc:sldMkLst>
      </pc:sldChg>
      <pc:sldChg chg="modSp mod">
        <pc:chgData name="Haya Aldossary" userId="dfb888b2b3201462" providerId="LiveId" clId="{8757F6EB-5BD6-420E-8EA6-00EEBE02000B}" dt="2024-09-02T17:04:11.108" v="484" actId="20577"/>
        <pc:sldMkLst>
          <pc:docMk/>
          <pc:sldMk cId="3290571861" sldId="284"/>
        </pc:sldMkLst>
      </pc:sldChg>
      <pc:sldChg chg="modSp mod">
        <pc:chgData name="Haya Aldossary" userId="dfb888b2b3201462" providerId="LiveId" clId="{8757F6EB-5BD6-420E-8EA6-00EEBE02000B}" dt="2024-09-01T16:39:00.507" v="314" actId="20577"/>
        <pc:sldMkLst>
          <pc:docMk/>
          <pc:sldMk cId="815600624" sldId="285"/>
        </pc:sldMkLst>
      </pc:sldChg>
      <pc:sldChg chg="addSp modSp new mod">
        <pc:chgData name="Haya Aldossary" userId="dfb888b2b3201462" providerId="LiveId" clId="{8757F6EB-5BD6-420E-8EA6-00EEBE02000B}" dt="2024-09-02T16:37:15.253" v="410" actId="113"/>
        <pc:sldMkLst>
          <pc:docMk/>
          <pc:sldMk cId="2269490255" sldId="286"/>
        </pc:sldMkLst>
      </pc:sldChg>
      <pc:sldChg chg="new del">
        <pc:chgData name="Haya Aldossary" userId="dfb888b2b3201462" providerId="LiveId" clId="{8757F6EB-5BD6-420E-8EA6-00EEBE02000B}" dt="2024-09-02T16:55:33.145" v="458" actId="47"/>
        <pc:sldMkLst>
          <pc:docMk/>
          <pc:sldMk cId="1157164150" sldId="287"/>
        </pc:sldMkLst>
      </pc:sldChg>
      <pc:sldChg chg="addSp modSp new mod">
        <pc:chgData name="Haya Aldossary" userId="dfb888b2b3201462" providerId="LiveId" clId="{8757F6EB-5BD6-420E-8EA6-00EEBE02000B}" dt="2024-09-02T16:29:26.752" v="354" actId="1076"/>
        <pc:sldMkLst>
          <pc:docMk/>
          <pc:sldMk cId="3893413372" sldId="288"/>
        </pc:sldMkLst>
      </pc:sldChg>
    </pc:docChg>
  </pc:docChgLst>
  <pc:docChgLst>
    <pc:chgData name="Haya Aldossary" userId="dfb888b2b3201462" providerId="LiveId" clId="{1AB63CDE-1ECB-475E-B08D-FF5D7D1B379D}"/>
    <pc:docChg chg="modSld sldOrd">
      <pc:chgData name="Haya Aldossary" userId="dfb888b2b3201462" providerId="LiveId" clId="{1AB63CDE-1ECB-475E-B08D-FF5D7D1B379D}" dt="2025-01-19T07:55:25.524" v="18"/>
      <pc:docMkLst>
        <pc:docMk/>
      </pc:docMkLst>
      <pc:sldChg chg="modSp mod">
        <pc:chgData name="Haya Aldossary" userId="dfb888b2b3201462" providerId="LiveId" clId="{1AB63CDE-1ECB-475E-B08D-FF5D7D1B379D}" dt="2025-01-18T16:24:56.466" v="11" actId="20577"/>
        <pc:sldMkLst>
          <pc:docMk/>
          <pc:sldMk cId="254207637" sldId="270"/>
        </pc:sldMkLst>
        <pc:spChg chg="mod">
          <ac:chgData name="Haya Aldossary" userId="dfb888b2b3201462" providerId="LiveId" clId="{1AB63CDE-1ECB-475E-B08D-FF5D7D1B379D}" dt="2025-01-18T16:24:56.466" v="11" actId="20577"/>
          <ac:spMkLst>
            <pc:docMk/>
            <pc:sldMk cId="254207637" sldId="270"/>
            <ac:spMk id="3" creationId="{90991A11-743E-1B82-7D59-B7FFAD46C8F4}"/>
          </ac:spMkLst>
        </pc:spChg>
      </pc:sldChg>
      <pc:sldChg chg="ord">
        <pc:chgData name="Haya Aldossary" userId="dfb888b2b3201462" providerId="LiveId" clId="{1AB63CDE-1ECB-475E-B08D-FF5D7D1B379D}" dt="2025-01-19T07:55:25.524" v="18"/>
        <pc:sldMkLst>
          <pc:docMk/>
          <pc:sldMk cId="4091421070" sldId="271"/>
        </pc:sldMkLst>
      </pc:sldChg>
      <pc:sldChg chg="modSp mod">
        <pc:chgData name="Haya Aldossary" userId="dfb888b2b3201462" providerId="LiveId" clId="{1AB63CDE-1ECB-475E-B08D-FF5D7D1B379D}" dt="2025-01-18T16:16:29.965" v="3" actId="115"/>
        <pc:sldMkLst>
          <pc:docMk/>
          <pc:sldMk cId="3178164039" sldId="275"/>
        </pc:sldMkLst>
        <pc:spChg chg="mod">
          <ac:chgData name="Haya Aldossary" userId="dfb888b2b3201462" providerId="LiveId" clId="{1AB63CDE-1ECB-475E-B08D-FF5D7D1B379D}" dt="2025-01-18T16:16:29.965" v="3" actId="115"/>
          <ac:spMkLst>
            <pc:docMk/>
            <pc:sldMk cId="3178164039" sldId="275"/>
            <ac:spMk id="3" creationId="{8213CA33-34E2-436B-F784-650FE00F60E1}"/>
          </ac:spMkLst>
        </pc:spChg>
        <pc:picChg chg="mod">
          <ac:chgData name="Haya Aldossary" userId="dfb888b2b3201462" providerId="LiveId" clId="{1AB63CDE-1ECB-475E-B08D-FF5D7D1B379D}" dt="2025-01-18T16:15:33.638" v="2" actId="14100"/>
          <ac:picMkLst>
            <pc:docMk/>
            <pc:sldMk cId="3178164039" sldId="275"/>
            <ac:picMk id="4" creationId="{93D07AD5-0C14-8568-D73B-ECB8BB1F4929}"/>
          </ac:picMkLst>
        </pc:picChg>
        <pc:picChg chg="mod">
          <ac:chgData name="Haya Aldossary" userId="dfb888b2b3201462" providerId="LiveId" clId="{1AB63CDE-1ECB-475E-B08D-FF5D7D1B379D}" dt="2025-01-18T16:15:29.684" v="1" actId="14100"/>
          <ac:picMkLst>
            <pc:docMk/>
            <pc:sldMk cId="3178164039" sldId="275"/>
            <ac:picMk id="6" creationId="{40F45818-EB4E-319D-0AC4-7AE07EE63200}"/>
          </ac:picMkLst>
        </pc:picChg>
      </pc:sldChg>
      <pc:sldChg chg="modSp mod">
        <pc:chgData name="Haya Aldossary" userId="dfb888b2b3201462" providerId="LiveId" clId="{1AB63CDE-1ECB-475E-B08D-FF5D7D1B379D}" dt="2025-01-18T16:28:16.188" v="12" actId="13926"/>
        <pc:sldMkLst>
          <pc:docMk/>
          <pc:sldMk cId="3574331039" sldId="278"/>
        </pc:sldMkLst>
        <pc:spChg chg="mod">
          <ac:chgData name="Haya Aldossary" userId="dfb888b2b3201462" providerId="LiveId" clId="{1AB63CDE-1ECB-475E-B08D-FF5D7D1B379D}" dt="2025-01-18T16:28:16.188" v="12" actId="13926"/>
          <ac:spMkLst>
            <pc:docMk/>
            <pc:sldMk cId="3574331039" sldId="278"/>
            <ac:spMk id="3" creationId="{A047ACE6-A661-9A63-083A-A001A633A523}"/>
          </ac:spMkLst>
        </pc:spChg>
      </pc:sldChg>
      <pc:sldChg chg="modSp mod">
        <pc:chgData name="Haya Aldossary" userId="dfb888b2b3201462" providerId="LiveId" clId="{1AB63CDE-1ECB-475E-B08D-FF5D7D1B379D}" dt="2025-01-18T16:29:55.073" v="16" actId="255"/>
        <pc:sldMkLst>
          <pc:docMk/>
          <pc:sldMk cId="1450313551" sldId="279"/>
        </pc:sldMkLst>
        <pc:spChg chg="mod">
          <ac:chgData name="Haya Aldossary" userId="dfb888b2b3201462" providerId="LiveId" clId="{1AB63CDE-1ECB-475E-B08D-FF5D7D1B379D}" dt="2025-01-18T16:29:43.974" v="15" actId="1076"/>
          <ac:spMkLst>
            <pc:docMk/>
            <pc:sldMk cId="1450313551" sldId="279"/>
            <ac:spMk id="5" creationId="{01EFAA35-41D8-E02F-84F3-5A1423D55B11}"/>
          </ac:spMkLst>
        </pc:spChg>
        <pc:graphicFrameChg chg="modGraphic">
          <ac:chgData name="Haya Aldossary" userId="dfb888b2b3201462" providerId="LiveId" clId="{1AB63CDE-1ECB-475E-B08D-FF5D7D1B379D}" dt="2025-01-18T16:29:55.073" v="16" actId="255"/>
          <ac:graphicFrameMkLst>
            <pc:docMk/>
            <pc:sldMk cId="1450313551" sldId="279"/>
            <ac:graphicFrameMk id="4" creationId="{D4CF28CF-FCD6-D41B-5D50-C362B72AA7FB}"/>
          </ac:graphicFrameMkLst>
        </pc:graphicFrameChg>
      </pc:sldChg>
    </pc:docChg>
  </pc:docChgLst>
  <pc:docChgLst>
    <pc:chgData name="Haya Aldossary" userId="dfb888b2b3201462" providerId="LiveId" clId="{87D00DBE-C00C-4BB9-A9A9-C99AF19522CD}"/>
    <pc:docChg chg="modSld">
      <pc:chgData name="Haya Aldossary" userId="dfb888b2b3201462" providerId="LiveId" clId="{87D00DBE-C00C-4BB9-A9A9-C99AF19522CD}" dt="2024-10-25T04:25:09.966" v="5" actId="113"/>
      <pc:docMkLst>
        <pc:docMk/>
      </pc:docMkLst>
      <pc:sldChg chg="modSp mod">
        <pc:chgData name="Haya Aldossary" userId="dfb888b2b3201462" providerId="LiveId" clId="{87D00DBE-C00C-4BB9-A9A9-C99AF19522CD}" dt="2024-10-25T04:25:09.966" v="5" actId="113"/>
        <pc:sldMkLst>
          <pc:docMk/>
          <pc:sldMk cId="211667412" sldId="277"/>
        </pc:sldMkLst>
        <pc:spChg chg="mod">
          <ac:chgData name="Haya Aldossary" userId="dfb888b2b3201462" providerId="LiveId" clId="{87D00DBE-C00C-4BB9-A9A9-C99AF19522CD}" dt="2024-10-25T04:25:09.966" v="5" actId="113"/>
          <ac:spMkLst>
            <pc:docMk/>
            <pc:sldMk cId="211667412" sldId="277"/>
            <ac:spMk id="3" creationId="{57EB804F-9752-FDE0-E596-417925DFFC3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1DB5C-D37C-4449-A511-ED54B2263AC0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2BB1D-F097-4694-A791-33B5EBA04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1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mosis.org/learn/Gastrointestinal_system_anatomy_and_physiology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gastrointestinal tract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2BB1D-F097-4694-A791-33B5EBA04A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51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CC667-DA86-4CA5-8E58-ABC9202507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05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CC667-DA86-4CA5-8E58-ABC9202507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01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2BB1D-F097-4694-A791-33B5EBA04A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00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2BB1D-F097-4694-A791-33B5EBA04A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27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Negative Culture result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2BB1D-F097-4694-A791-33B5EBA04A0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96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2BB1D-F097-4694-A791-33B5EBA04A0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15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F6E9-997E-4232-BE1B-41629F51E5F5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D66A-9186-49F9-B5A1-9E2D9553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7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F6E9-997E-4232-BE1B-41629F51E5F5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D66A-9186-49F9-B5A1-9E2D9553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1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F6E9-997E-4232-BE1B-41629F51E5F5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D66A-9186-49F9-B5A1-9E2D9553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89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F6E9-997E-4232-BE1B-41629F51E5F5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D66A-9186-49F9-B5A1-9E2D9553B28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8848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F6E9-997E-4232-BE1B-41629F51E5F5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D66A-9186-49F9-B5A1-9E2D9553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09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F6E9-997E-4232-BE1B-41629F51E5F5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D66A-9186-49F9-B5A1-9E2D9553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59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F6E9-997E-4232-BE1B-41629F51E5F5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D66A-9186-49F9-B5A1-9E2D9553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59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F6E9-997E-4232-BE1B-41629F51E5F5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D66A-9186-49F9-B5A1-9E2D9553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69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F6E9-997E-4232-BE1B-41629F51E5F5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D66A-9186-49F9-B5A1-9E2D9553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6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F6E9-997E-4232-BE1B-41629F51E5F5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D66A-9186-49F9-B5A1-9E2D9553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3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F6E9-997E-4232-BE1B-41629F51E5F5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D66A-9186-49F9-B5A1-9E2D9553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77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F6E9-997E-4232-BE1B-41629F51E5F5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D66A-9186-49F9-B5A1-9E2D9553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F6E9-997E-4232-BE1B-41629F51E5F5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D66A-9186-49F9-B5A1-9E2D9553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3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F6E9-997E-4232-BE1B-41629F51E5F5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D66A-9186-49F9-B5A1-9E2D9553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5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F6E9-997E-4232-BE1B-41629F51E5F5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D66A-9186-49F9-B5A1-9E2D9553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52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F6E9-997E-4232-BE1B-41629F51E5F5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D66A-9186-49F9-B5A1-9E2D9553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5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F6E9-997E-4232-BE1B-41629F51E5F5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D66A-9186-49F9-B5A1-9E2D9553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35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CDEF6E9-997E-4232-BE1B-41629F51E5F5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9C4D66A-9186-49F9-B5A1-9E2D9553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9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  <p:sldLayoutId id="2147484008" r:id="rId13"/>
    <p:sldLayoutId id="2147484009" r:id="rId14"/>
    <p:sldLayoutId id="2147484010" r:id="rId15"/>
    <p:sldLayoutId id="2147484011" r:id="rId16"/>
    <p:sldLayoutId id="214748401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FohwEA5byYM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hyperlink" Target="https://my.clevelandclinic.org/health/diseases/4560-ringwor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y.clevelandclinic.org/health/diseases/23198-candidiasis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yyjhA5gG7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up, kitchenware, strainer&#10;&#10;Description automatically generated">
            <a:extLst>
              <a:ext uri="{FF2B5EF4-FFF2-40B4-BE49-F238E27FC236}">
                <a16:creationId xmlns:a16="http://schemas.microsoft.com/office/drawing/2014/main" id="{4A9BB0BB-985D-746D-08ED-3CAE861CB9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9" b="2985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51482E-CF8D-BD6D-F4F0-DBBCBD2F1393}"/>
              </a:ext>
            </a:extLst>
          </p:cNvPr>
          <p:cNvSpPr txBox="1"/>
          <p:nvPr/>
        </p:nvSpPr>
        <p:spPr>
          <a:xfrm>
            <a:off x="2187963" y="1411070"/>
            <a:ext cx="839593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Medical Mycology</a:t>
            </a:r>
          </a:p>
          <a:p>
            <a:pPr algn="ctr"/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Lab2</a:t>
            </a:r>
          </a:p>
          <a:p>
            <a:pPr algn="ctr"/>
            <a:endParaRPr lang="en-US" sz="4400" b="1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556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69D2CB-6E72-5C3E-E816-08FEEF0E83ED}"/>
              </a:ext>
            </a:extLst>
          </p:cNvPr>
          <p:cNvSpPr txBox="1"/>
          <p:nvPr/>
        </p:nvSpPr>
        <p:spPr>
          <a:xfrm>
            <a:off x="947854" y="2413338"/>
            <a:ext cx="1008070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400" b="0" dirty="0">
                <a:solidFill>
                  <a:srgbClr val="42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*Petri dish, or plastic containers can be used ( also need to be </a:t>
            </a:r>
            <a:r>
              <a:rPr lang="en-US" sz="2400" dirty="0">
                <a:solidFill>
                  <a:srgbClr val="42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sealed and labeled)</a:t>
            </a:r>
          </a:p>
          <a:p>
            <a:pPr algn="l" fontAlgn="base"/>
            <a:r>
              <a:rPr lang="en-US" sz="2400" b="0" dirty="0">
                <a:solidFill>
                  <a:srgbClr val="42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Use parafilm </a:t>
            </a:r>
            <a:r>
              <a:rPr lang="en-US" sz="2400" dirty="0">
                <a:solidFill>
                  <a:srgbClr val="42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seal </a:t>
            </a:r>
            <a:r>
              <a:rPr lang="en-US" sz="2400" b="0" dirty="0">
                <a:solidFill>
                  <a:srgbClr val="42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Petri dish and the plastic containers </a:t>
            </a:r>
          </a:p>
          <a:p>
            <a:pPr algn="l" fontAlgn="base"/>
            <a:endParaRPr lang="en-US" sz="2400" b="0" dirty="0">
              <a:solidFill>
                <a:srgbClr val="42414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en-US" sz="2400" b="0" dirty="0">
                <a:solidFill>
                  <a:srgbClr val="42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Specimens from mucous membrane (e</a:t>
            </a:r>
            <a:r>
              <a:rPr lang="en-US" sz="2400" dirty="0">
                <a:solidFill>
                  <a:srgbClr val="42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0" dirty="0">
                <a:solidFill>
                  <a:srgbClr val="42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mouth) may be directly inoculated in culture medium or smeared on clean slide by swab or culture loop.</a:t>
            </a:r>
          </a:p>
          <a:p>
            <a:pPr algn="l" fontAlgn="base"/>
            <a:endParaRPr lang="en-US" sz="2400" dirty="0">
              <a:solidFill>
                <a:srgbClr val="42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endParaRPr lang="en-US" sz="2400" b="0" dirty="0">
              <a:solidFill>
                <a:srgbClr val="42414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en-US" sz="2400" b="0" dirty="0">
                <a:solidFill>
                  <a:srgbClr val="42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** collect the samples 24h before the lab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E6F34C-55BA-01C1-B067-8CD0375B76D3}"/>
              </a:ext>
            </a:extLst>
          </p:cNvPr>
          <p:cNvSpPr txBox="1"/>
          <p:nvPr/>
        </p:nvSpPr>
        <p:spPr>
          <a:xfrm>
            <a:off x="1151364" y="1560500"/>
            <a:ext cx="6094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1-Specimens collection:</a:t>
            </a:r>
          </a:p>
        </p:txBody>
      </p:sp>
    </p:spTree>
    <p:extLst>
      <p:ext uri="{BB962C8B-B14F-4D97-AF65-F5344CB8AC3E}">
        <p14:creationId xmlns:p14="http://schemas.microsoft.com/office/powerpoint/2010/main" val="2602221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991A11-743E-1B82-7D59-B7FFAD46C8F4}"/>
              </a:ext>
            </a:extLst>
          </p:cNvPr>
          <p:cNvSpPr txBox="1"/>
          <p:nvPr/>
        </p:nvSpPr>
        <p:spPr>
          <a:xfrm>
            <a:off x="850744" y="1267666"/>
            <a:ext cx="1049051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Early and accurate diagnosis of fungal infection is 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critical</a:t>
            </a:r>
            <a:r>
              <a:rPr lang="en-US" sz="24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for effective treatment.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3639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0" i="0" dirty="0">
              <a:solidFill>
                <a:srgbClr val="36394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Common approaches/methods for the laboratory diagnosis of fungal infections are:</a:t>
            </a:r>
          </a:p>
          <a:p>
            <a:pPr algn="l"/>
            <a:endParaRPr lang="en-US" sz="2400" b="0" i="0" dirty="0">
              <a:solidFill>
                <a:srgbClr val="36394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+mj-lt"/>
              <a:buAutoNum type="arabicPeriod"/>
            </a:pPr>
            <a:r>
              <a:rPr lang="en-US" sz="2400" b="0" i="0" dirty="0">
                <a:solidFill>
                  <a:srgbClr val="3639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Direct microscopic examination of clinical samples</a:t>
            </a:r>
          </a:p>
          <a:p>
            <a:pPr>
              <a:buFont typeface="+mj-lt"/>
              <a:buAutoNum type="arabicPeriod"/>
            </a:pPr>
            <a:r>
              <a:rPr lang="en-US" sz="2400" b="0" i="0" dirty="0">
                <a:solidFill>
                  <a:srgbClr val="3639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Culture of the organism </a:t>
            </a:r>
          </a:p>
          <a:p>
            <a:pPr algn="l">
              <a:buFont typeface="+mj-lt"/>
              <a:buAutoNum type="arabicPeriod"/>
            </a:pPr>
            <a:r>
              <a:rPr lang="en-US" sz="2400" b="0" i="0" dirty="0">
                <a:solidFill>
                  <a:srgbClr val="3639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histopathology</a:t>
            </a:r>
          </a:p>
          <a:p>
            <a:pPr algn="l">
              <a:buFont typeface="+mj-lt"/>
              <a:buAutoNum type="arabicPeriod"/>
            </a:pPr>
            <a:r>
              <a:rPr lang="en-US" sz="2400" b="0" i="0" dirty="0">
                <a:solidFill>
                  <a:srgbClr val="3639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Serological tests</a:t>
            </a:r>
          </a:p>
          <a:p>
            <a:pPr algn="l">
              <a:buFont typeface="+mj-lt"/>
              <a:buAutoNum type="arabicPeriod"/>
            </a:pPr>
            <a:r>
              <a:rPr lang="en-US" sz="2400" b="0" i="0" dirty="0">
                <a:solidFill>
                  <a:srgbClr val="3639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Molecular diagnostics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8F980D-BE9E-203D-63FF-7D47731D3BB4}"/>
              </a:ext>
            </a:extLst>
          </p:cNvPr>
          <p:cNvSpPr txBox="1"/>
          <p:nvPr/>
        </p:nvSpPr>
        <p:spPr>
          <a:xfrm>
            <a:off x="2495550" y="202878"/>
            <a:ext cx="72008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laboratory diagnosis of fungal infections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4207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C19BB8-273A-BA03-CAB7-E3F5C01AF468}"/>
              </a:ext>
            </a:extLst>
          </p:cNvPr>
          <p:cNvSpPr txBox="1"/>
          <p:nvPr/>
        </p:nvSpPr>
        <p:spPr>
          <a:xfrm>
            <a:off x="3448515" y="266959"/>
            <a:ext cx="6094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1-Direct Microscopic Examination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C79CF3-B960-3367-9F6C-E13265F4B4AF}"/>
              </a:ext>
            </a:extLst>
          </p:cNvPr>
          <p:cNvSpPr txBox="1"/>
          <p:nvPr/>
        </p:nvSpPr>
        <p:spPr>
          <a:xfrm>
            <a:off x="564995" y="2474438"/>
            <a:ext cx="1106200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rgbClr val="3639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Direct microscopic examination of clinical specimens such as : </a:t>
            </a:r>
            <a:r>
              <a:rPr lang="en-US" sz="2400" b="1" i="0" dirty="0">
                <a:solidFill>
                  <a:srgbClr val="3639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skin scrapings, hair, and nails is a common method</a:t>
            </a:r>
          </a:p>
          <a:p>
            <a:pPr algn="l"/>
            <a:endParaRPr lang="en-US" sz="2400" dirty="0">
              <a:solidFill>
                <a:srgbClr val="3639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0" i="0" dirty="0">
                <a:solidFill>
                  <a:srgbClr val="3639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provides a </a:t>
            </a:r>
            <a:r>
              <a:rPr lang="en-US" sz="2400" b="0" i="0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rapid diagnosis of some fungal infections</a:t>
            </a:r>
            <a:r>
              <a:rPr lang="en-US" sz="2400" b="0" i="0" dirty="0">
                <a:solidFill>
                  <a:srgbClr val="36394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en-US" sz="2400" dirty="0">
              <a:solidFill>
                <a:srgbClr val="36394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b="1" i="0" dirty="0">
              <a:solidFill>
                <a:schemeClr val="accent3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b="0" i="0" dirty="0">
              <a:solidFill>
                <a:srgbClr val="36394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421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47ACE6-A661-9A63-083A-A001A633A523}"/>
              </a:ext>
            </a:extLst>
          </p:cNvPr>
          <p:cNvSpPr txBox="1"/>
          <p:nvPr/>
        </p:nvSpPr>
        <p:spPr>
          <a:xfrm>
            <a:off x="189571" y="1134574"/>
            <a:ext cx="11764536" cy="5723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Potassium Hydroxide</a:t>
            </a:r>
            <a:r>
              <a:rPr lang="ar-SA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ar-SA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KOH (10-20%): </a:t>
            </a:r>
            <a:endParaRPr lang="en-US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recommended method for the direct microscopic examination  (Next lab)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Lactophenol-cotton blue (LCB) :</a:t>
            </a:r>
            <a:endParaRPr lang="en-US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Lactophenol</a:t>
            </a:r>
            <a:r>
              <a:rPr lang="en-US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preserves fungal structures and kills the fungus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Cotton blue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stains the fungal elements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Calcofluor white:</a:t>
            </a:r>
            <a:endParaRPr lang="en-US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Fluorescent Stain-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excellent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examine the morphology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pathogenic fungi</a:t>
            </a: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Binds with cellulose and c</a:t>
            </a:r>
            <a:r>
              <a:rPr lang="en-US" u="sng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hitin contained in the cell walls of the fungi</a:t>
            </a:r>
            <a:endParaRPr lang="en-US" u="sng" dirty="0">
              <a:solidFill>
                <a:srgbClr val="7030A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will need fluorescence microscope which requires skills to work with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expensive</a:t>
            </a:r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Giemsa Stain:</a:t>
            </a:r>
            <a:endParaRPr lang="en-US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a </a:t>
            </a:r>
            <a:r>
              <a:rPr lang="en-US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Nucleic acid stain.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Methylene blue </a:t>
            </a:r>
            <a:r>
              <a:rPr lang="en-US" dirty="0">
                <a:solidFill>
                  <a:srgbClr val="36394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the </a:t>
            </a:r>
            <a:r>
              <a:rPr lang="en-US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basic dye that is </a:t>
            </a:r>
            <a:r>
              <a:rPr lang="en-US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responsible for staining the acidic components of the cell</a:t>
            </a:r>
            <a:r>
              <a:rPr lang="en-US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particularly the nucleus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5% Giemsa stain solution for </a:t>
            </a:r>
            <a:r>
              <a:rPr lang="en-US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20–30 minutes </a:t>
            </a:r>
            <a:endParaRPr lang="en-US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690CDD-2C0A-01F1-0AF9-EAA16FF9AA99}"/>
              </a:ext>
            </a:extLst>
          </p:cNvPr>
          <p:cNvSpPr txBox="1"/>
          <p:nvPr/>
        </p:nvSpPr>
        <p:spPr>
          <a:xfrm>
            <a:off x="0" y="208267"/>
            <a:ext cx="119541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arious dyes can be used to stain and examine fungal features (e.g. spores, hyphae </a:t>
            </a:r>
            <a:r>
              <a:rPr lang="en-US" sz="2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which helps in the identification.</a:t>
            </a:r>
          </a:p>
        </p:txBody>
      </p:sp>
    </p:spTree>
    <p:extLst>
      <p:ext uri="{BB962C8B-B14F-4D97-AF65-F5344CB8AC3E}">
        <p14:creationId xmlns:p14="http://schemas.microsoft.com/office/powerpoint/2010/main" val="3574331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90C7014-D981-4A06-35FB-1EE5EFBDD7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000098"/>
              </p:ext>
            </p:extLst>
          </p:nvPr>
        </p:nvGraphicFramePr>
        <p:xfrm>
          <a:off x="312200" y="1532229"/>
          <a:ext cx="10805566" cy="3795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4545">
                  <a:extLst>
                    <a:ext uri="{9D8B030D-6E8A-4147-A177-3AD203B41FA5}">
                      <a16:colId xmlns:a16="http://schemas.microsoft.com/office/drawing/2014/main" val="87483034"/>
                    </a:ext>
                  </a:extLst>
                </a:gridCol>
                <a:gridCol w="7691021">
                  <a:extLst>
                    <a:ext uri="{9D8B030D-6E8A-4147-A177-3AD203B41FA5}">
                      <a16:colId xmlns:a16="http://schemas.microsoft.com/office/drawing/2014/main" val="2737392466"/>
                    </a:ext>
                  </a:extLst>
                </a:gridCol>
              </a:tblGrid>
              <a:tr h="5030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 hydroxide preparation (KOH mount)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862972"/>
                  </a:ext>
                </a:extLst>
              </a:tr>
              <a:tr h="5030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Clearing of specimens to make fungi more visible (How?)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7567905"/>
                  </a:ext>
                </a:extLst>
              </a:tr>
              <a:tr h="7604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 Required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min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if clearing is not complete, an additional 5-10 min is necessary.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2674154"/>
                  </a:ext>
                </a:extLst>
              </a:tr>
              <a:tr h="5030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Advantages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Rapid detection of fungal elements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6892197"/>
                  </a:ext>
                </a:extLst>
              </a:tr>
              <a:tr h="10177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Disadvantages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Requires experience because background artifacts are often confusing; clearing of some specimens may require an extended time.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0588543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5EA7F7E3-D26A-2707-AD2A-3C6684E93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200" y="5366459"/>
            <a:ext cx="11388064" cy="128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***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When specimen such as nails or skin is mixed with 10-20 % KOH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softens, digests and clears the tissues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(e.g.,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keratin present in skins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surrounding the fungi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(leaving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alkali-resistant fungi intact)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that the hyphae and spores can be seen under a microscope.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EFAA35-41D8-E02F-84F3-5A1423D55B11}"/>
              </a:ext>
            </a:extLst>
          </p:cNvPr>
          <p:cNvSpPr txBox="1"/>
          <p:nvPr/>
        </p:nvSpPr>
        <p:spPr>
          <a:xfrm>
            <a:off x="3691719" y="1013998"/>
            <a:ext cx="6094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KOH is a strong alkali. 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highlight>
                <a:srgbClr val="00FFFF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408D1E-F11D-9FF3-D8C3-F3D10C4C0F1C}"/>
              </a:ext>
            </a:extLst>
          </p:cNvPr>
          <p:cNvSpPr txBox="1"/>
          <p:nvPr/>
        </p:nvSpPr>
        <p:spPr>
          <a:xfrm>
            <a:off x="3169736" y="202470"/>
            <a:ext cx="60941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Potassium hydroxide preparation (KOH)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CF28CF-FCD6-D41B-5D50-C362B72AA7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73034"/>
              </p:ext>
            </p:extLst>
          </p:nvPr>
        </p:nvGraphicFramePr>
        <p:xfrm>
          <a:off x="312200" y="1531498"/>
          <a:ext cx="10805566" cy="3925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4545">
                  <a:extLst>
                    <a:ext uri="{9D8B030D-6E8A-4147-A177-3AD203B41FA5}">
                      <a16:colId xmlns:a16="http://schemas.microsoft.com/office/drawing/2014/main" val="87483034"/>
                    </a:ext>
                  </a:extLst>
                </a:gridCol>
                <a:gridCol w="7691021">
                  <a:extLst>
                    <a:ext uri="{9D8B030D-6E8A-4147-A177-3AD203B41FA5}">
                      <a16:colId xmlns:a16="http://schemas.microsoft.com/office/drawing/2014/main" val="2737392466"/>
                    </a:ext>
                  </a:extLst>
                </a:gridCol>
              </a:tblGrid>
              <a:tr h="5792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 hydroxide preparation (KOH mount)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862972"/>
                  </a:ext>
                </a:extLst>
              </a:tr>
              <a:tr h="5030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Clearing of specimens to make fungi more visible (How?)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7567905"/>
                  </a:ext>
                </a:extLst>
              </a:tr>
              <a:tr h="7604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 Required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min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if clearing is not complete, an additional 5-10 min is necessary.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2674154"/>
                  </a:ext>
                </a:extLst>
              </a:tr>
              <a:tr h="5030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Advantages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Rapid detection of fungal elements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6892197"/>
                  </a:ext>
                </a:extLst>
              </a:tr>
              <a:tr h="10177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Disadvantages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Requires experience because background artifacts are often confusing</a:t>
                      </a:r>
                    </a:p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clearing of some specimens may require an extended time.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0588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313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EB19D5-7D22-A722-F928-AEE428A0AA5B}"/>
              </a:ext>
            </a:extLst>
          </p:cNvPr>
          <p:cNvSpPr txBox="1"/>
          <p:nvPr/>
        </p:nvSpPr>
        <p:spPr>
          <a:xfrm>
            <a:off x="158904" y="826961"/>
            <a:ext cx="985489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a pipette/dropper,  place a drop of KOH solution on a clean slide.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small quantity of the specimen with the tip of a scalpel into the KOH drop.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 a clean cover slip over the drop gently so that no air bubble is trapped.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 the slide on hot plate for few minutes.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 10X or 40X objectives to describe fungal isolate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A2110C-2578-62C5-A0D5-EC7FF00933B8}"/>
              </a:ext>
            </a:extLst>
          </p:cNvPr>
          <p:cNvSpPr txBox="1"/>
          <p:nvPr/>
        </p:nvSpPr>
        <p:spPr>
          <a:xfrm>
            <a:off x="158904" y="4320886"/>
            <a:ext cx="11107545" cy="1575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u="sng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Negative (Normal) : The absence of the fungus in the sample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u="sng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Positive (abnormal): when some Fungus observed in the samples  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72A92D87-C5C2-DB15-D9B2-6C3D3F232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429000"/>
            <a:ext cx="4184496" cy="33596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D6CA16-4C4E-1935-527C-ACFA4D2C49DC}"/>
              </a:ext>
            </a:extLst>
          </p:cNvPr>
          <p:cNvSpPr txBox="1"/>
          <p:nvPr/>
        </p:nvSpPr>
        <p:spPr>
          <a:xfrm>
            <a:off x="2520380" y="196936"/>
            <a:ext cx="61889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the KOH mount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809474-D71C-B1FE-486A-4377149EB1FD}"/>
              </a:ext>
            </a:extLst>
          </p:cNvPr>
          <p:cNvSpPr txBox="1"/>
          <p:nvPr/>
        </p:nvSpPr>
        <p:spPr>
          <a:xfrm>
            <a:off x="6919531" y="2874387"/>
            <a:ext cx="6188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Skin Scraping for Fungal identification (youtube.com)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23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883E47-8CD0-C938-E349-A7C336D9D0BE}"/>
              </a:ext>
            </a:extLst>
          </p:cNvPr>
          <p:cNvSpPr txBox="1"/>
          <p:nvPr/>
        </p:nvSpPr>
        <p:spPr>
          <a:xfrm>
            <a:off x="3236642" y="311564"/>
            <a:ext cx="48368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Culture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093871-118F-4927-C27B-D67832A40D0F}"/>
              </a:ext>
            </a:extLst>
          </p:cNvPr>
          <p:cNvSpPr txBox="1"/>
          <p:nvPr/>
        </p:nvSpPr>
        <p:spPr>
          <a:xfrm>
            <a:off x="303871" y="1183140"/>
            <a:ext cx="1120418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Fungi are frequently cultured 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Sabouraud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dextrose agar (SDA) which facilitates the appearance of the slow-growing fungi by inhibiting the growth of bacteria.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r>
              <a:rPr lang="en-US" sz="2400" b="0" i="0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Inhibition of bacterial growth is </a:t>
            </a:r>
            <a:r>
              <a:rPr lang="en-US" sz="2400" b="1" i="0" u="sng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due to the low pH of the medium and use of antibiotics.</a:t>
            </a:r>
          </a:p>
          <a:p>
            <a:endParaRPr lang="en-US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Fungi develop varying characteristics on different media,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it is important to describe the characteristics on a standard medium such as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Sabouraud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Dextrose Agar (SDA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Medically important fungi are normally described by their appearance on SDA, which is one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 this medium continues to be used as the primary isolation medium</a:t>
            </a:r>
            <a:endParaRPr lang="en-US" sz="2400" b="1" i="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373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16B596-400D-2EDA-4A21-C929A05078DB}"/>
              </a:ext>
            </a:extLst>
          </p:cNvPr>
          <p:cNvSpPr txBox="1"/>
          <p:nvPr/>
        </p:nvSpPr>
        <p:spPr>
          <a:xfrm>
            <a:off x="831147" y="906597"/>
            <a:ext cx="1105457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3639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Fungal colony is identified by rapidity of growth, color, and morphology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0" i="0" dirty="0">
              <a:solidFill>
                <a:srgbClr val="36394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Colony characteristics </a:t>
            </a:r>
            <a:r>
              <a:rPr lang="en-US" sz="2400" b="0" i="0" dirty="0">
                <a:solidFill>
                  <a:srgbClr val="3639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the isolate, and the </a:t>
            </a:r>
            <a:r>
              <a:rPr lang="en-US" sz="2400" b="0" i="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nature of the asexual spores</a:t>
            </a:r>
            <a:r>
              <a:rPr lang="en-US" sz="2400" b="0" i="0" dirty="0">
                <a:solidFill>
                  <a:srgbClr val="3639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mycelium</a:t>
            </a:r>
            <a:r>
              <a:rPr lang="en-US" sz="2400" b="0" i="0" dirty="0">
                <a:solidFill>
                  <a:srgbClr val="3639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US" sz="2400" b="1" i="0" dirty="0">
                <a:solidFill>
                  <a:srgbClr val="3639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sometimes sufficient to identify the common pathogens.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3639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3639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inoculated media should be incubated at 25 – 37 C for (7 days -14 days and up to 4 weeks)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6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Culture method i</a:t>
            </a:r>
            <a:r>
              <a:rPr lang="en-US" sz="2400" b="1" i="0" dirty="0">
                <a:solidFill>
                  <a:schemeClr val="accent6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s time-consuming in most cases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165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C9BDFE-1AF3-9C04-3AC5-8BF2D9F4A94F}"/>
              </a:ext>
            </a:extLst>
          </p:cNvPr>
          <p:cNvSpPr txBox="1"/>
          <p:nvPr/>
        </p:nvSpPr>
        <p:spPr>
          <a:xfrm>
            <a:off x="352193" y="1314266"/>
            <a:ext cx="11839807" cy="4273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Inadequate specimen (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not enough)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presence of non-viable hyphae elements in the distal region of a nail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uneven colonization of a nail with the fungus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Anti-fungal treatment used prior to collection of the specimen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delay in the specimen reaching the laboratory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Incorrect laboratory procedures 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 growth of the organism 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B155D0-62D5-AC1C-C902-31F4D334FE92}"/>
              </a:ext>
            </a:extLst>
          </p:cNvPr>
          <p:cNvSpPr txBox="1"/>
          <p:nvPr/>
        </p:nvSpPr>
        <p:spPr>
          <a:xfrm>
            <a:off x="1018014" y="360159"/>
            <a:ext cx="101559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There are signs of fungal infection, however you got a negative culture result…Why !!!!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A0D9AFF-5935-B7A3-6806-A09027FCC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173" y="3173682"/>
            <a:ext cx="2392634" cy="1909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90571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F52D47-64C2-7287-034C-9E97A403EA56}"/>
              </a:ext>
            </a:extLst>
          </p:cNvPr>
          <p:cNvSpPr txBox="1"/>
          <p:nvPr/>
        </p:nvSpPr>
        <p:spPr>
          <a:xfrm>
            <a:off x="1426427" y="992849"/>
            <a:ext cx="914121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tasks next lab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KOH to examine the presence of any fungus in the samples (Evaluated 1Mark)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Inoculate collected samples ( mainly nails/ dry skin) from people that we think they have fungal infection) into SDA media and incubate for 14 days ( ? Maybe 1 or 2)</a:t>
            </a:r>
          </a:p>
        </p:txBody>
      </p:sp>
    </p:spTree>
    <p:extLst>
      <p:ext uri="{BB962C8B-B14F-4D97-AF65-F5344CB8AC3E}">
        <p14:creationId xmlns:p14="http://schemas.microsoft.com/office/powerpoint/2010/main" val="815600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A35B74-09E5-1431-4647-F05E54E91D66}"/>
              </a:ext>
            </a:extLst>
          </p:cNvPr>
          <p:cNvSpPr txBox="1"/>
          <p:nvPr/>
        </p:nvSpPr>
        <p:spPr>
          <a:xfrm>
            <a:off x="2851529" y="980106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8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ycosis</a:t>
            </a:r>
            <a:endParaRPr lang="en-US" sz="8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29A544-F200-4C19-7199-C1FEED59A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6" y="3198641"/>
            <a:ext cx="5339443" cy="2966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99F772-6486-829E-5728-117EB939F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014" y="3198641"/>
            <a:ext cx="5433030" cy="2966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3413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CED6B6-EBF6-87A8-041D-48EBDD7D8A17}"/>
              </a:ext>
            </a:extLst>
          </p:cNvPr>
          <p:cNvSpPr txBox="1"/>
          <p:nvPr/>
        </p:nvSpPr>
        <p:spPr>
          <a:xfrm>
            <a:off x="906034" y="1197946"/>
            <a:ext cx="10077915" cy="4723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</a:t>
            </a:r>
            <a:r>
              <a:rPr lang="en-US" sz="28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8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ycosis 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Mycosis 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(plural mycoses)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 humans and animals, an infection caused by any fungus that invades the tissues.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	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Classification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Based on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**</a:t>
            </a:r>
            <a:r>
              <a:rPr lang="en-US" sz="2800" b="1" dirty="0">
                <a:solidFill>
                  <a:srgbClr val="00B05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Site of infection</a:t>
            </a:r>
            <a:endParaRPr lang="en-US" sz="2800" dirty="0">
              <a:solidFill>
                <a:srgbClr val="00B05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Superficial or Cutaneous mycoses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Subcutaneous mycoses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Systemic mycoses</a:t>
            </a:r>
          </a:p>
        </p:txBody>
      </p:sp>
    </p:spTree>
    <p:extLst>
      <p:ext uri="{BB962C8B-B14F-4D97-AF65-F5344CB8AC3E}">
        <p14:creationId xmlns:p14="http://schemas.microsoft.com/office/powerpoint/2010/main" val="731475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13CA33-34E2-436B-F784-650FE00F60E1}"/>
              </a:ext>
            </a:extLst>
          </p:cNvPr>
          <p:cNvSpPr txBox="1"/>
          <p:nvPr/>
        </p:nvSpPr>
        <p:spPr>
          <a:xfrm>
            <a:off x="144004" y="260365"/>
            <a:ext cx="10694019" cy="7063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Superficial or Cutaneous mycoses :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aused by fungi that affect the superficial layers of skin, hair, and nails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b="1" i="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Examples of superficial fungal infections include </a:t>
            </a:r>
            <a:r>
              <a:rPr lang="en-US" sz="24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i="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1-Ringworm: 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caused by </a:t>
            </a:r>
            <a:r>
              <a:rPr lang="en-US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Dermatophytes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which is a group of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filamentous fungi)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i="0" u="sng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2-Onychomycosis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Many types of fungi cause infections of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your 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fingernails or toenails.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can </a:t>
            </a:r>
            <a:r>
              <a:rPr lang="en-US" sz="2400" b="1" i="0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cause discolored and cracked nails.</a:t>
            </a:r>
            <a:endParaRPr lang="en-US" sz="2400" b="1" u="sng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close-up of a person's tongue&#10;&#10;Description automatically generated with low confidence">
            <a:extLst>
              <a:ext uri="{FF2B5EF4-FFF2-40B4-BE49-F238E27FC236}">
                <a16:creationId xmlns:a16="http://schemas.microsoft.com/office/drawing/2014/main" id="{93D07AD5-0C14-8568-D73B-ECB8BB1F4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543" y="4742055"/>
            <a:ext cx="3056244" cy="2115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F45818-EB4E-319D-0AC4-7AE07EE632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543" y="2141244"/>
            <a:ext cx="3056244" cy="2515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8164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C9C47B-FFBB-BB17-E596-A446133B774E}"/>
              </a:ext>
            </a:extLst>
          </p:cNvPr>
          <p:cNvSpPr txBox="1"/>
          <p:nvPr/>
        </p:nvSpPr>
        <p:spPr>
          <a:xfrm>
            <a:off x="326570" y="1972616"/>
            <a:ext cx="9383487" cy="4237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</a:t>
            </a:r>
            <a:r>
              <a:rPr lang="en-US" sz="2400" b="1" i="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Candidiasis</a:t>
            </a:r>
            <a:r>
              <a:rPr lang="en-US" sz="2400" b="1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Caused by </a:t>
            </a:r>
            <a:r>
              <a:rPr lang="en-US" sz="24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Candida</a:t>
            </a:r>
            <a:r>
              <a:rPr lang="en-US" sz="2400" b="1" i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(usually </a:t>
            </a:r>
            <a:r>
              <a:rPr lang="en-US" sz="24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Candida albicans</a:t>
            </a:r>
            <a:r>
              <a:rPr lang="en-US" sz="2400" b="1" i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causes skin and mucous membrane infections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0" i="0" dirty="0">
              <a:solidFill>
                <a:srgbClr val="5555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Candida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naturally present on the skin and mucous membranes.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the amount of 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Candida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is low, it is harmless, 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when it starts to overgrow, it can damage the skin and nearby tissues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*weak immune system is often the reason for </a:t>
            </a:r>
            <a:r>
              <a:rPr lang="en-US" sz="2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Candida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overgrowth.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0E7314-40EA-CB45-AD0B-F2B40E4C065E}"/>
              </a:ext>
            </a:extLst>
          </p:cNvPr>
          <p:cNvSpPr txBox="1"/>
          <p:nvPr/>
        </p:nvSpPr>
        <p:spPr>
          <a:xfrm>
            <a:off x="3048000" y="163967"/>
            <a:ext cx="6096000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Superficial or Cutaneous mycoses 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F577F3-4E04-EE9E-9736-A8E398DE5423}"/>
              </a:ext>
            </a:extLst>
          </p:cNvPr>
          <p:cNvSpPr txBox="1"/>
          <p:nvPr/>
        </p:nvSpPr>
        <p:spPr>
          <a:xfrm>
            <a:off x="326570" y="1426484"/>
            <a:ext cx="9046029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b="1" i="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Examples of superficial fungal infections include </a:t>
            </a:r>
            <a:r>
              <a:rPr lang="en-US" sz="24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6949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6DB2EC-7609-C4F3-AF88-1DFDD54C4111}"/>
              </a:ext>
            </a:extLst>
          </p:cNvPr>
          <p:cNvSpPr txBox="1"/>
          <p:nvPr/>
        </p:nvSpPr>
        <p:spPr>
          <a:xfrm>
            <a:off x="156117" y="237934"/>
            <a:ext cx="9768468" cy="6052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2) Subcutaneous mycoses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Subcutaneous mycoses cause infections of the 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skin and underlying tissue 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wounds/cuts in the skin allows fungi from the environment to enter the skin and gain access to deeper tissues.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375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 of the major forms is </a:t>
            </a:r>
            <a:r>
              <a:rPr lang="en-US" sz="24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Sporotrichosis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also known as rose handler’s/Gardener’s disease</a:t>
            </a:r>
            <a:r>
              <a:rPr lang="en-US" sz="24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caused by </a:t>
            </a:r>
            <a:r>
              <a:rPr lang="en-US" sz="24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Sporothrix</a:t>
            </a:r>
            <a:r>
              <a:rPr lang="en-US" sz="2400" b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schenckii</a:t>
            </a:r>
            <a:endParaRPr lang="en-US" sz="2400" b="1" dirty="0">
              <a:solidFill>
                <a:srgbClr val="333333"/>
              </a:solidFill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375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Symptoms </a:t>
            </a:r>
            <a:r>
              <a:rPr lang="en-US" sz="24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this form include </a:t>
            </a:r>
            <a:r>
              <a:rPr lang="en-US" sz="2400" b="1" u="sng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nodular lesions or bumps in the skin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Naturally found in soil, and usually affects farmers , gardeners, and agricultural workers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lose-up of a person's skin&#10;&#10;Description automatically generated with medium confidence">
            <a:extLst>
              <a:ext uri="{FF2B5EF4-FFF2-40B4-BE49-F238E27FC236}">
                <a16:creationId xmlns:a16="http://schemas.microsoft.com/office/drawing/2014/main" id="{54FF5D30-D78F-0E47-7121-B32987A47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22872" y="2986182"/>
            <a:ext cx="3358608" cy="2267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781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EB804F-9752-FDE0-E596-417925DFFC3C}"/>
              </a:ext>
            </a:extLst>
          </p:cNvPr>
          <p:cNvSpPr txBox="1"/>
          <p:nvPr/>
        </p:nvSpPr>
        <p:spPr>
          <a:xfrm>
            <a:off x="281569" y="165822"/>
            <a:ext cx="10936558" cy="5965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3) Systemic mycoses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affect internal organs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(e.g., lungs, brain, gastrointestinal tract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blood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fungi can 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spread via the bloodstream 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multiple organs 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Often causing multiple organs to fail and eventually resulting in the death of the patient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b="1" i="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2400" b="0" i="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Histoplasmosis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US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fungal </a:t>
            </a:r>
            <a:r>
              <a:rPr lang="en-US" sz="2400" b="1" i="0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r>
              <a:rPr lang="en-US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caused by the fungus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Histoplasma capsulatum)</a:t>
            </a:r>
            <a:r>
              <a:rPr lang="en-US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which grows in soil and material contaminated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bat and bird droppings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text, person, person&#10;&#10;Description automatically generated">
            <a:extLst>
              <a:ext uri="{FF2B5EF4-FFF2-40B4-BE49-F238E27FC236}">
                <a16:creationId xmlns:a16="http://schemas.microsoft.com/office/drawing/2014/main" id="{84C26BDB-0477-8540-B871-F8FC2B23F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086" y="3222701"/>
            <a:ext cx="5098231" cy="35572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667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A50507-6831-2E02-8695-00B4E07C5B0F}"/>
              </a:ext>
            </a:extLst>
          </p:cNvPr>
          <p:cNvSpPr txBox="1"/>
          <p:nvPr/>
        </p:nvSpPr>
        <p:spPr>
          <a:xfrm>
            <a:off x="2879803" y="2697925"/>
            <a:ext cx="6094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next lab</a:t>
            </a:r>
          </a:p>
        </p:txBody>
      </p:sp>
    </p:spTree>
    <p:extLst>
      <p:ext uri="{BB962C8B-B14F-4D97-AF65-F5344CB8AC3E}">
        <p14:creationId xmlns:p14="http://schemas.microsoft.com/office/powerpoint/2010/main" val="1595382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3C3900-5F92-E1B6-9ECA-26993A35DEF8}"/>
              </a:ext>
            </a:extLst>
          </p:cNvPr>
          <p:cNvSpPr txBox="1"/>
          <p:nvPr/>
        </p:nvSpPr>
        <p:spPr>
          <a:xfrm>
            <a:off x="379341" y="245513"/>
            <a:ext cx="119318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fontAlgn="ctr"/>
            <a:r>
              <a:rPr lang="en-US" sz="28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Isolation</a:t>
            </a:r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human samples for </a:t>
            </a:r>
            <a:r>
              <a:rPr lang="en-US" sz="28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laboratory diagnosis of fungal infections</a:t>
            </a:r>
            <a:endParaRPr lang="en-US" sz="2800" u="sng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556BD5-3ACE-B7D9-807B-9F7A835AC864}"/>
              </a:ext>
            </a:extLst>
          </p:cNvPr>
          <p:cNvSpPr txBox="1"/>
          <p:nvPr/>
        </p:nvSpPr>
        <p:spPr>
          <a:xfrm>
            <a:off x="987972" y="920621"/>
            <a:ext cx="1120402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1-Specimens collection:</a:t>
            </a:r>
          </a:p>
          <a:p>
            <a:pPr algn="l" fontAlgn="base"/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Use sterile tools (forceps, scissors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nail clipper, swaps)</a:t>
            </a:r>
            <a:endPara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42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Skin scrapings, nail clippings and hairs can be collected and transported to the lab in an envelope </a:t>
            </a:r>
            <a:r>
              <a:rPr lang="en-US" sz="2400" b="0" dirty="0">
                <a:solidFill>
                  <a:srgbClr val="424142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(dark color card-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Why?</a:t>
            </a:r>
            <a:r>
              <a:rPr lang="en-US" sz="2400" b="0" dirty="0">
                <a:solidFill>
                  <a:srgbClr val="424142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endParaRPr lang="en-US" sz="2400" b="0" dirty="0">
              <a:solidFill>
                <a:srgbClr val="42414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fontAlgn="base">
              <a:buFontTx/>
              <a:buChar char="-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 dry out the sample which can help to reduce the level of bacterial contamination</a:t>
            </a:r>
          </a:p>
          <a:p>
            <a:pPr marL="342900" indent="-342900" algn="l" fontAlgn="base">
              <a:buFontTx/>
              <a:buChar char="-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 easy visualization</a:t>
            </a:r>
          </a:p>
          <a:p>
            <a:pPr algn="l" fontAlgn="base"/>
            <a:endParaRPr lang="en-US" sz="2400" b="0" dirty="0">
              <a:solidFill>
                <a:srgbClr val="42414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en-US" sz="2400" dirty="0">
                <a:solidFill>
                  <a:srgbClr val="42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The card  then, must be folded, sealed, and labeled.</a:t>
            </a:r>
            <a:endParaRPr lang="en-US" sz="2400" b="0" dirty="0">
              <a:solidFill>
                <a:srgbClr val="42414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endParaRPr lang="en-US" sz="2400" b="0" dirty="0">
              <a:solidFill>
                <a:srgbClr val="42414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AB2396-6707-110A-7AA6-2F3D3F13164A}"/>
              </a:ext>
            </a:extLst>
          </p:cNvPr>
          <p:cNvSpPr txBox="1"/>
          <p:nvPr/>
        </p:nvSpPr>
        <p:spPr>
          <a:xfrm>
            <a:off x="653143" y="5937379"/>
            <a:ext cx="101999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Mycology Specimen Collection (youtube.com)</a:t>
            </a:r>
            <a:endParaRPr lang="en-US" sz="2400" dirty="0">
              <a:solidFill>
                <a:srgbClr val="C00000"/>
              </a:solidFill>
            </a:endParaRP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Start at 2.05</a:t>
            </a:r>
          </a:p>
        </p:txBody>
      </p:sp>
    </p:spTree>
    <p:extLst>
      <p:ext uri="{BB962C8B-B14F-4D97-AF65-F5344CB8AC3E}">
        <p14:creationId xmlns:p14="http://schemas.microsoft.com/office/powerpoint/2010/main" val="362630132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1949</TotalTime>
  <Words>1381</Words>
  <Application>Microsoft Office PowerPoint</Application>
  <PresentationFormat>Widescreen</PresentationFormat>
  <Paragraphs>203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Tw Cen MT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Haya Al-Dossary</dc:creator>
  <cp:lastModifiedBy>Haya Aldossary</cp:lastModifiedBy>
  <cp:revision>26</cp:revision>
  <dcterms:created xsi:type="dcterms:W3CDTF">2022-09-10T18:12:38Z</dcterms:created>
  <dcterms:modified xsi:type="dcterms:W3CDTF">2025-01-19T07:55:35Z</dcterms:modified>
</cp:coreProperties>
</file>