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84" r:id="rId4"/>
    <p:sldId id="300" r:id="rId5"/>
    <p:sldId id="298" r:id="rId6"/>
    <p:sldId id="301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9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33"/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5B6AF-A522-43D9-86D6-F29C1A73C0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49569-9995-4333-95CE-2FFC5D384C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AD069-750B-411E-A0C4-10E195C86F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15D0B-F3AD-406F-9557-9321697D6F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C2EBB-F7D9-42A5-83D5-EEBF8D8E10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FF390-4BFE-4B1B-89A9-73DA9D501D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C3026-05DC-40D9-9816-C6F05488C8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D19DE-41B0-4784-B710-8C33E7D59D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26B86-EE91-496B-811E-28D37B70EA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43990-B408-4585-9007-9283AA92A4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241D9-9F6E-4BBE-B453-1E3E9BC742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hlink"/>
            </a:gs>
            <a:gs pos="100000">
              <a:srgbClr val="006699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87AA5592-6627-4705-8FB6-A8CA77CCAE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png"/><Relationship Id="rId4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6.png"/><Relationship Id="rId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png"/><Relationship Id="rId4" Type="http://schemas.openxmlformats.org/officeDocument/2006/relationships/oleObject" Target="../embeddings/oleObject4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5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2.png"/><Relationship Id="rId4" Type="http://schemas.openxmlformats.org/officeDocument/2006/relationships/oleObject" Target="../embeddings/oleObject6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5.png"/><Relationship Id="rId5" Type="http://schemas.openxmlformats.org/officeDocument/2006/relationships/oleObject" Target="../embeddings/oleObject8.bin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16.png"/><Relationship Id="rId4" Type="http://schemas.openxmlformats.org/officeDocument/2006/relationships/oleObject" Target="../embeddings/oleObject9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8.png"/><Relationship Id="rId4" Type="http://schemas.openxmlformats.org/officeDocument/2006/relationships/oleObject" Target="../embeddings/oleObject10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0.png"/><Relationship Id="rId4" Type="http://schemas.openxmlformats.org/officeDocument/2006/relationships/oleObject" Target="../embeddings/oleObject1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22.png"/><Relationship Id="rId4" Type="http://schemas.openxmlformats.org/officeDocument/2006/relationships/oleObject" Target="../embeddings/oleObject12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4.png"/><Relationship Id="rId4" Type="http://schemas.openxmlformats.org/officeDocument/2006/relationships/oleObject" Target="../embeddings/oleObject13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10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14341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14342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14343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>
            <a:off x="2286000" y="3105150"/>
            <a:ext cx="45720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CELL DIVISION</a:t>
            </a:r>
          </a:p>
        </p:txBody>
      </p:sp>
      <p:sp>
        <p:nvSpPr>
          <p:cNvPr id="5124" name="WordArt 10"/>
          <p:cNvSpPr>
            <a:spLocks noChangeArrowheads="1" noChangeShapeType="1" noTextEdit="1"/>
          </p:cNvSpPr>
          <p:nvPr/>
        </p:nvSpPr>
        <p:spPr bwMode="auto">
          <a:xfrm>
            <a:off x="3124200" y="4495800"/>
            <a:ext cx="319087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MEIOSIS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nimBg="1"/>
      <p:bldP spid="51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685800" y="1981200"/>
            <a:ext cx="8001000" cy="380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Char char="o"/>
            </a:pPr>
            <a:r>
              <a:rPr lang="en-US" b="1"/>
              <a:t>  </a:t>
            </a:r>
            <a:r>
              <a:rPr lang="en-US" b="1">
                <a:solidFill>
                  <a:schemeClr val="bg1"/>
                </a:solidFill>
              </a:rPr>
              <a:t>Meiosis (Gr. Meiouni = to reduce; sis = process) has been reported for the first time by J. B. Farmer (1905) </a:t>
            </a:r>
          </a:p>
          <a:p>
            <a:pPr>
              <a:lnSpc>
                <a:spcPct val="150000"/>
              </a:lnSpc>
              <a:buFontTx/>
              <a:buChar char="o"/>
            </a:pPr>
            <a:r>
              <a:rPr lang="en-US" b="1">
                <a:solidFill>
                  <a:schemeClr val="bg1"/>
                </a:solidFill>
              </a:rPr>
              <a:t>  It is special type of cell division (reduction division)</a:t>
            </a:r>
          </a:p>
          <a:p>
            <a:pPr>
              <a:lnSpc>
                <a:spcPct val="150000"/>
              </a:lnSpc>
              <a:buFontTx/>
              <a:buChar char="o"/>
            </a:pPr>
            <a:r>
              <a:rPr lang="en-US" b="1">
                <a:solidFill>
                  <a:schemeClr val="bg1"/>
                </a:solidFill>
              </a:rPr>
              <a:t>  It occurs in germ (sex) cells or in gonads (testes and ovaries) during</a:t>
            </a:r>
          </a:p>
          <a:p>
            <a:pPr>
              <a:lnSpc>
                <a:spcPct val="150000"/>
              </a:lnSpc>
              <a:buFontTx/>
              <a:buChar char="o"/>
            </a:pPr>
            <a:r>
              <a:rPr lang="en-US" b="1">
                <a:solidFill>
                  <a:schemeClr val="bg1"/>
                </a:solidFill>
              </a:rPr>
              <a:t>    Mother cell gives four daughter cells each one contains haploid number of chromosomes (n)</a:t>
            </a:r>
          </a:p>
          <a:p>
            <a:pPr>
              <a:lnSpc>
                <a:spcPct val="150000"/>
              </a:lnSpc>
              <a:buFontTx/>
              <a:buChar char="o"/>
            </a:pPr>
            <a:r>
              <a:rPr lang="en-US" b="1">
                <a:solidFill>
                  <a:schemeClr val="bg1"/>
                </a:solidFill>
              </a:rPr>
              <a:t>  It is much more complicated than mitosis because it has long process</a:t>
            </a:r>
          </a:p>
          <a:p>
            <a:pPr>
              <a:lnSpc>
                <a:spcPct val="150000"/>
              </a:lnSpc>
              <a:buFontTx/>
              <a:buChar char="o"/>
            </a:pPr>
            <a:r>
              <a:rPr lang="en-US" b="1">
                <a:solidFill>
                  <a:schemeClr val="bg1"/>
                </a:solidFill>
              </a:rPr>
              <a:t>  Function of meiosis: formation of the gametes</a:t>
            </a:r>
          </a:p>
        </p:txBody>
      </p:sp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457200" y="609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4800" b="1">
                <a:solidFill>
                  <a:schemeClr val="bg1"/>
                </a:solidFill>
              </a:rPr>
              <a:t>Meiosis</a:t>
            </a:r>
          </a:p>
        </p:txBody>
      </p:sp>
      <p:grpSp>
        <p:nvGrpSpPr>
          <p:cNvPr id="15364" name="Group 10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15365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15366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15367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57200" y="609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4400" b="1">
                <a:solidFill>
                  <a:schemeClr val="bg1"/>
                </a:solidFill>
              </a:rPr>
              <a:t>Meiosis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28600" y="1920875"/>
            <a:ext cx="8763000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3200" b="1">
                <a:solidFill>
                  <a:schemeClr val="bg1"/>
                </a:solidFill>
              </a:rPr>
              <a:t>Meiosis is the type of cell division by which germ cells (eggs and sperm) are produced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3200" b="1">
                <a:solidFill>
                  <a:schemeClr val="bg1"/>
                </a:solidFill>
              </a:rPr>
              <a:t> 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3200" b="1" i="1">
                <a:solidFill>
                  <a:schemeClr val="bg1"/>
                </a:solidFill>
              </a:rPr>
              <a:t>One parent cell produces four daughter cells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3200" b="1" i="1">
                <a:solidFill>
                  <a:schemeClr val="bg1"/>
                </a:solidFill>
              </a:rPr>
              <a:t> 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3200" b="1" i="1">
                <a:solidFill>
                  <a:schemeClr val="bg1"/>
                </a:solidFill>
              </a:rPr>
              <a:t>Daughter cells have half the number of chromosomes found in the original parent cell</a:t>
            </a:r>
            <a:r>
              <a:rPr lang="en-US" sz="3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6388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16389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16390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16391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2000"/>
                                        <p:tgtEl>
                                          <p:spTgt spid="266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762000" y="1833563"/>
            <a:ext cx="7239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en-US" sz="2400" b="1">
                <a:solidFill>
                  <a:schemeClr val="bg1"/>
                </a:solidFill>
              </a:rPr>
              <a:t>In Meiotic Division the nucleus divides twice and the chromosomes divide once only </a:t>
            </a:r>
          </a:p>
        </p:txBody>
      </p:sp>
      <p:sp>
        <p:nvSpPr>
          <p:cNvPr id="17411" name="Rectangle 5"/>
          <p:cNvSpPr>
            <a:spLocks noChangeArrowheads="1"/>
          </p:cNvSpPr>
          <p:nvPr/>
        </p:nvSpPr>
        <p:spPr bwMode="auto">
          <a:xfrm>
            <a:off x="457200" y="67468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4400" b="1">
                <a:solidFill>
                  <a:srgbClr val="99FF33"/>
                </a:solidFill>
              </a:rPr>
              <a:t>Meiosis</a:t>
            </a:r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685800" y="2990850"/>
            <a:ext cx="75438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</a:rPr>
              <a:t>The meiotic cell division has two subdivisions in sequence:</a:t>
            </a:r>
          </a:p>
          <a:p>
            <a:pPr algn="ctr"/>
            <a:endParaRPr lang="en-US" sz="2400" b="1">
              <a:solidFill>
                <a:schemeClr val="bg1"/>
              </a:solidFill>
            </a:endParaRPr>
          </a:p>
          <a:p>
            <a:pPr algn="ctr"/>
            <a:r>
              <a:rPr lang="en-US" sz="2400" b="1">
                <a:solidFill>
                  <a:schemeClr val="bg1"/>
                </a:solidFill>
              </a:rPr>
              <a:t>1- The first meiosis: Reductional division (2n -- n)</a:t>
            </a:r>
          </a:p>
          <a:p>
            <a:pPr algn="ctr"/>
            <a:endParaRPr lang="en-US" sz="2400" b="1">
              <a:solidFill>
                <a:schemeClr val="bg1"/>
              </a:solidFill>
            </a:endParaRPr>
          </a:p>
          <a:p>
            <a:pPr algn="ctr"/>
            <a:r>
              <a:rPr lang="en-US" sz="2400" b="1">
                <a:solidFill>
                  <a:schemeClr val="bg1"/>
                </a:solidFill>
              </a:rPr>
              <a:t>2- The second meiosis: Equational division (similar to mitosis)</a:t>
            </a:r>
          </a:p>
        </p:txBody>
      </p:sp>
      <p:grpSp>
        <p:nvGrpSpPr>
          <p:cNvPr id="17413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17414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17415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17416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/>
      <p:bldP spid="430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 noRot="1" noChangeArrowheads="1"/>
          </p:cNvSpPr>
          <p:nvPr/>
        </p:nvSpPr>
        <p:spPr bwMode="auto">
          <a:xfrm>
            <a:off x="417513" y="457200"/>
            <a:ext cx="4572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4400">
                <a:solidFill>
                  <a:schemeClr val="tx2"/>
                </a:solidFill>
              </a:rPr>
              <a:t>        </a:t>
            </a:r>
            <a:r>
              <a:rPr lang="en-US" sz="4400">
                <a:solidFill>
                  <a:srgbClr val="92D050"/>
                </a:solidFill>
              </a:rPr>
              <a:t>MEIOSIS</a:t>
            </a:r>
          </a:p>
        </p:txBody>
      </p:sp>
      <p:sp>
        <p:nvSpPr>
          <p:cNvPr id="40966" name="Rectangle 6"/>
          <p:cNvSpPr>
            <a:spLocks noRot="1" noChangeArrowheads="1"/>
          </p:cNvSpPr>
          <p:nvPr/>
        </p:nvSpPr>
        <p:spPr bwMode="auto">
          <a:xfrm>
            <a:off x="341313" y="1600200"/>
            <a:ext cx="4648200" cy="449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en-US" sz="2800" u="sng">
                <a:solidFill>
                  <a:schemeClr val="bg1"/>
                </a:solidFill>
              </a:rPr>
              <a:t>Two Parts:</a:t>
            </a: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endParaRPr lang="en-US" sz="2400">
              <a:solidFill>
                <a:schemeClr val="bg1"/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US" sz="2800" b="1">
                <a:solidFill>
                  <a:schemeClr val="bg1"/>
                </a:solidFill>
              </a:rPr>
              <a:t>Meiosis I:</a:t>
            </a:r>
            <a:r>
              <a:rPr lang="en-US" sz="2800">
                <a:solidFill>
                  <a:schemeClr val="bg1"/>
                </a:solidFill>
              </a:rPr>
              <a:t> </a:t>
            </a: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chemeClr val="bg1"/>
                </a:solidFill>
              </a:rPr>
              <a:t>Separation of </a:t>
            </a:r>
            <a:r>
              <a:rPr lang="en-US" sz="2000" b="1">
                <a:solidFill>
                  <a:schemeClr val="bg1"/>
                </a:solidFill>
              </a:rPr>
              <a:t>homologous pairs </a:t>
            </a: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endParaRPr lang="en-US" sz="2000" b="1">
              <a:solidFill>
                <a:schemeClr val="bg1"/>
              </a:solidFill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US" sz="2800" b="1">
                <a:solidFill>
                  <a:schemeClr val="bg1"/>
                </a:solidFill>
              </a:rPr>
              <a:t>Meiosis II:</a:t>
            </a:r>
          </a:p>
          <a:p>
            <a:pPr marL="742950" lvl="1" indent="-285750" eaLnBrk="0" hangingPunct="0"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chemeClr val="bg1"/>
                </a:solidFill>
              </a:rPr>
              <a:t>Separation of </a:t>
            </a:r>
            <a:r>
              <a:rPr lang="en-US" sz="2000" b="1">
                <a:solidFill>
                  <a:schemeClr val="bg1"/>
                </a:solidFill>
              </a:rPr>
              <a:t>sister chromatids</a:t>
            </a:r>
          </a:p>
        </p:txBody>
      </p:sp>
      <p:pic>
        <p:nvPicPr>
          <p:cNvPr id="18436" name="Picture 7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8113" y="228600"/>
            <a:ext cx="3392487" cy="6400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09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409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TextBox 3"/>
          <p:cNvSpPr txBox="1">
            <a:spLocks noChangeArrowheads="1"/>
          </p:cNvSpPr>
          <p:nvPr/>
        </p:nvSpPr>
        <p:spPr bwMode="auto">
          <a:xfrm>
            <a:off x="762000" y="2438400"/>
            <a:ext cx="144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Prophase I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447800" y="1677988"/>
            <a:ext cx="6324600" cy="836612"/>
            <a:chOff x="912" y="961"/>
            <a:chExt cx="3984" cy="527"/>
          </a:xfrm>
        </p:grpSpPr>
        <p:cxnSp>
          <p:nvCxnSpPr>
            <p:cNvPr id="19492" name="Straight Arrow Connector 7"/>
            <p:cNvCxnSpPr>
              <a:cxnSpLocks noChangeShapeType="1"/>
            </p:cNvCxnSpPr>
            <p:nvPr/>
          </p:nvCxnSpPr>
          <p:spPr bwMode="auto">
            <a:xfrm rot="5400000">
              <a:off x="769" y="1343"/>
              <a:ext cx="288" cy="1"/>
            </a:xfrm>
            <a:prstGeom prst="straightConnector1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  <p:cxnSp>
          <p:nvCxnSpPr>
            <p:cNvPr id="19493" name="Straight Arrow Connector 16"/>
            <p:cNvCxnSpPr>
              <a:cxnSpLocks noChangeShapeType="1"/>
            </p:cNvCxnSpPr>
            <p:nvPr/>
          </p:nvCxnSpPr>
          <p:spPr bwMode="auto">
            <a:xfrm rot="5400000">
              <a:off x="4752" y="1343"/>
              <a:ext cx="288" cy="1"/>
            </a:xfrm>
            <a:prstGeom prst="straightConnector1">
              <a:avLst/>
            </a:prstGeom>
            <a:noFill/>
            <a:ln w="9525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  <p:cxnSp>
          <p:nvCxnSpPr>
            <p:cNvPr id="19494" name="Straight Connector 18"/>
            <p:cNvCxnSpPr>
              <a:cxnSpLocks noChangeShapeType="1"/>
            </p:cNvCxnSpPr>
            <p:nvPr/>
          </p:nvCxnSpPr>
          <p:spPr bwMode="auto">
            <a:xfrm>
              <a:off x="912" y="1200"/>
              <a:ext cx="3984" cy="0"/>
            </a:xfrm>
            <a:prstGeom prst="line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/>
            </a:ln>
          </p:spPr>
        </p:cxnSp>
        <p:cxnSp>
          <p:nvCxnSpPr>
            <p:cNvPr id="19495" name="Straight Connector 44"/>
            <p:cNvCxnSpPr>
              <a:cxnSpLocks noChangeShapeType="1"/>
            </p:cNvCxnSpPr>
            <p:nvPr/>
          </p:nvCxnSpPr>
          <p:spPr bwMode="auto">
            <a:xfrm rot="5400000">
              <a:off x="2903" y="1080"/>
              <a:ext cx="240" cy="2"/>
            </a:xfrm>
            <a:prstGeom prst="line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/>
            </a:ln>
          </p:spPr>
        </p:cxnSp>
        <p:cxnSp>
          <p:nvCxnSpPr>
            <p:cNvPr id="19496" name="Straight Arrow Connector 7"/>
            <p:cNvCxnSpPr>
              <a:cxnSpLocks noChangeShapeType="1"/>
            </p:cNvCxnSpPr>
            <p:nvPr/>
          </p:nvCxnSpPr>
          <p:spPr bwMode="auto">
            <a:xfrm rot="5400000">
              <a:off x="2161" y="1343"/>
              <a:ext cx="288" cy="1"/>
            </a:xfrm>
            <a:prstGeom prst="straightConnector1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  <p:cxnSp>
          <p:nvCxnSpPr>
            <p:cNvPr id="19497" name="Straight Arrow Connector 7"/>
            <p:cNvCxnSpPr>
              <a:cxnSpLocks noChangeShapeType="1"/>
            </p:cNvCxnSpPr>
            <p:nvPr/>
          </p:nvCxnSpPr>
          <p:spPr bwMode="auto">
            <a:xfrm rot="5400000">
              <a:off x="3552" y="1343"/>
              <a:ext cx="288" cy="1"/>
            </a:xfrm>
            <a:prstGeom prst="straightConnector1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</p:grpSp>
      <p:sp>
        <p:nvSpPr>
          <p:cNvPr id="44044" name="TextBox 3"/>
          <p:cNvSpPr txBox="1">
            <a:spLocks noChangeArrowheads="1"/>
          </p:cNvSpPr>
          <p:nvPr/>
        </p:nvSpPr>
        <p:spPr bwMode="auto">
          <a:xfrm>
            <a:off x="4114800" y="12192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solidFill>
                  <a:srgbClr val="99FF33"/>
                </a:solidFill>
                <a:latin typeface="Calibri" pitchFamily="34" charset="0"/>
              </a:rPr>
              <a:t>Meiosis - I</a:t>
            </a:r>
          </a:p>
        </p:txBody>
      </p:sp>
      <p:sp>
        <p:nvSpPr>
          <p:cNvPr id="44046" name="TextBox 3"/>
          <p:cNvSpPr txBox="1">
            <a:spLocks noChangeArrowheads="1"/>
          </p:cNvSpPr>
          <p:nvPr/>
        </p:nvSpPr>
        <p:spPr bwMode="auto">
          <a:xfrm>
            <a:off x="2895600" y="2438400"/>
            <a:ext cx="1752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Metaphase I</a:t>
            </a:r>
          </a:p>
        </p:txBody>
      </p:sp>
      <p:sp>
        <p:nvSpPr>
          <p:cNvPr id="44047" name="TextBox 3"/>
          <p:cNvSpPr txBox="1">
            <a:spLocks noChangeArrowheads="1"/>
          </p:cNvSpPr>
          <p:nvPr/>
        </p:nvSpPr>
        <p:spPr bwMode="auto">
          <a:xfrm>
            <a:off x="5181600" y="2438400"/>
            <a:ext cx="144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Anaphase I</a:t>
            </a:r>
          </a:p>
        </p:txBody>
      </p:sp>
      <p:sp>
        <p:nvSpPr>
          <p:cNvPr id="44048" name="TextBox 3"/>
          <p:cNvSpPr txBox="1">
            <a:spLocks noChangeArrowheads="1"/>
          </p:cNvSpPr>
          <p:nvPr/>
        </p:nvSpPr>
        <p:spPr bwMode="auto">
          <a:xfrm>
            <a:off x="7086600" y="2438400"/>
            <a:ext cx="144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Telophase I</a:t>
            </a:r>
          </a:p>
        </p:txBody>
      </p:sp>
      <p:sp>
        <p:nvSpPr>
          <p:cNvPr id="44049" name="TextBox 3"/>
          <p:cNvSpPr txBox="1">
            <a:spLocks noChangeArrowheads="1"/>
          </p:cNvSpPr>
          <p:nvPr/>
        </p:nvSpPr>
        <p:spPr bwMode="auto">
          <a:xfrm>
            <a:off x="762000" y="5927725"/>
            <a:ext cx="144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Prophase II</a:t>
            </a:r>
          </a:p>
        </p:txBody>
      </p: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1447800" y="5014913"/>
            <a:ext cx="6324600" cy="836612"/>
            <a:chOff x="912" y="961"/>
            <a:chExt cx="3984" cy="527"/>
          </a:xfrm>
        </p:grpSpPr>
        <p:cxnSp>
          <p:nvCxnSpPr>
            <p:cNvPr id="19486" name="Straight Arrow Connector 7"/>
            <p:cNvCxnSpPr>
              <a:cxnSpLocks noChangeShapeType="1"/>
            </p:cNvCxnSpPr>
            <p:nvPr/>
          </p:nvCxnSpPr>
          <p:spPr bwMode="auto">
            <a:xfrm rot="5400000">
              <a:off x="769" y="1343"/>
              <a:ext cx="288" cy="1"/>
            </a:xfrm>
            <a:prstGeom prst="straightConnector1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  <p:cxnSp>
          <p:nvCxnSpPr>
            <p:cNvPr id="19487" name="Straight Arrow Connector 16"/>
            <p:cNvCxnSpPr>
              <a:cxnSpLocks noChangeShapeType="1"/>
            </p:cNvCxnSpPr>
            <p:nvPr/>
          </p:nvCxnSpPr>
          <p:spPr bwMode="auto">
            <a:xfrm rot="5400000">
              <a:off x="4752" y="1343"/>
              <a:ext cx="288" cy="1"/>
            </a:xfrm>
            <a:prstGeom prst="straightConnector1">
              <a:avLst/>
            </a:prstGeom>
            <a:noFill/>
            <a:ln w="9525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  <p:cxnSp>
          <p:nvCxnSpPr>
            <p:cNvPr id="19488" name="Straight Connector 18"/>
            <p:cNvCxnSpPr>
              <a:cxnSpLocks noChangeShapeType="1"/>
            </p:cNvCxnSpPr>
            <p:nvPr/>
          </p:nvCxnSpPr>
          <p:spPr bwMode="auto">
            <a:xfrm>
              <a:off x="912" y="1200"/>
              <a:ext cx="3984" cy="0"/>
            </a:xfrm>
            <a:prstGeom prst="line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/>
            </a:ln>
          </p:spPr>
        </p:cxnSp>
        <p:cxnSp>
          <p:nvCxnSpPr>
            <p:cNvPr id="19489" name="Straight Connector 44"/>
            <p:cNvCxnSpPr>
              <a:cxnSpLocks noChangeShapeType="1"/>
            </p:cNvCxnSpPr>
            <p:nvPr/>
          </p:nvCxnSpPr>
          <p:spPr bwMode="auto">
            <a:xfrm rot="5400000">
              <a:off x="2903" y="1080"/>
              <a:ext cx="240" cy="2"/>
            </a:xfrm>
            <a:prstGeom prst="line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/>
            </a:ln>
          </p:spPr>
        </p:cxnSp>
        <p:cxnSp>
          <p:nvCxnSpPr>
            <p:cNvPr id="19490" name="Straight Arrow Connector 7"/>
            <p:cNvCxnSpPr>
              <a:cxnSpLocks noChangeShapeType="1"/>
            </p:cNvCxnSpPr>
            <p:nvPr/>
          </p:nvCxnSpPr>
          <p:spPr bwMode="auto">
            <a:xfrm rot="5400000">
              <a:off x="2161" y="1343"/>
              <a:ext cx="288" cy="1"/>
            </a:xfrm>
            <a:prstGeom prst="straightConnector1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  <p:cxnSp>
          <p:nvCxnSpPr>
            <p:cNvPr id="19491" name="Straight Arrow Connector 7"/>
            <p:cNvCxnSpPr>
              <a:cxnSpLocks noChangeShapeType="1"/>
            </p:cNvCxnSpPr>
            <p:nvPr/>
          </p:nvCxnSpPr>
          <p:spPr bwMode="auto">
            <a:xfrm rot="5400000">
              <a:off x="3552" y="1343"/>
              <a:ext cx="288" cy="1"/>
            </a:xfrm>
            <a:prstGeom prst="straightConnector1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</p:grpSp>
      <p:sp>
        <p:nvSpPr>
          <p:cNvPr id="44057" name="TextBox 3"/>
          <p:cNvSpPr txBox="1">
            <a:spLocks noChangeArrowheads="1"/>
          </p:cNvSpPr>
          <p:nvPr/>
        </p:nvSpPr>
        <p:spPr bwMode="auto">
          <a:xfrm>
            <a:off x="4114800" y="4556125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solidFill>
                  <a:srgbClr val="99FF33"/>
                </a:solidFill>
                <a:latin typeface="Calibri" pitchFamily="34" charset="0"/>
              </a:rPr>
              <a:t>Meiosis - II</a:t>
            </a:r>
          </a:p>
        </p:txBody>
      </p:sp>
      <p:sp>
        <p:nvSpPr>
          <p:cNvPr id="44058" name="TextBox 3"/>
          <p:cNvSpPr txBox="1">
            <a:spLocks noChangeArrowheads="1"/>
          </p:cNvSpPr>
          <p:nvPr/>
        </p:nvSpPr>
        <p:spPr bwMode="auto">
          <a:xfrm>
            <a:off x="2895600" y="5927725"/>
            <a:ext cx="1752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Metaphase II</a:t>
            </a:r>
          </a:p>
        </p:txBody>
      </p:sp>
      <p:sp>
        <p:nvSpPr>
          <p:cNvPr id="44059" name="TextBox 3"/>
          <p:cNvSpPr txBox="1">
            <a:spLocks noChangeArrowheads="1"/>
          </p:cNvSpPr>
          <p:nvPr/>
        </p:nvSpPr>
        <p:spPr bwMode="auto">
          <a:xfrm>
            <a:off x="5181600" y="5927725"/>
            <a:ext cx="144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Anaphase II</a:t>
            </a:r>
          </a:p>
        </p:txBody>
      </p:sp>
      <p:sp>
        <p:nvSpPr>
          <p:cNvPr id="44060" name="TextBox 3"/>
          <p:cNvSpPr txBox="1">
            <a:spLocks noChangeArrowheads="1"/>
          </p:cNvSpPr>
          <p:nvPr/>
        </p:nvSpPr>
        <p:spPr bwMode="auto">
          <a:xfrm>
            <a:off x="7086600" y="5927725"/>
            <a:ext cx="1676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Telophase II</a:t>
            </a:r>
          </a:p>
        </p:txBody>
      </p:sp>
      <p:sp>
        <p:nvSpPr>
          <p:cNvPr id="44061" name="Line 29"/>
          <p:cNvSpPr>
            <a:spLocks noChangeShapeType="1"/>
          </p:cNvSpPr>
          <p:nvPr/>
        </p:nvSpPr>
        <p:spPr bwMode="auto">
          <a:xfrm>
            <a:off x="914400" y="30480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4062" name="Line 30"/>
          <p:cNvSpPr>
            <a:spLocks noChangeShapeType="1"/>
          </p:cNvSpPr>
          <p:nvPr/>
        </p:nvSpPr>
        <p:spPr bwMode="auto">
          <a:xfrm>
            <a:off x="914400" y="30480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4063" name="Line 31"/>
          <p:cNvSpPr>
            <a:spLocks noChangeShapeType="1"/>
          </p:cNvSpPr>
          <p:nvPr/>
        </p:nvSpPr>
        <p:spPr bwMode="auto">
          <a:xfrm>
            <a:off x="914400" y="33528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4064" name="Line 32"/>
          <p:cNvSpPr>
            <a:spLocks noChangeShapeType="1"/>
          </p:cNvSpPr>
          <p:nvPr/>
        </p:nvSpPr>
        <p:spPr bwMode="auto">
          <a:xfrm>
            <a:off x="914400" y="46482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4065" name="Line 33"/>
          <p:cNvSpPr>
            <a:spLocks noChangeShapeType="1"/>
          </p:cNvSpPr>
          <p:nvPr/>
        </p:nvSpPr>
        <p:spPr bwMode="auto">
          <a:xfrm>
            <a:off x="914400" y="42672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4066" name="Line 34"/>
          <p:cNvSpPr>
            <a:spLocks noChangeShapeType="1"/>
          </p:cNvSpPr>
          <p:nvPr/>
        </p:nvSpPr>
        <p:spPr bwMode="auto">
          <a:xfrm>
            <a:off x="914400" y="38100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4067" name="TextBox 3"/>
          <p:cNvSpPr txBox="1">
            <a:spLocks noChangeArrowheads="1"/>
          </p:cNvSpPr>
          <p:nvPr/>
        </p:nvSpPr>
        <p:spPr bwMode="auto">
          <a:xfrm>
            <a:off x="1114425" y="2833688"/>
            <a:ext cx="1447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Calibri" pitchFamily="34" charset="0"/>
              </a:rPr>
              <a:t>Leptotene</a:t>
            </a:r>
          </a:p>
        </p:txBody>
      </p:sp>
      <p:sp>
        <p:nvSpPr>
          <p:cNvPr id="44068" name="TextBox 3"/>
          <p:cNvSpPr txBox="1">
            <a:spLocks noChangeArrowheads="1"/>
          </p:cNvSpPr>
          <p:nvPr/>
        </p:nvSpPr>
        <p:spPr bwMode="auto">
          <a:xfrm>
            <a:off x="1109663" y="3214688"/>
            <a:ext cx="1447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Calibri" pitchFamily="34" charset="0"/>
              </a:rPr>
              <a:t>Zygotene</a:t>
            </a:r>
          </a:p>
        </p:txBody>
      </p:sp>
      <p:sp>
        <p:nvSpPr>
          <p:cNvPr id="44069" name="TextBox 3"/>
          <p:cNvSpPr txBox="1">
            <a:spLocks noChangeArrowheads="1"/>
          </p:cNvSpPr>
          <p:nvPr/>
        </p:nvSpPr>
        <p:spPr bwMode="auto">
          <a:xfrm>
            <a:off x="1143000" y="3595688"/>
            <a:ext cx="1447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Calibri" pitchFamily="34" charset="0"/>
              </a:rPr>
              <a:t>Pachytene</a:t>
            </a:r>
          </a:p>
        </p:txBody>
      </p:sp>
      <p:sp>
        <p:nvSpPr>
          <p:cNvPr id="44070" name="TextBox 3"/>
          <p:cNvSpPr txBox="1">
            <a:spLocks noChangeArrowheads="1"/>
          </p:cNvSpPr>
          <p:nvPr/>
        </p:nvSpPr>
        <p:spPr bwMode="auto">
          <a:xfrm>
            <a:off x="1114425" y="4052888"/>
            <a:ext cx="1447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Calibri" pitchFamily="34" charset="0"/>
              </a:rPr>
              <a:t>Diplotene</a:t>
            </a:r>
          </a:p>
        </p:txBody>
      </p:sp>
      <p:sp>
        <p:nvSpPr>
          <p:cNvPr id="44071" name="TextBox 3"/>
          <p:cNvSpPr txBox="1">
            <a:spLocks noChangeArrowheads="1"/>
          </p:cNvSpPr>
          <p:nvPr/>
        </p:nvSpPr>
        <p:spPr bwMode="auto">
          <a:xfrm>
            <a:off x="1114425" y="4433888"/>
            <a:ext cx="1447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Calibri" pitchFamily="34" charset="0"/>
              </a:rPr>
              <a:t>Diakinesis</a:t>
            </a:r>
          </a:p>
        </p:txBody>
      </p:sp>
      <p:sp>
        <p:nvSpPr>
          <p:cNvPr id="19481" name="Rectangle 40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 b="1">
                <a:solidFill>
                  <a:schemeClr val="bg1"/>
                </a:solidFill>
              </a:rPr>
              <a:t>Stages of Meiosis</a:t>
            </a:r>
          </a:p>
        </p:txBody>
      </p:sp>
      <p:grpSp>
        <p:nvGrpSpPr>
          <p:cNvPr id="19482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19483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19484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19485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4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4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4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4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4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4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4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44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4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44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4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4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4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44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4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44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4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44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44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4" dur="500"/>
                                        <p:tgtEl>
                                          <p:spTgt spid="44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44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44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44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44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44" grpId="0"/>
      <p:bldP spid="44046" grpId="0"/>
      <p:bldP spid="44047" grpId="0"/>
      <p:bldP spid="44048" grpId="0"/>
      <p:bldP spid="44049" grpId="0"/>
      <p:bldP spid="44057" grpId="0"/>
      <p:bldP spid="44058" grpId="0"/>
      <p:bldP spid="44059" grpId="0"/>
      <p:bldP spid="44060" grpId="0"/>
      <p:bldP spid="44061" grpId="0" animBg="1"/>
      <p:bldP spid="44062" grpId="0" animBg="1"/>
      <p:bldP spid="44063" grpId="0" animBg="1"/>
      <p:bldP spid="44064" grpId="0" animBg="1"/>
      <p:bldP spid="44065" grpId="0" animBg="1"/>
      <p:bldP spid="44066" grpId="0" animBg="1"/>
      <p:bldP spid="44067" grpId="0"/>
      <p:bldP spid="44068" grpId="0"/>
      <p:bldP spid="44069" grpId="0"/>
      <p:bldP spid="44070" grpId="0"/>
      <p:bldP spid="440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965200"/>
            <a:ext cx="3376613" cy="253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8678" name="Object 6"/>
          <p:cNvGraphicFramePr>
            <a:graphicFrameLocks noChangeAspect="1"/>
          </p:cNvGraphicFramePr>
          <p:nvPr/>
        </p:nvGraphicFramePr>
        <p:xfrm>
          <a:off x="5791200" y="3632200"/>
          <a:ext cx="2286000" cy="254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Image" r:id="rId4" imgW="1645923" imgH="1828804" progId="">
                  <p:embed/>
                </p:oleObj>
              </mc:Choice>
              <mc:Fallback>
                <p:oleObj name="Image" r:id="rId4" imgW="1645923" imgH="1828804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3632200"/>
                        <a:ext cx="2286000" cy="2540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28800" y="2300288"/>
            <a:ext cx="1981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alibri" pitchFamily="34" charset="0"/>
              </a:rPr>
              <a:t>Prophase I</a:t>
            </a: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1981200" y="2986088"/>
            <a:ext cx="144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Leptotene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33400" y="400208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Thin long and beaded  chromosomes    become visible in the nucleus</a:t>
            </a:r>
          </a:p>
        </p:txBody>
      </p:sp>
      <p:grpSp>
        <p:nvGrpSpPr>
          <p:cNvPr id="1031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1033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1034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1035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" name="TextBox 3"/>
          <p:cNvSpPr txBox="1">
            <a:spLocks noChangeArrowheads="1"/>
          </p:cNvSpPr>
          <p:nvPr/>
        </p:nvSpPr>
        <p:spPr bwMode="auto">
          <a:xfrm>
            <a:off x="2057400" y="11430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solidFill>
                  <a:srgbClr val="99FF33"/>
                </a:solidFill>
                <a:latin typeface="Calibri" pitchFamily="34" charset="0"/>
              </a:rPr>
              <a:t>Meiosis - 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109663"/>
            <a:ext cx="3213100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9702" name="Object 6"/>
          <p:cNvGraphicFramePr>
            <a:graphicFrameLocks noChangeAspect="1"/>
          </p:cNvGraphicFramePr>
          <p:nvPr/>
        </p:nvGraphicFramePr>
        <p:xfrm>
          <a:off x="5732463" y="3886200"/>
          <a:ext cx="2595562" cy="274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Image" r:id="rId4" imgW="1627635" imgH="1719075" progId="">
                  <p:embed/>
                </p:oleObj>
              </mc:Choice>
              <mc:Fallback>
                <p:oleObj name="Image" r:id="rId4" imgW="1627635" imgH="1719075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2463" y="3886200"/>
                        <a:ext cx="2595562" cy="2743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52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2056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2057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2058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981200" y="2300288"/>
            <a:ext cx="1981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alibri" pitchFamily="34" charset="0"/>
              </a:rPr>
              <a:t>Prophase I</a:t>
            </a: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2133600" y="2986088"/>
            <a:ext cx="144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Zygotene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533400" y="4002088"/>
            <a:ext cx="457200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Homologous chromosomes form pairs and each chromosome divides in two chromatids to form tetrad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5075" y="838200"/>
            <a:ext cx="356552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0726" name="Object 6"/>
          <p:cNvGraphicFramePr>
            <a:graphicFrameLocks noChangeAspect="1"/>
          </p:cNvGraphicFramePr>
          <p:nvPr/>
        </p:nvGraphicFramePr>
        <p:xfrm>
          <a:off x="5456238" y="3657600"/>
          <a:ext cx="2697162" cy="281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Image" r:id="rId4" imgW="1609143" imgH="1682286" progId="">
                  <p:embed/>
                </p:oleObj>
              </mc:Choice>
              <mc:Fallback>
                <p:oleObj name="Image" r:id="rId4" imgW="1609143" imgH="1682286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6238" y="3657600"/>
                        <a:ext cx="2697162" cy="281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76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3080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3081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3082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981200" y="2300288"/>
            <a:ext cx="1981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alibri" pitchFamily="34" charset="0"/>
              </a:rPr>
              <a:t>Prophase I</a:t>
            </a: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2133600" y="2986088"/>
            <a:ext cx="144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Pachytene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533400" y="400208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Crossing over takes place between the homologous pairs of the chromosomes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9688" y="1143000"/>
            <a:ext cx="3463925" cy="278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1750" name="Object 6"/>
          <p:cNvGraphicFramePr>
            <a:graphicFrameLocks noChangeAspect="1"/>
          </p:cNvGraphicFramePr>
          <p:nvPr/>
        </p:nvGraphicFramePr>
        <p:xfrm>
          <a:off x="5675313" y="4038600"/>
          <a:ext cx="2325687" cy="248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Image" r:id="rId4" imgW="1590857" imgH="1700571" progId="">
                  <p:embed/>
                </p:oleObj>
              </mc:Choice>
              <mc:Fallback>
                <p:oleObj name="Image" r:id="rId4" imgW="1590857" imgH="1700571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75313" y="4038600"/>
                        <a:ext cx="2325687" cy="2486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100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4104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4105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4106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981200" y="2300288"/>
            <a:ext cx="1981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alibri" pitchFamily="34" charset="0"/>
              </a:rPr>
              <a:t>Prophase I</a:t>
            </a: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2133600" y="2986088"/>
            <a:ext cx="144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Diplotene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533400" y="4002088"/>
            <a:ext cx="457200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After crossing over new sets of chromosomes are formed by separation form the pairs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3638" y="914400"/>
            <a:ext cx="3560762" cy="267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2773" name="Object 5"/>
          <p:cNvGraphicFramePr>
            <a:graphicFrameLocks noChangeAspect="1"/>
          </p:cNvGraphicFramePr>
          <p:nvPr/>
        </p:nvGraphicFramePr>
        <p:xfrm>
          <a:off x="5518150" y="3733800"/>
          <a:ext cx="2478088" cy="259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Image" r:id="rId4" imgW="1609143" imgH="1682286" progId="">
                  <p:embed/>
                </p:oleObj>
              </mc:Choice>
              <mc:Fallback>
                <p:oleObj name="Image" r:id="rId4" imgW="1609143" imgH="1682286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8150" y="3733800"/>
                        <a:ext cx="2478088" cy="2590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124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5128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5129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5130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981200" y="2300288"/>
            <a:ext cx="1981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alibri" pitchFamily="34" charset="0"/>
              </a:rPr>
              <a:t>Prophase I</a:t>
            </a: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2133600" y="2986088"/>
            <a:ext cx="144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Diakinesis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533400" y="400208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Chromosomes are consolidated in short and thick forms of chromosomes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143000"/>
            <a:ext cx="3430588" cy="254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799" name="Object 7"/>
          <p:cNvGraphicFramePr>
            <a:graphicFrameLocks noChangeAspect="1"/>
          </p:cNvGraphicFramePr>
          <p:nvPr/>
        </p:nvGraphicFramePr>
        <p:xfrm>
          <a:off x="5715000" y="3810000"/>
          <a:ext cx="2630488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name="Image" r:id="rId4" imgW="1645923" imgH="1572571" progId="">
                  <p:embed/>
                </p:oleObj>
              </mc:Choice>
              <mc:Fallback>
                <p:oleObj name="Image" r:id="rId4" imgW="1645923" imgH="1572571" progId="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3810000"/>
                        <a:ext cx="2630488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148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6151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6152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6153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600200" y="2300288"/>
            <a:ext cx="2362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alibri" pitchFamily="34" charset="0"/>
              </a:rPr>
              <a:t>Metaphase I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533400" y="400208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Chromosomes fall on the medium line of the cell and each chromosome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820" name="Object 4"/>
          <p:cNvGraphicFramePr>
            <a:graphicFrameLocks noChangeAspect="1"/>
          </p:cNvGraphicFramePr>
          <p:nvPr/>
        </p:nvGraphicFramePr>
        <p:xfrm>
          <a:off x="5005388" y="838200"/>
          <a:ext cx="3376612" cy="274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Image" r:id="rId3" imgW="1755429" imgH="1426286" progId="">
                  <p:embed/>
                </p:oleObj>
              </mc:Choice>
              <mc:Fallback>
                <p:oleObj name="Image" r:id="rId3" imgW="1755429" imgH="1426286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5388" y="838200"/>
                        <a:ext cx="3376612" cy="2740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2" name="Object 6"/>
          <p:cNvGraphicFramePr>
            <a:graphicFrameLocks noChangeAspect="1"/>
          </p:cNvGraphicFramePr>
          <p:nvPr/>
        </p:nvGraphicFramePr>
        <p:xfrm>
          <a:off x="5300663" y="3733800"/>
          <a:ext cx="2738437" cy="2644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Image" r:id="rId5" imgW="1645923" imgH="1590857" progId="">
                  <p:embed/>
                </p:oleObj>
              </mc:Choice>
              <mc:Fallback>
                <p:oleObj name="Image" r:id="rId5" imgW="1645923" imgH="1590857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0663" y="3733800"/>
                        <a:ext cx="2738437" cy="2644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172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7175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7176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7177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600200" y="2300288"/>
            <a:ext cx="2362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alibri" pitchFamily="34" charset="0"/>
              </a:rPr>
              <a:t>Anaphase I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533400" y="400208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Half of the chromosomes go to the opposite poles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38738" y="963613"/>
            <a:ext cx="3319462" cy="246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5846" name="Object 6"/>
          <p:cNvGraphicFramePr>
            <a:graphicFrameLocks noChangeAspect="1"/>
          </p:cNvGraphicFramePr>
          <p:nvPr/>
        </p:nvGraphicFramePr>
        <p:xfrm>
          <a:off x="5562600" y="3581400"/>
          <a:ext cx="2514600" cy="243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" name="Image" r:id="rId4" imgW="1682286" imgH="1627635" progId="">
                  <p:embed/>
                </p:oleObj>
              </mc:Choice>
              <mc:Fallback>
                <p:oleObj name="Image" r:id="rId4" imgW="1682286" imgH="1627635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0" y="3581400"/>
                        <a:ext cx="2514600" cy="2432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196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8199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8200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8201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600200" y="2300288"/>
            <a:ext cx="2362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alibri" pitchFamily="34" charset="0"/>
              </a:rPr>
              <a:t>Telophase I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533400" y="4002088"/>
            <a:ext cx="457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Two nuclei are formed, each with half number of chromosomes</a:t>
            </a:r>
          </a:p>
          <a:p>
            <a:pPr algn="ctr"/>
            <a:r>
              <a:rPr lang="en-US" b="1">
                <a:solidFill>
                  <a:schemeClr val="bg1"/>
                </a:solidFill>
              </a:rPr>
              <a:t>Chromosomes disappear in the two daughter nuclei</a:t>
            </a:r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1196975"/>
            <a:ext cx="3509963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220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9224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9225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9226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1828800" y="1295400"/>
            <a:ext cx="2286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>
                <a:solidFill>
                  <a:srgbClr val="99FF33"/>
                </a:solidFill>
                <a:latin typeface="Calibri" pitchFamily="34" charset="0"/>
              </a:rPr>
              <a:t>Meiosis - II</a:t>
            </a:r>
          </a:p>
        </p:txBody>
      </p:sp>
      <p:graphicFrame>
        <p:nvGraphicFramePr>
          <p:cNvPr id="2" name="Object 5"/>
          <p:cNvGraphicFramePr>
            <a:graphicFrameLocks noChangeAspect="1"/>
          </p:cNvGraphicFramePr>
          <p:nvPr/>
        </p:nvGraphicFramePr>
        <p:xfrm>
          <a:off x="5410200" y="3962400"/>
          <a:ext cx="2590800" cy="239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9" name="Image" r:id="rId4" imgW="1719075" imgH="1590857" progId="">
                  <p:embed/>
                </p:oleObj>
              </mc:Choice>
              <mc:Fallback>
                <p:oleObj name="Image" r:id="rId4" imgW="1719075" imgH="1590857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3962400"/>
                        <a:ext cx="2590800" cy="2397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533400" y="4267200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Chromosomes become visible in each of the two daughter nuclei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905000" y="2752725"/>
            <a:ext cx="2362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alibri" pitchFamily="34" charset="0"/>
              </a:rPr>
              <a:t>Prophase II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066800"/>
            <a:ext cx="3702050" cy="280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244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10247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10248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10249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2" name="Object 5"/>
          <p:cNvGraphicFramePr>
            <a:graphicFrameLocks noChangeAspect="1"/>
          </p:cNvGraphicFramePr>
          <p:nvPr/>
        </p:nvGraphicFramePr>
        <p:xfrm>
          <a:off x="5486400" y="3962400"/>
          <a:ext cx="2590800" cy="239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" name="Image" r:id="rId4" imgW="1719075" imgH="1590857" progId="">
                  <p:embed/>
                </p:oleObj>
              </mc:Choice>
              <mc:Fallback>
                <p:oleObj name="Image" r:id="rId4" imgW="1719075" imgH="1590857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3962400"/>
                        <a:ext cx="2590800" cy="2397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533400" y="4267200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Each chromosome fall in the median line of the two daughter cells and each chromosome divides in two chromatids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676400" y="2743200"/>
            <a:ext cx="2362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alibri" pitchFamily="34" charset="0"/>
              </a:rPr>
              <a:t>Metaphase II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838200"/>
            <a:ext cx="3668713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268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11271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11272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11273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2" name="Object 5"/>
          <p:cNvGraphicFramePr>
            <a:graphicFrameLocks noChangeAspect="1"/>
          </p:cNvGraphicFramePr>
          <p:nvPr/>
        </p:nvGraphicFramePr>
        <p:xfrm>
          <a:off x="5486400" y="3733800"/>
          <a:ext cx="2495550" cy="228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7" name="Image" r:id="rId4" imgW="1737363" imgH="1590857" progId="">
                  <p:embed/>
                </p:oleObj>
              </mc:Choice>
              <mc:Fallback>
                <p:oleObj name="Image" r:id="rId4" imgW="1737363" imgH="1590857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3733800"/>
                        <a:ext cx="2495550" cy="228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28600" y="4267200"/>
            <a:ext cx="5105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Each chromosome breaks into two chromatids</a:t>
            </a:r>
          </a:p>
          <a:p>
            <a:pPr algn="ctr"/>
            <a:endParaRPr lang="en-US">
              <a:solidFill>
                <a:schemeClr val="bg1"/>
              </a:solidFill>
            </a:endParaRPr>
          </a:p>
          <a:p>
            <a:pPr algn="ctr"/>
            <a:r>
              <a:rPr lang="en-US">
                <a:solidFill>
                  <a:schemeClr val="bg1"/>
                </a:solidFill>
              </a:rPr>
              <a:t>Halves of the chromosomes move to the opposite poles in each of the two daughter cells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676400" y="2743200"/>
            <a:ext cx="2362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alibri" pitchFamily="34" charset="0"/>
              </a:rPr>
              <a:t>Anaphase II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914400"/>
            <a:ext cx="3910013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293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12296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12297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12298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2" name="Object 5"/>
          <p:cNvGraphicFramePr>
            <a:graphicFrameLocks noChangeAspect="1"/>
          </p:cNvGraphicFramePr>
          <p:nvPr/>
        </p:nvGraphicFramePr>
        <p:xfrm>
          <a:off x="4495800" y="3886200"/>
          <a:ext cx="2038350" cy="1925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2" name="Image" r:id="rId4" imgW="1682286" imgH="1590857" progId="">
                  <p:embed/>
                </p:oleObj>
              </mc:Choice>
              <mc:Fallback>
                <p:oleObj name="Image" r:id="rId4" imgW="1682286" imgH="1590857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3886200"/>
                        <a:ext cx="2038350" cy="1925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42" name="Object 6"/>
          <p:cNvGraphicFramePr>
            <a:graphicFrameLocks noChangeAspect="1"/>
          </p:cNvGraphicFramePr>
          <p:nvPr/>
        </p:nvGraphicFramePr>
        <p:xfrm>
          <a:off x="6553200" y="3886200"/>
          <a:ext cx="2038350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3" name="Image" r:id="rId6" imgW="1682286" imgH="1572571" progId="">
                  <p:embed/>
                </p:oleObj>
              </mc:Choice>
              <mc:Fallback>
                <p:oleObj name="Image" r:id="rId6" imgW="1682286" imgH="1572571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3200" y="3886200"/>
                        <a:ext cx="2038350" cy="190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533400" y="4267200"/>
            <a:ext cx="3810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Four daughter nuclei are formed and each daughter cell with half number of chromosomes and each cell is not identical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447800" y="2743200"/>
            <a:ext cx="2362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alibri" pitchFamily="34" charset="0"/>
              </a:rPr>
              <a:t>Telophase II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Rot="1" noChangeArrowheads="1"/>
          </p:cNvSpPr>
          <p:nvPr/>
        </p:nvSpPr>
        <p:spPr bwMode="auto">
          <a:xfrm>
            <a:off x="0" y="3810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>
                <a:solidFill>
                  <a:srgbClr val="92D050"/>
                </a:solidFill>
              </a:rPr>
              <a:t>COMPARISON-- MITOSIS and MEIOSIS</a:t>
            </a:r>
          </a:p>
        </p:txBody>
      </p:sp>
      <p:sp>
        <p:nvSpPr>
          <p:cNvPr id="41989" name="Rectangle 5"/>
          <p:cNvSpPr>
            <a:spLocks noRot="1" noChangeArrowheads="1"/>
          </p:cNvSpPr>
          <p:nvPr/>
        </p:nvSpPr>
        <p:spPr bwMode="auto">
          <a:xfrm>
            <a:off x="152400" y="1600200"/>
            <a:ext cx="4267200" cy="48768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</a:pPr>
            <a:r>
              <a:rPr lang="en-US" sz="2800" b="1" u="sng">
                <a:solidFill>
                  <a:schemeClr val="bg1"/>
                </a:solidFill>
              </a:rPr>
              <a:t>Mitosis:</a:t>
            </a: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endParaRPr lang="en-US" sz="2000">
              <a:solidFill>
                <a:schemeClr val="bg1"/>
              </a:solidFill>
            </a:endParaRP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chemeClr val="bg1"/>
                </a:solidFill>
              </a:rPr>
              <a:t>Occurs  in somatic (body) cells</a:t>
            </a: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endParaRPr lang="en-US" sz="2000">
              <a:solidFill>
                <a:schemeClr val="bg1"/>
              </a:solidFill>
            </a:endParaRP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chemeClr val="bg1"/>
                </a:solidFill>
              </a:rPr>
              <a:t>Growth, development, replacement &amp; repair</a:t>
            </a: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</a:pPr>
            <a:endParaRPr lang="en-US" sz="2000">
              <a:solidFill>
                <a:schemeClr val="bg1"/>
              </a:solidFill>
            </a:endParaRP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chemeClr val="bg1"/>
                </a:solidFill>
              </a:rPr>
              <a:t>Produces 2 daughter cells</a:t>
            </a:r>
          </a:p>
          <a:p>
            <a:pPr marL="1143000" lvl="2" indent="-2286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bg1"/>
                </a:solidFill>
              </a:rPr>
              <a:t>Clones of  parent and each other</a:t>
            </a: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endParaRPr lang="en-US" sz="2000">
              <a:solidFill>
                <a:schemeClr val="bg1"/>
              </a:solidFill>
            </a:endParaRP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chemeClr val="bg1"/>
                </a:solidFill>
              </a:rPr>
              <a:t>Daughter cells are </a:t>
            </a:r>
            <a:r>
              <a:rPr lang="en-US" sz="2000" b="1">
                <a:solidFill>
                  <a:schemeClr val="bg1"/>
                </a:solidFill>
              </a:rPr>
              <a:t>diploid (2N)</a:t>
            </a: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</a:pPr>
            <a:endParaRPr lang="en-US" sz="2000" b="1">
              <a:solidFill>
                <a:schemeClr val="folHlink"/>
              </a:solidFill>
            </a:endParaRPr>
          </a:p>
        </p:txBody>
      </p:sp>
      <p:sp>
        <p:nvSpPr>
          <p:cNvPr id="41990" name="Rectangle 6"/>
          <p:cNvSpPr>
            <a:spLocks noRot="1" noChangeArrowheads="1"/>
          </p:cNvSpPr>
          <p:nvPr/>
        </p:nvSpPr>
        <p:spPr bwMode="auto">
          <a:xfrm>
            <a:off x="4572000" y="1600200"/>
            <a:ext cx="4419600" cy="48768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</a:pPr>
            <a:r>
              <a:rPr lang="en-US" sz="2800" b="1" u="sng">
                <a:solidFill>
                  <a:schemeClr val="bg1"/>
                </a:solidFill>
              </a:rPr>
              <a:t>Meiosis:</a:t>
            </a: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endParaRPr lang="en-US" sz="2000">
              <a:solidFill>
                <a:schemeClr val="bg1"/>
              </a:solidFill>
            </a:endParaRP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chemeClr val="bg1"/>
                </a:solidFill>
              </a:rPr>
              <a:t>Occurs in germ cells (immature reproductive cells) </a:t>
            </a: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endParaRPr lang="en-US" sz="2000">
              <a:solidFill>
                <a:schemeClr val="bg1"/>
              </a:solidFill>
            </a:endParaRP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chemeClr val="bg1"/>
                </a:solidFill>
              </a:rPr>
              <a:t>Production of </a:t>
            </a:r>
            <a:r>
              <a:rPr lang="en-US" sz="2000" b="1">
                <a:solidFill>
                  <a:schemeClr val="bg1"/>
                </a:solidFill>
              </a:rPr>
              <a:t>gametes </a:t>
            </a:r>
            <a:r>
              <a:rPr lang="en-US" sz="2000">
                <a:solidFill>
                  <a:schemeClr val="bg1"/>
                </a:solidFill>
              </a:rPr>
              <a:t>(sex cells) </a:t>
            </a: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endParaRPr lang="en-US" sz="2000">
              <a:solidFill>
                <a:schemeClr val="bg1"/>
              </a:solidFill>
            </a:endParaRP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chemeClr val="bg1"/>
                </a:solidFill>
              </a:rPr>
              <a:t>Produce 4 daughter cells</a:t>
            </a:r>
          </a:p>
          <a:p>
            <a:pPr marL="1143000" lvl="2" indent="-228600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bg1"/>
                </a:solidFill>
              </a:rPr>
              <a:t>Distinct from parent and each other</a:t>
            </a: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</a:pPr>
            <a:endParaRPr lang="en-US" sz="2000">
              <a:solidFill>
                <a:schemeClr val="bg1"/>
              </a:solidFill>
            </a:endParaRPr>
          </a:p>
          <a:p>
            <a:pPr marL="742950" lvl="1" indent="-285750" eaLnBrk="0" hangingPunct="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000">
                <a:solidFill>
                  <a:schemeClr val="bg1"/>
                </a:solidFill>
              </a:rPr>
              <a:t>Daughter cells are </a:t>
            </a:r>
            <a:r>
              <a:rPr lang="en-US" sz="2000" b="1">
                <a:solidFill>
                  <a:schemeClr val="bg1"/>
                </a:solidFill>
              </a:rPr>
              <a:t>haploid (1N)</a:t>
            </a:r>
          </a:p>
        </p:txBody>
      </p:sp>
      <p:grpSp>
        <p:nvGrpSpPr>
          <p:cNvPr id="20485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20486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</a:rPr>
                <a:t>8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</a:endParaRPr>
            </a:p>
          </p:txBody>
        </p:sp>
        <p:sp>
          <p:nvSpPr>
            <p:cNvPr id="20487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</a:rPr>
                <a:t>Zoo- 145</a:t>
              </a:r>
            </a:p>
          </p:txBody>
        </p:sp>
        <p:sp>
          <p:nvSpPr>
            <p:cNvPr id="20488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9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198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98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98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9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9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9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9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19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9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19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19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419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19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19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1050</TotalTime>
  <Words>627</Words>
  <Application>Microsoft Office PowerPoint</Application>
  <PresentationFormat>On-screen Show (4:3)</PresentationFormat>
  <Paragraphs>137</Paragraphs>
  <Slides>19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Calibri</vt:lpstr>
      <vt:lpstr>Monotype Corsiva</vt:lpstr>
      <vt:lpstr>Default Design</vt:lpstr>
      <vt:lpstr>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personal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Abul Farah</dc:creator>
  <cp:lastModifiedBy>Windows User</cp:lastModifiedBy>
  <cp:revision>45</cp:revision>
  <dcterms:created xsi:type="dcterms:W3CDTF">2011-03-04T07:04:15Z</dcterms:created>
  <dcterms:modified xsi:type="dcterms:W3CDTF">2017-03-23T11:38:07Z</dcterms:modified>
</cp:coreProperties>
</file>