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6" r:id="rId2"/>
    <p:sldId id="281" r:id="rId3"/>
    <p:sldId id="282" r:id="rId4"/>
    <p:sldId id="285" r:id="rId5"/>
    <p:sldId id="283" r:id="rId6"/>
    <p:sldId id="256" r:id="rId7"/>
    <p:sldId id="257" r:id="rId8"/>
    <p:sldId id="284" r:id="rId9"/>
    <p:sldId id="262" r:id="rId10"/>
    <p:sldId id="263" r:id="rId11"/>
    <p:sldId id="264" r:id="rId12"/>
    <p:sldId id="274" r:id="rId13"/>
    <p:sldId id="276" r:id="rId14"/>
    <p:sldId id="267" r:id="rId15"/>
    <p:sldId id="279" r:id="rId16"/>
    <p:sldId id="277" r:id="rId17"/>
    <p:sldId id="268" r:id="rId18"/>
    <p:sldId id="269" r:id="rId19"/>
    <p:sldId id="287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0373" autoAdjust="0"/>
  </p:normalViewPr>
  <p:slideViewPr>
    <p:cSldViewPr>
      <p:cViewPr>
        <p:scale>
          <a:sx n="80" d="100"/>
          <a:sy n="80" d="100"/>
        </p:scale>
        <p:origin x="-1661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C6A48-19C9-49F3-BDFA-BCD9EC08E7C6}" type="doc">
      <dgm:prSet loTypeId="urn:microsoft.com/office/officeart/2005/8/layout/hierarchy1" loCatId="hierarchy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pPr rtl="1"/>
          <a:endParaRPr lang="ar-SA"/>
        </a:p>
      </dgm:t>
    </dgm:pt>
    <dgm:pt modelId="{B4869533-29CF-4A76-8917-D5F07EC6CCC0}">
      <dgm:prSet phldrT="[Text]"/>
      <dgm:spPr/>
      <dgm:t>
        <a:bodyPr/>
        <a:lstStyle/>
        <a:p>
          <a:pPr rtl="1"/>
          <a:r>
            <a:rPr lang="en-US"/>
            <a:t>local anesthetics </a:t>
          </a:r>
          <a:endParaRPr lang="ar-SA"/>
        </a:p>
      </dgm:t>
    </dgm:pt>
    <dgm:pt modelId="{7D1B7A1A-A2AD-4AF0-A534-64167A1CB2D9}" type="parTrans" cxnId="{95EB5AA6-1224-447F-8771-D3C4AA7C0DDB}">
      <dgm:prSet/>
      <dgm:spPr/>
      <dgm:t>
        <a:bodyPr/>
        <a:lstStyle/>
        <a:p>
          <a:pPr rtl="1"/>
          <a:endParaRPr lang="ar-SA"/>
        </a:p>
      </dgm:t>
    </dgm:pt>
    <dgm:pt modelId="{5EB4151B-3D9F-44CA-B11A-2C5B9B0D1253}" type="sibTrans" cxnId="{95EB5AA6-1224-447F-8771-D3C4AA7C0DDB}">
      <dgm:prSet/>
      <dgm:spPr/>
      <dgm:t>
        <a:bodyPr/>
        <a:lstStyle/>
        <a:p>
          <a:pPr rtl="1"/>
          <a:endParaRPr lang="ar-SA"/>
        </a:p>
      </dgm:t>
    </dgm:pt>
    <dgm:pt modelId="{37212315-1844-4249-BF09-62815F6F731F}">
      <dgm:prSet phldrT="[Text]"/>
      <dgm:spPr/>
      <dgm:t>
        <a:bodyPr/>
        <a:lstStyle/>
        <a:p>
          <a:pPr rtl="1"/>
          <a:r>
            <a:rPr lang="en-US" dirty="0" smtClean="0"/>
            <a:t>Esters </a:t>
          </a:r>
          <a:endParaRPr lang="ar-SA" dirty="0"/>
        </a:p>
      </dgm:t>
    </dgm:pt>
    <dgm:pt modelId="{894680BF-D0B2-43E3-8F5E-D38D7F44CCD2}" type="parTrans" cxnId="{47DF2040-300D-4DBE-ADD9-BD080AF3051F}">
      <dgm:prSet/>
      <dgm:spPr/>
      <dgm:t>
        <a:bodyPr/>
        <a:lstStyle/>
        <a:p>
          <a:pPr rtl="1"/>
          <a:endParaRPr lang="ar-SA"/>
        </a:p>
      </dgm:t>
    </dgm:pt>
    <dgm:pt modelId="{4C3CA19A-F836-4533-9FE1-136783BA3A8F}" type="sibTrans" cxnId="{47DF2040-300D-4DBE-ADD9-BD080AF3051F}">
      <dgm:prSet/>
      <dgm:spPr/>
      <dgm:t>
        <a:bodyPr/>
        <a:lstStyle/>
        <a:p>
          <a:pPr rtl="1"/>
          <a:endParaRPr lang="ar-SA"/>
        </a:p>
      </dgm:t>
    </dgm:pt>
    <dgm:pt modelId="{A315747B-BDD7-4C2F-883E-7B4CEE554CE6}">
      <dgm:prSet phldrT="[Text]"/>
      <dgm:spPr/>
      <dgm:t>
        <a:bodyPr/>
        <a:lstStyle/>
        <a:p>
          <a:pPr rtl="1"/>
          <a:r>
            <a:rPr lang="en-US" b="1" dirty="0"/>
            <a:t>long action </a:t>
          </a:r>
          <a:r>
            <a:rPr lang="en-US" dirty="0"/>
            <a:t>(</a:t>
          </a:r>
          <a:r>
            <a:rPr lang="en-US" dirty="0" err="1"/>
            <a:t>tetracaine</a:t>
          </a:r>
          <a:r>
            <a:rPr lang="en-US" dirty="0"/>
            <a:t>)</a:t>
          </a:r>
          <a:endParaRPr lang="ar-SA" dirty="0"/>
        </a:p>
      </dgm:t>
    </dgm:pt>
    <dgm:pt modelId="{6AC138A9-8BB6-4544-8B76-B31091DBE1BE}" type="parTrans" cxnId="{9908692E-112D-472B-BA57-B1CE8727B5E4}">
      <dgm:prSet/>
      <dgm:spPr/>
      <dgm:t>
        <a:bodyPr/>
        <a:lstStyle/>
        <a:p>
          <a:pPr rtl="1"/>
          <a:endParaRPr lang="ar-SA"/>
        </a:p>
      </dgm:t>
    </dgm:pt>
    <dgm:pt modelId="{5B7784D1-2054-4FAC-9545-C82C2485FAAF}" type="sibTrans" cxnId="{9908692E-112D-472B-BA57-B1CE8727B5E4}">
      <dgm:prSet/>
      <dgm:spPr/>
      <dgm:t>
        <a:bodyPr/>
        <a:lstStyle/>
        <a:p>
          <a:pPr rtl="1"/>
          <a:endParaRPr lang="ar-SA"/>
        </a:p>
      </dgm:t>
    </dgm:pt>
    <dgm:pt modelId="{FAA3A57F-365F-4399-AAD2-AF8B2C435448}">
      <dgm:prSet phldrT="[Text]"/>
      <dgm:spPr/>
      <dgm:t>
        <a:bodyPr/>
        <a:lstStyle/>
        <a:p>
          <a:pPr rtl="1"/>
          <a:r>
            <a:rPr lang="en-US" b="1" dirty="0"/>
            <a:t>short action </a:t>
          </a:r>
          <a:r>
            <a:rPr lang="en-US" dirty="0"/>
            <a:t>(procaine)</a:t>
          </a:r>
          <a:endParaRPr lang="ar-SA" dirty="0"/>
        </a:p>
      </dgm:t>
    </dgm:pt>
    <dgm:pt modelId="{5FAC2B45-D01F-4047-A883-47C47AE8C374}" type="parTrans" cxnId="{B3B6981F-0EC3-4333-8A8A-2EBA8803AA2A}">
      <dgm:prSet/>
      <dgm:spPr/>
      <dgm:t>
        <a:bodyPr/>
        <a:lstStyle/>
        <a:p>
          <a:pPr rtl="1"/>
          <a:endParaRPr lang="ar-SA"/>
        </a:p>
      </dgm:t>
    </dgm:pt>
    <dgm:pt modelId="{2BA369B3-AF5A-4A66-911B-CF83D6AB072C}" type="sibTrans" cxnId="{B3B6981F-0EC3-4333-8A8A-2EBA8803AA2A}">
      <dgm:prSet/>
      <dgm:spPr/>
      <dgm:t>
        <a:bodyPr/>
        <a:lstStyle/>
        <a:p>
          <a:pPr rtl="1"/>
          <a:endParaRPr lang="ar-SA"/>
        </a:p>
      </dgm:t>
    </dgm:pt>
    <dgm:pt modelId="{DF016187-D1AF-47E9-B75A-77E3BB952BA1}">
      <dgm:prSet phldrT="[Text]"/>
      <dgm:spPr/>
      <dgm:t>
        <a:bodyPr/>
        <a:lstStyle/>
        <a:p>
          <a:pPr rtl="1"/>
          <a:r>
            <a:rPr lang="en-US" dirty="0" smtClean="0"/>
            <a:t>Amides </a:t>
          </a:r>
          <a:endParaRPr lang="ar-SA" dirty="0"/>
        </a:p>
      </dgm:t>
    </dgm:pt>
    <dgm:pt modelId="{D714F92A-6357-4134-881A-C3B7F4231699}" type="parTrans" cxnId="{54A7559D-A8C1-43BD-A3B6-3EB5D7EC85D3}">
      <dgm:prSet/>
      <dgm:spPr/>
      <dgm:t>
        <a:bodyPr/>
        <a:lstStyle/>
        <a:p>
          <a:pPr rtl="1"/>
          <a:endParaRPr lang="ar-SA"/>
        </a:p>
      </dgm:t>
    </dgm:pt>
    <dgm:pt modelId="{E1F7D478-5149-48C2-8B93-66F524F5819A}" type="sibTrans" cxnId="{54A7559D-A8C1-43BD-A3B6-3EB5D7EC85D3}">
      <dgm:prSet/>
      <dgm:spPr/>
      <dgm:t>
        <a:bodyPr/>
        <a:lstStyle/>
        <a:p>
          <a:pPr rtl="1"/>
          <a:endParaRPr lang="ar-SA"/>
        </a:p>
      </dgm:t>
    </dgm:pt>
    <dgm:pt modelId="{65D5E7CB-2444-4A88-A851-78EF67359A67}">
      <dgm:prSet phldrT="[Text]"/>
      <dgm:spPr/>
      <dgm:t>
        <a:bodyPr/>
        <a:lstStyle/>
        <a:p>
          <a:pPr rtl="1"/>
          <a:r>
            <a:rPr lang="en-US" b="1" dirty="0"/>
            <a:t>long action </a:t>
          </a:r>
          <a:r>
            <a:rPr lang="en-US" dirty="0"/>
            <a:t>(</a:t>
          </a:r>
          <a:r>
            <a:rPr lang="en-US" dirty="0" err="1"/>
            <a:t>bupivacine</a:t>
          </a:r>
          <a:r>
            <a:rPr lang="en-US" dirty="0"/>
            <a:t>, </a:t>
          </a:r>
          <a:r>
            <a:rPr lang="en-US" dirty="0" err="1"/>
            <a:t>ropivacine</a:t>
          </a:r>
          <a:r>
            <a:rPr lang="en-US" dirty="0"/>
            <a:t>)</a:t>
          </a:r>
          <a:endParaRPr lang="ar-SA" dirty="0"/>
        </a:p>
      </dgm:t>
    </dgm:pt>
    <dgm:pt modelId="{7EF1F503-065E-49F9-981B-BB91B6AD52FD}" type="parTrans" cxnId="{C58D786E-A312-4D03-ACB0-2C95F0006084}">
      <dgm:prSet/>
      <dgm:spPr/>
      <dgm:t>
        <a:bodyPr/>
        <a:lstStyle/>
        <a:p>
          <a:pPr rtl="1"/>
          <a:endParaRPr lang="ar-SA"/>
        </a:p>
      </dgm:t>
    </dgm:pt>
    <dgm:pt modelId="{58368BE2-0611-439F-8C85-F34C7DAC2822}" type="sibTrans" cxnId="{C58D786E-A312-4D03-ACB0-2C95F0006084}">
      <dgm:prSet/>
      <dgm:spPr/>
      <dgm:t>
        <a:bodyPr/>
        <a:lstStyle/>
        <a:p>
          <a:pPr rtl="1"/>
          <a:endParaRPr lang="ar-SA"/>
        </a:p>
      </dgm:t>
    </dgm:pt>
    <dgm:pt modelId="{E006546C-26BE-490C-96E4-D0F3DA859AAC}">
      <dgm:prSet/>
      <dgm:spPr/>
      <dgm:t>
        <a:bodyPr/>
        <a:lstStyle/>
        <a:p>
          <a:pPr rtl="1"/>
          <a:r>
            <a:rPr lang="en-US" b="1" dirty="0"/>
            <a:t>medium action </a:t>
          </a:r>
          <a:r>
            <a:rPr lang="en-US" dirty="0"/>
            <a:t>(</a:t>
          </a:r>
          <a:r>
            <a:rPr lang="en-US" dirty="0" err="1"/>
            <a:t>lidocaine</a:t>
          </a:r>
          <a:r>
            <a:rPr lang="en-US" dirty="0"/>
            <a:t>)</a:t>
          </a:r>
          <a:endParaRPr lang="ar-SA" dirty="0"/>
        </a:p>
      </dgm:t>
    </dgm:pt>
    <dgm:pt modelId="{932424CB-D413-4B0A-9B24-D522E7CEE52A}" type="parTrans" cxnId="{95F52147-9B69-4995-B7AD-C44D79E8DAE3}">
      <dgm:prSet/>
      <dgm:spPr/>
      <dgm:t>
        <a:bodyPr/>
        <a:lstStyle/>
        <a:p>
          <a:pPr rtl="1"/>
          <a:endParaRPr lang="ar-SA"/>
        </a:p>
      </dgm:t>
    </dgm:pt>
    <dgm:pt modelId="{C43EDBF6-F02B-48F6-9D03-5A73197B743F}" type="sibTrans" cxnId="{95F52147-9B69-4995-B7AD-C44D79E8DAE3}">
      <dgm:prSet/>
      <dgm:spPr/>
      <dgm:t>
        <a:bodyPr/>
        <a:lstStyle/>
        <a:p>
          <a:pPr rtl="1"/>
          <a:endParaRPr lang="ar-SA"/>
        </a:p>
      </dgm:t>
    </dgm:pt>
    <dgm:pt modelId="{1FA61E80-5121-4D8D-BC30-B8788FCEF91F}">
      <dgm:prSet/>
      <dgm:spPr/>
      <dgm:t>
        <a:bodyPr/>
        <a:lstStyle/>
        <a:p>
          <a:pPr rtl="1"/>
          <a:r>
            <a:rPr lang="en-US" b="1" dirty="0"/>
            <a:t>surface action </a:t>
          </a:r>
          <a:r>
            <a:rPr lang="en-US" dirty="0"/>
            <a:t>(benzocaine, cocaine)</a:t>
          </a:r>
          <a:endParaRPr lang="ar-SA" dirty="0"/>
        </a:p>
      </dgm:t>
    </dgm:pt>
    <dgm:pt modelId="{00210C2C-FF1D-4E5D-A388-CFEA015FE3C0}" type="parTrans" cxnId="{229A7A02-F6CC-4B2D-BB37-B8F71227E099}">
      <dgm:prSet/>
      <dgm:spPr/>
      <dgm:t>
        <a:bodyPr/>
        <a:lstStyle/>
        <a:p>
          <a:pPr rtl="1"/>
          <a:endParaRPr lang="ar-SA"/>
        </a:p>
      </dgm:t>
    </dgm:pt>
    <dgm:pt modelId="{45F078A9-8EF6-470E-BA11-25E029759226}" type="sibTrans" cxnId="{229A7A02-F6CC-4B2D-BB37-B8F71227E099}">
      <dgm:prSet/>
      <dgm:spPr/>
      <dgm:t>
        <a:bodyPr/>
        <a:lstStyle/>
        <a:p>
          <a:pPr rtl="1"/>
          <a:endParaRPr lang="ar-SA"/>
        </a:p>
      </dgm:t>
    </dgm:pt>
    <dgm:pt modelId="{ACACC8C3-619D-45CB-9795-3EA2E5F5421C}" type="pres">
      <dgm:prSet presAssocID="{CD2C6A48-19C9-49F3-BDFA-BCD9EC08E7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BC297BF-9C74-4209-90A9-115AD15A5C30}" type="pres">
      <dgm:prSet presAssocID="{B4869533-29CF-4A76-8917-D5F07EC6CCC0}" presName="hierRoot1" presStyleCnt="0"/>
      <dgm:spPr/>
    </dgm:pt>
    <dgm:pt modelId="{9FF401C2-568D-4F5A-A824-842F08A14C3E}" type="pres">
      <dgm:prSet presAssocID="{B4869533-29CF-4A76-8917-D5F07EC6CCC0}" presName="composite" presStyleCnt="0"/>
      <dgm:spPr/>
    </dgm:pt>
    <dgm:pt modelId="{15313C7B-E26E-40C1-AFA7-ED574D271E14}" type="pres">
      <dgm:prSet presAssocID="{B4869533-29CF-4A76-8917-D5F07EC6CCC0}" presName="background" presStyleLbl="node0" presStyleIdx="0" presStyleCn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F7FF414C-C5AA-49A2-B498-850F7B1B3F77}" type="pres">
      <dgm:prSet presAssocID="{B4869533-29CF-4A76-8917-D5F07EC6CCC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52EB4D-397A-4454-AB13-4648A146C5D1}" type="pres">
      <dgm:prSet presAssocID="{B4869533-29CF-4A76-8917-D5F07EC6CCC0}" presName="hierChild2" presStyleCnt="0"/>
      <dgm:spPr/>
    </dgm:pt>
    <dgm:pt modelId="{CFC5387A-D62C-4FD1-A821-D8E2C4093F87}" type="pres">
      <dgm:prSet presAssocID="{894680BF-D0B2-43E3-8F5E-D38D7F44CCD2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5457364-FB4C-4D8E-B7E3-BF68BFAC980D}" type="pres">
      <dgm:prSet presAssocID="{37212315-1844-4249-BF09-62815F6F731F}" presName="hierRoot2" presStyleCnt="0"/>
      <dgm:spPr/>
    </dgm:pt>
    <dgm:pt modelId="{A6DA0CBA-8F17-48E5-BC3A-1784AA25ED18}" type="pres">
      <dgm:prSet presAssocID="{37212315-1844-4249-BF09-62815F6F731F}" presName="composite2" presStyleCnt="0"/>
      <dgm:spPr/>
    </dgm:pt>
    <dgm:pt modelId="{2942BFF8-B50D-4612-9E47-2ABDA22BAC32}" type="pres">
      <dgm:prSet presAssocID="{37212315-1844-4249-BF09-62815F6F731F}" presName="background2" presStyleLbl="node2" presStyleIdx="0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0BC76699-3CF4-4B5D-8813-90EF49BA500F}" type="pres">
      <dgm:prSet presAssocID="{37212315-1844-4249-BF09-62815F6F731F}" presName="text2" presStyleLbl="fgAcc2" presStyleIdx="0" presStyleCnt="2" custLinFactNeighborX="-89377" custLinFactNeighborY="96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41F6F66-8F96-4AF2-8368-2DA35F8564BF}" type="pres">
      <dgm:prSet presAssocID="{37212315-1844-4249-BF09-62815F6F731F}" presName="hierChild3" presStyleCnt="0"/>
      <dgm:spPr/>
    </dgm:pt>
    <dgm:pt modelId="{E417A499-7CDF-4E2C-BB12-A83ED4CED254}" type="pres">
      <dgm:prSet presAssocID="{6AC138A9-8BB6-4544-8B76-B31091DBE1BE}" presName="Name17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7BA91608-4BD9-45F9-BE54-417226116D01}" type="pres">
      <dgm:prSet presAssocID="{A315747B-BDD7-4C2F-883E-7B4CEE554CE6}" presName="hierRoot3" presStyleCnt="0"/>
      <dgm:spPr/>
    </dgm:pt>
    <dgm:pt modelId="{565F6454-67E6-4CBC-BC3D-6EFA8B2A6F0F}" type="pres">
      <dgm:prSet presAssocID="{A315747B-BDD7-4C2F-883E-7B4CEE554CE6}" presName="composite3" presStyleCnt="0"/>
      <dgm:spPr/>
    </dgm:pt>
    <dgm:pt modelId="{8A9F3ECB-B457-40A6-874C-C52476F1F66B}" type="pres">
      <dgm:prSet presAssocID="{A315747B-BDD7-4C2F-883E-7B4CEE554CE6}" presName="background3" presStyleLbl="node3" presStyleIdx="0" presStyleCnt="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ABB5E7FE-3FD4-40F5-9B2C-79F28D5096F1}" type="pres">
      <dgm:prSet presAssocID="{A315747B-BDD7-4C2F-883E-7B4CEE554CE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D1CEE4-B5FC-4A7B-B189-9156DD266272}" type="pres">
      <dgm:prSet presAssocID="{A315747B-BDD7-4C2F-883E-7B4CEE554CE6}" presName="hierChild4" presStyleCnt="0"/>
      <dgm:spPr/>
    </dgm:pt>
    <dgm:pt modelId="{9EB8AAF8-6FD1-4856-A0D5-4402BF3F04E5}" type="pres">
      <dgm:prSet presAssocID="{5FAC2B45-D01F-4047-A883-47C47AE8C374}" presName="Name17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A99F66D0-EA29-4824-AA94-BB5A7FD1D0E7}" type="pres">
      <dgm:prSet presAssocID="{FAA3A57F-365F-4399-AAD2-AF8B2C435448}" presName="hierRoot3" presStyleCnt="0"/>
      <dgm:spPr/>
    </dgm:pt>
    <dgm:pt modelId="{43931D4E-C448-44FA-81BF-842851DA72CE}" type="pres">
      <dgm:prSet presAssocID="{FAA3A57F-365F-4399-AAD2-AF8B2C435448}" presName="composite3" presStyleCnt="0"/>
      <dgm:spPr/>
    </dgm:pt>
    <dgm:pt modelId="{3FE83609-7267-4C95-9C23-2801E1234A59}" type="pres">
      <dgm:prSet presAssocID="{FAA3A57F-365F-4399-AAD2-AF8B2C435448}" presName="background3" presStyleLbl="node3" presStyleIdx="1" presStyleCnt="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F12AF6BD-BBE4-4D6C-8BCE-0D6362159693}" type="pres">
      <dgm:prSet presAssocID="{FAA3A57F-365F-4399-AAD2-AF8B2C435448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91529A-66B5-4093-B4B5-F5A74EE0A8CD}" type="pres">
      <dgm:prSet presAssocID="{FAA3A57F-365F-4399-AAD2-AF8B2C435448}" presName="hierChild4" presStyleCnt="0"/>
      <dgm:spPr/>
    </dgm:pt>
    <dgm:pt modelId="{F76B72DA-21B1-4CAF-8F44-E81F72E03967}" type="pres">
      <dgm:prSet presAssocID="{00210C2C-FF1D-4E5D-A388-CFEA015FE3C0}" presName="Name17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694B8657-F50A-4D51-9185-96995A7FD810}" type="pres">
      <dgm:prSet presAssocID="{1FA61E80-5121-4D8D-BC30-B8788FCEF91F}" presName="hierRoot3" presStyleCnt="0"/>
      <dgm:spPr/>
    </dgm:pt>
    <dgm:pt modelId="{16D72BD0-5D73-4F28-A7FB-2D520FDE702B}" type="pres">
      <dgm:prSet presAssocID="{1FA61E80-5121-4D8D-BC30-B8788FCEF91F}" presName="composite3" presStyleCnt="0"/>
      <dgm:spPr/>
    </dgm:pt>
    <dgm:pt modelId="{31866661-C992-41F4-8F26-BC4A2169752A}" type="pres">
      <dgm:prSet presAssocID="{1FA61E80-5121-4D8D-BC30-B8788FCEF91F}" presName="background3" presStyleLbl="node3" presStyleIdx="2" presStyleCnt="5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79A9A2DC-4B65-4966-BADC-3607AA9008C6}" type="pres">
      <dgm:prSet presAssocID="{1FA61E80-5121-4D8D-BC30-B8788FCEF91F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E98D46-D742-46E5-A0C3-D932F900445B}" type="pres">
      <dgm:prSet presAssocID="{1FA61E80-5121-4D8D-BC30-B8788FCEF91F}" presName="hierChild4" presStyleCnt="0"/>
      <dgm:spPr/>
    </dgm:pt>
    <dgm:pt modelId="{3D6E3A9F-BD60-45DD-B08D-86F966DDAAD6}" type="pres">
      <dgm:prSet presAssocID="{D714F92A-6357-4134-881A-C3B7F4231699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816658D-853F-45A0-A86A-CD6D552C6CC0}" type="pres">
      <dgm:prSet presAssocID="{DF016187-D1AF-47E9-B75A-77E3BB952BA1}" presName="hierRoot2" presStyleCnt="0"/>
      <dgm:spPr/>
    </dgm:pt>
    <dgm:pt modelId="{B8D3890A-EFA3-47E9-A8C5-A6CCFF901EFC}" type="pres">
      <dgm:prSet presAssocID="{DF016187-D1AF-47E9-B75A-77E3BB952BA1}" presName="composite2" presStyleCnt="0"/>
      <dgm:spPr/>
    </dgm:pt>
    <dgm:pt modelId="{7D9BB534-1122-40C6-877C-E812151E9D30}" type="pres">
      <dgm:prSet presAssocID="{DF016187-D1AF-47E9-B75A-77E3BB952BA1}" presName="background2" presStyleLbl="node2" presStyleIdx="1" presStyleCnt="2"/>
      <dgm:spPr/>
    </dgm:pt>
    <dgm:pt modelId="{F727CAA0-2AA7-42D6-B6EF-8931234909AE}" type="pres">
      <dgm:prSet presAssocID="{DF016187-D1AF-47E9-B75A-77E3BB952BA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C8F891-22D3-4890-8FE6-2DCDF06279DB}" type="pres">
      <dgm:prSet presAssocID="{DF016187-D1AF-47E9-B75A-77E3BB952BA1}" presName="hierChild3" presStyleCnt="0"/>
      <dgm:spPr/>
    </dgm:pt>
    <dgm:pt modelId="{3FBA9195-3C65-4895-A6AD-7136721B2D17}" type="pres">
      <dgm:prSet presAssocID="{7EF1F503-065E-49F9-981B-BB91B6AD52FD}" presName="Name17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1FD608F6-8152-4AF3-AE57-5E2BD9EAE692}" type="pres">
      <dgm:prSet presAssocID="{65D5E7CB-2444-4A88-A851-78EF67359A67}" presName="hierRoot3" presStyleCnt="0"/>
      <dgm:spPr/>
    </dgm:pt>
    <dgm:pt modelId="{6918F915-9DEE-4320-BA54-95626A011A80}" type="pres">
      <dgm:prSet presAssocID="{65D5E7CB-2444-4A88-A851-78EF67359A67}" presName="composite3" presStyleCnt="0"/>
      <dgm:spPr/>
    </dgm:pt>
    <dgm:pt modelId="{92C18AEE-2E0D-41BC-B376-F04CAA65073E}" type="pres">
      <dgm:prSet presAssocID="{65D5E7CB-2444-4A88-A851-78EF67359A67}" presName="background3" presStyleLbl="node3" presStyleIdx="3" presStyleCnt="5"/>
      <dgm:spPr/>
    </dgm:pt>
    <dgm:pt modelId="{FB5C2DF4-97F0-41E8-B78A-59E43B984E5D}" type="pres">
      <dgm:prSet presAssocID="{65D5E7CB-2444-4A88-A851-78EF67359A67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857701-AC88-4627-AB64-485DF564AD8D}" type="pres">
      <dgm:prSet presAssocID="{65D5E7CB-2444-4A88-A851-78EF67359A67}" presName="hierChild4" presStyleCnt="0"/>
      <dgm:spPr/>
    </dgm:pt>
    <dgm:pt modelId="{FF2ACA74-AEBB-4377-B67E-7B3F73D205EB}" type="pres">
      <dgm:prSet presAssocID="{932424CB-D413-4B0A-9B24-D522E7CEE52A}" presName="Name17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A4A1FA8C-691F-4A4F-9468-90C2D4C9D8AB}" type="pres">
      <dgm:prSet presAssocID="{E006546C-26BE-490C-96E4-D0F3DA859AAC}" presName="hierRoot3" presStyleCnt="0"/>
      <dgm:spPr/>
    </dgm:pt>
    <dgm:pt modelId="{D9C9604F-CCAA-40E5-9549-215F66234A54}" type="pres">
      <dgm:prSet presAssocID="{E006546C-26BE-490C-96E4-D0F3DA859AAC}" presName="composite3" presStyleCnt="0"/>
      <dgm:spPr/>
    </dgm:pt>
    <dgm:pt modelId="{08E6DB66-C05F-43DE-BC80-D03FC4E2F120}" type="pres">
      <dgm:prSet presAssocID="{E006546C-26BE-490C-96E4-D0F3DA859AAC}" presName="background3" presStyleLbl="node3" presStyleIdx="4" presStyleCnt="5"/>
      <dgm:spPr/>
    </dgm:pt>
    <dgm:pt modelId="{549840AF-FCF9-4F40-BB9A-8F91125D069E}" type="pres">
      <dgm:prSet presAssocID="{E006546C-26BE-490C-96E4-D0F3DA859AAC}" presName="text3" presStyleLbl="fgAcc3" presStyleIdx="4" presStyleCnt="5" custScaleX="1199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2DB9D0D-FACB-4B8E-83BF-0BB6B8F2EFD3}" type="pres">
      <dgm:prSet presAssocID="{E006546C-26BE-490C-96E4-D0F3DA859AAC}" presName="hierChild4" presStyleCnt="0"/>
      <dgm:spPr/>
    </dgm:pt>
  </dgm:ptLst>
  <dgm:cxnLst>
    <dgm:cxn modelId="{9981F583-982C-4D3D-B102-A0385925C44E}" type="presOf" srcId="{1FA61E80-5121-4D8D-BC30-B8788FCEF91F}" destId="{79A9A2DC-4B65-4966-BADC-3607AA9008C6}" srcOrd="0" destOrd="0" presId="urn:microsoft.com/office/officeart/2005/8/layout/hierarchy1"/>
    <dgm:cxn modelId="{B3B6981F-0EC3-4333-8A8A-2EBA8803AA2A}" srcId="{37212315-1844-4249-BF09-62815F6F731F}" destId="{FAA3A57F-365F-4399-AAD2-AF8B2C435448}" srcOrd="1" destOrd="0" parTransId="{5FAC2B45-D01F-4047-A883-47C47AE8C374}" sibTransId="{2BA369B3-AF5A-4A66-911B-CF83D6AB072C}"/>
    <dgm:cxn modelId="{3B5AFD50-7232-4FAF-A167-6F734EFC7573}" type="presOf" srcId="{65D5E7CB-2444-4A88-A851-78EF67359A67}" destId="{FB5C2DF4-97F0-41E8-B78A-59E43B984E5D}" srcOrd="0" destOrd="0" presId="urn:microsoft.com/office/officeart/2005/8/layout/hierarchy1"/>
    <dgm:cxn modelId="{B420C0E8-0914-4BFE-90D6-26BF5FF31D6D}" type="presOf" srcId="{37212315-1844-4249-BF09-62815F6F731F}" destId="{0BC76699-3CF4-4B5D-8813-90EF49BA500F}" srcOrd="0" destOrd="0" presId="urn:microsoft.com/office/officeart/2005/8/layout/hierarchy1"/>
    <dgm:cxn modelId="{243E56AE-A69F-427D-B935-D29F6B54EA1D}" type="presOf" srcId="{7EF1F503-065E-49F9-981B-BB91B6AD52FD}" destId="{3FBA9195-3C65-4895-A6AD-7136721B2D17}" srcOrd="0" destOrd="0" presId="urn:microsoft.com/office/officeart/2005/8/layout/hierarchy1"/>
    <dgm:cxn modelId="{95EB5AA6-1224-447F-8771-D3C4AA7C0DDB}" srcId="{CD2C6A48-19C9-49F3-BDFA-BCD9EC08E7C6}" destId="{B4869533-29CF-4A76-8917-D5F07EC6CCC0}" srcOrd="0" destOrd="0" parTransId="{7D1B7A1A-A2AD-4AF0-A534-64167A1CB2D9}" sibTransId="{5EB4151B-3D9F-44CA-B11A-2C5B9B0D1253}"/>
    <dgm:cxn modelId="{86D5B2C9-3E5E-4C73-8683-E1632B5070AB}" type="presOf" srcId="{A315747B-BDD7-4C2F-883E-7B4CEE554CE6}" destId="{ABB5E7FE-3FD4-40F5-9B2C-79F28D5096F1}" srcOrd="0" destOrd="0" presId="urn:microsoft.com/office/officeart/2005/8/layout/hierarchy1"/>
    <dgm:cxn modelId="{D0E3B74C-5D12-4C09-9CDB-31A3F343F098}" type="presOf" srcId="{FAA3A57F-365F-4399-AAD2-AF8B2C435448}" destId="{F12AF6BD-BBE4-4D6C-8BCE-0D6362159693}" srcOrd="0" destOrd="0" presId="urn:microsoft.com/office/officeart/2005/8/layout/hierarchy1"/>
    <dgm:cxn modelId="{B7F5456C-ECB6-4157-8907-2BED62530186}" type="presOf" srcId="{5FAC2B45-D01F-4047-A883-47C47AE8C374}" destId="{9EB8AAF8-6FD1-4856-A0D5-4402BF3F04E5}" srcOrd="0" destOrd="0" presId="urn:microsoft.com/office/officeart/2005/8/layout/hierarchy1"/>
    <dgm:cxn modelId="{9908692E-112D-472B-BA57-B1CE8727B5E4}" srcId="{37212315-1844-4249-BF09-62815F6F731F}" destId="{A315747B-BDD7-4C2F-883E-7B4CEE554CE6}" srcOrd="0" destOrd="0" parTransId="{6AC138A9-8BB6-4544-8B76-B31091DBE1BE}" sibTransId="{5B7784D1-2054-4FAC-9545-C82C2485FAAF}"/>
    <dgm:cxn modelId="{26A1068A-E3C3-4A81-AD23-5885709A294D}" type="presOf" srcId="{894680BF-D0B2-43E3-8F5E-D38D7F44CCD2}" destId="{CFC5387A-D62C-4FD1-A821-D8E2C4093F87}" srcOrd="0" destOrd="0" presId="urn:microsoft.com/office/officeart/2005/8/layout/hierarchy1"/>
    <dgm:cxn modelId="{54A7559D-A8C1-43BD-A3B6-3EB5D7EC85D3}" srcId="{B4869533-29CF-4A76-8917-D5F07EC6CCC0}" destId="{DF016187-D1AF-47E9-B75A-77E3BB952BA1}" srcOrd="1" destOrd="0" parTransId="{D714F92A-6357-4134-881A-C3B7F4231699}" sibTransId="{E1F7D478-5149-48C2-8B93-66F524F5819A}"/>
    <dgm:cxn modelId="{1B191C25-4E3E-41E5-A63D-AA7EF614B14C}" type="presOf" srcId="{B4869533-29CF-4A76-8917-D5F07EC6CCC0}" destId="{F7FF414C-C5AA-49A2-B498-850F7B1B3F77}" srcOrd="0" destOrd="0" presId="urn:microsoft.com/office/officeart/2005/8/layout/hierarchy1"/>
    <dgm:cxn modelId="{C58D786E-A312-4D03-ACB0-2C95F0006084}" srcId="{DF016187-D1AF-47E9-B75A-77E3BB952BA1}" destId="{65D5E7CB-2444-4A88-A851-78EF67359A67}" srcOrd="0" destOrd="0" parTransId="{7EF1F503-065E-49F9-981B-BB91B6AD52FD}" sibTransId="{58368BE2-0611-439F-8C85-F34C7DAC2822}"/>
    <dgm:cxn modelId="{C0FDEE92-B191-4A4E-92C4-ED143CEF458A}" type="presOf" srcId="{00210C2C-FF1D-4E5D-A388-CFEA015FE3C0}" destId="{F76B72DA-21B1-4CAF-8F44-E81F72E03967}" srcOrd="0" destOrd="0" presId="urn:microsoft.com/office/officeart/2005/8/layout/hierarchy1"/>
    <dgm:cxn modelId="{44D1FE31-F088-44B3-A9F1-B23134D0F433}" type="presOf" srcId="{D714F92A-6357-4134-881A-C3B7F4231699}" destId="{3D6E3A9F-BD60-45DD-B08D-86F966DDAAD6}" srcOrd="0" destOrd="0" presId="urn:microsoft.com/office/officeart/2005/8/layout/hierarchy1"/>
    <dgm:cxn modelId="{2119C689-0696-44A1-80B0-3C55A72BD573}" type="presOf" srcId="{E006546C-26BE-490C-96E4-D0F3DA859AAC}" destId="{549840AF-FCF9-4F40-BB9A-8F91125D069E}" srcOrd="0" destOrd="0" presId="urn:microsoft.com/office/officeart/2005/8/layout/hierarchy1"/>
    <dgm:cxn modelId="{229A7A02-F6CC-4B2D-BB37-B8F71227E099}" srcId="{37212315-1844-4249-BF09-62815F6F731F}" destId="{1FA61E80-5121-4D8D-BC30-B8788FCEF91F}" srcOrd="2" destOrd="0" parTransId="{00210C2C-FF1D-4E5D-A388-CFEA015FE3C0}" sibTransId="{45F078A9-8EF6-470E-BA11-25E029759226}"/>
    <dgm:cxn modelId="{47DF2040-300D-4DBE-ADD9-BD080AF3051F}" srcId="{B4869533-29CF-4A76-8917-D5F07EC6CCC0}" destId="{37212315-1844-4249-BF09-62815F6F731F}" srcOrd="0" destOrd="0" parTransId="{894680BF-D0B2-43E3-8F5E-D38D7F44CCD2}" sibTransId="{4C3CA19A-F836-4533-9FE1-136783BA3A8F}"/>
    <dgm:cxn modelId="{27CEA69B-F27F-43AF-8973-0383455F4F47}" type="presOf" srcId="{DF016187-D1AF-47E9-B75A-77E3BB952BA1}" destId="{F727CAA0-2AA7-42D6-B6EF-8931234909AE}" srcOrd="0" destOrd="0" presId="urn:microsoft.com/office/officeart/2005/8/layout/hierarchy1"/>
    <dgm:cxn modelId="{DE827B6C-D466-4CE0-9E4B-2AF88D493385}" type="presOf" srcId="{CD2C6A48-19C9-49F3-BDFA-BCD9EC08E7C6}" destId="{ACACC8C3-619D-45CB-9795-3EA2E5F5421C}" srcOrd="0" destOrd="0" presId="urn:microsoft.com/office/officeart/2005/8/layout/hierarchy1"/>
    <dgm:cxn modelId="{0F1F6D5D-F48A-42BA-A1A8-2DA8CFDFD175}" type="presOf" srcId="{6AC138A9-8BB6-4544-8B76-B31091DBE1BE}" destId="{E417A499-7CDF-4E2C-BB12-A83ED4CED254}" srcOrd="0" destOrd="0" presId="urn:microsoft.com/office/officeart/2005/8/layout/hierarchy1"/>
    <dgm:cxn modelId="{95F52147-9B69-4995-B7AD-C44D79E8DAE3}" srcId="{DF016187-D1AF-47E9-B75A-77E3BB952BA1}" destId="{E006546C-26BE-490C-96E4-D0F3DA859AAC}" srcOrd="1" destOrd="0" parTransId="{932424CB-D413-4B0A-9B24-D522E7CEE52A}" sibTransId="{C43EDBF6-F02B-48F6-9D03-5A73197B743F}"/>
    <dgm:cxn modelId="{CEA5CABF-2773-45FA-AA59-7E3DC1C90AB6}" type="presOf" srcId="{932424CB-D413-4B0A-9B24-D522E7CEE52A}" destId="{FF2ACA74-AEBB-4377-B67E-7B3F73D205EB}" srcOrd="0" destOrd="0" presId="urn:microsoft.com/office/officeart/2005/8/layout/hierarchy1"/>
    <dgm:cxn modelId="{8273D4F8-7CC6-4F3C-B677-F8102BB2DCAB}" type="presParOf" srcId="{ACACC8C3-619D-45CB-9795-3EA2E5F5421C}" destId="{EBC297BF-9C74-4209-90A9-115AD15A5C30}" srcOrd="0" destOrd="0" presId="urn:microsoft.com/office/officeart/2005/8/layout/hierarchy1"/>
    <dgm:cxn modelId="{97E54F5F-77B3-445C-B455-22AD69517388}" type="presParOf" srcId="{EBC297BF-9C74-4209-90A9-115AD15A5C30}" destId="{9FF401C2-568D-4F5A-A824-842F08A14C3E}" srcOrd="0" destOrd="0" presId="urn:microsoft.com/office/officeart/2005/8/layout/hierarchy1"/>
    <dgm:cxn modelId="{100AD627-126B-40FC-8EDD-799EDEA7871B}" type="presParOf" srcId="{9FF401C2-568D-4F5A-A824-842F08A14C3E}" destId="{15313C7B-E26E-40C1-AFA7-ED574D271E14}" srcOrd="0" destOrd="0" presId="urn:microsoft.com/office/officeart/2005/8/layout/hierarchy1"/>
    <dgm:cxn modelId="{0C22EE83-32D1-4319-91D8-867421C6C5DB}" type="presParOf" srcId="{9FF401C2-568D-4F5A-A824-842F08A14C3E}" destId="{F7FF414C-C5AA-49A2-B498-850F7B1B3F77}" srcOrd="1" destOrd="0" presId="urn:microsoft.com/office/officeart/2005/8/layout/hierarchy1"/>
    <dgm:cxn modelId="{D12C85F2-C2F7-42BA-9882-CB9D237D2E96}" type="presParOf" srcId="{EBC297BF-9C74-4209-90A9-115AD15A5C30}" destId="{8052EB4D-397A-4454-AB13-4648A146C5D1}" srcOrd="1" destOrd="0" presId="urn:microsoft.com/office/officeart/2005/8/layout/hierarchy1"/>
    <dgm:cxn modelId="{DBB09DCF-1DF2-43F1-B226-A0097638A4F3}" type="presParOf" srcId="{8052EB4D-397A-4454-AB13-4648A146C5D1}" destId="{CFC5387A-D62C-4FD1-A821-D8E2C4093F87}" srcOrd="0" destOrd="0" presId="urn:microsoft.com/office/officeart/2005/8/layout/hierarchy1"/>
    <dgm:cxn modelId="{4D911E17-7BBF-4C99-9E41-B4356AA421C6}" type="presParOf" srcId="{8052EB4D-397A-4454-AB13-4648A146C5D1}" destId="{35457364-FB4C-4D8E-B7E3-BF68BFAC980D}" srcOrd="1" destOrd="0" presId="urn:microsoft.com/office/officeart/2005/8/layout/hierarchy1"/>
    <dgm:cxn modelId="{17BD0FD3-27E7-46C5-BD24-39EA55D36FE6}" type="presParOf" srcId="{35457364-FB4C-4D8E-B7E3-BF68BFAC980D}" destId="{A6DA0CBA-8F17-48E5-BC3A-1784AA25ED18}" srcOrd="0" destOrd="0" presId="urn:microsoft.com/office/officeart/2005/8/layout/hierarchy1"/>
    <dgm:cxn modelId="{98B039AC-A489-4AEE-B8F1-2F9A5A401B57}" type="presParOf" srcId="{A6DA0CBA-8F17-48E5-BC3A-1784AA25ED18}" destId="{2942BFF8-B50D-4612-9E47-2ABDA22BAC32}" srcOrd="0" destOrd="0" presId="urn:microsoft.com/office/officeart/2005/8/layout/hierarchy1"/>
    <dgm:cxn modelId="{0D83B0D9-AAFC-4853-86A4-7155FDB6FF02}" type="presParOf" srcId="{A6DA0CBA-8F17-48E5-BC3A-1784AA25ED18}" destId="{0BC76699-3CF4-4B5D-8813-90EF49BA500F}" srcOrd="1" destOrd="0" presId="urn:microsoft.com/office/officeart/2005/8/layout/hierarchy1"/>
    <dgm:cxn modelId="{66826AB3-49D1-462B-8D17-CE336293242B}" type="presParOf" srcId="{35457364-FB4C-4D8E-B7E3-BF68BFAC980D}" destId="{641F6F66-8F96-4AF2-8368-2DA35F8564BF}" srcOrd="1" destOrd="0" presId="urn:microsoft.com/office/officeart/2005/8/layout/hierarchy1"/>
    <dgm:cxn modelId="{94C816A2-725D-4005-9DE6-163C2044D924}" type="presParOf" srcId="{641F6F66-8F96-4AF2-8368-2DA35F8564BF}" destId="{E417A499-7CDF-4E2C-BB12-A83ED4CED254}" srcOrd="0" destOrd="0" presId="urn:microsoft.com/office/officeart/2005/8/layout/hierarchy1"/>
    <dgm:cxn modelId="{4F2A4B60-9D85-4F11-AEC6-D54CF7E9F3D5}" type="presParOf" srcId="{641F6F66-8F96-4AF2-8368-2DA35F8564BF}" destId="{7BA91608-4BD9-45F9-BE54-417226116D01}" srcOrd="1" destOrd="0" presId="urn:microsoft.com/office/officeart/2005/8/layout/hierarchy1"/>
    <dgm:cxn modelId="{45DF0C4C-ACE4-41AD-9DA4-A8AAA8D9AAAD}" type="presParOf" srcId="{7BA91608-4BD9-45F9-BE54-417226116D01}" destId="{565F6454-67E6-4CBC-BC3D-6EFA8B2A6F0F}" srcOrd="0" destOrd="0" presId="urn:microsoft.com/office/officeart/2005/8/layout/hierarchy1"/>
    <dgm:cxn modelId="{FB067E88-628B-4F0B-9A9C-C43BAC367B1F}" type="presParOf" srcId="{565F6454-67E6-4CBC-BC3D-6EFA8B2A6F0F}" destId="{8A9F3ECB-B457-40A6-874C-C52476F1F66B}" srcOrd="0" destOrd="0" presId="urn:microsoft.com/office/officeart/2005/8/layout/hierarchy1"/>
    <dgm:cxn modelId="{5106B085-8FE7-4394-A5E2-E7F6D1D17A89}" type="presParOf" srcId="{565F6454-67E6-4CBC-BC3D-6EFA8B2A6F0F}" destId="{ABB5E7FE-3FD4-40F5-9B2C-79F28D5096F1}" srcOrd="1" destOrd="0" presId="urn:microsoft.com/office/officeart/2005/8/layout/hierarchy1"/>
    <dgm:cxn modelId="{841840A7-E890-478F-BF52-6A99847D5479}" type="presParOf" srcId="{7BA91608-4BD9-45F9-BE54-417226116D01}" destId="{99D1CEE4-B5FC-4A7B-B189-9156DD266272}" srcOrd="1" destOrd="0" presId="urn:microsoft.com/office/officeart/2005/8/layout/hierarchy1"/>
    <dgm:cxn modelId="{490760AB-173A-4975-9CA3-D661231A1BB9}" type="presParOf" srcId="{641F6F66-8F96-4AF2-8368-2DA35F8564BF}" destId="{9EB8AAF8-6FD1-4856-A0D5-4402BF3F04E5}" srcOrd="2" destOrd="0" presId="urn:microsoft.com/office/officeart/2005/8/layout/hierarchy1"/>
    <dgm:cxn modelId="{73A497D7-352D-42D8-981A-A73B70E4CAE7}" type="presParOf" srcId="{641F6F66-8F96-4AF2-8368-2DA35F8564BF}" destId="{A99F66D0-EA29-4824-AA94-BB5A7FD1D0E7}" srcOrd="3" destOrd="0" presId="urn:microsoft.com/office/officeart/2005/8/layout/hierarchy1"/>
    <dgm:cxn modelId="{8A8DE17A-7E4A-41C1-8E96-C908FD467991}" type="presParOf" srcId="{A99F66D0-EA29-4824-AA94-BB5A7FD1D0E7}" destId="{43931D4E-C448-44FA-81BF-842851DA72CE}" srcOrd="0" destOrd="0" presId="urn:microsoft.com/office/officeart/2005/8/layout/hierarchy1"/>
    <dgm:cxn modelId="{3133D048-5355-4DF8-9B02-1B0379513BDD}" type="presParOf" srcId="{43931D4E-C448-44FA-81BF-842851DA72CE}" destId="{3FE83609-7267-4C95-9C23-2801E1234A59}" srcOrd="0" destOrd="0" presId="urn:microsoft.com/office/officeart/2005/8/layout/hierarchy1"/>
    <dgm:cxn modelId="{52D79E75-5047-4326-85CF-A52F21B8BABD}" type="presParOf" srcId="{43931D4E-C448-44FA-81BF-842851DA72CE}" destId="{F12AF6BD-BBE4-4D6C-8BCE-0D6362159693}" srcOrd="1" destOrd="0" presId="urn:microsoft.com/office/officeart/2005/8/layout/hierarchy1"/>
    <dgm:cxn modelId="{2F74171D-C988-42D1-8838-800D1AFF627E}" type="presParOf" srcId="{A99F66D0-EA29-4824-AA94-BB5A7FD1D0E7}" destId="{B291529A-66B5-4093-B4B5-F5A74EE0A8CD}" srcOrd="1" destOrd="0" presId="urn:microsoft.com/office/officeart/2005/8/layout/hierarchy1"/>
    <dgm:cxn modelId="{86456CE4-4B24-4E1E-94E8-61B6529B806A}" type="presParOf" srcId="{641F6F66-8F96-4AF2-8368-2DA35F8564BF}" destId="{F76B72DA-21B1-4CAF-8F44-E81F72E03967}" srcOrd="4" destOrd="0" presId="urn:microsoft.com/office/officeart/2005/8/layout/hierarchy1"/>
    <dgm:cxn modelId="{8AEB2A1A-E9A4-43EC-928F-6457BCD11EB8}" type="presParOf" srcId="{641F6F66-8F96-4AF2-8368-2DA35F8564BF}" destId="{694B8657-F50A-4D51-9185-96995A7FD810}" srcOrd="5" destOrd="0" presId="urn:microsoft.com/office/officeart/2005/8/layout/hierarchy1"/>
    <dgm:cxn modelId="{39E17B93-0967-410F-A8A8-92786A674A3B}" type="presParOf" srcId="{694B8657-F50A-4D51-9185-96995A7FD810}" destId="{16D72BD0-5D73-4F28-A7FB-2D520FDE702B}" srcOrd="0" destOrd="0" presId="urn:microsoft.com/office/officeart/2005/8/layout/hierarchy1"/>
    <dgm:cxn modelId="{4A16ECBA-6D93-4BDF-8B79-1F6F26FEF922}" type="presParOf" srcId="{16D72BD0-5D73-4F28-A7FB-2D520FDE702B}" destId="{31866661-C992-41F4-8F26-BC4A2169752A}" srcOrd="0" destOrd="0" presId="urn:microsoft.com/office/officeart/2005/8/layout/hierarchy1"/>
    <dgm:cxn modelId="{B0D621B5-AAE2-4B2C-8CCC-CEE3407F4BA3}" type="presParOf" srcId="{16D72BD0-5D73-4F28-A7FB-2D520FDE702B}" destId="{79A9A2DC-4B65-4966-BADC-3607AA9008C6}" srcOrd="1" destOrd="0" presId="urn:microsoft.com/office/officeart/2005/8/layout/hierarchy1"/>
    <dgm:cxn modelId="{3D50EF3B-5283-49B8-823A-78175C39A418}" type="presParOf" srcId="{694B8657-F50A-4D51-9185-96995A7FD810}" destId="{91E98D46-D742-46E5-A0C3-D932F900445B}" srcOrd="1" destOrd="0" presId="urn:microsoft.com/office/officeart/2005/8/layout/hierarchy1"/>
    <dgm:cxn modelId="{E64EE44F-BB19-45A1-95D4-E6E505704B13}" type="presParOf" srcId="{8052EB4D-397A-4454-AB13-4648A146C5D1}" destId="{3D6E3A9F-BD60-45DD-B08D-86F966DDAAD6}" srcOrd="2" destOrd="0" presId="urn:microsoft.com/office/officeart/2005/8/layout/hierarchy1"/>
    <dgm:cxn modelId="{2C710667-6D2B-41B3-B953-6E987054B7E4}" type="presParOf" srcId="{8052EB4D-397A-4454-AB13-4648A146C5D1}" destId="{4816658D-853F-45A0-A86A-CD6D552C6CC0}" srcOrd="3" destOrd="0" presId="urn:microsoft.com/office/officeart/2005/8/layout/hierarchy1"/>
    <dgm:cxn modelId="{1B9C917F-95EF-4C6E-9AFF-3D3D80FBE935}" type="presParOf" srcId="{4816658D-853F-45A0-A86A-CD6D552C6CC0}" destId="{B8D3890A-EFA3-47E9-A8C5-A6CCFF901EFC}" srcOrd="0" destOrd="0" presId="urn:microsoft.com/office/officeart/2005/8/layout/hierarchy1"/>
    <dgm:cxn modelId="{65E0BDBA-90B5-4673-9510-1F869FF899D6}" type="presParOf" srcId="{B8D3890A-EFA3-47E9-A8C5-A6CCFF901EFC}" destId="{7D9BB534-1122-40C6-877C-E812151E9D30}" srcOrd="0" destOrd="0" presId="urn:microsoft.com/office/officeart/2005/8/layout/hierarchy1"/>
    <dgm:cxn modelId="{5CB9FF7E-CE4A-4ACC-9F60-933A471C8B31}" type="presParOf" srcId="{B8D3890A-EFA3-47E9-A8C5-A6CCFF901EFC}" destId="{F727CAA0-2AA7-42D6-B6EF-8931234909AE}" srcOrd="1" destOrd="0" presId="urn:microsoft.com/office/officeart/2005/8/layout/hierarchy1"/>
    <dgm:cxn modelId="{E44752EB-2671-4CF7-86DD-CCBE62E7D941}" type="presParOf" srcId="{4816658D-853F-45A0-A86A-CD6D552C6CC0}" destId="{5FC8F891-22D3-4890-8FE6-2DCDF06279DB}" srcOrd="1" destOrd="0" presId="urn:microsoft.com/office/officeart/2005/8/layout/hierarchy1"/>
    <dgm:cxn modelId="{BF1A7575-C342-46FF-8F3C-CA6E8145A99B}" type="presParOf" srcId="{5FC8F891-22D3-4890-8FE6-2DCDF06279DB}" destId="{3FBA9195-3C65-4895-A6AD-7136721B2D17}" srcOrd="0" destOrd="0" presId="urn:microsoft.com/office/officeart/2005/8/layout/hierarchy1"/>
    <dgm:cxn modelId="{313BEF6E-B0D1-45EF-943A-4D0978BCA8BF}" type="presParOf" srcId="{5FC8F891-22D3-4890-8FE6-2DCDF06279DB}" destId="{1FD608F6-8152-4AF3-AE57-5E2BD9EAE692}" srcOrd="1" destOrd="0" presId="urn:microsoft.com/office/officeart/2005/8/layout/hierarchy1"/>
    <dgm:cxn modelId="{7EA47C0B-7B4F-41EE-A8AE-8175290C6B8A}" type="presParOf" srcId="{1FD608F6-8152-4AF3-AE57-5E2BD9EAE692}" destId="{6918F915-9DEE-4320-BA54-95626A011A80}" srcOrd="0" destOrd="0" presId="urn:microsoft.com/office/officeart/2005/8/layout/hierarchy1"/>
    <dgm:cxn modelId="{0B7DA218-AC0A-466B-8A01-C5B3DF305B27}" type="presParOf" srcId="{6918F915-9DEE-4320-BA54-95626A011A80}" destId="{92C18AEE-2E0D-41BC-B376-F04CAA65073E}" srcOrd="0" destOrd="0" presId="urn:microsoft.com/office/officeart/2005/8/layout/hierarchy1"/>
    <dgm:cxn modelId="{0801068D-3D51-401E-81C5-F992DE113BC8}" type="presParOf" srcId="{6918F915-9DEE-4320-BA54-95626A011A80}" destId="{FB5C2DF4-97F0-41E8-B78A-59E43B984E5D}" srcOrd="1" destOrd="0" presId="urn:microsoft.com/office/officeart/2005/8/layout/hierarchy1"/>
    <dgm:cxn modelId="{CDA897ED-3DDF-4DCA-A1E6-D891494CBFB0}" type="presParOf" srcId="{1FD608F6-8152-4AF3-AE57-5E2BD9EAE692}" destId="{53857701-AC88-4627-AB64-485DF564AD8D}" srcOrd="1" destOrd="0" presId="urn:microsoft.com/office/officeart/2005/8/layout/hierarchy1"/>
    <dgm:cxn modelId="{8BEE445E-BDCD-4DAE-871E-4728F65F5CE0}" type="presParOf" srcId="{5FC8F891-22D3-4890-8FE6-2DCDF06279DB}" destId="{FF2ACA74-AEBB-4377-B67E-7B3F73D205EB}" srcOrd="2" destOrd="0" presId="urn:microsoft.com/office/officeart/2005/8/layout/hierarchy1"/>
    <dgm:cxn modelId="{5597BDB6-B842-4D38-B1DA-50EF5E1AD8B1}" type="presParOf" srcId="{5FC8F891-22D3-4890-8FE6-2DCDF06279DB}" destId="{A4A1FA8C-691F-4A4F-9468-90C2D4C9D8AB}" srcOrd="3" destOrd="0" presId="urn:microsoft.com/office/officeart/2005/8/layout/hierarchy1"/>
    <dgm:cxn modelId="{29A62794-EC68-4AEF-85DF-DFF55713BA4E}" type="presParOf" srcId="{A4A1FA8C-691F-4A4F-9468-90C2D4C9D8AB}" destId="{D9C9604F-CCAA-40E5-9549-215F66234A54}" srcOrd="0" destOrd="0" presId="urn:microsoft.com/office/officeart/2005/8/layout/hierarchy1"/>
    <dgm:cxn modelId="{9D52BC4F-2FCB-48B9-82A4-21FAED3860DA}" type="presParOf" srcId="{D9C9604F-CCAA-40E5-9549-215F66234A54}" destId="{08E6DB66-C05F-43DE-BC80-D03FC4E2F120}" srcOrd="0" destOrd="0" presId="urn:microsoft.com/office/officeart/2005/8/layout/hierarchy1"/>
    <dgm:cxn modelId="{E0D17579-17A2-468A-913D-EC48CCD3DACF}" type="presParOf" srcId="{D9C9604F-CCAA-40E5-9549-215F66234A54}" destId="{549840AF-FCF9-4F40-BB9A-8F91125D069E}" srcOrd="1" destOrd="0" presId="urn:microsoft.com/office/officeart/2005/8/layout/hierarchy1"/>
    <dgm:cxn modelId="{17059F20-7EE9-4FDF-B2DC-989CDE7CD09B}" type="presParOf" srcId="{A4A1FA8C-691F-4A4F-9468-90C2D4C9D8AB}" destId="{E2DB9D0D-FACB-4B8E-83BF-0BB6B8F2EFD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6CB45-406E-4AC4-825A-53C6D9BDCFC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67F88DD-A474-4887-9226-B4193B9E4336}">
      <dgm:prSet phldrT="[Text]"/>
      <dgm:spPr/>
      <dgm:t>
        <a:bodyPr/>
        <a:lstStyle/>
        <a:p>
          <a:pPr rtl="1"/>
          <a:r>
            <a:rPr lang="en-US" dirty="0" smtClean="0"/>
            <a:t>Pharmacologic effects </a:t>
          </a:r>
          <a:endParaRPr lang="ar-SA" dirty="0"/>
        </a:p>
      </dgm:t>
    </dgm:pt>
    <dgm:pt modelId="{45408870-EF10-4EF4-822A-9B7F8F9080E9}" type="parTrans" cxnId="{F0C2E3B6-AF54-49FF-8C72-AC10081F1FD2}">
      <dgm:prSet/>
      <dgm:spPr/>
      <dgm:t>
        <a:bodyPr/>
        <a:lstStyle/>
        <a:p>
          <a:pPr rtl="1"/>
          <a:endParaRPr lang="ar-SA"/>
        </a:p>
      </dgm:t>
    </dgm:pt>
    <dgm:pt modelId="{7D214D60-B9EC-4414-BBF5-71EBD5ABDF9C}" type="sibTrans" cxnId="{F0C2E3B6-AF54-49FF-8C72-AC10081F1FD2}">
      <dgm:prSet/>
      <dgm:spPr/>
      <dgm:t>
        <a:bodyPr/>
        <a:lstStyle/>
        <a:p>
          <a:pPr rtl="1"/>
          <a:endParaRPr lang="ar-SA"/>
        </a:p>
      </dgm:t>
    </dgm:pt>
    <dgm:pt modelId="{1C1D931B-06C0-4526-BB1B-BC9E577713CC}">
      <dgm:prSet phldrT="[Text]"/>
      <dgm:spPr/>
      <dgm:t>
        <a:bodyPr/>
        <a:lstStyle/>
        <a:p>
          <a:pPr rtl="1"/>
          <a:r>
            <a:rPr lang="en-US" smtClean="0"/>
            <a:t>Nerve </a:t>
          </a:r>
          <a:endParaRPr lang="ar-SA" dirty="0"/>
        </a:p>
      </dgm:t>
    </dgm:pt>
    <dgm:pt modelId="{58AE2B88-A4A0-4889-9764-9F3CFAFE5906}" type="parTrans" cxnId="{0141164E-61CB-4C92-A9E5-0CC87D422B54}">
      <dgm:prSet/>
      <dgm:spPr/>
      <dgm:t>
        <a:bodyPr/>
        <a:lstStyle/>
        <a:p>
          <a:pPr rtl="1"/>
          <a:endParaRPr lang="ar-SA"/>
        </a:p>
      </dgm:t>
    </dgm:pt>
    <dgm:pt modelId="{CEB7EE15-D36B-4FD8-A05C-2733B41047F5}" type="sibTrans" cxnId="{0141164E-61CB-4C92-A9E5-0CC87D422B54}">
      <dgm:prSet/>
      <dgm:spPr/>
      <dgm:t>
        <a:bodyPr/>
        <a:lstStyle/>
        <a:p>
          <a:pPr rtl="1"/>
          <a:endParaRPr lang="ar-SA"/>
        </a:p>
      </dgm:t>
    </dgm:pt>
    <dgm:pt modelId="{CD6B7AE6-A051-4DF8-AE52-2A60C7E5AD7F}">
      <dgm:prSet phldrT="[Text]"/>
      <dgm:spPr/>
      <dgm:t>
        <a:bodyPr/>
        <a:lstStyle/>
        <a:p>
          <a:pPr rtl="1"/>
          <a:r>
            <a:rPr lang="en-US" dirty="0" smtClean="0"/>
            <a:t>Heart </a:t>
          </a:r>
          <a:endParaRPr lang="ar-SA" dirty="0"/>
        </a:p>
      </dgm:t>
    </dgm:pt>
    <dgm:pt modelId="{57A00AB5-6593-45DB-A2D9-412A6452856B}" type="parTrans" cxnId="{F7B42CAA-6718-4A80-AD42-7540B1ED624B}">
      <dgm:prSet/>
      <dgm:spPr/>
      <dgm:t>
        <a:bodyPr/>
        <a:lstStyle/>
        <a:p>
          <a:pPr rtl="1"/>
          <a:endParaRPr lang="ar-SA"/>
        </a:p>
      </dgm:t>
    </dgm:pt>
    <dgm:pt modelId="{01384298-A387-4360-9F39-1DAAF7254F1D}" type="sibTrans" cxnId="{F7B42CAA-6718-4A80-AD42-7540B1ED624B}">
      <dgm:prSet/>
      <dgm:spPr/>
      <dgm:t>
        <a:bodyPr/>
        <a:lstStyle/>
        <a:p>
          <a:pPr rtl="1"/>
          <a:endParaRPr lang="ar-SA"/>
        </a:p>
      </dgm:t>
    </dgm:pt>
    <dgm:pt modelId="{A375A718-6119-44DF-B1DB-1E615DACB470}">
      <dgm:prSet phldrT="[Text]"/>
      <dgm:spPr/>
      <dgm:t>
        <a:bodyPr/>
        <a:lstStyle/>
        <a:p>
          <a:pPr rtl="1"/>
          <a:r>
            <a:rPr lang="en-US" dirty="0" smtClean="0"/>
            <a:t>Skeletal muscle </a:t>
          </a:r>
          <a:endParaRPr lang="ar-SA" dirty="0"/>
        </a:p>
      </dgm:t>
    </dgm:pt>
    <dgm:pt modelId="{E40C8BFB-3E9E-4971-A70C-9A71FB0CA89D}" type="parTrans" cxnId="{A8C3317A-DDFE-41D0-A151-60C3DCCD1BD6}">
      <dgm:prSet/>
      <dgm:spPr/>
      <dgm:t>
        <a:bodyPr/>
        <a:lstStyle/>
        <a:p>
          <a:pPr rtl="1"/>
          <a:endParaRPr lang="ar-SA"/>
        </a:p>
      </dgm:t>
    </dgm:pt>
    <dgm:pt modelId="{BF62C006-C4CF-4E3B-A8D3-D2C44BB66D38}" type="sibTrans" cxnId="{A8C3317A-DDFE-41D0-A151-60C3DCCD1BD6}">
      <dgm:prSet/>
      <dgm:spPr/>
      <dgm:t>
        <a:bodyPr/>
        <a:lstStyle/>
        <a:p>
          <a:pPr rtl="1"/>
          <a:endParaRPr lang="ar-SA"/>
        </a:p>
      </dgm:t>
    </dgm:pt>
    <dgm:pt modelId="{6F3FE3D0-7AE8-466D-8F7F-809784B243D0}" type="pres">
      <dgm:prSet presAssocID="{9066CB45-406E-4AC4-825A-53C6D9BDCF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92E7C61C-AD81-4B13-96CC-32FBAF745181}" type="pres">
      <dgm:prSet presAssocID="{167F88DD-A474-4887-9226-B4193B9E4336}" presName="hierRoot1" presStyleCnt="0">
        <dgm:presLayoutVars>
          <dgm:hierBranch val="init"/>
        </dgm:presLayoutVars>
      </dgm:prSet>
      <dgm:spPr/>
    </dgm:pt>
    <dgm:pt modelId="{EA836EAC-44F5-46DE-9178-6FDC1D8F1817}" type="pres">
      <dgm:prSet presAssocID="{167F88DD-A474-4887-9226-B4193B9E4336}" presName="rootComposite1" presStyleCnt="0"/>
      <dgm:spPr/>
    </dgm:pt>
    <dgm:pt modelId="{8E715700-122D-4F44-9561-6F14559FACE0}" type="pres">
      <dgm:prSet presAssocID="{167F88DD-A474-4887-9226-B4193B9E4336}" presName="rootText1" presStyleLbl="node0" presStyleIdx="0" presStyleCnt="1" custScaleX="166244" custScaleY="616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C45F93-57CC-43B7-89CC-E1ED212782D0}" type="pres">
      <dgm:prSet presAssocID="{167F88DD-A474-4887-9226-B4193B9E4336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1B8594BD-FC0E-47CF-8332-B43F15BF4E21}" type="pres">
      <dgm:prSet presAssocID="{167F88DD-A474-4887-9226-B4193B9E4336}" presName="hierChild2" presStyleCnt="0"/>
      <dgm:spPr/>
    </dgm:pt>
    <dgm:pt modelId="{7CCB2A51-9814-4357-91E7-3E193E23A5D2}" type="pres">
      <dgm:prSet presAssocID="{58AE2B88-A4A0-4889-9764-9F3CFAFE5906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834B195-7CAC-4466-8957-1882FE7A322E}" type="pres">
      <dgm:prSet presAssocID="{1C1D931B-06C0-4526-BB1B-BC9E577713CC}" presName="hierRoot2" presStyleCnt="0">
        <dgm:presLayoutVars>
          <dgm:hierBranch val="init"/>
        </dgm:presLayoutVars>
      </dgm:prSet>
      <dgm:spPr/>
    </dgm:pt>
    <dgm:pt modelId="{6F8EFFA8-0F8F-48CA-9A31-56B0D3085C87}" type="pres">
      <dgm:prSet presAssocID="{1C1D931B-06C0-4526-BB1B-BC9E577713CC}" presName="rootComposite" presStyleCnt="0"/>
      <dgm:spPr/>
    </dgm:pt>
    <dgm:pt modelId="{137AC19B-5F36-4417-805B-6ED10015CA23}" type="pres">
      <dgm:prSet presAssocID="{1C1D931B-06C0-4526-BB1B-BC9E577713CC}" presName="rootText" presStyleLbl="node2" presStyleIdx="0" presStyleCnt="3" custScaleX="93571" custScaleY="617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937DFFD-CBA5-4003-8F6A-9B5FF6E29F2B}" type="pres">
      <dgm:prSet presAssocID="{1C1D931B-06C0-4526-BB1B-BC9E577713CC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5D8EA52B-C458-479C-A6DD-C0874C944A88}" type="pres">
      <dgm:prSet presAssocID="{1C1D931B-06C0-4526-BB1B-BC9E577713CC}" presName="hierChild4" presStyleCnt="0"/>
      <dgm:spPr/>
    </dgm:pt>
    <dgm:pt modelId="{A81F24A3-B7D8-4D47-964D-541617A4BFFF}" type="pres">
      <dgm:prSet presAssocID="{1C1D931B-06C0-4526-BB1B-BC9E577713CC}" presName="hierChild5" presStyleCnt="0"/>
      <dgm:spPr/>
    </dgm:pt>
    <dgm:pt modelId="{0ECBB8AA-FEED-4B4A-A047-A4B89F734D9A}" type="pres">
      <dgm:prSet presAssocID="{57A00AB5-6593-45DB-A2D9-412A6452856B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65EB5B61-F036-49C0-BD48-4192A8AACC32}" type="pres">
      <dgm:prSet presAssocID="{CD6B7AE6-A051-4DF8-AE52-2A60C7E5AD7F}" presName="hierRoot2" presStyleCnt="0">
        <dgm:presLayoutVars>
          <dgm:hierBranch val="init"/>
        </dgm:presLayoutVars>
      </dgm:prSet>
      <dgm:spPr/>
    </dgm:pt>
    <dgm:pt modelId="{FEB49601-8318-4BB5-946D-BFA6EE34BA0C}" type="pres">
      <dgm:prSet presAssocID="{CD6B7AE6-A051-4DF8-AE52-2A60C7E5AD7F}" presName="rootComposite" presStyleCnt="0"/>
      <dgm:spPr/>
    </dgm:pt>
    <dgm:pt modelId="{E95DAA8C-32DB-4796-96F1-1A17E2D1EF72}" type="pres">
      <dgm:prSet presAssocID="{CD6B7AE6-A051-4DF8-AE52-2A60C7E5AD7F}" presName="rootText" presStyleLbl="node2" presStyleIdx="1" presStyleCnt="3" custScaleX="92443" custScaleY="59522" custLinFactNeighborX="3140" custLinFactNeighborY="137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780F59-1C97-4518-974F-C79F2F8BD895}" type="pres">
      <dgm:prSet presAssocID="{CD6B7AE6-A051-4DF8-AE52-2A60C7E5AD7F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59D265B0-0D23-4818-8001-E922F80A3BD7}" type="pres">
      <dgm:prSet presAssocID="{CD6B7AE6-A051-4DF8-AE52-2A60C7E5AD7F}" presName="hierChild4" presStyleCnt="0"/>
      <dgm:spPr/>
    </dgm:pt>
    <dgm:pt modelId="{F612BDAB-249E-4510-8FEB-F04DF9B2C9A5}" type="pres">
      <dgm:prSet presAssocID="{CD6B7AE6-A051-4DF8-AE52-2A60C7E5AD7F}" presName="hierChild5" presStyleCnt="0"/>
      <dgm:spPr/>
    </dgm:pt>
    <dgm:pt modelId="{608D13B1-B641-4F94-8ED8-67DE34436090}" type="pres">
      <dgm:prSet presAssocID="{E40C8BFB-3E9E-4971-A70C-9A71FB0CA89D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19B80401-0AB6-4527-8334-5CC153410BE7}" type="pres">
      <dgm:prSet presAssocID="{A375A718-6119-44DF-B1DB-1E615DACB470}" presName="hierRoot2" presStyleCnt="0">
        <dgm:presLayoutVars>
          <dgm:hierBranch val="init"/>
        </dgm:presLayoutVars>
      </dgm:prSet>
      <dgm:spPr/>
    </dgm:pt>
    <dgm:pt modelId="{F7131AC0-384D-463A-9FB5-AC7C74A6C7B1}" type="pres">
      <dgm:prSet presAssocID="{A375A718-6119-44DF-B1DB-1E615DACB470}" presName="rootComposite" presStyleCnt="0"/>
      <dgm:spPr/>
    </dgm:pt>
    <dgm:pt modelId="{550F8E01-7336-4FEB-B297-2A08855CFED9}" type="pres">
      <dgm:prSet presAssocID="{A375A718-6119-44DF-B1DB-1E615DACB470}" presName="rootText" presStyleLbl="node2" presStyleIdx="2" presStyleCnt="3" custScaleX="99293" custScaleY="5940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31BDF45-8B23-40AB-868F-20BC176A9387}" type="pres">
      <dgm:prSet presAssocID="{A375A718-6119-44DF-B1DB-1E615DACB470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D4795FFD-C67B-4A9F-823C-8BD12411F662}" type="pres">
      <dgm:prSet presAssocID="{A375A718-6119-44DF-B1DB-1E615DACB470}" presName="hierChild4" presStyleCnt="0"/>
      <dgm:spPr/>
    </dgm:pt>
    <dgm:pt modelId="{3D535222-9B01-4D40-9BC1-CEE04D2D8964}" type="pres">
      <dgm:prSet presAssocID="{A375A718-6119-44DF-B1DB-1E615DACB470}" presName="hierChild5" presStyleCnt="0"/>
      <dgm:spPr/>
    </dgm:pt>
    <dgm:pt modelId="{972FE59B-22EE-4D66-92EC-33E8E53BD731}" type="pres">
      <dgm:prSet presAssocID="{167F88DD-A474-4887-9226-B4193B9E4336}" presName="hierChild3" presStyleCnt="0"/>
      <dgm:spPr/>
    </dgm:pt>
  </dgm:ptLst>
  <dgm:cxnLst>
    <dgm:cxn modelId="{D71666C4-7F6B-4800-94BB-CF3880567C85}" type="presOf" srcId="{A375A718-6119-44DF-B1DB-1E615DACB470}" destId="{631BDF45-8B23-40AB-868F-20BC176A9387}" srcOrd="1" destOrd="0" presId="urn:microsoft.com/office/officeart/2005/8/layout/orgChart1"/>
    <dgm:cxn modelId="{AE8705A0-F4BD-4C38-87B8-16E5116D7ACA}" type="presOf" srcId="{1C1D931B-06C0-4526-BB1B-BC9E577713CC}" destId="{F937DFFD-CBA5-4003-8F6A-9B5FF6E29F2B}" srcOrd="1" destOrd="0" presId="urn:microsoft.com/office/officeart/2005/8/layout/orgChart1"/>
    <dgm:cxn modelId="{F0C2E3B6-AF54-49FF-8C72-AC10081F1FD2}" srcId="{9066CB45-406E-4AC4-825A-53C6D9BDCFC3}" destId="{167F88DD-A474-4887-9226-B4193B9E4336}" srcOrd="0" destOrd="0" parTransId="{45408870-EF10-4EF4-822A-9B7F8F9080E9}" sibTransId="{7D214D60-B9EC-4414-BBF5-71EBD5ABDF9C}"/>
    <dgm:cxn modelId="{40B22BF7-6851-4356-AD7B-F83F2C57D88E}" type="presOf" srcId="{58AE2B88-A4A0-4889-9764-9F3CFAFE5906}" destId="{7CCB2A51-9814-4357-91E7-3E193E23A5D2}" srcOrd="0" destOrd="0" presId="urn:microsoft.com/office/officeart/2005/8/layout/orgChart1"/>
    <dgm:cxn modelId="{709ADB33-E1D6-4C09-A21E-6CE3CE478F8F}" type="presOf" srcId="{E40C8BFB-3E9E-4971-A70C-9A71FB0CA89D}" destId="{608D13B1-B641-4F94-8ED8-67DE34436090}" srcOrd="0" destOrd="0" presId="urn:microsoft.com/office/officeart/2005/8/layout/orgChart1"/>
    <dgm:cxn modelId="{F7B42CAA-6718-4A80-AD42-7540B1ED624B}" srcId="{167F88DD-A474-4887-9226-B4193B9E4336}" destId="{CD6B7AE6-A051-4DF8-AE52-2A60C7E5AD7F}" srcOrd="1" destOrd="0" parTransId="{57A00AB5-6593-45DB-A2D9-412A6452856B}" sibTransId="{01384298-A387-4360-9F39-1DAAF7254F1D}"/>
    <dgm:cxn modelId="{081B7D93-AFBC-45E7-9C48-577301C0F3B1}" type="presOf" srcId="{1C1D931B-06C0-4526-BB1B-BC9E577713CC}" destId="{137AC19B-5F36-4417-805B-6ED10015CA23}" srcOrd="0" destOrd="0" presId="urn:microsoft.com/office/officeart/2005/8/layout/orgChart1"/>
    <dgm:cxn modelId="{7A5B582F-6B88-467D-9528-5E3AB629579B}" type="presOf" srcId="{A375A718-6119-44DF-B1DB-1E615DACB470}" destId="{550F8E01-7336-4FEB-B297-2A08855CFED9}" srcOrd="0" destOrd="0" presId="urn:microsoft.com/office/officeart/2005/8/layout/orgChart1"/>
    <dgm:cxn modelId="{521004F3-168A-422A-B433-DC4EF31F5D2F}" type="presOf" srcId="{57A00AB5-6593-45DB-A2D9-412A6452856B}" destId="{0ECBB8AA-FEED-4B4A-A047-A4B89F734D9A}" srcOrd="0" destOrd="0" presId="urn:microsoft.com/office/officeart/2005/8/layout/orgChart1"/>
    <dgm:cxn modelId="{5C57B741-03B9-4D96-829A-AF10CE58689B}" type="presOf" srcId="{9066CB45-406E-4AC4-825A-53C6D9BDCFC3}" destId="{6F3FE3D0-7AE8-466D-8F7F-809784B243D0}" srcOrd="0" destOrd="0" presId="urn:microsoft.com/office/officeart/2005/8/layout/orgChart1"/>
    <dgm:cxn modelId="{959B0869-AF1B-4D00-924D-FBB4A0A5459F}" type="presOf" srcId="{CD6B7AE6-A051-4DF8-AE52-2A60C7E5AD7F}" destId="{F0780F59-1C97-4518-974F-C79F2F8BD895}" srcOrd="1" destOrd="0" presId="urn:microsoft.com/office/officeart/2005/8/layout/orgChart1"/>
    <dgm:cxn modelId="{9C00A79C-E2DC-4432-B33A-748A8CFC55D4}" type="presOf" srcId="{167F88DD-A474-4887-9226-B4193B9E4336}" destId="{8E715700-122D-4F44-9561-6F14559FACE0}" srcOrd="0" destOrd="0" presId="urn:microsoft.com/office/officeart/2005/8/layout/orgChart1"/>
    <dgm:cxn modelId="{106A96AC-0E84-4E0A-95B2-F9D0D42BCCDF}" type="presOf" srcId="{167F88DD-A474-4887-9226-B4193B9E4336}" destId="{EFC45F93-57CC-43B7-89CC-E1ED212782D0}" srcOrd="1" destOrd="0" presId="urn:microsoft.com/office/officeart/2005/8/layout/orgChart1"/>
    <dgm:cxn modelId="{A8C3317A-DDFE-41D0-A151-60C3DCCD1BD6}" srcId="{167F88DD-A474-4887-9226-B4193B9E4336}" destId="{A375A718-6119-44DF-B1DB-1E615DACB470}" srcOrd="2" destOrd="0" parTransId="{E40C8BFB-3E9E-4971-A70C-9A71FB0CA89D}" sibTransId="{BF62C006-C4CF-4E3B-A8D3-D2C44BB66D38}"/>
    <dgm:cxn modelId="{D6EB946D-9C4D-4AF1-821B-ECFAFEAFFD15}" type="presOf" srcId="{CD6B7AE6-A051-4DF8-AE52-2A60C7E5AD7F}" destId="{E95DAA8C-32DB-4796-96F1-1A17E2D1EF72}" srcOrd="0" destOrd="0" presId="urn:microsoft.com/office/officeart/2005/8/layout/orgChart1"/>
    <dgm:cxn modelId="{0141164E-61CB-4C92-A9E5-0CC87D422B54}" srcId="{167F88DD-A474-4887-9226-B4193B9E4336}" destId="{1C1D931B-06C0-4526-BB1B-BC9E577713CC}" srcOrd="0" destOrd="0" parTransId="{58AE2B88-A4A0-4889-9764-9F3CFAFE5906}" sibTransId="{CEB7EE15-D36B-4FD8-A05C-2733B41047F5}"/>
    <dgm:cxn modelId="{103E08D3-1873-4556-8B73-599493734BB9}" type="presParOf" srcId="{6F3FE3D0-7AE8-466D-8F7F-809784B243D0}" destId="{92E7C61C-AD81-4B13-96CC-32FBAF745181}" srcOrd="0" destOrd="0" presId="urn:microsoft.com/office/officeart/2005/8/layout/orgChart1"/>
    <dgm:cxn modelId="{092796AB-60E4-4810-A636-7626845C97E6}" type="presParOf" srcId="{92E7C61C-AD81-4B13-96CC-32FBAF745181}" destId="{EA836EAC-44F5-46DE-9178-6FDC1D8F1817}" srcOrd="0" destOrd="0" presId="urn:microsoft.com/office/officeart/2005/8/layout/orgChart1"/>
    <dgm:cxn modelId="{4FA39F95-9E86-4F31-849B-5B0B26DEBBBE}" type="presParOf" srcId="{EA836EAC-44F5-46DE-9178-6FDC1D8F1817}" destId="{8E715700-122D-4F44-9561-6F14559FACE0}" srcOrd="0" destOrd="0" presId="urn:microsoft.com/office/officeart/2005/8/layout/orgChart1"/>
    <dgm:cxn modelId="{231A8473-FC79-4680-81F3-EABFF2891FF3}" type="presParOf" srcId="{EA836EAC-44F5-46DE-9178-6FDC1D8F1817}" destId="{EFC45F93-57CC-43B7-89CC-E1ED212782D0}" srcOrd="1" destOrd="0" presId="urn:microsoft.com/office/officeart/2005/8/layout/orgChart1"/>
    <dgm:cxn modelId="{E862311F-CB25-438E-862A-1B6EA4E4D2BA}" type="presParOf" srcId="{92E7C61C-AD81-4B13-96CC-32FBAF745181}" destId="{1B8594BD-FC0E-47CF-8332-B43F15BF4E21}" srcOrd="1" destOrd="0" presId="urn:microsoft.com/office/officeart/2005/8/layout/orgChart1"/>
    <dgm:cxn modelId="{28F35CA6-DCFA-4F69-BF11-954FC8160046}" type="presParOf" srcId="{1B8594BD-FC0E-47CF-8332-B43F15BF4E21}" destId="{7CCB2A51-9814-4357-91E7-3E193E23A5D2}" srcOrd="0" destOrd="0" presId="urn:microsoft.com/office/officeart/2005/8/layout/orgChart1"/>
    <dgm:cxn modelId="{361303A7-73CF-44AE-86FD-AF28DE93C8DB}" type="presParOf" srcId="{1B8594BD-FC0E-47CF-8332-B43F15BF4E21}" destId="{C834B195-7CAC-4466-8957-1882FE7A322E}" srcOrd="1" destOrd="0" presId="urn:microsoft.com/office/officeart/2005/8/layout/orgChart1"/>
    <dgm:cxn modelId="{EB530D09-AF0D-4375-802A-886B5E13DF06}" type="presParOf" srcId="{C834B195-7CAC-4466-8957-1882FE7A322E}" destId="{6F8EFFA8-0F8F-48CA-9A31-56B0D3085C87}" srcOrd="0" destOrd="0" presId="urn:microsoft.com/office/officeart/2005/8/layout/orgChart1"/>
    <dgm:cxn modelId="{5626E29B-689B-4F90-A611-A36929640776}" type="presParOf" srcId="{6F8EFFA8-0F8F-48CA-9A31-56B0D3085C87}" destId="{137AC19B-5F36-4417-805B-6ED10015CA23}" srcOrd="0" destOrd="0" presId="urn:microsoft.com/office/officeart/2005/8/layout/orgChart1"/>
    <dgm:cxn modelId="{98C91D26-ACDD-4DFF-90E1-789FBF5C63EF}" type="presParOf" srcId="{6F8EFFA8-0F8F-48CA-9A31-56B0D3085C87}" destId="{F937DFFD-CBA5-4003-8F6A-9B5FF6E29F2B}" srcOrd="1" destOrd="0" presId="urn:microsoft.com/office/officeart/2005/8/layout/orgChart1"/>
    <dgm:cxn modelId="{4644F71B-FBB2-4CD0-9540-18F1F5F5ECDF}" type="presParOf" srcId="{C834B195-7CAC-4466-8957-1882FE7A322E}" destId="{5D8EA52B-C458-479C-A6DD-C0874C944A88}" srcOrd="1" destOrd="0" presId="urn:microsoft.com/office/officeart/2005/8/layout/orgChart1"/>
    <dgm:cxn modelId="{A6CA0D98-B2E4-4475-98B4-30EC8DC91856}" type="presParOf" srcId="{C834B195-7CAC-4466-8957-1882FE7A322E}" destId="{A81F24A3-B7D8-4D47-964D-541617A4BFFF}" srcOrd="2" destOrd="0" presId="urn:microsoft.com/office/officeart/2005/8/layout/orgChart1"/>
    <dgm:cxn modelId="{2F0EB4AF-7AD1-43CE-8074-BC11E3E84DDA}" type="presParOf" srcId="{1B8594BD-FC0E-47CF-8332-B43F15BF4E21}" destId="{0ECBB8AA-FEED-4B4A-A047-A4B89F734D9A}" srcOrd="2" destOrd="0" presId="urn:microsoft.com/office/officeart/2005/8/layout/orgChart1"/>
    <dgm:cxn modelId="{7F1E3782-FE48-46E5-A128-EBCF72B19E4F}" type="presParOf" srcId="{1B8594BD-FC0E-47CF-8332-B43F15BF4E21}" destId="{65EB5B61-F036-49C0-BD48-4192A8AACC32}" srcOrd="3" destOrd="0" presId="urn:microsoft.com/office/officeart/2005/8/layout/orgChart1"/>
    <dgm:cxn modelId="{1D1A535F-43B8-463C-86A0-8FF97FE88B30}" type="presParOf" srcId="{65EB5B61-F036-49C0-BD48-4192A8AACC32}" destId="{FEB49601-8318-4BB5-946D-BFA6EE34BA0C}" srcOrd="0" destOrd="0" presId="urn:microsoft.com/office/officeart/2005/8/layout/orgChart1"/>
    <dgm:cxn modelId="{85349DE6-3988-4987-AB08-7AF079443205}" type="presParOf" srcId="{FEB49601-8318-4BB5-946D-BFA6EE34BA0C}" destId="{E95DAA8C-32DB-4796-96F1-1A17E2D1EF72}" srcOrd="0" destOrd="0" presId="urn:microsoft.com/office/officeart/2005/8/layout/orgChart1"/>
    <dgm:cxn modelId="{08711CEC-D88F-4C51-8091-BF61B11393A8}" type="presParOf" srcId="{FEB49601-8318-4BB5-946D-BFA6EE34BA0C}" destId="{F0780F59-1C97-4518-974F-C79F2F8BD895}" srcOrd="1" destOrd="0" presId="urn:microsoft.com/office/officeart/2005/8/layout/orgChart1"/>
    <dgm:cxn modelId="{CBA3A6B1-798D-4867-8B7B-A74372EE4794}" type="presParOf" srcId="{65EB5B61-F036-49C0-BD48-4192A8AACC32}" destId="{59D265B0-0D23-4818-8001-E922F80A3BD7}" srcOrd="1" destOrd="0" presId="urn:microsoft.com/office/officeart/2005/8/layout/orgChart1"/>
    <dgm:cxn modelId="{E9AD8FA1-8E9E-4C79-89EC-C7F071051A0E}" type="presParOf" srcId="{65EB5B61-F036-49C0-BD48-4192A8AACC32}" destId="{F612BDAB-249E-4510-8FEB-F04DF9B2C9A5}" srcOrd="2" destOrd="0" presId="urn:microsoft.com/office/officeart/2005/8/layout/orgChart1"/>
    <dgm:cxn modelId="{A11634CF-EED9-42B8-B252-58369B66D897}" type="presParOf" srcId="{1B8594BD-FC0E-47CF-8332-B43F15BF4E21}" destId="{608D13B1-B641-4F94-8ED8-67DE34436090}" srcOrd="4" destOrd="0" presId="urn:microsoft.com/office/officeart/2005/8/layout/orgChart1"/>
    <dgm:cxn modelId="{E4AC54B2-EFFC-44D1-A1E2-3E3DAD9A9547}" type="presParOf" srcId="{1B8594BD-FC0E-47CF-8332-B43F15BF4E21}" destId="{19B80401-0AB6-4527-8334-5CC153410BE7}" srcOrd="5" destOrd="0" presId="urn:microsoft.com/office/officeart/2005/8/layout/orgChart1"/>
    <dgm:cxn modelId="{6C2FA124-DF83-46F5-8EED-8F7570A3972C}" type="presParOf" srcId="{19B80401-0AB6-4527-8334-5CC153410BE7}" destId="{F7131AC0-384D-463A-9FB5-AC7C74A6C7B1}" srcOrd="0" destOrd="0" presId="urn:microsoft.com/office/officeart/2005/8/layout/orgChart1"/>
    <dgm:cxn modelId="{74ED2726-E80B-4F04-8C36-52C5F31B1A67}" type="presParOf" srcId="{F7131AC0-384D-463A-9FB5-AC7C74A6C7B1}" destId="{550F8E01-7336-4FEB-B297-2A08855CFED9}" srcOrd="0" destOrd="0" presId="urn:microsoft.com/office/officeart/2005/8/layout/orgChart1"/>
    <dgm:cxn modelId="{5B9ABBCB-07C2-4CF1-AA08-241162F2E329}" type="presParOf" srcId="{F7131AC0-384D-463A-9FB5-AC7C74A6C7B1}" destId="{631BDF45-8B23-40AB-868F-20BC176A9387}" srcOrd="1" destOrd="0" presId="urn:microsoft.com/office/officeart/2005/8/layout/orgChart1"/>
    <dgm:cxn modelId="{43E731DA-D120-4877-A060-520D502554AA}" type="presParOf" srcId="{19B80401-0AB6-4527-8334-5CC153410BE7}" destId="{D4795FFD-C67B-4A9F-823C-8BD12411F662}" srcOrd="1" destOrd="0" presId="urn:microsoft.com/office/officeart/2005/8/layout/orgChart1"/>
    <dgm:cxn modelId="{8B0555D3-0DB6-4F7A-B78B-5E3262D03526}" type="presParOf" srcId="{19B80401-0AB6-4527-8334-5CC153410BE7}" destId="{3D535222-9B01-4D40-9BC1-CEE04D2D8964}" srcOrd="2" destOrd="0" presId="urn:microsoft.com/office/officeart/2005/8/layout/orgChart1"/>
    <dgm:cxn modelId="{0FCA5299-F4F4-467F-86C2-8F3C86B183A8}" type="presParOf" srcId="{92E7C61C-AD81-4B13-96CC-32FBAF745181}" destId="{972FE59B-22EE-4D66-92EC-33E8E53BD7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ACA74-AEBB-4377-B67E-7B3F73D205EB}">
      <dsp:nvSpPr>
        <dsp:cNvPr id="0" name=""/>
        <dsp:cNvSpPr/>
      </dsp:nvSpPr>
      <dsp:spPr>
        <a:xfrm>
          <a:off x="6174854" y="2251325"/>
          <a:ext cx="773581" cy="3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86"/>
              </a:lnTo>
              <a:lnTo>
                <a:pt x="773581" y="250886"/>
              </a:lnTo>
              <a:lnTo>
                <a:pt x="773581" y="36815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A9195-3C65-4895-A6AD-7136721B2D17}">
      <dsp:nvSpPr>
        <dsp:cNvPr id="0" name=""/>
        <dsp:cNvSpPr/>
      </dsp:nvSpPr>
      <dsp:spPr>
        <a:xfrm>
          <a:off x="5275168" y="2251325"/>
          <a:ext cx="899686" cy="368154"/>
        </a:xfrm>
        <a:custGeom>
          <a:avLst/>
          <a:gdLst/>
          <a:ahLst/>
          <a:cxnLst/>
          <a:rect l="0" t="0" r="0" b="0"/>
          <a:pathLst>
            <a:path>
              <a:moveTo>
                <a:pt x="899686" y="0"/>
              </a:moveTo>
              <a:lnTo>
                <a:pt x="899686" y="250886"/>
              </a:lnTo>
              <a:lnTo>
                <a:pt x="0" y="250886"/>
              </a:lnTo>
              <a:lnTo>
                <a:pt x="0" y="36815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E3A9F-BD60-45DD-B08D-86F966DDAAD6}">
      <dsp:nvSpPr>
        <dsp:cNvPr id="0" name=""/>
        <dsp:cNvSpPr/>
      </dsp:nvSpPr>
      <dsp:spPr>
        <a:xfrm>
          <a:off x="4177848" y="1079349"/>
          <a:ext cx="1997006" cy="368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886"/>
              </a:lnTo>
              <a:lnTo>
                <a:pt x="1997006" y="250886"/>
              </a:lnTo>
              <a:lnTo>
                <a:pt x="1997006" y="36815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B72DA-21B1-4CAF-8F44-E81F72E03967}">
      <dsp:nvSpPr>
        <dsp:cNvPr id="0" name=""/>
        <dsp:cNvSpPr/>
      </dsp:nvSpPr>
      <dsp:spPr>
        <a:xfrm>
          <a:off x="1049454" y="2259058"/>
          <a:ext cx="2678551" cy="36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153"/>
              </a:lnTo>
              <a:lnTo>
                <a:pt x="2678551" y="243153"/>
              </a:lnTo>
              <a:lnTo>
                <a:pt x="2678551" y="36042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8AAF8-6FD1-4856-A0D5-4402BF3F04E5}">
      <dsp:nvSpPr>
        <dsp:cNvPr id="0" name=""/>
        <dsp:cNvSpPr/>
      </dsp:nvSpPr>
      <dsp:spPr>
        <a:xfrm>
          <a:off x="1049454" y="2259058"/>
          <a:ext cx="1131388" cy="36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153"/>
              </a:lnTo>
              <a:lnTo>
                <a:pt x="1131388" y="243153"/>
              </a:lnTo>
              <a:lnTo>
                <a:pt x="1131388" y="36042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17A499-7CDF-4E2C-BB12-A83ED4CED254}">
      <dsp:nvSpPr>
        <dsp:cNvPr id="0" name=""/>
        <dsp:cNvSpPr/>
      </dsp:nvSpPr>
      <dsp:spPr>
        <a:xfrm>
          <a:off x="633679" y="2259058"/>
          <a:ext cx="415774" cy="360421"/>
        </a:xfrm>
        <a:custGeom>
          <a:avLst/>
          <a:gdLst/>
          <a:ahLst/>
          <a:cxnLst/>
          <a:rect l="0" t="0" r="0" b="0"/>
          <a:pathLst>
            <a:path>
              <a:moveTo>
                <a:pt x="415774" y="0"/>
              </a:moveTo>
              <a:lnTo>
                <a:pt x="415774" y="243153"/>
              </a:lnTo>
              <a:lnTo>
                <a:pt x="0" y="243153"/>
              </a:lnTo>
              <a:lnTo>
                <a:pt x="0" y="36042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C5387A-D62C-4FD1-A821-D8E2C4093F87}">
      <dsp:nvSpPr>
        <dsp:cNvPr id="0" name=""/>
        <dsp:cNvSpPr/>
      </dsp:nvSpPr>
      <dsp:spPr>
        <a:xfrm>
          <a:off x="1049454" y="1079349"/>
          <a:ext cx="3128394" cy="375887"/>
        </a:xfrm>
        <a:custGeom>
          <a:avLst/>
          <a:gdLst/>
          <a:ahLst/>
          <a:cxnLst/>
          <a:rect l="0" t="0" r="0" b="0"/>
          <a:pathLst>
            <a:path>
              <a:moveTo>
                <a:pt x="3128394" y="0"/>
              </a:moveTo>
              <a:lnTo>
                <a:pt x="3128394" y="258619"/>
              </a:lnTo>
              <a:lnTo>
                <a:pt x="0" y="258619"/>
              </a:lnTo>
              <a:lnTo>
                <a:pt x="0" y="37588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13C7B-E26E-40C1-AFA7-ED574D271E14}">
      <dsp:nvSpPr>
        <dsp:cNvPr id="0" name=""/>
        <dsp:cNvSpPr/>
      </dsp:nvSpPr>
      <dsp:spPr>
        <a:xfrm>
          <a:off x="3544918" y="275528"/>
          <a:ext cx="1265860" cy="8038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</dsp:sp>
    <dsp:sp modelId="{F7FF414C-C5AA-49A2-B498-850F7B1B3F77}">
      <dsp:nvSpPr>
        <dsp:cNvPr id="0" name=""/>
        <dsp:cNvSpPr/>
      </dsp:nvSpPr>
      <dsp:spPr>
        <a:xfrm>
          <a:off x="3685569" y="409146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local anesthetics </a:t>
          </a:r>
          <a:endParaRPr lang="ar-SA" sz="1400" kern="1200"/>
        </a:p>
      </dsp:txBody>
      <dsp:txXfrm>
        <a:off x="3709112" y="432689"/>
        <a:ext cx="1218774" cy="756735"/>
      </dsp:txXfrm>
    </dsp:sp>
    <dsp:sp modelId="{2942BFF8-B50D-4612-9E47-2ABDA22BAC32}">
      <dsp:nvSpPr>
        <dsp:cNvPr id="0" name=""/>
        <dsp:cNvSpPr/>
      </dsp:nvSpPr>
      <dsp:spPr>
        <a:xfrm>
          <a:off x="416524" y="1455236"/>
          <a:ext cx="1265860" cy="8038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0BC76699-3CF4-4B5D-8813-90EF49BA500F}">
      <dsp:nvSpPr>
        <dsp:cNvPr id="0" name=""/>
        <dsp:cNvSpPr/>
      </dsp:nvSpPr>
      <dsp:spPr>
        <a:xfrm>
          <a:off x="557175" y="1588855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Esters </a:t>
          </a:r>
          <a:endParaRPr lang="ar-SA" sz="1400" kern="1200" dirty="0"/>
        </a:p>
      </dsp:txBody>
      <dsp:txXfrm>
        <a:off x="580718" y="1612398"/>
        <a:ext cx="1218774" cy="756735"/>
      </dsp:txXfrm>
    </dsp:sp>
    <dsp:sp modelId="{8A9F3ECB-B457-40A6-874C-C52476F1F66B}">
      <dsp:nvSpPr>
        <dsp:cNvPr id="0" name=""/>
        <dsp:cNvSpPr/>
      </dsp:nvSpPr>
      <dsp:spPr>
        <a:xfrm>
          <a:off x="749" y="2619479"/>
          <a:ext cx="1265860" cy="8038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ABB5E7FE-3FD4-40F5-9B2C-79F28D5096F1}">
      <dsp:nvSpPr>
        <dsp:cNvPr id="0" name=""/>
        <dsp:cNvSpPr/>
      </dsp:nvSpPr>
      <dsp:spPr>
        <a:xfrm>
          <a:off x="141400" y="2753098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long action </a:t>
          </a:r>
          <a:r>
            <a:rPr lang="en-US" sz="1400" kern="1200" dirty="0"/>
            <a:t>(</a:t>
          </a:r>
          <a:r>
            <a:rPr lang="en-US" sz="1400" kern="1200" dirty="0" err="1"/>
            <a:t>tetracaine</a:t>
          </a:r>
          <a:r>
            <a:rPr lang="en-US" sz="1400" kern="1200" dirty="0"/>
            <a:t>)</a:t>
          </a:r>
          <a:endParaRPr lang="ar-SA" sz="1400" kern="1200" dirty="0"/>
        </a:p>
      </dsp:txBody>
      <dsp:txXfrm>
        <a:off x="164943" y="2776641"/>
        <a:ext cx="1218774" cy="756735"/>
      </dsp:txXfrm>
    </dsp:sp>
    <dsp:sp modelId="{3FE83609-7267-4C95-9C23-2801E1234A59}">
      <dsp:nvSpPr>
        <dsp:cNvPr id="0" name=""/>
        <dsp:cNvSpPr/>
      </dsp:nvSpPr>
      <dsp:spPr>
        <a:xfrm>
          <a:off x="1547912" y="2619479"/>
          <a:ext cx="1265860" cy="8038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F12AF6BD-BBE4-4D6C-8BCE-0D6362159693}">
      <dsp:nvSpPr>
        <dsp:cNvPr id="0" name=""/>
        <dsp:cNvSpPr/>
      </dsp:nvSpPr>
      <dsp:spPr>
        <a:xfrm>
          <a:off x="1688563" y="2753098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short action </a:t>
          </a:r>
          <a:r>
            <a:rPr lang="en-US" sz="1400" kern="1200" dirty="0"/>
            <a:t>(procaine)</a:t>
          </a:r>
          <a:endParaRPr lang="ar-SA" sz="1400" kern="1200" dirty="0"/>
        </a:p>
      </dsp:txBody>
      <dsp:txXfrm>
        <a:off x="1712106" y="2776641"/>
        <a:ext cx="1218774" cy="756735"/>
      </dsp:txXfrm>
    </dsp:sp>
    <dsp:sp modelId="{31866661-C992-41F4-8F26-BC4A2169752A}">
      <dsp:nvSpPr>
        <dsp:cNvPr id="0" name=""/>
        <dsp:cNvSpPr/>
      </dsp:nvSpPr>
      <dsp:spPr>
        <a:xfrm>
          <a:off x="3095075" y="2619479"/>
          <a:ext cx="1265860" cy="8038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79A9A2DC-4B65-4966-BADC-3607AA9008C6}">
      <dsp:nvSpPr>
        <dsp:cNvPr id="0" name=""/>
        <dsp:cNvSpPr/>
      </dsp:nvSpPr>
      <dsp:spPr>
        <a:xfrm>
          <a:off x="3235726" y="2753098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surface action </a:t>
          </a:r>
          <a:r>
            <a:rPr lang="en-US" sz="1400" kern="1200" dirty="0"/>
            <a:t>(benzocaine, cocaine)</a:t>
          </a:r>
          <a:endParaRPr lang="ar-SA" sz="1400" kern="1200" dirty="0"/>
        </a:p>
      </dsp:txBody>
      <dsp:txXfrm>
        <a:off x="3259269" y="2776641"/>
        <a:ext cx="1218774" cy="756735"/>
      </dsp:txXfrm>
    </dsp:sp>
    <dsp:sp modelId="{7D9BB534-1122-40C6-877C-E812151E9D30}">
      <dsp:nvSpPr>
        <dsp:cNvPr id="0" name=""/>
        <dsp:cNvSpPr/>
      </dsp:nvSpPr>
      <dsp:spPr>
        <a:xfrm>
          <a:off x="5541924" y="1447503"/>
          <a:ext cx="1265860" cy="80382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27CAA0-2AA7-42D6-B6EF-8931234909AE}">
      <dsp:nvSpPr>
        <dsp:cNvPr id="0" name=""/>
        <dsp:cNvSpPr/>
      </dsp:nvSpPr>
      <dsp:spPr>
        <a:xfrm>
          <a:off x="5682575" y="1581122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Amides </a:t>
          </a:r>
          <a:endParaRPr lang="ar-SA" sz="1400" kern="1200" dirty="0"/>
        </a:p>
      </dsp:txBody>
      <dsp:txXfrm>
        <a:off x="5706118" y="1604665"/>
        <a:ext cx="1218774" cy="756735"/>
      </dsp:txXfrm>
    </dsp:sp>
    <dsp:sp modelId="{92C18AEE-2E0D-41BC-B376-F04CAA65073E}">
      <dsp:nvSpPr>
        <dsp:cNvPr id="0" name=""/>
        <dsp:cNvSpPr/>
      </dsp:nvSpPr>
      <dsp:spPr>
        <a:xfrm>
          <a:off x="4642238" y="2619479"/>
          <a:ext cx="1265860" cy="803821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5C2DF4-97F0-41E8-B78A-59E43B984E5D}">
      <dsp:nvSpPr>
        <dsp:cNvPr id="0" name=""/>
        <dsp:cNvSpPr/>
      </dsp:nvSpPr>
      <dsp:spPr>
        <a:xfrm>
          <a:off x="4782889" y="2753098"/>
          <a:ext cx="126586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long action </a:t>
          </a:r>
          <a:r>
            <a:rPr lang="en-US" sz="1400" kern="1200" dirty="0"/>
            <a:t>(</a:t>
          </a:r>
          <a:r>
            <a:rPr lang="en-US" sz="1400" kern="1200" dirty="0" err="1"/>
            <a:t>bupivacine</a:t>
          </a:r>
          <a:r>
            <a:rPr lang="en-US" sz="1400" kern="1200" dirty="0"/>
            <a:t>, </a:t>
          </a:r>
          <a:r>
            <a:rPr lang="en-US" sz="1400" kern="1200" dirty="0" err="1"/>
            <a:t>ropivacine</a:t>
          </a:r>
          <a:r>
            <a:rPr lang="en-US" sz="1400" kern="1200" dirty="0"/>
            <a:t>)</a:t>
          </a:r>
          <a:endParaRPr lang="ar-SA" sz="1400" kern="1200" dirty="0"/>
        </a:p>
      </dsp:txBody>
      <dsp:txXfrm>
        <a:off x="4806432" y="2776641"/>
        <a:ext cx="1218774" cy="756735"/>
      </dsp:txXfrm>
    </dsp:sp>
    <dsp:sp modelId="{08E6DB66-C05F-43DE-BC80-D03FC4E2F120}">
      <dsp:nvSpPr>
        <dsp:cNvPr id="0" name=""/>
        <dsp:cNvSpPr/>
      </dsp:nvSpPr>
      <dsp:spPr>
        <a:xfrm>
          <a:off x="6189400" y="2619479"/>
          <a:ext cx="1518070" cy="803821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9840AF-FCF9-4F40-BB9A-8F91125D069E}">
      <dsp:nvSpPr>
        <dsp:cNvPr id="0" name=""/>
        <dsp:cNvSpPr/>
      </dsp:nvSpPr>
      <dsp:spPr>
        <a:xfrm>
          <a:off x="6330052" y="2753098"/>
          <a:ext cx="1518070" cy="803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medium action </a:t>
          </a:r>
          <a:r>
            <a:rPr lang="en-US" sz="1400" kern="1200" dirty="0"/>
            <a:t>(</a:t>
          </a:r>
          <a:r>
            <a:rPr lang="en-US" sz="1400" kern="1200" dirty="0" err="1"/>
            <a:t>lidocaine</a:t>
          </a:r>
          <a:r>
            <a:rPr lang="en-US" sz="1400" kern="1200" dirty="0"/>
            <a:t>)</a:t>
          </a:r>
          <a:endParaRPr lang="ar-SA" sz="1400" kern="1200" dirty="0"/>
        </a:p>
      </dsp:txBody>
      <dsp:txXfrm>
        <a:off x="6353595" y="2776641"/>
        <a:ext cx="1470984" cy="756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D13B1-B641-4F94-8ED8-67DE34436090}">
      <dsp:nvSpPr>
        <dsp:cNvPr id="0" name=""/>
        <dsp:cNvSpPr/>
      </dsp:nvSpPr>
      <dsp:spPr>
        <a:xfrm>
          <a:off x="3804084" y="1786993"/>
          <a:ext cx="2649694" cy="488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035"/>
              </a:lnTo>
              <a:lnTo>
                <a:pt x="2649694" y="244035"/>
              </a:lnTo>
              <a:lnTo>
                <a:pt x="2649694" y="488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BB8AA-FEED-4B4A-A047-A4B89F734D9A}">
      <dsp:nvSpPr>
        <dsp:cNvPr id="0" name=""/>
        <dsp:cNvSpPr/>
      </dsp:nvSpPr>
      <dsp:spPr>
        <a:xfrm>
          <a:off x="3758364" y="1786993"/>
          <a:ext cx="91440" cy="504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014"/>
              </a:lnTo>
              <a:lnTo>
                <a:pt x="52204" y="260014"/>
              </a:lnTo>
              <a:lnTo>
                <a:pt x="52204" y="504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CB2A51-9814-4357-91E7-3E193E23A5D2}">
      <dsp:nvSpPr>
        <dsp:cNvPr id="0" name=""/>
        <dsp:cNvSpPr/>
      </dsp:nvSpPr>
      <dsp:spPr>
        <a:xfrm>
          <a:off x="1087895" y="1786993"/>
          <a:ext cx="2716188" cy="488071"/>
        </a:xfrm>
        <a:custGeom>
          <a:avLst/>
          <a:gdLst/>
          <a:ahLst/>
          <a:cxnLst/>
          <a:rect l="0" t="0" r="0" b="0"/>
          <a:pathLst>
            <a:path>
              <a:moveTo>
                <a:pt x="2716188" y="0"/>
              </a:moveTo>
              <a:lnTo>
                <a:pt x="2716188" y="244035"/>
              </a:lnTo>
              <a:lnTo>
                <a:pt x="0" y="244035"/>
              </a:lnTo>
              <a:lnTo>
                <a:pt x="0" y="488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15700-122D-4F44-9561-6F14559FACE0}">
      <dsp:nvSpPr>
        <dsp:cNvPr id="0" name=""/>
        <dsp:cNvSpPr/>
      </dsp:nvSpPr>
      <dsp:spPr>
        <a:xfrm>
          <a:off x="1872203" y="1070830"/>
          <a:ext cx="3863760" cy="7161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Pharmacologic effects </a:t>
          </a:r>
          <a:endParaRPr lang="ar-SA" sz="2800" kern="1200" dirty="0"/>
        </a:p>
      </dsp:txBody>
      <dsp:txXfrm>
        <a:off x="1872203" y="1070830"/>
        <a:ext cx="3863760" cy="716163"/>
      </dsp:txXfrm>
    </dsp:sp>
    <dsp:sp modelId="{137AC19B-5F36-4417-805B-6ED10015CA23}">
      <dsp:nvSpPr>
        <dsp:cNvPr id="0" name=""/>
        <dsp:cNvSpPr/>
      </dsp:nvSpPr>
      <dsp:spPr>
        <a:xfrm>
          <a:off x="530" y="2275065"/>
          <a:ext cx="2174730" cy="7181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Nerve </a:t>
          </a:r>
          <a:endParaRPr lang="ar-SA" sz="2800" kern="1200" dirty="0"/>
        </a:p>
      </dsp:txBody>
      <dsp:txXfrm>
        <a:off x="530" y="2275065"/>
        <a:ext cx="2174730" cy="718104"/>
      </dsp:txXfrm>
    </dsp:sp>
    <dsp:sp modelId="{E95DAA8C-32DB-4796-96F1-1A17E2D1EF72}">
      <dsp:nvSpPr>
        <dsp:cNvPr id="0" name=""/>
        <dsp:cNvSpPr/>
      </dsp:nvSpPr>
      <dsp:spPr>
        <a:xfrm>
          <a:off x="2736311" y="2291043"/>
          <a:ext cx="2148514" cy="6916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Heart </a:t>
          </a:r>
          <a:endParaRPr lang="ar-SA" sz="2800" kern="1200" dirty="0"/>
        </a:p>
      </dsp:txBody>
      <dsp:txXfrm>
        <a:off x="2736311" y="2291043"/>
        <a:ext cx="2148514" cy="691690"/>
      </dsp:txXfrm>
    </dsp:sp>
    <dsp:sp modelId="{550F8E01-7336-4FEB-B297-2A08855CFED9}">
      <dsp:nvSpPr>
        <dsp:cNvPr id="0" name=""/>
        <dsp:cNvSpPr/>
      </dsp:nvSpPr>
      <dsp:spPr>
        <a:xfrm>
          <a:off x="5299918" y="2275065"/>
          <a:ext cx="2307718" cy="69036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Skeletal muscle </a:t>
          </a:r>
          <a:endParaRPr lang="ar-SA" sz="2800" kern="1200" dirty="0"/>
        </a:p>
      </dsp:txBody>
      <dsp:txXfrm>
        <a:off x="5299918" y="2275065"/>
        <a:ext cx="2307718" cy="690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6965167-A18B-428C-9C30-4C94656799FB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E37502-B30A-48C0-A806-623F9DBA45E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813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iology-online.org/dictionary/Stimulation" TargetMode="External"/><Relationship Id="rId13" Type="http://schemas.openxmlformats.org/officeDocument/2006/relationships/hyperlink" Target="http://www.biology-online.org/dictionary/Adrenergic" TargetMode="External"/><Relationship Id="rId3" Type="http://schemas.openxmlformats.org/officeDocument/2006/relationships/hyperlink" Target="http://www.biology-online.org/dictionary/Partial" TargetMode="External"/><Relationship Id="rId7" Type="http://schemas.openxmlformats.org/officeDocument/2006/relationships/hyperlink" Target="http://www.biology-online.org/dictionary/Cholinergic" TargetMode="External"/><Relationship Id="rId12" Type="http://schemas.openxmlformats.org/officeDocument/2006/relationships/hyperlink" Target="http://www.biology-online.org/dictionary/Agonism" TargetMode="External"/><Relationship Id="rId2" Type="http://schemas.openxmlformats.org/officeDocument/2006/relationships/slide" Target="../slides/slide14.xml"/><Relationship Id="rId16" Type="http://schemas.openxmlformats.org/officeDocument/2006/relationships/hyperlink" Target="http://www.biology-online.org/dictionary/Agonists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biology-online.org/dictionary/Receptor" TargetMode="External"/><Relationship Id="rId11" Type="http://schemas.openxmlformats.org/officeDocument/2006/relationships/hyperlink" Target="http://www.biology-online.org/dictionary/Beta-blockers" TargetMode="External"/><Relationship Id="rId5" Type="http://schemas.openxmlformats.org/officeDocument/2006/relationships/hyperlink" Target="http://www.biology-online.org/dictionary/Effect" TargetMode="External"/><Relationship Id="rId15" Type="http://schemas.openxmlformats.org/officeDocument/2006/relationships/hyperlink" Target="http://www.biology-online.org/dictionary/Catecholamines" TargetMode="External"/><Relationship Id="rId10" Type="http://schemas.openxmlformats.org/officeDocument/2006/relationships/hyperlink" Target="http://www.biology-online.org/dictionary/Beta-blocker" TargetMode="External"/><Relationship Id="rId4" Type="http://schemas.openxmlformats.org/officeDocument/2006/relationships/hyperlink" Target="http://www.biology-online.org/dictionary/Agonist" TargetMode="External"/><Relationship Id="rId9" Type="http://schemas.openxmlformats.org/officeDocument/2006/relationships/hyperlink" Target="http://www.biology-online.org/dictionary/Sympathetic_nervous_system" TargetMode="External"/><Relationship Id="rId14" Type="http://schemas.openxmlformats.org/officeDocument/2006/relationships/hyperlink" Target="http://www.biology-online.org/dictionary/Endogenou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</a:rPr>
              <a:t>Definition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 rtl="0"/>
            <a:r>
              <a:rPr lang="en-US" i="1" dirty="0" smtClean="0">
                <a:solidFill>
                  <a:schemeClr val="tx1"/>
                </a:solidFill>
              </a:rPr>
              <a:t>noun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The property of a drug that produces </a:t>
            </a:r>
            <a:r>
              <a:rPr lang="en-US" dirty="0" smtClean="0">
                <a:solidFill>
                  <a:schemeClr val="tx1"/>
                </a:solidFill>
                <a:hlinkClick r:id="rId3" tooltip="Partial"/>
              </a:rPr>
              <a:t>partial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4" tooltip="Agonist"/>
              </a:rPr>
              <a:t>agonist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5" tooltip="Effect"/>
              </a:rPr>
              <a:t>effect</a:t>
            </a:r>
            <a:r>
              <a:rPr lang="en-US" dirty="0" smtClean="0">
                <a:solidFill>
                  <a:schemeClr val="tx1"/>
                </a:solidFill>
              </a:rPr>
              <a:t> at the </a:t>
            </a:r>
            <a:r>
              <a:rPr lang="en-US" dirty="0" smtClean="0">
                <a:solidFill>
                  <a:schemeClr val="tx1"/>
                </a:solidFill>
                <a:hlinkClick r:id="rId6" tooltip="Receptor"/>
              </a:rPr>
              <a:t>receptor</a:t>
            </a:r>
            <a:r>
              <a:rPr lang="en-US" dirty="0" smtClean="0">
                <a:solidFill>
                  <a:schemeClr val="tx1"/>
                </a:solidFill>
              </a:rPr>
              <a:t> similar to the </a:t>
            </a:r>
            <a:r>
              <a:rPr lang="en-US" dirty="0" smtClean="0">
                <a:solidFill>
                  <a:schemeClr val="tx1"/>
                </a:solidFill>
                <a:hlinkClick r:id="rId7" tooltip="Cholinergic"/>
              </a:rPr>
              <a:t>cholinergic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8" tooltip="Stimulation"/>
              </a:rPr>
              <a:t>stimulation</a:t>
            </a:r>
            <a:r>
              <a:rPr lang="en-US" dirty="0" smtClean="0">
                <a:solidFill>
                  <a:schemeClr val="tx1"/>
                </a:solidFill>
              </a:rPr>
              <a:t> of the </a:t>
            </a:r>
            <a:r>
              <a:rPr lang="en-US" dirty="0" smtClean="0">
                <a:solidFill>
                  <a:schemeClr val="tx1"/>
                </a:solidFill>
                <a:hlinkClick r:id="rId9" tooltip="Sympathetic nervous system"/>
              </a:rPr>
              <a:t>sympathetic nervous system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Supplement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Intrinsic sympathomimetic activity or ISA is often used to describe the property of certain </a:t>
            </a:r>
            <a:r>
              <a:rPr lang="en-US" dirty="0" smtClean="0">
                <a:solidFill>
                  <a:schemeClr val="tx1"/>
                </a:solidFill>
                <a:hlinkClick r:id="rId10" tooltip="Beta-blocker"/>
              </a:rPr>
              <a:t>beta-blockers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hlinkClick r:id="rId11" tooltip="Beta-blockers"/>
              </a:rPr>
              <a:t>Beta-blockers</a:t>
            </a:r>
            <a:r>
              <a:rPr lang="en-US" dirty="0" smtClean="0">
                <a:solidFill>
                  <a:schemeClr val="tx1"/>
                </a:solidFill>
              </a:rPr>
              <a:t> with ISA are </a:t>
            </a:r>
            <a:r>
              <a:rPr lang="en-US" dirty="0" smtClean="0">
                <a:solidFill>
                  <a:schemeClr val="tx1"/>
                </a:solidFill>
                <a:hlinkClick r:id="rId11" tooltip="Beta-blockers"/>
              </a:rPr>
              <a:t>beta-blockers</a:t>
            </a:r>
            <a:r>
              <a:rPr lang="en-US" dirty="0" smtClean="0">
                <a:solidFill>
                  <a:schemeClr val="tx1"/>
                </a:solidFill>
              </a:rPr>
              <a:t> that exert a </a:t>
            </a:r>
            <a:r>
              <a:rPr lang="en-US" dirty="0" smtClean="0">
                <a:solidFill>
                  <a:schemeClr val="tx1"/>
                </a:solidFill>
                <a:hlinkClick r:id="rId3" tooltip="Partial"/>
              </a:rPr>
              <a:t>partial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  <a:hlinkClick r:id="rId12" tooltip="Agonism"/>
              </a:rPr>
              <a:t>agonism</a:t>
            </a:r>
            <a:r>
              <a:rPr lang="en-US" dirty="0" smtClean="0">
                <a:solidFill>
                  <a:schemeClr val="tx1"/>
                </a:solidFill>
              </a:rPr>
              <a:t> at the </a:t>
            </a:r>
            <a:r>
              <a:rPr lang="en-US" dirty="0" smtClean="0">
                <a:solidFill>
                  <a:schemeClr val="tx1"/>
                </a:solidFill>
                <a:hlinkClick r:id="rId13" tooltip="Adrenergic"/>
              </a:rPr>
              <a:t>adrenergic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6" tooltip="Receptor"/>
              </a:rPr>
              <a:t>receptor</a:t>
            </a:r>
            <a:r>
              <a:rPr lang="en-US" dirty="0" smtClean="0">
                <a:solidFill>
                  <a:schemeClr val="tx1"/>
                </a:solidFill>
              </a:rPr>
              <a:t> while simultaneously blocking the </a:t>
            </a:r>
            <a:r>
              <a:rPr lang="en-US" dirty="0" smtClean="0">
                <a:solidFill>
                  <a:schemeClr val="tx1"/>
                </a:solidFill>
                <a:hlinkClick r:id="rId14" tooltip="Endogenous"/>
              </a:rPr>
              <a:t>endogenous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  <a:hlinkClick r:id="rId15" tooltip="Catecholamines"/>
              </a:rPr>
              <a:t>catecholamines</a:t>
            </a:r>
            <a:r>
              <a:rPr lang="en-US" dirty="0" smtClean="0">
                <a:solidFill>
                  <a:schemeClr val="tx1"/>
                </a:solidFill>
              </a:rPr>
              <a:t> from binding to the </a:t>
            </a:r>
            <a:r>
              <a:rPr lang="en-US" dirty="0" smtClean="0">
                <a:solidFill>
                  <a:schemeClr val="tx1"/>
                </a:solidFill>
                <a:hlinkClick r:id="rId6" tooltip="Receptor"/>
              </a:rPr>
              <a:t>receptor</a:t>
            </a:r>
            <a:r>
              <a:rPr lang="en-US" dirty="0" smtClean="0">
                <a:solidFill>
                  <a:schemeClr val="tx1"/>
                </a:solidFill>
              </a:rPr>
              <a:t>. Hence, they are less potent than </a:t>
            </a:r>
            <a:r>
              <a:rPr lang="en-US" dirty="0" err="1" smtClean="0">
                <a:solidFill>
                  <a:schemeClr val="tx1"/>
                </a:solidFill>
                <a:hlinkClick r:id="rId15" tooltip="Catecholamines"/>
              </a:rPr>
              <a:t>catecholamines</a:t>
            </a:r>
            <a:r>
              <a:rPr lang="en-US" dirty="0" smtClean="0">
                <a:solidFill>
                  <a:schemeClr val="tx1"/>
                </a:solidFill>
              </a:rPr>
              <a:t> and other beta-</a:t>
            </a:r>
            <a:r>
              <a:rPr lang="en-US" dirty="0" smtClean="0">
                <a:solidFill>
                  <a:schemeClr val="tx1"/>
                </a:solidFill>
                <a:hlinkClick r:id="rId16" tooltip="Agonists"/>
              </a:rPr>
              <a:t>agonists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37502-B30A-48C0-A806-623F9DBA45ED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2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69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560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3008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7BE6CA-ACA7-4A1A-B354-3F40D3A79DA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23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130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11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495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508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450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277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280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77D6-B488-4405-B7F4-22DB45EE796A}" type="datetimeFigureOut">
              <a:rPr lang="ar-SA" smtClean="0"/>
              <a:t>13/01/34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E6AD-2BEE-4A4F-A9C6-99AAC73482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705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hyperlink" Target="//upload.wikimedia.org/wikipedia/commons/b/ba/Tetracaine.sv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hyperlink" Target="//upload.wikimedia.org/wikipedia/commons/8/89/Bupivacaine_skeletal.sv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8/89/Bupivacaine_skeletal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4882" y="404664"/>
            <a:ext cx="5300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Anesthetics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3928" y="1556792"/>
            <a:ext cx="14401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PHL. 322 </a:t>
            </a:r>
          </a:p>
          <a:p>
            <a:pPr algn="l" rtl="0"/>
            <a:r>
              <a:rPr lang="en-US" sz="2400" dirty="0"/>
              <a:t>L</a:t>
            </a:r>
            <a:r>
              <a:rPr lang="en-US" sz="2400" dirty="0" smtClean="0"/>
              <a:t>ab #6 </a:t>
            </a:r>
            <a:endParaRPr lang="ar-S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2415223"/>
            <a:ext cx="6696744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b="1" dirty="0" smtClean="0">
                <a:cs typeface="+mj-cs"/>
              </a:rPr>
              <a:t>Presented by </a:t>
            </a:r>
          </a:p>
          <a:p>
            <a:pPr algn="ctr" rtl="0"/>
            <a:r>
              <a:rPr lang="en-US" sz="4000" b="1" dirty="0" smtClean="0">
                <a:latin typeface="Amienne" pitchFamily="82" charset="0"/>
                <a:cs typeface="+mj-cs"/>
              </a:rPr>
              <a:t>Mohammed </a:t>
            </a:r>
            <a:r>
              <a:rPr lang="en-US" sz="4000" b="1" dirty="0" err="1" smtClean="0">
                <a:latin typeface="Amienne" pitchFamily="82" charset="0"/>
                <a:cs typeface="+mj-cs"/>
              </a:rPr>
              <a:t>Alyami</a:t>
            </a:r>
            <a:r>
              <a:rPr lang="en-US" sz="4000" b="1" dirty="0" smtClean="0">
                <a:latin typeface="Amienne" pitchFamily="82" charset="0"/>
                <a:cs typeface="+mj-cs"/>
              </a:rPr>
              <a:t> </a:t>
            </a:r>
          </a:p>
          <a:p>
            <a:pPr algn="ctr" rtl="0"/>
            <a:r>
              <a:rPr lang="en-US" sz="2000" dirty="0" smtClean="0">
                <a:cs typeface="+mj-cs"/>
              </a:rPr>
              <a:t>Teaching assistant </a:t>
            </a:r>
          </a:p>
          <a:p>
            <a:pPr algn="ctr" rtl="0"/>
            <a:r>
              <a:rPr lang="en-US" sz="2000" dirty="0" smtClean="0">
                <a:cs typeface="+mj-cs"/>
              </a:rPr>
              <a:t>Department of pharmacology &amp; Toxicology </a:t>
            </a:r>
          </a:p>
          <a:p>
            <a:pPr algn="ctr" rtl="0"/>
            <a:r>
              <a:rPr lang="en-US" sz="2000" dirty="0" smtClean="0">
                <a:cs typeface="+mj-cs"/>
              </a:rPr>
              <a:t>College of pharmacy </a:t>
            </a:r>
          </a:p>
          <a:p>
            <a:pPr algn="ctr" rtl="0"/>
            <a:r>
              <a:rPr lang="en-US" sz="2000" dirty="0" smtClean="0">
                <a:cs typeface="+mj-cs"/>
              </a:rPr>
              <a:t>KSU </a:t>
            </a:r>
            <a:endParaRPr lang="ar-SA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520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12822183"/>
              </p:ext>
            </p:extLst>
          </p:nvPr>
        </p:nvGraphicFramePr>
        <p:xfrm>
          <a:off x="611560" y="1988840"/>
          <a:ext cx="7848872" cy="38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File:Tetracaine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3384376" cy="120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ile:Bupivacaine skeletal.sv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76672"/>
            <a:ext cx="2376263" cy="133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844874" y="188640"/>
            <a:ext cx="638894" cy="816406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Oval 5"/>
          <p:cNvSpPr/>
          <p:nvPr/>
        </p:nvSpPr>
        <p:spPr>
          <a:xfrm>
            <a:off x="6588224" y="476672"/>
            <a:ext cx="710902" cy="936577"/>
          </a:xfrm>
          <a:prstGeom prst="ellipse">
            <a:avLst/>
          </a:prstGeom>
          <a:noFill/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8" name="Straight Arrow Connector 7"/>
          <p:cNvCxnSpPr>
            <a:stCxn id="5" idx="4"/>
          </p:cNvCxnSpPr>
          <p:nvPr/>
        </p:nvCxnSpPr>
        <p:spPr>
          <a:xfrm flipH="1">
            <a:off x="1907704" y="1005046"/>
            <a:ext cx="256617" cy="24959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4"/>
          </p:cNvCxnSpPr>
          <p:nvPr/>
        </p:nvCxnSpPr>
        <p:spPr>
          <a:xfrm>
            <a:off x="6943675" y="1413249"/>
            <a:ext cx="0" cy="20877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3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74566992"/>
              </p:ext>
            </p:extLst>
          </p:nvPr>
        </p:nvGraphicFramePr>
        <p:xfrm>
          <a:off x="683568" y="404664"/>
          <a:ext cx="76081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wn Arrow 2"/>
          <p:cNvSpPr/>
          <p:nvPr/>
        </p:nvSpPr>
        <p:spPr>
          <a:xfrm>
            <a:off x="1547664" y="3501008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Down Arrow 3"/>
          <p:cNvSpPr/>
          <p:nvPr/>
        </p:nvSpPr>
        <p:spPr>
          <a:xfrm>
            <a:off x="7164288" y="3488618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own Arrow 4"/>
          <p:cNvSpPr/>
          <p:nvPr/>
        </p:nvSpPr>
        <p:spPr>
          <a:xfrm>
            <a:off x="4427984" y="3501008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323528" y="4893945"/>
            <a:ext cx="23762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Local Anesthesia (including analgesia) </a:t>
            </a:r>
            <a:endParaRPr lang="ar-SA" dirty="0"/>
          </a:p>
        </p:txBody>
      </p:sp>
      <p:sp>
        <p:nvSpPr>
          <p:cNvPr id="7" name="TextBox 6"/>
          <p:cNvSpPr txBox="1"/>
          <p:nvPr/>
        </p:nvSpPr>
        <p:spPr>
          <a:xfrm>
            <a:off x="6159946" y="4856470"/>
            <a:ext cx="2448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Paralysis</a:t>
            </a:r>
          </a:p>
          <a:p>
            <a:pPr algn="ctr" rtl="0"/>
            <a:r>
              <a:rPr lang="en-US" dirty="0" smtClean="0"/>
              <a:t>(</a:t>
            </a:r>
            <a:r>
              <a:rPr lang="en-US" dirty="0"/>
              <a:t>no </a:t>
            </a:r>
            <a:r>
              <a:rPr lang="en-US" dirty="0" smtClean="0"/>
              <a:t>clinical application)  </a:t>
            </a:r>
            <a:endParaRPr lang="ar-SA" dirty="0"/>
          </a:p>
        </p:txBody>
      </p:sp>
      <p:sp>
        <p:nvSpPr>
          <p:cNvPr id="8" name="TextBox 7"/>
          <p:cNvSpPr txBox="1"/>
          <p:nvPr/>
        </p:nvSpPr>
        <p:spPr>
          <a:xfrm>
            <a:off x="3527884" y="4847570"/>
            <a:ext cx="201622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err="1" smtClean="0"/>
              <a:t>Antiarrthymia</a:t>
            </a:r>
            <a:endParaRPr lang="en-US" dirty="0" smtClean="0"/>
          </a:p>
          <a:p>
            <a:pPr algn="ctr" rtl="0"/>
            <a:r>
              <a:rPr lang="en-US" dirty="0" smtClean="0"/>
              <a:t>(e.g. </a:t>
            </a:r>
            <a:r>
              <a:rPr lang="en-US" dirty="0" err="1" smtClean="0"/>
              <a:t>Lodicaine</a:t>
            </a:r>
            <a:r>
              <a:rPr lang="en-US" dirty="0" smtClean="0"/>
              <a:t>)  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467544" y="4893945"/>
            <a:ext cx="50765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2339752" y="6165304"/>
            <a:ext cx="136815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Clinical use 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  <a:endCxn id="9" idx="2"/>
          </p:cNvCxnSpPr>
          <p:nvPr/>
        </p:nvCxnSpPr>
        <p:spPr>
          <a:xfrm flipH="1" flipV="1">
            <a:off x="3005826" y="5540276"/>
            <a:ext cx="18002" cy="6250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08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656846"/>
              </p:ext>
            </p:extLst>
          </p:nvPr>
        </p:nvGraphicFramePr>
        <p:xfrm>
          <a:off x="107504" y="908720"/>
          <a:ext cx="8856983" cy="5319504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2719252"/>
                <a:gridCol w="4386240"/>
                <a:gridCol w="1751491"/>
              </a:tblGrid>
              <a:tr h="55741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e.g.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en-US" sz="1800" dirty="0" smtClean="0"/>
                        <a:t>Clinical use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Definition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Method of </a:t>
                      </a:r>
                      <a:r>
                        <a:rPr lang="en-US" sz="1800" dirty="0" err="1" smtClean="0"/>
                        <a:t>adm.</a:t>
                      </a:r>
                      <a:r>
                        <a:rPr lang="en-US" sz="1800" dirty="0" smtClean="0"/>
                        <a:t>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734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Eye surgery</a:t>
                      </a:r>
                    </a:p>
                    <a:p>
                      <a:pPr algn="ctr" rtl="0"/>
                      <a:r>
                        <a:rPr lang="en-US" sz="1800" dirty="0" smtClean="0"/>
                        <a:t>Dentistry,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Surgery of skin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application LA to the surface of the skin or mucosa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Surface anesthesia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minor surgical and dental procedures</a:t>
                      </a:r>
                      <a:endParaRPr lang="ar-SA" sz="1800" b="0" u="none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injection of LA into the tissue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Infiltration anesthesia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surgical, dental, and diagnostic procedures and for pain management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Injected of LA in the vicinity of major nerve or major branch nerve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Nerve</a:t>
                      </a:r>
                      <a:r>
                        <a:rPr lang="en-US" sz="1800" baseline="0" dirty="0" smtClean="0"/>
                        <a:t> block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Labor pain</a:t>
                      </a:r>
                    </a:p>
                    <a:p>
                      <a:pPr algn="ctr" rtl="0"/>
                      <a:r>
                        <a:rPr lang="en-US" sz="1800" dirty="0" smtClean="0"/>
                        <a:t>Postoperative pain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injected of LA into the epidural space where it acts primarily on the spinal nerve roots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epidural anesthesia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operations below the umbilicus and  Leg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injected LA into the cerebrospinal fluid, usually at the lower back, where it acts on spinal nerve roots and part of the spinal cord.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Spinal anesthesia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41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Block some</a:t>
                      </a:r>
                      <a:r>
                        <a:rPr lang="en-US" sz="1800" baseline="0" dirty="0" smtClean="0"/>
                        <a:t> kind of pain </a:t>
                      </a:r>
                    </a:p>
                    <a:p>
                      <a:pPr algn="ctr" rtl="0"/>
                      <a:r>
                        <a:rPr lang="en-US" sz="1800" baseline="0" dirty="0" smtClean="0"/>
                        <a:t>(</a:t>
                      </a:r>
                      <a:r>
                        <a:rPr lang="en-US" sz="1800" u="none" strike="noStrike" kern="1200" baseline="0" dirty="0" smtClean="0"/>
                        <a:t> Cancer )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injected LA around sympathetic nerves</a:t>
                      </a:r>
                    </a:p>
                    <a:p>
                      <a:pPr algn="ctr" rtl="0"/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dirty="0" smtClean="0"/>
                        <a:t>Sympathetic</a:t>
                      </a:r>
                      <a:r>
                        <a:rPr lang="en-US" sz="1800" baseline="0" dirty="0" smtClean="0"/>
                        <a:t> block </a:t>
                      </a:r>
                      <a:endParaRPr lang="ar-SA" sz="1800" dirty="0"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7504" y="0"/>
            <a:ext cx="52450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 of administration 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07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gehrprodtim.med3000.com/PatientEd/images/nerve_bl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78619"/>
            <a:ext cx="37528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umbar Epidural Inje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80928"/>
            <a:ext cx="3333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" descr="The process of infiltration anesthesia. (Bird/Robinson, 2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0669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2161456"/>
            <a:ext cx="2281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dirty="0"/>
              <a:t>Infiltration anesthesia </a:t>
            </a:r>
            <a:endParaRPr lang="ar-SA" dirty="0"/>
          </a:p>
        </p:txBody>
      </p:sp>
      <p:sp>
        <p:nvSpPr>
          <p:cNvPr id="6" name="Rectangle 5"/>
          <p:cNvSpPr/>
          <p:nvPr/>
        </p:nvSpPr>
        <p:spPr>
          <a:xfrm>
            <a:off x="6232401" y="2943007"/>
            <a:ext cx="135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dirty="0" smtClean="0"/>
              <a:t>Nerve block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360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33036"/>
            <a:ext cx="705678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dirty="0"/>
              <a:t>Many shorter acting local anesthetics are readily absorbed into the blood from the injection site after administration. 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813148" y="1556792"/>
            <a:ext cx="2808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Decrease of duration 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4803254" y="1556792"/>
            <a:ext cx="2808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Increase in systemic toxicity </a:t>
            </a:r>
            <a:endParaRPr lang="ar-SA" dirty="0"/>
          </a:p>
        </p:txBody>
      </p:sp>
      <p:cxnSp>
        <p:nvCxnSpPr>
          <p:cNvPr id="7" name="Straight Arrow Connector 6"/>
          <p:cNvCxnSpPr>
            <a:stCxn id="2" idx="2"/>
            <a:endCxn id="4" idx="0"/>
          </p:cNvCxnSpPr>
          <p:nvPr/>
        </p:nvCxnSpPr>
        <p:spPr>
          <a:xfrm flipH="1">
            <a:off x="2217304" y="879367"/>
            <a:ext cx="2138672" cy="67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" idx="2"/>
            <a:endCxn id="5" idx="0"/>
          </p:cNvCxnSpPr>
          <p:nvPr/>
        </p:nvCxnSpPr>
        <p:spPr>
          <a:xfrm>
            <a:off x="4355976" y="879367"/>
            <a:ext cx="1851434" cy="677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wn Arrow 9"/>
          <p:cNvSpPr/>
          <p:nvPr/>
        </p:nvSpPr>
        <p:spPr>
          <a:xfrm>
            <a:off x="3995936" y="2204864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1403648" y="3429000"/>
            <a:ext cx="620791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This can be accomplished by administration of a vasoconstrictor (usually an agonist </a:t>
            </a:r>
            <a:r>
              <a:rPr lang="en-US" dirty="0" smtClean="0"/>
              <a:t>sympathomimetic like epinephrine ) </a:t>
            </a:r>
            <a:r>
              <a:rPr lang="en-US" dirty="0"/>
              <a:t>with the local anesthetic agent.</a:t>
            </a:r>
            <a:endParaRPr lang="ar-SA" dirty="0"/>
          </a:p>
        </p:txBody>
      </p:sp>
      <p:sp>
        <p:nvSpPr>
          <p:cNvPr id="12" name="Down Arrow 11"/>
          <p:cNvSpPr/>
          <p:nvPr/>
        </p:nvSpPr>
        <p:spPr>
          <a:xfrm>
            <a:off x="1429941" y="4352330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TextBox 12"/>
          <p:cNvSpPr txBox="1"/>
          <p:nvPr/>
        </p:nvSpPr>
        <p:spPr>
          <a:xfrm>
            <a:off x="251520" y="543245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blood flow to the area is reduced</a:t>
            </a:r>
            <a:endParaRPr lang="ar-SA" dirty="0"/>
          </a:p>
        </p:txBody>
      </p:sp>
      <p:sp>
        <p:nvSpPr>
          <p:cNvPr id="14" name="Down Arrow 13"/>
          <p:cNvSpPr/>
          <p:nvPr/>
        </p:nvSpPr>
        <p:spPr>
          <a:xfrm rot="16200000">
            <a:off x="3455876" y="5369514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extBox 14"/>
          <p:cNvSpPr txBox="1"/>
          <p:nvPr/>
        </p:nvSpPr>
        <p:spPr>
          <a:xfrm>
            <a:off x="4283968" y="5432450"/>
            <a:ext cx="42484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 rtl="0"/>
            <a:r>
              <a:rPr lang="en-US" dirty="0"/>
              <a:t>Epinephrine decrease of rate of absorption in  blood that leads to minimize of systemic toxicity and increase duration . </a:t>
            </a:r>
          </a:p>
          <a:p>
            <a:pPr algn="l" rtl="0"/>
            <a:endParaRPr lang="ar-SA" dirty="0"/>
          </a:p>
        </p:txBody>
      </p:sp>
      <p:sp>
        <p:nvSpPr>
          <p:cNvPr id="16" name="Rectangle 15"/>
          <p:cNvSpPr/>
          <p:nvPr/>
        </p:nvSpPr>
        <p:spPr>
          <a:xfrm>
            <a:off x="1058839" y="2348880"/>
            <a:ext cx="6552727" cy="16858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000" b="1" dirty="0"/>
              <a:t>Cocaine is an important exception because it has intrinsic sympathomimetic </a:t>
            </a:r>
            <a:r>
              <a:rPr lang="en-US" sz="2000" b="1" dirty="0" smtClean="0"/>
              <a:t>action  (vasoconstrictor) due </a:t>
            </a:r>
            <a:r>
              <a:rPr lang="en-US" sz="2000" b="1" dirty="0"/>
              <a:t>to its inhibition of norepinephrine reuptake into nerve terminals.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40204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052736"/>
            <a:ext cx="8640960" cy="20005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l" rtl="0"/>
            <a:r>
              <a:rPr lang="en-US" sz="3200" b="1" u="sng" dirty="0"/>
              <a:t>Treatment of toxicity </a:t>
            </a:r>
            <a:endParaRPr lang="en-US" sz="3200" b="1" u="sng" dirty="0" smtClean="0"/>
          </a:p>
          <a:p>
            <a:pPr lvl="0" algn="l" rtl="0"/>
            <a:endParaRPr lang="en-US" sz="2000" dirty="0"/>
          </a:p>
          <a:p>
            <a:pPr algn="l" rtl="0"/>
            <a:r>
              <a:rPr lang="en-US" sz="2400" b="1" dirty="0"/>
              <a:t>Severe toxicity is treated </a:t>
            </a:r>
            <a:r>
              <a:rPr lang="en-US" sz="2400" b="1" u="sng" dirty="0">
                <a:solidFill>
                  <a:srgbClr val="FF0000"/>
                </a:solidFill>
              </a:rPr>
              <a:t>symptomatically</a:t>
            </a:r>
            <a:r>
              <a:rPr lang="en-US" sz="2400" b="1" dirty="0"/>
              <a:t>; there are no antidotes</a:t>
            </a:r>
            <a:r>
              <a:rPr lang="en-US" sz="2400" b="1" dirty="0" smtClean="0"/>
              <a:t>. e.g. </a:t>
            </a:r>
            <a:r>
              <a:rPr lang="en-US" sz="2400" b="1" dirty="0"/>
              <a:t>Convulsions are usually managed with intravenous diazepam or a short-acting barbiturate such as thiopental.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0038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404664"/>
            <a:ext cx="5635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Withdrawal Reflex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://resource.rockyview.ab.ca/t4t/bio30/images/m1/b30_m1_014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7145488" cy="369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Frog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plexus method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Arial"/>
              </a:rPr>
              <a:t>“</a:t>
            </a:r>
            <a:r>
              <a:rPr lang="en-US" dirty="0"/>
              <a:t>Foot withdrawal reflex of frog</a:t>
            </a:r>
            <a:r>
              <a:rPr lang="en-US" dirty="0">
                <a:latin typeface="Arial"/>
              </a:rPr>
              <a:t>”</a:t>
            </a:r>
            <a:endParaRPr lang="en-US" dirty="0"/>
          </a:p>
          <a:p>
            <a:pPr algn="l" rtl="0"/>
            <a:r>
              <a:rPr lang="en-US" b="1" u="sng" dirty="0"/>
              <a:t>Principle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The skin of the frog is very sensitive to diluted HCL and will reflex by withdrawing its leg when immersed in HCL</a:t>
            </a:r>
          </a:p>
        </p:txBody>
      </p:sp>
    </p:spTree>
    <p:extLst>
      <p:ext uri="{BB962C8B-B14F-4D97-AF65-F5344CB8AC3E}">
        <p14:creationId xmlns:p14="http://schemas.microsoft.com/office/powerpoint/2010/main" val="37651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400"/>
              <a:t>1- Decapitaion the frog (avoid pithing the spinal cord)</a:t>
            </a:r>
          </a:p>
          <a:p>
            <a:pPr algn="l" rtl="0">
              <a:buFontTx/>
              <a:buNone/>
            </a:pPr>
            <a:r>
              <a:rPr lang="en-US" sz="2400"/>
              <a:t>2- Make a transverse incision in the abdominal wall just below the xiphoid cartilage and eviscerate the abdomen carefully to form abdominal sac and expose the lumbar plexus without damaging it</a:t>
            </a:r>
          </a:p>
          <a:p>
            <a:pPr algn="l" rtl="0">
              <a:buFontTx/>
              <a:buNone/>
            </a:pPr>
            <a:r>
              <a:rPr lang="en-US" sz="2400"/>
              <a:t>3- suspend the frog in a stand and test the withdrawal reflex with 0.1 N HCL by immersing one foot in HCL and avoid touching the bottom of the beaker.</a:t>
            </a:r>
          </a:p>
          <a:p>
            <a:pPr algn="l" rtl="0">
              <a:buFontTx/>
              <a:buNone/>
            </a:pPr>
            <a:r>
              <a:rPr lang="en-US" sz="2400"/>
              <a:t>4- remove the acid and wash immediately with tap water</a:t>
            </a:r>
          </a:p>
          <a:p>
            <a:pPr algn="l" rtl="0">
              <a:buFontTx/>
              <a:buNone/>
            </a:pPr>
            <a:r>
              <a:rPr lang="en-US" sz="2400"/>
              <a:t>N.B. the withdrawal reflex time should not exceed 10 seconds and the contact with HCL too.</a:t>
            </a:r>
            <a:endParaRPr lang="ar-SA" sz="2400"/>
          </a:p>
          <a:p>
            <a:pPr algn="l" rtl="0">
              <a:buFontTx/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643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69898"/>
              </p:ext>
            </p:extLst>
          </p:nvPr>
        </p:nvGraphicFramePr>
        <p:xfrm>
          <a:off x="1193086" y="828531"/>
          <a:ext cx="3353415" cy="2966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476164"/>
                <a:gridCol w="1877251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LA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The time interval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9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12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15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18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21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707904" y="1428745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25416" y="1815242"/>
            <a:ext cx="14401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Plus 7"/>
          <p:cNvSpPr/>
          <p:nvPr/>
        </p:nvSpPr>
        <p:spPr>
          <a:xfrm>
            <a:off x="3707904" y="2059144"/>
            <a:ext cx="226318" cy="216024"/>
          </a:xfrm>
          <a:prstGeom prst="mathPlus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4499992" y="1244079"/>
            <a:ext cx="2952328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cap="none" spc="0" dirty="0" smtClean="0">
                <a:ln w="11430">
                  <a:noFill/>
                </a:ln>
              </a:rPr>
              <a:t>Still withdrawal Reflex</a:t>
            </a:r>
            <a:endParaRPr lang="en-US" cap="none" spc="0" dirty="0">
              <a:ln w="11430">
                <a:noFill/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4634" y="1576601"/>
            <a:ext cx="29523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cap="none" spc="0" dirty="0" smtClean="0">
                <a:ln w="11430"/>
              </a:rPr>
              <a:t>Still </a:t>
            </a:r>
            <a:r>
              <a:rPr lang="en-US" cap="none" spc="0" dirty="0" smtClean="0">
                <a:ln w="11430"/>
              </a:rPr>
              <a:t>withdrawal</a:t>
            </a:r>
            <a:r>
              <a:rPr lang="en-US" sz="2000" cap="none" spc="0" dirty="0" smtClean="0">
                <a:ln w="11430"/>
              </a:rPr>
              <a:t> Reflex</a:t>
            </a:r>
            <a:endParaRPr lang="en-US" sz="2000" cap="none" spc="0" dirty="0">
              <a:ln w="1143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77469" y="1976711"/>
            <a:ext cx="29523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Absence of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withdrawal Reflex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720072" y="2684597"/>
            <a:ext cx="133561" cy="553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716016" y="3356992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the drug has activity and blocks sodium channels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547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4057" y="1196752"/>
            <a:ext cx="5273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Anesthesia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619" y="3429000"/>
            <a:ext cx="2736304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A local area of the body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(not hole body)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4" y="3284984"/>
            <a:ext cx="2921294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Abolish sensation (including the feeling of pain) 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cxnSp>
        <p:nvCxnSpPr>
          <p:cNvPr id="6" name="Straight Arrow Connector 5"/>
          <p:cNvCxnSpPr>
            <a:endCxn id="3" idx="0"/>
          </p:cNvCxnSpPr>
          <p:nvPr/>
        </p:nvCxnSpPr>
        <p:spPr>
          <a:xfrm flipH="1">
            <a:off x="1826771" y="2120082"/>
            <a:ext cx="873021" cy="1308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436096" y="2120082"/>
            <a:ext cx="864096" cy="11649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63281" y="2120082"/>
            <a:ext cx="122859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79912" y="2120082"/>
            <a:ext cx="318883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http://t2.gstatic.com/images?q=tbn:ANd9GcQlu0F-iNpZcLRFg--z5KjwUbTPT66TVDUVzj7-g7cbl3EsVOg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19" y="4509120"/>
            <a:ext cx="148219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2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000" dirty="0"/>
              <a:t>5- Administer 1 ml of LA solution in the abdominal sac of the frog and observe the zero time.</a:t>
            </a:r>
          </a:p>
          <a:p>
            <a:pPr algn="l" rtl="0">
              <a:buFontTx/>
              <a:buNone/>
            </a:pPr>
            <a:r>
              <a:rPr lang="en-US" sz="2000" dirty="0"/>
              <a:t>6- Test the withdrawal reflex at 3 minutes interval and wash with tap water after each exposure to the acid, observe the time at which the absence of withdrawal reflex occurs</a:t>
            </a:r>
          </a:p>
          <a:p>
            <a:pPr algn="l" rtl="0">
              <a:buFontTx/>
              <a:buNone/>
            </a:pPr>
            <a:r>
              <a:rPr lang="en-US" sz="2000" b="1" u="sng" dirty="0" smtClean="0">
                <a:solidFill>
                  <a:srgbClr val="FF0000"/>
                </a:solidFill>
              </a:rPr>
              <a:t>Onset </a:t>
            </a:r>
            <a:r>
              <a:rPr lang="en-US" sz="2000" b="1" u="sng" dirty="0">
                <a:solidFill>
                  <a:srgbClr val="FF0000"/>
                </a:solidFill>
              </a:rPr>
              <a:t>time</a:t>
            </a:r>
            <a:r>
              <a:rPr lang="en-US" sz="2000" b="1" u="sng" dirty="0"/>
              <a:t>:</a:t>
            </a:r>
            <a:r>
              <a:rPr lang="en-US" sz="2000" dirty="0"/>
              <a:t> is the time from adding LA </a:t>
            </a:r>
            <a:r>
              <a:rPr lang="en-US" sz="2000" dirty="0" smtClean="0"/>
              <a:t>until </a:t>
            </a:r>
            <a:r>
              <a:rPr lang="en-US" sz="2000" dirty="0"/>
              <a:t>the acid fails to provoke withdrawal of the foot</a:t>
            </a:r>
          </a:p>
          <a:p>
            <a:pPr algn="l" rtl="0">
              <a:buFontTx/>
              <a:buNone/>
            </a:pPr>
            <a:r>
              <a:rPr lang="en-US" sz="2000" b="1" u="sng" dirty="0">
                <a:solidFill>
                  <a:srgbClr val="FF0000"/>
                </a:solidFill>
              </a:rPr>
              <a:t>Recovery time</a:t>
            </a:r>
            <a:r>
              <a:rPr lang="en-US" sz="2000" b="1" u="sng" dirty="0"/>
              <a:t>:</a:t>
            </a:r>
            <a:r>
              <a:rPr lang="en-US" sz="2000" dirty="0"/>
              <a:t> is the time in minutes from washing the LA till the appearance of the withdrawal reflex in response to HCL.</a:t>
            </a:r>
          </a:p>
          <a:p>
            <a:pPr algn="l" rtl="0">
              <a:buFontTx/>
              <a:buNone/>
            </a:pPr>
            <a:r>
              <a:rPr lang="en-US" sz="2000" dirty="0"/>
              <a:t>7- Tabulate your results and determine which of LA is more rapid in its action than the other.</a:t>
            </a:r>
          </a:p>
          <a:p>
            <a:pPr algn="l" rtl="0"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69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7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7690" name="Group 42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525963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743200"/>
                <a:gridCol w="27432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Lignocaine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Procaine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The time interval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8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dirty="0"/>
              <a:t>Negative (-)= means the presence of the withdrawal reflex (the drug has no activity).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Positive (+)= means the absence of the withdrawal reflex (the drug has activity and blocks sodium channels)</a:t>
            </a:r>
          </a:p>
          <a:p>
            <a:pPr algn="l" rtl="0">
              <a:lnSpc>
                <a:spcPct val="90000"/>
              </a:lnSpc>
            </a:pPr>
            <a:r>
              <a:rPr lang="en-US" b="1" u="sng" dirty="0"/>
              <a:t>Conclusion: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dirty="0"/>
              <a:t>From the table we conclude that lignocaine is more rapid in inducing local anesthesia than procaine </a:t>
            </a:r>
          </a:p>
        </p:txBody>
      </p:sp>
    </p:spTree>
    <p:extLst>
      <p:ext uri="{BB962C8B-B14F-4D97-AF65-F5344CB8AC3E}">
        <p14:creationId xmlns:p14="http://schemas.microsoft.com/office/powerpoint/2010/main" val="13039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273422"/>
            <a:ext cx="5273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Anesthesia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4941168"/>
            <a:ext cx="48681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Local Anesthetic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(LA)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408" y="273422"/>
            <a:ext cx="347748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 the </a:t>
            </a:r>
            <a:r>
              <a:rPr lang="en-US" b="1" u="sng" dirty="0" smtClean="0">
                <a:solidFill>
                  <a:srgbClr val="FF0000"/>
                </a:solidFill>
              </a:rPr>
              <a:t>condition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that results when sensory transmission (action potential) from a local area of the body to the CNS is </a:t>
            </a:r>
            <a:r>
              <a:rPr lang="en-US" b="1" u="sng" dirty="0" smtClean="0">
                <a:solidFill>
                  <a:schemeClr val="tx1"/>
                </a:solidFill>
              </a:rPr>
              <a:t>blockade  </a:t>
            </a:r>
            <a:endParaRPr lang="ar-SA" b="1" u="sng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80112" y="5085184"/>
            <a:ext cx="3312368" cy="11521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 a </a:t>
            </a:r>
            <a:r>
              <a:rPr lang="en-US" b="1" u="sng" dirty="0" smtClean="0">
                <a:solidFill>
                  <a:srgbClr val="FF0000"/>
                </a:solidFill>
              </a:rPr>
              <a:t>drug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that causes reversible local anesthesia and a loss of nociception.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7" name="Curved Connector 6"/>
          <p:cNvCxnSpPr>
            <a:stCxn id="3" idx="0"/>
            <a:endCxn id="2" idx="2"/>
          </p:cNvCxnSpPr>
          <p:nvPr/>
        </p:nvCxnSpPr>
        <p:spPr>
          <a:xfrm rot="5400000" flipH="1" flipV="1">
            <a:off x="2570934" y="1455418"/>
            <a:ext cx="3744416" cy="3227084"/>
          </a:xfrm>
          <a:prstGeom prst="curvedConnector3">
            <a:avLst/>
          </a:prstGeom>
          <a:ln>
            <a:headEnd type="oval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987824" y="2708920"/>
            <a:ext cx="2670283" cy="92333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perspectiveHeroicExtremeRigh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Caused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8670" y="1858617"/>
            <a:ext cx="2480930" cy="1224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Block nerve conduction of sensory impulse </a:t>
            </a:r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</p:cNvCxnSpPr>
          <p:nvPr/>
        </p:nvCxnSpPr>
        <p:spPr>
          <a:xfrm flipH="1">
            <a:off x="1742592" y="1497558"/>
            <a:ext cx="82556" cy="3610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Mohammed\Desktop\local\754961-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248086"/>
            <a:ext cx="2812144" cy="290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99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4.bp.blogspot.com/-vIO4TGJnDk0/UAbTMu4wruI/AAAAAAAAATI/2UhNkG7cEAw/s1600/nerv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68389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1" descr="http://3.bp.blogspot.com/-yY0V5OTepVg/UAbTQsq8dEI/AAAAAAAAATY/ivPsGus8EPQ/s1600/nerv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80" y="3289598"/>
            <a:ext cx="69532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7573220">
            <a:off x="4448894" y="4522877"/>
            <a:ext cx="113745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b="1" dirty="0" smtClean="0"/>
              <a:t>Depolarization</a:t>
            </a:r>
            <a:r>
              <a:rPr lang="en-US" sz="1600" dirty="0" smtClean="0"/>
              <a:t> </a:t>
            </a:r>
            <a:endParaRPr lang="ar-SA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960763" y="1230171"/>
            <a:ext cx="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-31740"/>
            <a:ext cx="29298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Action potential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51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017" y="1988840"/>
            <a:ext cx="8424936" cy="18158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LAs 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block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US" sz="2800" u="sng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voltage-dependent sodium channels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(at axon) and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reduce the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influx of sodium ions, thereby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 </a:t>
            </a:r>
            <a:r>
              <a:rPr lang="en-US" sz="2800" u="sng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preventing </a:t>
            </a:r>
            <a:r>
              <a:rPr lang="en-US" sz="2800" u="sng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depolarization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of 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the membrane </a:t>
            </a:r>
            <a:r>
              <a:rPr lang="en-US" sz="28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and blocking conduction of the action potential</a:t>
            </a:r>
            <a:r>
              <a:rPr lang="en-US" sz="16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.</a:t>
            </a:r>
            <a:endParaRPr lang="ar-SA" sz="16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011" y="332656"/>
            <a:ext cx="1669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25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923928" y="3749250"/>
            <a:ext cx="792088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r>
              <a:rPr lang="en-US" sz="1200" dirty="0" smtClean="0">
                <a:solidFill>
                  <a:schemeClr val="tx1"/>
                </a:solidFill>
              </a:rPr>
              <a:t>+</a:t>
            </a:r>
            <a:endParaRPr lang="ar-SA" sz="1400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6854" y="1808020"/>
            <a:ext cx="7858405" cy="2596029"/>
            <a:chOff x="546854" y="1808020"/>
            <a:chExt cx="7858405" cy="2596029"/>
          </a:xfrm>
        </p:grpSpPr>
        <p:grpSp>
          <p:nvGrpSpPr>
            <p:cNvPr id="8" name="Group 7"/>
            <p:cNvGrpSpPr/>
            <p:nvPr/>
          </p:nvGrpSpPr>
          <p:grpSpPr>
            <a:xfrm>
              <a:off x="5580112" y="2203748"/>
              <a:ext cx="2825147" cy="1945332"/>
              <a:chOff x="5364088" y="2203748"/>
              <a:chExt cx="2825147" cy="1945332"/>
            </a:xfrm>
          </p:grpSpPr>
          <p:sp>
            <p:nvSpPr>
              <p:cNvPr id="3" name="Flowchart: Predefined Process 2"/>
              <p:cNvSpPr/>
              <p:nvPr/>
            </p:nvSpPr>
            <p:spPr>
              <a:xfrm rot="5400000">
                <a:off x="5796136" y="1772816"/>
                <a:ext cx="1944216" cy="2808312"/>
              </a:xfrm>
              <a:prstGeom prst="flowChartPredefinedProces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380923" y="3861048"/>
                <a:ext cx="2808312" cy="2880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364696" y="2203748"/>
                <a:ext cx="2808312" cy="28914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46854" y="2204864"/>
              <a:ext cx="2815614" cy="1944216"/>
              <a:chOff x="539552" y="2204864"/>
              <a:chExt cx="2815614" cy="1944216"/>
            </a:xfrm>
          </p:grpSpPr>
          <p:sp>
            <p:nvSpPr>
              <p:cNvPr id="2" name="Flowchart: Predefined Process 1"/>
              <p:cNvSpPr/>
              <p:nvPr/>
            </p:nvSpPr>
            <p:spPr>
              <a:xfrm rot="5400000">
                <a:off x="971600" y="1772816"/>
                <a:ext cx="1944216" cy="2808312"/>
              </a:xfrm>
              <a:prstGeom prst="flowChartPredefinedProces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539552" y="2204864"/>
                <a:ext cx="2808312" cy="2880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6854" y="3861048"/>
                <a:ext cx="2808312" cy="2880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0" name="Freeform 9"/>
            <p:cNvSpPr/>
            <p:nvPr/>
          </p:nvSpPr>
          <p:spPr>
            <a:xfrm>
              <a:off x="2548804" y="1838131"/>
              <a:ext cx="1727515" cy="2565918"/>
            </a:xfrm>
            <a:custGeom>
              <a:avLst/>
              <a:gdLst>
                <a:gd name="connsiteX0" fmla="*/ 269041 w 1727515"/>
                <a:gd name="connsiteY0" fmla="*/ 27991 h 2565918"/>
                <a:gd name="connsiteX1" fmla="*/ 231718 w 1727515"/>
                <a:gd name="connsiteY1" fmla="*/ 74645 h 2565918"/>
                <a:gd name="connsiteX2" fmla="*/ 194396 w 1727515"/>
                <a:gd name="connsiteY2" fmla="*/ 83975 h 2565918"/>
                <a:gd name="connsiteX3" fmla="*/ 175735 w 1727515"/>
                <a:gd name="connsiteY3" fmla="*/ 111967 h 2565918"/>
                <a:gd name="connsiteX4" fmla="*/ 147743 w 1727515"/>
                <a:gd name="connsiteY4" fmla="*/ 139959 h 2565918"/>
                <a:gd name="connsiteX5" fmla="*/ 129082 w 1727515"/>
                <a:gd name="connsiteY5" fmla="*/ 167951 h 2565918"/>
                <a:gd name="connsiteX6" fmla="*/ 91759 w 1727515"/>
                <a:gd name="connsiteY6" fmla="*/ 214604 h 2565918"/>
                <a:gd name="connsiteX7" fmla="*/ 63767 w 1727515"/>
                <a:gd name="connsiteY7" fmla="*/ 279918 h 2565918"/>
                <a:gd name="connsiteX8" fmla="*/ 45106 w 1727515"/>
                <a:gd name="connsiteY8" fmla="*/ 335902 h 2565918"/>
                <a:gd name="connsiteX9" fmla="*/ 35776 w 1727515"/>
                <a:gd name="connsiteY9" fmla="*/ 363893 h 2565918"/>
                <a:gd name="connsiteX10" fmla="*/ 17114 w 1727515"/>
                <a:gd name="connsiteY10" fmla="*/ 382555 h 2565918"/>
                <a:gd name="connsiteX11" fmla="*/ 17114 w 1727515"/>
                <a:gd name="connsiteY11" fmla="*/ 671804 h 2565918"/>
                <a:gd name="connsiteX12" fmla="*/ 54437 w 1727515"/>
                <a:gd name="connsiteY12" fmla="*/ 709126 h 2565918"/>
                <a:gd name="connsiteX13" fmla="*/ 82429 w 1727515"/>
                <a:gd name="connsiteY13" fmla="*/ 727787 h 2565918"/>
                <a:gd name="connsiteX14" fmla="*/ 138412 w 1727515"/>
                <a:gd name="connsiteY14" fmla="*/ 746449 h 2565918"/>
                <a:gd name="connsiteX15" fmla="*/ 166404 w 1727515"/>
                <a:gd name="connsiteY15" fmla="*/ 755779 h 2565918"/>
                <a:gd name="connsiteX16" fmla="*/ 203727 w 1727515"/>
                <a:gd name="connsiteY16" fmla="*/ 774440 h 2565918"/>
                <a:gd name="connsiteX17" fmla="*/ 241049 w 1727515"/>
                <a:gd name="connsiteY17" fmla="*/ 802432 h 2565918"/>
                <a:gd name="connsiteX18" fmla="*/ 269041 w 1727515"/>
                <a:gd name="connsiteY18" fmla="*/ 821093 h 2565918"/>
                <a:gd name="connsiteX19" fmla="*/ 334355 w 1727515"/>
                <a:gd name="connsiteY19" fmla="*/ 886408 h 2565918"/>
                <a:gd name="connsiteX20" fmla="*/ 353016 w 1727515"/>
                <a:gd name="connsiteY20" fmla="*/ 923730 h 2565918"/>
                <a:gd name="connsiteX21" fmla="*/ 371678 w 1727515"/>
                <a:gd name="connsiteY21" fmla="*/ 942391 h 2565918"/>
                <a:gd name="connsiteX22" fmla="*/ 381008 w 1727515"/>
                <a:gd name="connsiteY22" fmla="*/ 979714 h 2565918"/>
                <a:gd name="connsiteX23" fmla="*/ 390339 w 1727515"/>
                <a:gd name="connsiteY23" fmla="*/ 1007706 h 2565918"/>
                <a:gd name="connsiteX24" fmla="*/ 381008 w 1727515"/>
                <a:gd name="connsiteY24" fmla="*/ 1240971 h 2565918"/>
                <a:gd name="connsiteX25" fmla="*/ 343686 w 1727515"/>
                <a:gd name="connsiteY25" fmla="*/ 1296955 h 2565918"/>
                <a:gd name="connsiteX26" fmla="*/ 315694 w 1727515"/>
                <a:gd name="connsiteY26" fmla="*/ 1371600 h 2565918"/>
                <a:gd name="connsiteX27" fmla="*/ 287702 w 1727515"/>
                <a:gd name="connsiteY27" fmla="*/ 1418253 h 2565918"/>
                <a:gd name="connsiteX28" fmla="*/ 259710 w 1727515"/>
                <a:gd name="connsiteY28" fmla="*/ 1492898 h 2565918"/>
                <a:gd name="connsiteX29" fmla="*/ 241049 w 1727515"/>
                <a:gd name="connsiteY29" fmla="*/ 1567542 h 2565918"/>
                <a:gd name="connsiteX30" fmla="*/ 222388 w 1727515"/>
                <a:gd name="connsiteY30" fmla="*/ 1670179 h 2565918"/>
                <a:gd name="connsiteX31" fmla="*/ 213057 w 1727515"/>
                <a:gd name="connsiteY31" fmla="*/ 1707502 h 2565918"/>
                <a:gd name="connsiteX32" fmla="*/ 222388 w 1727515"/>
                <a:gd name="connsiteY32" fmla="*/ 1791477 h 2565918"/>
                <a:gd name="connsiteX33" fmla="*/ 269041 w 1727515"/>
                <a:gd name="connsiteY33" fmla="*/ 1800808 h 2565918"/>
                <a:gd name="connsiteX34" fmla="*/ 325025 w 1727515"/>
                <a:gd name="connsiteY34" fmla="*/ 1819469 h 2565918"/>
                <a:gd name="connsiteX35" fmla="*/ 362347 w 1727515"/>
                <a:gd name="connsiteY35" fmla="*/ 1884783 h 2565918"/>
                <a:gd name="connsiteX36" fmla="*/ 334355 w 1727515"/>
                <a:gd name="connsiteY36" fmla="*/ 2024742 h 2565918"/>
                <a:gd name="connsiteX37" fmla="*/ 315694 w 1727515"/>
                <a:gd name="connsiteY37" fmla="*/ 2090057 h 2565918"/>
                <a:gd name="connsiteX38" fmla="*/ 306363 w 1727515"/>
                <a:gd name="connsiteY38" fmla="*/ 2118049 h 2565918"/>
                <a:gd name="connsiteX39" fmla="*/ 315694 w 1727515"/>
                <a:gd name="connsiteY39" fmla="*/ 2230016 h 2565918"/>
                <a:gd name="connsiteX40" fmla="*/ 371678 w 1727515"/>
                <a:gd name="connsiteY40" fmla="*/ 2304661 h 2565918"/>
                <a:gd name="connsiteX41" fmla="*/ 381008 w 1727515"/>
                <a:gd name="connsiteY41" fmla="*/ 2332653 h 2565918"/>
                <a:gd name="connsiteX42" fmla="*/ 446323 w 1727515"/>
                <a:gd name="connsiteY42" fmla="*/ 2416628 h 2565918"/>
                <a:gd name="connsiteX43" fmla="*/ 474314 w 1727515"/>
                <a:gd name="connsiteY43" fmla="*/ 2472612 h 2565918"/>
                <a:gd name="connsiteX44" fmla="*/ 492976 w 1727515"/>
                <a:gd name="connsiteY44" fmla="*/ 2491273 h 2565918"/>
                <a:gd name="connsiteX45" fmla="*/ 511637 w 1727515"/>
                <a:gd name="connsiteY45" fmla="*/ 2519265 h 2565918"/>
                <a:gd name="connsiteX46" fmla="*/ 539629 w 1727515"/>
                <a:gd name="connsiteY46" fmla="*/ 2528596 h 2565918"/>
                <a:gd name="connsiteX47" fmla="*/ 567620 w 1727515"/>
                <a:gd name="connsiteY47" fmla="*/ 2547257 h 2565918"/>
                <a:gd name="connsiteX48" fmla="*/ 623604 w 1727515"/>
                <a:gd name="connsiteY48" fmla="*/ 2565918 h 2565918"/>
                <a:gd name="connsiteX49" fmla="*/ 884861 w 1727515"/>
                <a:gd name="connsiteY49" fmla="*/ 2556587 h 2565918"/>
                <a:gd name="connsiteX50" fmla="*/ 931514 w 1727515"/>
                <a:gd name="connsiteY50" fmla="*/ 2537926 h 2565918"/>
                <a:gd name="connsiteX51" fmla="*/ 987498 w 1727515"/>
                <a:gd name="connsiteY51" fmla="*/ 2528596 h 2565918"/>
                <a:gd name="connsiteX52" fmla="*/ 1052812 w 1727515"/>
                <a:gd name="connsiteY52" fmla="*/ 2509934 h 2565918"/>
                <a:gd name="connsiteX53" fmla="*/ 1099465 w 1727515"/>
                <a:gd name="connsiteY53" fmla="*/ 2500604 h 2565918"/>
                <a:gd name="connsiteX54" fmla="*/ 1127457 w 1727515"/>
                <a:gd name="connsiteY54" fmla="*/ 2481942 h 2565918"/>
                <a:gd name="connsiteX55" fmla="*/ 1183441 w 1727515"/>
                <a:gd name="connsiteY55" fmla="*/ 2463281 h 2565918"/>
                <a:gd name="connsiteX56" fmla="*/ 1239425 w 1727515"/>
                <a:gd name="connsiteY56" fmla="*/ 2425959 h 2565918"/>
                <a:gd name="connsiteX57" fmla="*/ 1304739 w 1727515"/>
                <a:gd name="connsiteY57" fmla="*/ 2407298 h 2565918"/>
                <a:gd name="connsiteX58" fmla="*/ 1360723 w 1727515"/>
                <a:gd name="connsiteY58" fmla="*/ 2397967 h 2565918"/>
                <a:gd name="connsiteX59" fmla="*/ 1444698 w 1727515"/>
                <a:gd name="connsiteY59" fmla="*/ 2379306 h 2565918"/>
                <a:gd name="connsiteX60" fmla="*/ 1472690 w 1727515"/>
                <a:gd name="connsiteY60" fmla="*/ 2360645 h 2565918"/>
                <a:gd name="connsiteX61" fmla="*/ 1500682 w 1727515"/>
                <a:gd name="connsiteY61" fmla="*/ 2351314 h 2565918"/>
                <a:gd name="connsiteX62" fmla="*/ 1510012 w 1727515"/>
                <a:gd name="connsiteY62" fmla="*/ 2323322 h 2565918"/>
                <a:gd name="connsiteX63" fmla="*/ 1519343 w 1727515"/>
                <a:gd name="connsiteY63" fmla="*/ 2220685 h 2565918"/>
                <a:gd name="connsiteX64" fmla="*/ 1528674 w 1727515"/>
                <a:gd name="connsiteY64" fmla="*/ 2174032 h 2565918"/>
                <a:gd name="connsiteX65" fmla="*/ 1510012 w 1727515"/>
                <a:gd name="connsiteY65" fmla="*/ 2071396 h 2565918"/>
                <a:gd name="connsiteX66" fmla="*/ 1472690 w 1727515"/>
                <a:gd name="connsiteY66" fmla="*/ 2024742 h 2565918"/>
                <a:gd name="connsiteX67" fmla="*/ 1444698 w 1727515"/>
                <a:gd name="connsiteY67" fmla="*/ 2006081 h 2565918"/>
                <a:gd name="connsiteX68" fmla="*/ 1351392 w 1727515"/>
                <a:gd name="connsiteY68" fmla="*/ 1996751 h 2565918"/>
                <a:gd name="connsiteX69" fmla="*/ 1220763 w 1727515"/>
                <a:gd name="connsiteY69" fmla="*/ 1987420 h 2565918"/>
                <a:gd name="connsiteX70" fmla="*/ 1192772 w 1727515"/>
                <a:gd name="connsiteY70" fmla="*/ 1978089 h 2565918"/>
                <a:gd name="connsiteX71" fmla="*/ 1220763 w 1727515"/>
                <a:gd name="connsiteY71" fmla="*/ 1884783 h 2565918"/>
                <a:gd name="connsiteX72" fmla="*/ 1248755 w 1727515"/>
                <a:gd name="connsiteY72" fmla="*/ 1875453 h 2565918"/>
                <a:gd name="connsiteX73" fmla="*/ 1360723 w 1727515"/>
                <a:gd name="connsiteY73" fmla="*/ 1838130 h 2565918"/>
                <a:gd name="connsiteX74" fmla="*/ 1416706 w 1727515"/>
                <a:gd name="connsiteY74" fmla="*/ 1819469 h 2565918"/>
                <a:gd name="connsiteX75" fmla="*/ 1426037 w 1727515"/>
                <a:gd name="connsiteY75" fmla="*/ 1791477 h 2565918"/>
                <a:gd name="connsiteX76" fmla="*/ 1463359 w 1727515"/>
                <a:gd name="connsiteY76" fmla="*/ 1735493 h 2565918"/>
                <a:gd name="connsiteX77" fmla="*/ 1463359 w 1727515"/>
                <a:gd name="connsiteY77" fmla="*/ 1660849 h 2565918"/>
                <a:gd name="connsiteX78" fmla="*/ 1444698 w 1727515"/>
                <a:gd name="connsiteY78" fmla="*/ 1642187 h 2565918"/>
                <a:gd name="connsiteX79" fmla="*/ 1416706 w 1727515"/>
                <a:gd name="connsiteY79" fmla="*/ 1586204 h 2565918"/>
                <a:gd name="connsiteX80" fmla="*/ 1407376 w 1727515"/>
                <a:gd name="connsiteY80" fmla="*/ 1558212 h 2565918"/>
                <a:gd name="connsiteX81" fmla="*/ 1342061 w 1727515"/>
                <a:gd name="connsiteY81" fmla="*/ 1502228 h 2565918"/>
                <a:gd name="connsiteX82" fmla="*/ 1267416 w 1727515"/>
                <a:gd name="connsiteY82" fmla="*/ 1483567 h 2565918"/>
                <a:gd name="connsiteX83" fmla="*/ 1230094 w 1727515"/>
                <a:gd name="connsiteY83" fmla="*/ 1474236 h 2565918"/>
                <a:gd name="connsiteX84" fmla="*/ 1006159 w 1727515"/>
                <a:gd name="connsiteY84" fmla="*/ 1455575 h 2565918"/>
                <a:gd name="connsiteX85" fmla="*/ 978167 w 1727515"/>
                <a:gd name="connsiteY85" fmla="*/ 1436914 h 2565918"/>
                <a:gd name="connsiteX86" fmla="*/ 940845 w 1727515"/>
                <a:gd name="connsiteY86" fmla="*/ 1418253 h 2565918"/>
                <a:gd name="connsiteX87" fmla="*/ 912853 w 1727515"/>
                <a:gd name="connsiteY87" fmla="*/ 1380930 h 2565918"/>
                <a:gd name="connsiteX88" fmla="*/ 894192 w 1727515"/>
                <a:gd name="connsiteY88" fmla="*/ 1315616 h 2565918"/>
                <a:gd name="connsiteX89" fmla="*/ 903523 w 1727515"/>
                <a:gd name="connsiteY89" fmla="*/ 1231640 h 2565918"/>
                <a:gd name="connsiteX90" fmla="*/ 940845 w 1727515"/>
                <a:gd name="connsiteY90" fmla="*/ 1175657 h 2565918"/>
                <a:gd name="connsiteX91" fmla="*/ 959506 w 1727515"/>
                <a:gd name="connsiteY91" fmla="*/ 1129004 h 2565918"/>
                <a:gd name="connsiteX92" fmla="*/ 1034151 w 1727515"/>
                <a:gd name="connsiteY92" fmla="*/ 1091681 h 2565918"/>
                <a:gd name="connsiteX93" fmla="*/ 1062143 w 1727515"/>
                <a:gd name="connsiteY93" fmla="*/ 1073020 h 2565918"/>
                <a:gd name="connsiteX94" fmla="*/ 1090135 w 1727515"/>
                <a:gd name="connsiteY94" fmla="*/ 1063689 h 2565918"/>
                <a:gd name="connsiteX95" fmla="*/ 1164780 w 1727515"/>
                <a:gd name="connsiteY95" fmla="*/ 1026367 h 2565918"/>
                <a:gd name="connsiteX96" fmla="*/ 1491351 w 1727515"/>
                <a:gd name="connsiteY96" fmla="*/ 1017036 h 2565918"/>
                <a:gd name="connsiteX97" fmla="*/ 1584657 w 1727515"/>
                <a:gd name="connsiteY97" fmla="*/ 979714 h 2565918"/>
                <a:gd name="connsiteX98" fmla="*/ 1649972 w 1727515"/>
                <a:gd name="connsiteY98" fmla="*/ 961053 h 2565918"/>
                <a:gd name="connsiteX99" fmla="*/ 1677963 w 1727515"/>
                <a:gd name="connsiteY99" fmla="*/ 942391 h 2565918"/>
                <a:gd name="connsiteX100" fmla="*/ 1696625 w 1727515"/>
                <a:gd name="connsiteY100" fmla="*/ 905069 h 2565918"/>
                <a:gd name="connsiteX101" fmla="*/ 1724616 w 1727515"/>
                <a:gd name="connsiteY101" fmla="*/ 867747 h 2565918"/>
                <a:gd name="connsiteX102" fmla="*/ 1677963 w 1727515"/>
                <a:gd name="connsiteY102" fmla="*/ 681134 h 2565918"/>
                <a:gd name="connsiteX103" fmla="*/ 1649972 w 1727515"/>
                <a:gd name="connsiteY103" fmla="*/ 662473 h 2565918"/>
                <a:gd name="connsiteX104" fmla="*/ 1565996 w 1727515"/>
                <a:gd name="connsiteY104" fmla="*/ 569167 h 2565918"/>
                <a:gd name="connsiteX105" fmla="*/ 1510012 w 1727515"/>
                <a:gd name="connsiteY105" fmla="*/ 531845 h 2565918"/>
                <a:gd name="connsiteX106" fmla="*/ 1472690 w 1727515"/>
                <a:gd name="connsiteY106" fmla="*/ 522514 h 2565918"/>
                <a:gd name="connsiteX107" fmla="*/ 1454029 w 1727515"/>
                <a:gd name="connsiteY107" fmla="*/ 494522 h 2565918"/>
                <a:gd name="connsiteX108" fmla="*/ 996829 w 1727515"/>
                <a:gd name="connsiteY108" fmla="*/ 475861 h 2565918"/>
                <a:gd name="connsiteX109" fmla="*/ 968837 w 1727515"/>
                <a:gd name="connsiteY109" fmla="*/ 457200 h 2565918"/>
                <a:gd name="connsiteX110" fmla="*/ 940845 w 1727515"/>
                <a:gd name="connsiteY110" fmla="*/ 447869 h 2565918"/>
                <a:gd name="connsiteX111" fmla="*/ 903523 w 1727515"/>
                <a:gd name="connsiteY111" fmla="*/ 419877 h 2565918"/>
                <a:gd name="connsiteX112" fmla="*/ 894192 w 1727515"/>
                <a:gd name="connsiteY112" fmla="*/ 279918 h 2565918"/>
                <a:gd name="connsiteX113" fmla="*/ 884861 w 1727515"/>
                <a:gd name="connsiteY113" fmla="*/ 186612 h 2565918"/>
                <a:gd name="connsiteX114" fmla="*/ 828878 w 1727515"/>
                <a:gd name="connsiteY114" fmla="*/ 121298 h 2565918"/>
                <a:gd name="connsiteX115" fmla="*/ 810216 w 1727515"/>
                <a:gd name="connsiteY115" fmla="*/ 102636 h 2565918"/>
                <a:gd name="connsiteX116" fmla="*/ 735572 w 1727515"/>
                <a:gd name="connsiteY116" fmla="*/ 65314 h 2565918"/>
                <a:gd name="connsiteX117" fmla="*/ 716910 w 1727515"/>
                <a:gd name="connsiteY117" fmla="*/ 46653 h 2565918"/>
                <a:gd name="connsiteX118" fmla="*/ 642265 w 1727515"/>
                <a:gd name="connsiteY118" fmla="*/ 18661 h 2565918"/>
                <a:gd name="connsiteX119" fmla="*/ 586282 w 1727515"/>
                <a:gd name="connsiteY119" fmla="*/ 0 h 2565918"/>
                <a:gd name="connsiteX120" fmla="*/ 409000 w 1727515"/>
                <a:gd name="connsiteY120" fmla="*/ 9330 h 2565918"/>
                <a:gd name="connsiteX121" fmla="*/ 381008 w 1727515"/>
                <a:gd name="connsiteY121" fmla="*/ 18661 h 2565918"/>
                <a:gd name="connsiteX122" fmla="*/ 287702 w 1727515"/>
                <a:gd name="connsiteY122" fmla="*/ 46653 h 2565918"/>
                <a:gd name="connsiteX123" fmla="*/ 259710 w 1727515"/>
                <a:gd name="connsiteY123" fmla="*/ 65314 h 2565918"/>
                <a:gd name="connsiteX124" fmla="*/ 213057 w 1727515"/>
                <a:gd name="connsiteY124" fmla="*/ 83975 h 256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727515" h="2565918">
                  <a:moveTo>
                    <a:pt x="269041" y="27991"/>
                  </a:moveTo>
                  <a:cubicBezTo>
                    <a:pt x="256600" y="43542"/>
                    <a:pt x="247650" y="62696"/>
                    <a:pt x="231718" y="74645"/>
                  </a:cubicBezTo>
                  <a:cubicBezTo>
                    <a:pt x="221459" y="82339"/>
                    <a:pt x="205066" y="76862"/>
                    <a:pt x="194396" y="83975"/>
                  </a:cubicBezTo>
                  <a:cubicBezTo>
                    <a:pt x="185065" y="90195"/>
                    <a:pt x="182914" y="103352"/>
                    <a:pt x="175735" y="111967"/>
                  </a:cubicBezTo>
                  <a:cubicBezTo>
                    <a:pt x="167287" y="122104"/>
                    <a:pt x="156191" y="129822"/>
                    <a:pt x="147743" y="139959"/>
                  </a:cubicBezTo>
                  <a:cubicBezTo>
                    <a:pt x="140564" y="148574"/>
                    <a:pt x="136087" y="159194"/>
                    <a:pt x="129082" y="167951"/>
                  </a:cubicBezTo>
                  <a:cubicBezTo>
                    <a:pt x="75900" y="234427"/>
                    <a:pt x="149195" y="128448"/>
                    <a:pt x="91759" y="214604"/>
                  </a:cubicBezTo>
                  <a:cubicBezTo>
                    <a:pt x="61731" y="304696"/>
                    <a:pt x="109880" y="164638"/>
                    <a:pt x="63767" y="279918"/>
                  </a:cubicBezTo>
                  <a:cubicBezTo>
                    <a:pt x="56461" y="298182"/>
                    <a:pt x="51326" y="317241"/>
                    <a:pt x="45106" y="335902"/>
                  </a:cubicBezTo>
                  <a:cubicBezTo>
                    <a:pt x="41996" y="345232"/>
                    <a:pt x="42730" y="356939"/>
                    <a:pt x="35776" y="363893"/>
                  </a:cubicBezTo>
                  <a:lnTo>
                    <a:pt x="17114" y="382555"/>
                  </a:lnTo>
                  <a:cubicBezTo>
                    <a:pt x="-11651" y="497621"/>
                    <a:pt x="1116" y="431836"/>
                    <a:pt x="17114" y="671804"/>
                  </a:cubicBezTo>
                  <a:cubicBezTo>
                    <a:pt x="19376" y="705734"/>
                    <a:pt x="27293" y="700079"/>
                    <a:pt x="54437" y="709126"/>
                  </a:cubicBezTo>
                  <a:cubicBezTo>
                    <a:pt x="63768" y="715346"/>
                    <a:pt x="72182" y="723232"/>
                    <a:pt x="82429" y="727787"/>
                  </a:cubicBezTo>
                  <a:cubicBezTo>
                    <a:pt x="100404" y="735776"/>
                    <a:pt x="119751" y="740229"/>
                    <a:pt x="138412" y="746449"/>
                  </a:cubicBezTo>
                  <a:cubicBezTo>
                    <a:pt x="147743" y="749559"/>
                    <a:pt x="157607" y="751381"/>
                    <a:pt x="166404" y="755779"/>
                  </a:cubicBezTo>
                  <a:cubicBezTo>
                    <a:pt x="178845" y="761999"/>
                    <a:pt x="191932" y="767068"/>
                    <a:pt x="203727" y="774440"/>
                  </a:cubicBezTo>
                  <a:cubicBezTo>
                    <a:pt x="216914" y="782682"/>
                    <a:pt x="228395" y="793393"/>
                    <a:pt x="241049" y="802432"/>
                  </a:cubicBezTo>
                  <a:cubicBezTo>
                    <a:pt x="250174" y="808950"/>
                    <a:pt x="259710" y="814873"/>
                    <a:pt x="269041" y="821093"/>
                  </a:cubicBezTo>
                  <a:cubicBezTo>
                    <a:pt x="311819" y="885261"/>
                    <a:pt x="285086" y="869984"/>
                    <a:pt x="334355" y="886408"/>
                  </a:cubicBezTo>
                  <a:cubicBezTo>
                    <a:pt x="340575" y="898849"/>
                    <a:pt x="345300" y="912157"/>
                    <a:pt x="353016" y="923730"/>
                  </a:cubicBezTo>
                  <a:cubicBezTo>
                    <a:pt x="357896" y="931050"/>
                    <a:pt x="367744" y="934523"/>
                    <a:pt x="371678" y="942391"/>
                  </a:cubicBezTo>
                  <a:cubicBezTo>
                    <a:pt x="377413" y="953861"/>
                    <a:pt x="377485" y="967384"/>
                    <a:pt x="381008" y="979714"/>
                  </a:cubicBezTo>
                  <a:cubicBezTo>
                    <a:pt x="383710" y="989171"/>
                    <a:pt x="387229" y="998375"/>
                    <a:pt x="390339" y="1007706"/>
                  </a:cubicBezTo>
                  <a:cubicBezTo>
                    <a:pt x="387229" y="1085461"/>
                    <a:pt x="393399" y="1164147"/>
                    <a:pt x="381008" y="1240971"/>
                  </a:cubicBezTo>
                  <a:cubicBezTo>
                    <a:pt x="377437" y="1263113"/>
                    <a:pt x="343686" y="1296955"/>
                    <a:pt x="343686" y="1296955"/>
                  </a:cubicBezTo>
                  <a:cubicBezTo>
                    <a:pt x="322309" y="1425209"/>
                    <a:pt x="352661" y="1309989"/>
                    <a:pt x="315694" y="1371600"/>
                  </a:cubicBezTo>
                  <a:cubicBezTo>
                    <a:pt x="279356" y="1432163"/>
                    <a:pt x="334985" y="1370967"/>
                    <a:pt x="287702" y="1418253"/>
                  </a:cubicBezTo>
                  <a:cubicBezTo>
                    <a:pt x="281997" y="1432515"/>
                    <a:pt x="264584" y="1473400"/>
                    <a:pt x="259710" y="1492898"/>
                  </a:cubicBezTo>
                  <a:lnTo>
                    <a:pt x="241049" y="1567542"/>
                  </a:lnTo>
                  <a:cubicBezTo>
                    <a:pt x="234300" y="1608037"/>
                    <a:pt x="231078" y="1631071"/>
                    <a:pt x="222388" y="1670179"/>
                  </a:cubicBezTo>
                  <a:cubicBezTo>
                    <a:pt x="219606" y="1682698"/>
                    <a:pt x="216167" y="1695061"/>
                    <a:pt x="213057" y="1707502"/>
                  </a:cubicBezTo>
                  <a:cubicBezTo>
                    <a:pt x="216167" y="1735494"/>
                    <a:pt x="207898" y="1767327"/>
                    <a:pt x="222388" y="1791477"/>
                  </a:cubicBezTo>
                  <a:cubicBezTo>
                    <a:pt x="230547" y="1805076"/>
                    <a:pt x="253741" y="1796635"/>
                    <a:pt x="269041" y="1800808"/>
                  </a:cubicBezTo>
                  <a:cubicBezTo>
                    <a:pt x="288019" y="1805984"/>
                    <a:pt x="325025" y="1819469"/>
                    <a:pt x="325025" y="1819469"/>
                  </a:cubicBezTo>
                  <a:cubicBezTo>
                    <a:pt x="332971" y="1831388"/>
                    <a:pt x="361531" y="1871721"/>
                    <a:pt x="362347" y="1884783"/>
                  </a:cubicBezTo>
                  <a:cubicBezTo>
                    <a:pt x="368504" y="1983298"/>
                    <a:pt x="368875" y="1972963"/>
                    <a:pt x="334355" y="2024742"/>
                  </a:cubicBezTo>
                  <a:cubicBezTo>
                    <a:pt x="311978" y="2091877"/>
                    <a:pt x="339134" y="2008018"/>
                    <a:pt x="315694" y="2090057"/>
                  </a:cubicBezTo>
                  <a:cubicBezTo>
                    <a:pt x="312992" y="2099514"/>
                    <a:pt x="309473" y="2108718"/>
                    <a:pt x="306363" y="2118049"/>
                  </a:cubicBezTo>
                  <a:cubicBezTo>
                    <a:pt x="309473" y="2155371"/>
                    <a:pt x="305670" y="2193931"/>
                    <a:pt x="315694" y="2230016"/>
                  </a:cubicBezTo>
                  <a:cubicBezTo>
                    <a:pt x="323811" y="2259237"/>
                    <a:pt x="350526" y="2283510"/>
                    <a:pt x="371678" y="2304661"/>
                  </a:cubicBezTo>
                  <a:cubicBezTo>
                    <a:pt x="374788" y="2313992"/>
                    <a:pt x="376232" y="2324055"/>
                    <a:pt x="381008" y="2332653"/>
                  </a:cubicBezTo>
                  <a:cubicBezTo>
                    <a:pt x="408908" y="2382872"/>
                    <a:pt x="412323" y="2382628"/>
                    <a:pt x="446323" y="2416628"/>
                  </a:cubicBezTo>
                  <a:cubicBezTo>
                    <a:pt x="456177" y="2446193"/>
                    <a:pt x="453643" y="2446773"/>
                    <a:pt x="474314" y="2472612"/>
                  </a:cubicBezTo>
                  <a:cubicBezTo>
                    <a:pt x="479810" y="2479481"/>
                    <a:pt x="487480" y="2484404"/>
                    <a:pt x="492976" y="2491273"/>
                  </a:cubicBezTo>
                  <a:cubicBezTo>
                    <a:pt x="499981" y="2500030"/>
                    <a:pt x="502880" y="2512260"/>
                    <a:pt x="511637" y="2519265"/>
                  </a:cubicBezTo>
                  <a:cubicBezTo>
                    <a:pt x="519317" y="2525409"/>
                    <a:pt x="530832" y="2524197"/>
                    <a:pt x="539629" y="2528596"/>
                  </a:cubicBezTo>
                  <a:cubicBezTo>
                    <a:pt x="549659" y="2533611"/>
                    <a:pt x="557373" y="2542703"/>
                    <a:pt x="567620" y="2547257"/>
                  </a:cubicBezTo>
                  <a:cubicBezTo>
                    <a:pt x="585595" y="2555246"/>
                    <a:pt x="623604" y="2565918"/>
                    <a:pt x="623604" y="2565918"/>
                  </a:cubicBezTo>
                  <a:cubicBezTo>
                    <a:pt x="710690" y="2562808"/>
                    <a:pt x="798078" y="2564476"/>
                    <a:pt x="884861" y="2556587"/>
                  </a:cubicBezTo>
                  <a:cubicBezTo>
                    <a:pt x="901541" y="2555071"/>
                    <a:pt x="915355" y="2542333"/>
                    <a:pt x="931514" y="2537926"/>
                  </a:cubicBezTo>
                  <a:cubicBezTo>
                    <a:pt x="949766" y="2532948"/>
                    <a:pt x="968947" y="2532306"/>
                    <a:pt x="987498" y="2528596"/>
                  </a:cubicBezTo>
                  <a:cubicBezTo>
                    <a:pt x="1074764" y="2511143"/>
                    <a:pt x="981667" y="2527720"/>
                    <a:pt x="1052812" y="2509934"/>
                  </a:cubicBezTo>
                  <a:cubicBezTo>
                    <a:pt x="1068197" y="2506088"/>
                    <a:pt x="1083914" y="2503714"/>
                    <a:pt x="1099465" y="2500604"/>
                  </a:cubicBezTo>
                  <a:cubicBezTo>
                    <a:pt x="1108796" y="2494383"/>
                    <a:pt x="1117209" y="2486497"/>
                    <a:pt x="1127457" y="2481942"/>
                  </a:cubicBezTo>
                  <a:cubicBezTo>
                    <a:pt x="1145432" y="2473953"/>
                    <a:pt x="1167074" y="2474192"/>
                    <a:pt x="1183441" y="2463281"/>
                  </a:cubicBezTo>
                  <a:cubicBezTo>
                    <a:pt x="1202102" y="2450840"/>
                    <a:pt x="1218148" y="2433052"/>
                    <a:pt x="1239425" y="2425959"/>
                  </a:cubicBezTo>
                  <a:cubicBezTo>
                    <a:pt x="1266110" y="2417063"/>
                    <a:pt x="1275439" y="2413158"/>
                    <a:pt x="1304739" y="2407298"/>
                  </a:cubicBezTo>
                  <a:cubicBezTo>
                    <a:pt x="1323290" y="2403588"/>
                    <a:pt x="1342109" y="2401351"/>
                    <a:pt x="1360723" y="2397967"/>
                  </a:cubicBezTo>
                  <a:cubicBezTo>
                    <a:pt x="1404150" y="2390071"/>
                    <a:pt x="1404766" y="2389288"/>
                    <a:pt x="1444698" y="2379306"/>
                  </a:cubicBezTo>
                  <a:cubicBezTo>
                    <a:pt x="1454029" y="2373086"/>
                    <a:pt x="1462660" y="2365660"/>
                    <a:pt x="1472690" y="2360645"/>
                  </a:cubicBezTo>
                  <a:cubicBezTo>
                    <a:pt x="1481487" y="2356246"/>
                    <a:pt x="1493727" y="2358269"/>
                    <a:pt x="1500682" y="2351314"/>
                  </a:cubicBezTo>
                  <a:cubicBezTo>
                    <a:pt x="1507637" y="2344359"/>
                    <a:pt x="1506902" y="2332653"/>
                    <a:pt x="1510012" y="2323322"/>
                  </a:cubicBezTo>
                  <a:cubicBezTo>
                    <a:pt x="1513122" y="2289110"/>
                    <a:pt x="1515082" y="2254773"/>
                    <a:pt x="1519343" y="2220685"/>
                  </a:cubicBezTo>
                  <a:cubicBezTo>
                    <a:pt x="1521310" y="2204948"/>
                    <a:pt x="1528674" y="2189891"/>
                    <a:pt x="1528674" y="2174032"/>
                  </a:cubicBezTo>
                  <a:cubicBezTo>
                    <a:pt x="1528674" y="2154730"/>
                    <a:pt x="1523135" y="2097641"/>
                    <a:pt x="1510012" y="2071396"/>
                  </a:cubicBezTo>
                  <a:cubicBezTo>
                    <a:pt x="1501930" y="2055232"/>
                    <a:pt x="1487154" y="2036313"/>
                    <a:pt x="1472690" y="2024742"/>
                  </a:cubicBezTo>
                  <a:cubicBezTo>
                    <a:pt x="1463933" y="2017737"/>
                    <a:pt x="1455625" y="2008603"/>
                    <a:pt x="1444698" y="2006081"/>
                  </a:cubicBezTo>
                  <a:cubicBezTo>
                    <a:pt x="1414241" y="1999053"/>
                    <a:pt x="1382494" y="1999861"/>
                    <a:pt x="1351392" y="1996751"/>
                  </a:cubicBezTo>
                  <a:cubicBezTo>
                    <a:pt x="1271620" y="1970159"/>
                    <a:pt x="1314927" y="1975649"/>
                    <a:pt x="1220763" y="1987420"/>
                  </a:cubicBezTo>
                  <a:cubicBezTo>
                    <a:pt x="1211433" y="1984310"/>
                    <a:pt x="1195157" y="1987630"/>
                    <a:pt x="1192772" y="1978089"/>
                  </a:cubicBezTo>
                  <a:cubicBezTo>
                    <a:pt x="1187498" y="1956992"/>
                    <a:pt x="1198158" y="1902867"/>
                    <a:pt x="1220763" y="1884783"/>
                  </a:cubicBezTo>
                  <a:cubicBezTo>
                    <a:pt x="1228443" y="1878639"/>
                    <a:pt x="1239424" y="1878563"/>
                    <a:pt x="1248755" y="1875453"/>
                  </a:cubicBezTo>
                  <a:cubicBezTo>
                    <a:pt x="1295498" y="1828708"/>
                    <a:pt x="1238404" y="1878903"/>
                    <a:pt x="1360723" y="1838130"/>
                  </a:cubicBezTo>
                  <a:lnTo>
                    <a:pt x="1416706" y="1819469"/>
                  </a:lnTo>
                  <a:cubicBezTo>
                    <a:pt x="1419816" y="1810138"/>
                    <a:pt x="1421261" y="1800075"/>
                    <a:pt x="1426037" y="1791477"/>
                  </a:cubicBezTo>
                  <a:cubicBezTo>
                    <a:pt x="1436929" y="1771871"/>
                    <a:pt x="1463359" y="1735493"/>
                    <a:pt x="1463359" y="1735493"/>
                  </a:cubicBezTo>
                  <a:cubicBezTo>
                    <a:pt x="1471654" y="1702317"/>
                    <a:pt x="1479947" y="1694025"/>
                    <a:pt x="1463359" y="1660849"/>
                  </a:cubicBezTo>
                  <a:cubicBezTo>
                    <a:pt x="1459425" y="1652981"/>
                    <a:pt x="1450918" y="1648408"/>
                    <a:pt x="1444698" y="1642187"/>
                  </a:cubicBezTo>
                  <a:cubicBezTo>
                    <a:pt x="1421241" y="1571821"/>
                    <a:pt x="1452885" y="1658565"/>
                    <a:pt x="1416706" y="1586204"/>
                  </a:cubicBezTo>
                  <a:cubicBezTo>
                    <a:pt x="1412308" y="1577407"/>
                    <a:pt x="1413093" y="1566215"/>
                    <a:pt x="1407376" y="1558212"/>
                  </a:cubicBezTo>
                  <a:cubicBezTo>
                    <a:pt x="1394622" y="1540356"/>
                    <a:pt x="1363979" y="1513186"/>
                    <a:pt x="1342061" y="1502228"/>
                  </a:cubicBezTo>
                  <a:cubicBezTo>
                    <a:pt x="1322056" y="1492226"/>
                    <a:pt x="1286575" y="1487825"/>
                    <a:pt x="1267416" y="1483567"/>
                  </a:cubicBezTo>
                  <a:cubicBezTo>
                    <a:pt x="1254898" y="1480785"/>
                    <a:pt x="1242789" y="1476050"/>
                    <a:pt x="1230094" y="1474236"/>
                  </a:cubicBezTo>
                  <a:cubicBezTo>
                    <a:pt x="1175411" y="1466424"/>
                    <a:pt x="1053359" y="1458947"/>
                    <a:pt x="1006159" y="1455575"/>
                  </a:cubicBezTo>
                  <a:cubicBezTo>
                    <a:pt x="996828" y="1449355"/>
                    <a:pt x="987904" y="1442478"/>
                    <a:pt x="978167" y="1436914"/>
                  </a:cubicBezTo>
                  <a:cubicBezTo>
                    <a:pt x="966091" y="1430013"/>
                    <a:pt x="951406" y="1427305"/>
                    <a:pt x="940845" y="1418253"/>
                  </a:cubicBezTo>
                  <a:cubicBezTo>
                    <a:pt x="929038" y="1408132"/>
                    <a:pt x="922184" y="1393371"/>
                    <a:pt x="912853" y="1380930"/>
                  </a:cubicBezTo>
                  <a:cubicBezTo>
                    <a:pt x="908454" y="1367733"/>
                    <a:pt x="894192" y="1327328"/>
                    <a:pt x="894192" y="1315616"/>
                  </a:cubicBezTo>
                  <a:cubicBezTo>
                    <a:pt x="894192" y="1287452"/>
                    <a:pt x="894617" y="1258359"/>
                    <a:pt x="903523" y="1231640"/>
                  </a:cubicBezTo>
                  <a:cubicBezTo>
                    <a:pt x="910615" y="1210363"/>
                    <a:pt x="932516" y="1196481"/>
                    <a:pt x="940845" y="1175657"/>
                  </a:cubicBezTo>
                  <a:cubicBezTo>
                    <a:pt x="947065" y="1160106"/>
                    <a:pt x="947057" y="1140208"/>
                    <a:pt x="959506" y="1129004"/>
                  </a:cubicBezTo>
                  <a:cubicBezTo>
                    <a:pt x="980183" y="1110394"/>
                    <a:pt x="1011004" y="1107112"/>
                    <a:pt x="1034151" y="1091681"/>
                  </a:cubicBezTo>
                  <a:cubicBezTo>
                    <a:pt x="1043482" y="1085461"/>
                    <a:pt x="1052113" y="1078035"/>
                    <a:pt x="1062143" y="1073020"/>
                  </a:cubicBezTo>
                  <a:cubicBezTo>
                    <a:pt x="1070940" y="1068621"/>
                    <a:pt x="1080804" y="1066799"/>
                    <a:pt x="1090135" y="1063689"/>
                  </a:cubicBezTo>
                  <a:cubicBezTo>
                    <a:pt x="1105337" y="1018082"/>
                    <a:pt x="1092150" y="1029826"/>
                    <a:pt x="1164780" y="1026367"/>
                  </a:cubicBezTo>
                  <a:cubicBezTo>
                    <a:pt x="1273558" y="1021187"/>
                    <a:pt x="1382494" y="1020146"/>
                    <a:pt x="1491351" y="1017036"/>
                  </a:cubicBezTo>
                  <a:cubicBezTo>
                    <a:pt x="1618769" y="974564"/>
                    <a:pt x="1488561" y="1020898"/>
                    <a:pt x="1584657" y="979714"/>
                  </a:cubicBezTo>
                  <a:cubicBezTo>
                    <a:pt x="1603402" y="971680"/>
                    <a:pt x="1631026" y="965789"/>
                    <a:pt x="1649972" y="961053"/>
                  </a:cubicBezTo>
                  <a:cubicBezTo>
                    <a:pt x="1659302" y="954832"/>
                    <a:pt x="1670784" y="951006"/>
                    <a:pt x="1677963" y="942391"/>
                  </a:cubicBezTo>
                  <a:cubicBezTo>
                    <a:pt x="1686867" y="931706"/>
                    <a:pt x="1689253" y="916864"/>
                    <a:pt x="1696625" y="905069"/>
                  </a:cubicBezTo>
                  <a:cubicBezTo>
                    <a:pt x="1704867" y="891882"/>
                    <a:pt x="1715286" y="880188"/>
                    <a:pt x="1724616" y="867747"/>
                  </a:cubicBezTo>
                  <a:cubicBezTo>
                    <a:pt x="1714968" y="703718"/>
                    <a:pt x="1757483" y="737935"/>
                    <a:pt x="1677963" y="681134"/>
                  </a:cubicBezTo>
                  <a:cubicBezTo>
                    <a:pt x="1668838" y="674616"/>
                    <a:pt x="1659302" y="668693"/>
                    <a:pt x="1649972" y="662473"/>
                  </a:cubicBezTo>
                  <a:cubicBezTo>
                    <a:pt x="1624902" y="624870"/>
                    <a:pt x="1609940" y="598462"/>
                    <a:pt x="1565996" y="569167"/>
                  </a:cubicBezTo>
                  <a:cubicBezTo>
                    <a:pt x="1547335" y="556726"/>
                    <a:pt x="1531770" y="537285"/>
                    <a:pt x="1510012" y="531845"/>
                  </a:cubicBezTo>
                  <a:lnTo>
                    <a:pt x="1472690" y="522514"/>
                  </a:lnTo>
                  <a:cubicBezTo>
                    <a:pt x="1466470" y="513183"/>
                    <a:pt x="1465204" y="495453"/>
                    <a:pt x="1454029" y="494522"/>
                  </a:cubicBezTo>
                  <a:cubicBezTo>
                    <a:pt x="906812" y="448920"/>
                    <a:pt x="1168015" y="532921"/>
                    <a:pt x="996829" y="475861"/>
                  </a:cubicBezTo>
                  <a:cubicBezTo>
                    <a:pt x="987498" y="469641"/>
                    <a:pt x="978867" y="462215"/>
                    <a:pt x="968837" y="457200"/>
                  </a:cubicBezTo>
                  <a:cubicBezTo>
                    <a:pt x="960040" y="452801"/>
                    <a:pt x="949384" y="452749"/>
                    <a:pt x="940845" y="447869"/>
                  </a:cubicBezTo>
                  <a:cubicBezTo>
                    <a:pt x="927343" y="440153"/>
                    <a:pt x="915964" y="429208"/>
                    <a:pt x="903523" y="419877"/>
                  </a:cubicBezTo>
                  <a:cubicBezTo>
                    <a:pt x="875954" y="337174"/>
                    <a:pt x="882689" y="383444"/>
                    <a:pt x="894192" y="279918"/>
                  </a:cubicBezTo>
                  <a:cubicBezTo>
                    <a:pt x="891082" y="248816"/>
                    <a:pt x="891410" y="217175"/>
                    <a:pt x="884861" y="186612"/>
                  </a:cubicBezTo>
                  <a:cubicBezTo>
                    <a:pt x="876122" y="145832"/>
                    <a:pt x="858459" y="145949"/>
                    <a:pt x="828878" y="121298"/>
                  </a:cubicBezTo>
                  <a:cubicBezTo>
                    <a:pt x="822120" y="115666"/>
                    <a:pt x="817086" y="108132"/>
                    <a:pt x="810216" y="102636"/>
                  </a:cubicBezTo>
                  <a:cubicBezTo>
                    <a:pt x="782264" y="80274"/>
                    <a:pt x="771763" y="79790"/>
                    <a:pt x="735572" y="65314"/>
                  </a:cubicBezTo>
                  <a:cubicBezTo>
                    <a:pt x="729351" y="59094"/>
                    <a:pt x="724230" y="51533"/>
                    <a:pt x="716910" y="46653"/>
                  </a:cubicBezTo>
                  <a:cubicBezTo>
                    <a:pt x="682775" y="23896"/>
                    <a:pt x="679569" y="29852"/>
                    <a:pt x="642265" y="18661"/>
                  </a:cubicBezTo>
                  <a:cubicBezTo>
                    <a:pt x="623424" y="13009"/>
                    <a:pt x="586282" y="0"/>
                    <a:pt x="586282" y="0"/>
                  </a:cubicBezTo>
                  <a:cubicBezTo>
                    <a:pt x="527188" y="3110"/>
                    <a:pt x="467933" y="3973"/>
                    <a:pt x="409000" y="9330"/>
                  </a:cubicBezTo>
                  <a:cubicBezTo>
                    <a:pt x="399205" y="10220"/>
                    <a:pt x="390465" y="15959"/>
                    <a:pt x="381008" y="18661"/>
                  </a:cubicBezTo>
                  <a:cubicBezTo>
                    <a:pt x="358184" y="25182"/>
                    <a:pt x="304338" y="35563"/>
                    <a:pt x="287702" y="46653"/>
                  </a:cubicBezTo>
                  <a:cubicBezTo>
                    <a:pt x="278371" y="52873"/>
                    <a:pt x="270017" y="60897"/>
                    <a:pt x="259710" y="65314"/>
                  </a:cubicBezTo>
                  <a:cubicBezTo>
                    <a:pt x="205122" y="88709"/>
                    <a:pt x="235915" y="61120"/>
                    <a:pt x="213057" y="83975"/>
                  </a:cubicBezTo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16016" y="1808020"/>
              <a:ext cx="1576985" cy="2521384"/>
            </a:xfrm>
            <a:custGeom>
              <a:avLst/>
              <a:gdLst>
                <a:gd name="connsiteX0" fmla="*/ 214716 w 1576985"/>
                <a:gd name="connsiteY0" fmla="*/ 2465400 h 2521384"/>
                <a:gd name="connsiteX1" fmla="*/ 336013 w 1576985"/>
                <a:gd name="connsiteY1" fmla="*/ 2493392 h 2521384"/>
                <a:gd name="connsiteX2" fmla="*/ 364005 w 1576985"/>
                <a:gd name="connsiteY2" fmla="*/ 2502723 h 2521384"/>
                <a:gd name="connsiteX3" fmla="*/ 513295 w 1576985"/>
                <a:gd name="connsiteY3" fmla="*/ 2521384 h 2521384"/>
                <a:gd name="connsiteX4" fmla="*/ 737230 w 1576985"/>
                <a:gd name="connsiteY4" fmla="*/ 2512053 h 2521384"/>
                <a:gd name="connsiteX5" fmla="*/ 811875 w 1576985"/>
                <a:gd name="connsiteY5" fmla="*/ 2484062 h 2521384"/>
                <a:gd name="connsiteX6" fmla="*/ 877189 w 1576985"/>
                <a:gd name="connsiteY6" fmla="*/ 2465400 h 2521384"/>
                <a:gd name="connsiteX7" fmla="*/ 961165 w 1576985"/>
                <a:gd name="connsiteY7" fmla="*/ 2428078 h 2521384"/>
                <a:gd name="connsiteX8" fmla="*/ 1026479 w 1576985"/>
                <a:gd name="connsiteY8" fmla="*/ 2400086 h 2521384"/>
                <a:gd name="connsiteX9" fmla="*/ 1073132 w 1576985"/>
                <a:gd name="connsiteY9" fmla="*/ 2381425 h 2521384"/>
                <a:gd name="connsiteX10" fmla="*/ 1110454 w 1576985"/>
                <a:gd name="connsiteY10" fmla="*/ 2372094 h 2521384"/>
                <a:gd name="connsiteX11" fmla="*/ 1138446 w 1576985"/>
                <a:gd name="connsiteY11" fmla="*/ 2362764 h 2521384"/>
                <a:gd name="connsiteX12" fmla="*/ 1157107 w 1576985"/>
                <a:gd name="connsiteY12" fmla="*/ 2344102 h 2521384"/>
                <a:gd name="connsiteX13" fmla="*/ 1213091 w 1576985"/>
                <a:gd name="connsiteY13" fmla="*/ 2325441 h 2521384"/>
                <a:gd name="connsiteX14" fmla="*/ 1269075 w 1576985"/>
                <a:gd name="connsiteY14" fmla="*/ 2288119 h 2521384"/>
                <a:gd name="connsiteX15" fmla="*/ 1287736 w 1576985"/>
                <a:gd name="connsiteY15" fmla="*/ 2250796 h 2521384"/>
                <a:gd name="connsiteX16" fmla="*/ 1306397 w 1576985"/>
                <a:gd name="connsiteY16" fmla="*/ 2222804 h 2521384"/>
                <a:gd name="connsiteX17" fmla="*/ 1315728 w 1576985"/>
                <a:gd name="connsiteY17" fmla="*/ 2194813 h 2521384"/>
                <a:gd name="connsiteX18" fmla="*/ 1334389 w 1576985"/>
                <a:gd name="connsiteY18" fmla="*/ 2148160 h 2521384"/>
                <a:gd name="connsiteX19" fmla="*/ 1343720 w 1576985"/>
                <a:gd name="connsiteY19" fmla="*/ 2120168 h 2521384"/>
                <a:gd name="connsiteX20" fmla="*/ 1409034 w 1576985"/>
                <a:gd name="connsiteY20" fmla="*/ 2036192 h 2521384"/>
                <a:gd name="connsiteX21" fmla="*/ 1446356 w 1576985"/>
                <a:gd name="connsiteY21" fmla="*/ 1942886 h 2521384"/>
                <a:gd name="connsiteX22" fmla="*/ 1455687 w 1576985"/>
                <a:gd name="connsiteY22" fmla="*/ 1914894 h 2521384"/>
                <a:gd name="connsiteX23" fmla="*/ 1437026 w 1576985"/>
                <a:gd name="connsiteY23" fmla="*/ 1868241 h 2521384"/>
                <a:gd name="connsiteX24" fmla="*/ 1409034 w 1576985"/>
                <a:gd name="connsiteY24" fmla="*/ 1849580 h 2521384"/>
                <a:gd name="connsiteX25" fmla="*/ 1343720 w 1576985"/>
                <a:gd name="connsiteY25" fmla="*/ 1812258 h 2521384"/>
                <a:gd name="connsiteX26" fmla="*/ 1315728 w 1576985"/>
                <a:gd name="connsiteY26" fmla="*/ 1793596 h 2521384"/>
                <a:gd name="connsiteX27" fmla="*/ 1213091 w 1576985"/>
                <a:gd name="connsiteY27" fmla="*/ 1756274 h 2521384"/>
                <a:gd name="connsiteX28" fmla="*/ 1231752 w 1576985"/>
                <a:gd name="connsiteY28" fmla="*/ 1700290 h 2521384"/>
                <a:gd name="connsiteX29" fmla="*/ 1278405 w 1576985"/>
                <a:gd name="connsiteY29" fmla="*/ 1644307 h 2521384"/>
                <a:gd name="connsiteX30" fmla="*/ 1306397 w 1576985"/>
                <a:gd name="connsiteY30" fmla="*/ 1634976 h 2521384"/>
                <a:gd name="connsiteX31" fmla="*/ 1343720 w 1576985"/>
                <a:gd name="connsiteY31" fmla="*/ 1588323 h 2521384"/>
                <a:gd name="connsiteX32" fmla="*/ 1390373 w 1576985"/>
                <a:gd name="connsiteY32" fmla="*/ 1551000 h 2521384"/>
                <a:gd name="connsiteX33" fmla="*/ 1399703 w 1576985"/>
                <a:gd name="connsiteY33" fmla="*/ 1513678 h 2521384"/>
                <a:gd name="connsiteX34" fmla="*/ 1409034 w 1576985"/>
                <a:gd name="connsiteY34" fmla="*/ 1485686 h 2521384"/>
                <a:gd name="connsiteX35" fmla="*/ 1390373 w 1576985"/>
                <a:gd name="connsiteY35" fmla="*/ 1392380 h 2521384"/>
                <a:gd name="connsiteX36" fmla="*/ 1371711 w 1576985"/>
                <a:gd name="connsiteY36" fmla="*/ 1364388 h 2521384"/>
                <a:gd name="connsiteX37" fmla="*/ 1371711 w 1576985"/>
                <a:gd name="connsiteY37" fmla="*/ 1205768 h 2521384"/>
                <a:gd name="connsiteX38" fmla="*/ 1381042 w 1576985"/>
                <a:gd name="connsiteY38" fmla="*/ 1177776 h 2521384"/>
                <a:gd name="connsiteX39" fmla="*/ 1418365 w 1576985"/>
                <a:gd name="connsiteY39" fmla="*/ 1131123 h 2521384"/>
                <a:gd name="connsiteX40" fmla="*/ 1427695 w 1576985"/>
                <a:gd name="connsiteY40" fmla="*/ 1103131 h 2521384"/>
                <a:gd name="connsiteX41" fmla="*/ 1511671 w 1576985"/>
                <a:gd name="connsiteY41" fmla="*/ 1056478 h 2521384"/>
                <a:gd name="connsiteX42" fmla="*/ 1558324 w 1576985"/>
                <a:gd name="connsiteY42" fmla="*/ 1009825 h 2521384"/>
                <a:gd name="connsiteX43" fmla="*/ 1576985 w 1576985"/>
                <a:gd name="connsiteY43" fmla="*/ 981833 h 2521384"/>
                <a:gd name="connsiteX44" fmla="*/ 1567654 w 1576985"/>
                <a:gd name="connsiteY44" fmla="*/ 851204 h 2521384"/>
                <a:gd name="connsiteX45" fmla="*/ 1539662 w 1576985"/>
                <a:gd name="connsiteY45" fmla="*/ 823213 h 2521384"/>
                <a:gd name="connsiteX46" fmla="*/ 1530332 w 1576985"/>
                <a:gd name="connsiteY46" fmla="*/ 795221 h 2521384"/>
                <a:gd name="connsiteX47" fmla="*/ 1521001 w 1576985"/>
                <a:gd name="connsiteY47" fmla="*/ 524633 h 2521384"/>
                <a:gd name="connsiteX48" fmla="*/ 1493009 w 1576985"/>
                <a:gd name="connsiteY48" fmla="*/ 505972 h 2521384"/>
                <a:gd name="connsiteX49" fmla="*/ 1418365 w 1576985"/>
                <a:gd name="connsiteY49" fmla="*/ 468649 h 2521384"/>
                <a:gd name="connsiteX50" fmla="*/ 1371711 w 1576985"/>
                <a:gd name="connsiteY50" fmla="*/ 440658 h 2521384"/>
                <a:gd name="connsiteX51" fmla="*/ 1334389 w 1576985"/>
                <a:gd name="connsiteY51" fmla="*/ 170070 h 2521384"/>
                <a:gd name="connsiteX52" fmla="*/ 1306397 w 1576985"/>
                <a:gd name="connsiteY52" fmla="*/ 86094 h 2521384"/>
                <a:gd name="connsiteX53" fmla="*/ 1278405 w 1576985"/>
                <a:gd name="connsiteY53" fmla="*/ 76764 h 2521384"/>
                <a:gd name="connsiteX54" fmla="*/ 1250413 w 1576985"/>
                <a:gd name="connsiteY54" fmla="*/ 48772 h 2521384"/>
                <a:gd name="connsiteX55" fmla="*/ 1194430 w 1576985"/>
                <a:gd name="connsiteY55" fmla="*/ 30111 h 2521384"/>
                <a:gd name="connsiteX56" fmla="*/ 1175769 w 1576985"/>
                <a:gd name="connsiteY56" fmla="*/ 11449 h 2521384"/>
                <a:gd name="connsiteX57" fmla="*/ 1017148 w 1576985"/>
                <a:gd name="connsiteY57" fmla="*/ 11449 h 2521384"/>
                <a:gd name="connsiteX58" fmla="*/ 942503 w 1576985"/>
                <a:gd name="connsiteY58" fmla="*/ 39441 h 2521384"/>
                <a:gd name="connsiteX59" fmla="*/ 895850 w 1576985"/>
                <a:gd name="connsiteY59" fmla="*/ 58102 h 2521384"/>
                <a:gd name="connsiteX60" fmla="*/ 802544 w 1576985"/>
                <a:gd name="connsiteY60" fmla="*/ 76764 h 2521384"/>
                <a:gd name="connsiteX61" fmla="*/ 737230 w 1576985"/>
                <a:gd name="connsiteY61" fmla="*/ 95425 h 2521384"/>
                <a:gd name="connsiteX62" fmla="*/ 709238 w 1576985"/>
                <a:gd name="connsiteY62" fmla="*/ 114086 h 2521384"/>
                <a:gd name="connsiteX63" fmla="*/ 671916 w 1576985"/>
                <a:gd name="connsiteY63" fmla="*/ 123417 h 2521384"/>
                <a:gd name="connsiteX64" fmla="*/ 643924 w 1576985"/>
                <a:gd name="connsiteY64" fmla="*/ 132747 h 2521384"/>
                <a:gd name="connsiteX65" fmla="*/ 326683 w 1576985"/>
                <a:gd name="connsiteY65" fmla="*/ 160739 h 2521384"/>
                <a:gd name="connsiteX66" fmla="*/ 252038 w 1576985"/>
                <a:gd name="connsiteY66" fmla="*/ 170070 h 2521384"/>
                <a:gd name="connsiteX67" fmla="*/ 224046 w 1576985"/>
                <a:gd name="connsiteY67" fmla="*/ 188731 h 2521384"/>
                <a:gd name="connsiteX68" fmla="*/ 214716 w 1576985"/>
                <a:gd name="connsiteY68" fmla="*/ 216723 h 2521384"/>
                <a:gd name="connsiteX69" fmla="*/ 196054 w 1576985"/>
                <a:gd name="connsiteY69" fmla="*/ 235384 h 2521384"/>
                <a:gd name="connsiteX70" fmla="*/ 196054 w 1576985"/>
                <a:gd name="connsiteY70" fmla="*/ 477980 h 2521384"/>
                <a:gd name="connsiteX71" fmla="*/ 224046 w 1576985"/>
                <a:gd name="connsiteY71" fmla="*/ 543294 h 2521384"/>
                <a:gd name="connsiteX72" fmla="*/ 233377 w 1576985"/>
                <a:gd name="connsiteY72" fmla="*/ 571286 h 2521384"/>
                <a:gd name="connsiteX73" fmla="*/ 261369 w 1576985"/>
                <a:gd name="connsiteY73" fmla="*/ 589947 h 2521384"/>
                <a:gd name="connsiteX74" fmla="*/ 280030 w 1576985"/>
                <a:gd name="connsiteY74" fmla="*/ 608609 h 2521384"/>
                <a:gd name="connsiteX75" fmla="*/ 373336 w 1576985"/>
                <a:gd name="connsiteY75" fmla="*/ 636600 h 2521384"/>
                <a:gd name="connsiteX76" fmla="*/ 419989 w 1576985"/>
                <a:gd name="connsiteY76" fmla="*/ 683253 h 2521384"/>
                <a:gd name="connsiteX77" fmla="*/ 438650 w 1576985"/>
                <a:gd name="connsiteY77" fmla="*/ 701915 h 2521384"/>
                <a:gd name="connsiteX78" fmla="*/ 466642 w 1576985"/>
                <a:gd name="connsiteY78" fmla="*/ 757898 h 2521384"/>
                <a:gd name="connsiteX79" fmla="*/ 475973 w 1576985"/>
                <a:gd name="connsiteY79" fmla="*/ 785890 h 2521384"/>
                <a:gd name="connsiteX80" fmla="*/ 503965 w 1576985"/>
                <a:gd name="connsiteY80" fmla="*/ 860535 h 2521384"/>
                <a:gd name="connsiteX81" fmla="*/ 494634 w 1576985"/>
                <a:gd name="connsiteY81" fmla="*/ 991164 h 2521384"/>
                <a:gd name="connsiteX82" fmla="*/ 466642 w 1576985"/>
                <a:gd name="connsiteY82" fmla="*/ 1009825 h 2521384"/>
                <a:gd name="connsiteX83" fmla="*/ 438650 w 1576985"/>
                <a:gd name="connsiteY83" fmla="*/ 1019156 h 2521384"/>
                <a:gd name="connsiteX84" fmla="*/ 401328 w 1576985"/>
                <a:gd name="connsiteY84" fmla="*/ 1037817 h 2521384"/>
                <a:gd name="connsiteX85" fmla="*/ 336013 w 1576985"/>
                <a:gd name="connsiteY85" fmla="*/ 1047147 h 2521384"/>
                <a:gd name="connsiteX86" fmla="*/ 280030 w 1576985"/>
                <a:gd name="connsiteY86" fmla="*/ 1075139 h 2521384"/>
                <a:gd name="connsiteX87" fmla="*/ 252038 w 1576985"/>
                <a:gd name="connsiteY87" fmla="*/ 1093800 h 2521384"/>
                <a:gd name="connsiteX88" fmla="*/ 242707 w 1576985"/>
                <a:gd name="connsiteY88" fmla="*/ 1308404 h 2521384"/>
                <a:gd name="connsiteX89" fmla="*/ 214716 w 1576985"/>
                <a:gd name="connsiteY89" fmla="*/ 1317735 h 2521384"/>
                <a:gd name="connsiteX90" fmla="*/ 168062 w 1576985"/>
                <a:gd name="connsiteY90" fmla="*/ 1355058 h 2521384"/>
                <a:gd name="connsiteX91" fmla="*/ 102748 w 1576985"/>
                <a:gd name="connsiteY91" fmla="*/ 1392380 h 2521384"/>
                <a:gd name="connsiteX92" fmla="*/ 56095 w 1576985"/>
                <a:gd name="connsiteY92" fmla="*/ 1439033 h 2521384"/>
                <a:gd name="connsiteX93" fmla="*/ 28103 w 1576985"/>
                <a:gd name="connsiteY93" fmla="*/ 1495017 h 2521384"/>
                <a:gd name="connsiteX94" fmla="*/ 9442 w 1576985"/>
                <a:gd name="connsiteY94" fmla="*/ 1523009 h 2521384"/>
                <a:gd name="connsiteX95" fmla="*/ 111 w 1576985"/>
                <a:gd name="connsiteY95" fmla="*/ 1588323 h 2521384"/>
                <a:gd name="connsiteX96" fmla="*/ 18773 w 1576985"/>
                <a:gd name="connsiteY96" fmla="*/ 1709621 h 2521384"/>
                <a:gd name="connsiteX97" fmla="*/ 46765 w 1576985"/>
                <a:gd name="connsiteY97" fmla="*/ 1728282 h 2521384"/>
                <a:gd name="connsiteX98" fmla="*/ 84087 w 1576985"/>
                <a:gd name="connsiteY98" fmla="*/ 1746943 h 2521384"/>
                <a:gd name="connsiteX99" fmla="*/ 112079 w 1576985"/>
                <a:gd name="connsiteY99" fmla="*/ 1765604 h 2521384"/>
                <a:gd name="connsiteX100" fmla="*/ 205385 w 1576985"/>
                <a:gd name="connsiteY100" fmla="*/ 1774935 h 2521384"/>
                <a:gd name="connsiteX101" fmla="*/ 270699 w 1576985"/>
                <a:gd name="connsiteY101" fmla="*/ 1793596 h 2521384"/>
                <a:gd name="connsiteX102" fmla="*/ 298691 w 1576985"/>
                <a:gd name="connsiteY102" fmla="*/ 1802927 h 2521384"/>
                <a:gd name="connsiteX103" fmla="*/ 326683 w 1576985"/>
                <a:gd name="connsiteY103" fmla="*/ 1821588 h 2521384"/>
                <a:gd name="connsiteX104" fmla="*/ 382667 w 1576985"/>
                <a:gd name="connsiteY104" fmla="*/ 1840249 h 2521384"/>
                <a:gd name="connsiteX105" fmla="*/ 457311 w 1576985"/>
                <a:gd name="connsiteY105" fmla="*/ 1858911 h 2521384"/>
                <a:gd name="connsiteX106" fmla="*/ 475973 w 1576985"/>
                <a:gd name="connsiteY106" fmla="*/ 1877572 h 2521384"/>
                <a:gd name="connsiteX107" fmla="*/ 513295 w 1576985"/>
                <a:gd name="connsiteY107" fmla="*/ 1933556 h 2521384"/>
                <a:gd name="connsiteX108" fmla="*/ 503965 w 1576985"/>
                <a:gd name="connsiteY108" fmla="*/ 2045523 h 2521384"/>
                <a:gd name="connsiteX109" fmla="*/ 494634 w 1576985"/>
                <a:gd name="connsiteY109" fmla="*/ 2073515 h 2521384"/>
                <a:gd name="connsiteX110" fmla="*/ 466642 w 1576985"/>
                <a:gd name="connsiteY110" fmla="*/ 2082845 h 2521384"/>
                <a:gd name="connsiteX111" fmla="*/ 447981 w 1576985"/>
                <a:gd name="connsiteY111" fmla="*/ 2101507 h 2521384"/>
                <a:gd name="connsiteX112" fmla="*/ 382667 w 1576985"/>
                <a:gd name="connsiteY112" fmla="*/ 2129498 h 2521384"/>
                <a:gd name="connsiteX113" fmla="*/ 354675 w 1576985"/>
                <a:gd name="connsiteY113" fmla="*/ 2148160 h 2521384"/>
                <a:gd name="connsiteX114" fmla="*/ 317352 w 1576985"/>
                <a:gd name="connsiteY114" fmla="*/ 2157490 h 2521384"/>
                <a:gd name="connsiteX115" fmla="*/ 289360 w 1576985"/>
                <a:gd name="connsiteY115" fmla="*/ 2166821 h 2521384"/>
                <a:gd name="connsiteX116" fmla="*/ 214716 w 1576985"/>
                <a:gd name="connsiteY116" fmla="*/ 2232135 h 2521384"/>
                <a:gd name="connsiteX117" fmla="*/ 186724 w 1576985"/>
                <a:gd name="connsiteY117" fmla="*/ 2288119 h 2521384"/>
                <a:gd name="connsiteX118" fmla="*/ 177393 w 1576985"/>
                <a:gd name="connsiteY118" fmla="*/ 2316111 h 2521384"/>
                <a:gd name="connsiteX119" fmla="*/ 196054 w 1576985"/>
                <a:gd name="connsiteY119" fmla="*/ 2437409 h 2521384"/>
                <a:gd name="connsiteX120" fmla="*/ 214716 w 1576985"/>
                <a:gd name="connsiteY120" fmla="*/ 2456070 h 2521384"/>
                <a:gd name="connsiteX121" fmla="*/ 214716 w 1576985"/>
                <a:gd name="connsiteY121" fmla="*/ 2465400 h 252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576985" h="2521384">
                  <a:moveTo>
                    <a:pt x="214716" y="2465400"/>
                  </a:moveTo>
                  <a:cubicBezTo>
                    <a:pt x="251720" y="2472801"/>
                    <a:pt x="302259" y="2482140"/>
                    <a:pt x="336013" y="2493392"/>
                  </a:cubicBezTo>
                  <a:cubicBezTo>
                    <a:pt x="345344" y="2496502"/>
                    <a:pt x="354404" y="2500589"/>
                    <a:pt x="364005" y="2502723"/>
                  </a:cubicBezTo>
                  <a:cubicBezTo>
                    <a:pt x="411351" y="2513244"/>
                    <a:pt x="466376" y="2516692"/>
                    <a:pt x="513295" y="2521384"/>
                  </a:cubicBezTo>
                  <a:cubicBezTo>
                    <a:pt x="587940" y="2518274"/>
                    <a:pt x="662697" y="2517193"/>
                    <a:pt x="737230" y="2512053"/>
                  </a:cubicBezTo>
                  <a:cubicBezTo>
                    <a:pt x="818980" y="2506415"/>
                    <a:pt x="753646" y="2507354"/>
                    <a:pt x="811875" y="2484062"/>
                  </a:cubicBezTo>
                  <a:cubicBezTo>
                    <a:pt x="832898" y="2475653"/>
                    <a:pt x="855418" y="2471621"/>
                    <a:pt x="877189" y="2465400"/>
                  </a:cubicBezTo>
                  <a:cubicBezTo>
                    <a:pt x="959533" y="2410505"/>
                    <a:pt x="827913" y="2494704"/>
                    <a:pt x="961165" y="2428078"/>
                  </a:cubicBezTo>
                  <a:cubicBezTo>
                    <a:pt x="1026695" y="2395313"/>
                    <a:pt x="971566" y="2420679"/>
                    <a:pt x="1026479" y="2400086"/>
                  </a:cubicBezTo>
                  <a:cubicBezTo>
                    <a:pt x="1042161" y="2394205"/>
                    <a:pt x="1057243" y="2386722"/>
                    <a:pt x="1073132" y="2381425"/>
                  </a:cubicBezTo>
                  <a:cubicBezTo>
                    <a:pt x="1085298" y="2377370"/>
                    <a:pt x="1098124" y="2375617"/>
                    <a:pt x="1110454" y="2372094"/>
                  </a:cubicBezTo>
                  <a:cubicBezTo>
                    <a:pt x="1119911" y="2369392"/>
                    <a:pt x="1129115" y="2365874"/>
                    <a:pt x="1138446" y="2362764"/>
                  </a:cubicBezTo>
                  <a:cubicBezTo>
                    <a:pt x="1144666" y="2356543"/>
                    <a:pt x="1149239" y="2348036"/>
                    <a:pt x="1157107" y="2344102"/>
                  </a:cubicBezTo>
                  <a:cubicBezTo>
                    <a:pt x="1174701" y="2335305"/>
                    <a:pt x="1196724" y="2336352"/>
                    <a:pt x="1213091" y="2325441"/>
                  </a:cubicBezTo>
                  <a:lnTo>
                    <a:pt x="1269075" y="2288119"/>
                  </a:lnTo>
                  <a:cubicBezTo>
                    <a:pt x="1275295" y="2275678"/>
                    <a:pt x="1280835" y="2262873"/>
                    <a:pt x="1287736" y="2250796"/>
                  </a:cubicBezTo>
                  <a:cubicBezTo>
                    <a:pt x="1293300" y="2241059"/>
                    <a:pt x="1301382" y="2232834"/>
                    <a:pt x="1306397" y="2222804"/>
                  </a:cubicBezTo>
                  <a:cubicBezTo>
                    <a:pt x="1310795" y="2214007"/>
                    <a:pt x="1312275" y="2204022"/>
                    <a:pt x="1315728" y="2194813"/>
                  </a:cubicBezTo>
                  <a:cubicBezTo>
                    <a:pt x="1321609" y="2179131"/>
                    <a:pt x="1328508" y="2163842"/>
                    <a:pt x="1334389" y="2148160"/>
                  </a:cubicBezTo>
                  <a:cubicBezTo>
                    <a:pt x="1337842" y="2138951"/>
                    <a:pt x="1338264" y="2128352"/>
                    <a:pt x="1343720" y="2120168"/>
                  </a:cubicBezTo>
                  <a:cubicBezTo>
                    <a:pt x="1363391" y="2090662"/>
                    <a:pt x="1393175" y="2067910"/>
                    <a:pt x="1409034" y="2036192"/>
                  </a:cubicBezTo>
                  <a:cubicBezTo>
                    <a:pt x="1436493" y="1981274"/>
                    <a:pt x="1423295" y="2012068"/>
                    <a:pt x="1446356" y="1942886"/>
                  </a:cubicBezTo>
                  <a:lnTo>
                    <a:pt x="1455687" y="1914894"/>
                  </a:lnTo>
                  <a:cubicBezTo>
                    <a:pt x="1449467" y="1899343"/>
                    <a:pt x="1446761" y="1881870"/>
                    <a:pt x="1437026" y="1868241"/>
                  </a:cubicBezTo>
                  <a:cubicBezTo>
                    <a:pt x="1430508" y="1859116"/>
                    <a:pt x="1418159" y="1856098"/>
                    <a:pt x="1409034" y="1849580"/>
                  </a:cubicBezTo>
                  <a:cubicBezTo>
                    <a:pt x="1359606" y="1814275"/>
                    <a:pt x="1389144" y="1827399"/>
                    <a:pt x="1343720" y="1812258"/>
                  </a:cubicBezTo>
                  <a:cubicBezTo>
                    <a:pt x="1334389" y="1806037"/>
                    <a:pt x="1326655" y="1796118"/>
                    <a:pt x="1315728" y="1793596"/>
                  </a:cubicBezTo>
                  <a:cubicBezTo>
                    <a:pt x="1207767" y="1768682"/>
                    <a:pt x="1233839" y="1818515"/>
                    <a:pt x="1213091" y="1756274"/>
                  </a:cubicBezTo>
                  <a:cubicBezTo>
                    <a:pt x="1219311" y="1737613"/>
                    <a:pt x="1223763" y="1718265"/>
                    <a:pt x="1231752" y="1700290"/>
                  </a:cubicBezTo>
                  <a:cubicBezTo>
                    <a:pt x="1239000" y="1683982"/>
                    <a:pt x="1264526" y="1653560"/>
                    <a:pt x="1278405" y="1644307"/>
                  </a:cubicBezTo>
                  <a:cubicBezTo>
                    <a:pt x="1286589" y="1638851"/>
                    <a:pt x="1297066" y="1638086"/>
                    <a:pt x="1306397" y="1634976"/>
                  </a:cubicBezTo>
                  <a:cubicBezTo>
                    <a:pt x="1324563" y="1580480"/>
                    <a:pt x="1301515" y="1630528"/>
                    <a:pt x="1343720" y="1588323"/>
                  </a:cubicBezTo>
                  <a:cubicBezTo>
                    <a:pt x="1385925" y="1546118"/>
                    <a:pt x="1335877" y="1569166"/>
                    <a:pt x="1390373" y="1551000"/>
                  </a:cubicBezTo>
                  <a:cubicBezTo>
                    <a:pt x="1393483" y="1538559"/>
                    <a:pt x="1396180" y="1526008"/>
                    <a:pt x="1399703" y="1513678"/>
                  </a:cubicBezTo>
                  <a:cubicBezTo>
                    <a:pt x="1402405" y="1504221"/>
                    <a:pt x="1409034" y="1495521"/>
                    <a:pt x="1409034" y="1485686"/>
                  </a:cubicBezTo>
                  <a:cubicBezTo>
                    <a:pt x="1409034" y="1477972"/>
                    <a:pt x="1396537" y="1406764"/>
                    <a:pt x="1390373" y="1392380"/>
                  </a:cubicBezTo>
                  <a:cubicBezTo>
                    <a:pt x="1385955" y="1382073"/>
                    <a:pt x="1377932" y="1373719"/>
                    <a:pt x="1371711" y="1364388"/>
                  </a:cubicBezTo>
                  <a:cubicBezTo>
                    <a:pt x="1349658" y="1298225"/>
                    <a:pt x="1356882" y="1331812"/>
                    <a:pt x="1371711" y="1205768"/>
                  </a:cubicBezTo>
                  <a:cubicBezTo>
                    <a:pt x="1372860" y="1196000"/>
                    <a:pt x="1376643" y="1186573"/>
                    <a:pt x="1381042" y="1177776"/>
                  </a:cubicBezTo>
                  <a:cubicBezTo>
                    <a:pt x="1392814" y="1154233"/>
                    <a:pt x="1401006" y="1148481"/>
                    <a:pt x="1418365" y="1131123"/>
                  </a:cubicBezTo>
                  <a:cubicBezTo>
                    <a:pt x="1421475" y="1121792"/>
                    <a:pt x="1420740" y="1110086"/>
                    <a:pt x="1427695" y="1103131"/>
                  </a:cubicBezTo>
                  <a:cubicBezTo>
                    <a:pt x="1459777" y="1071049"/>
                    <a:pt x="1476473" y="1068211"/>
                    <a:pt x="1511671" y="1056478"/>
                  </a:cubicBezTo>
                  <a:cubicBezTo>
                    <a:pt x="1561434" y="981833"/>
                    <a:pt x="1496120" y="1072029"/>
                    <a:pt x="1558324" y="1009825"/>
                  </a:cubicBezTo>
                  <a:cubicBezTo>
                    <a:pt x="1566253" y="1001896"/>
                    <a:pt x="1570765" y="991164"/>
                    <a:pt x="1576985" y="981833"/>
                  </a:cubicBezTo>
                  <a:cubicBezTo>
                    <a:pt x="1573875" y="938290"/>
                    <a:pt x="1577653" y="893697"/>
                    <a:pt x="1567654" y="851204"/>
                  </a:cubicBezTo>
                  <a:cubicBezTo>
                    <a:pt x="1564632" y="838359"/>
                    <a:pt x="1546981" y="834192"/>
                    <a:pt x="1539662" y="823213"/>
                  </a:cubicBezTo>
                  <a:cubicBezTo>
                    <a:pt x="1534206" y="815030"/>
                    <a:pt x="1533442" y="804552"/>
                    <a:pt x="1530332" y="795221"/>
                  </a:cubicBezTo>
                  <a:cubicBezTo>
                    <a:pt x="1527222" y="705025"/>
                    <a:pt x="1532551" y="614141"/>
                    <a:pt x="1521001" y="524633"/>
                  </a:cubicBezTo>
                  <a:cubicBezTo>
                    <a:pt x="1519566" y="513511"/>
                    <a:pt x="1502854" y="511342"/>
                    <a:pt x="1493009" y="505972"/>
                  </a:cubicBezTo>
                  <a:cubicBezTo>
                    <a:pt x="1468587" y="492651"/>
                    <a:pt x="1438036" y="488319"/>
                    <a:pt x="1418365" y="468649"/>
                  </a:cubicBezTo>
                  <a:cubicBezTo>
                    <a:pt x="1392748" y="443034"/>
                    <a:pt x="1408049" y="452770"/>
                    <a:pt x="1371711" y="440658"/>
                  </a:cubicBezTo>
                  <a:cubicBezTo>
                    <a:pt x="1285515" y="354459"/>
                    <a:pt x="1350257" y="431882"/>
                    <a:pt x="1334389" y="170070"/>
                  </a:cubicBezTo>
                  <a:cubicBezTo>
                    <a:pt x="1332284" y="135345"/>
                    <a:pt x="1337220" y="104588"/>
                    <a:pt x="1306397" y="86094"/>
                  </a:cubicBezTo>
                  <a:cubicBezTo>
                    <a:pt x="1297963" y="81034"/>
                    <a:pt x="1287736" y="79874"/>
                    <a:pt x="1278405" y="76764"/>
                  </a:cubicBezTo>
                  <a:cubicBezTo>
                    <a:pt x="1269074" y="67433"/>
                    <a:pt x="1261948" y="55180"/>
                    <a:pt x="1250413" y="48772"/>
                  </a:cubicBezTo>
                  <a:cubicBezTo>
                    <a:pt x="1233218" y="39219"/>
                    <a:pt x="1194430" y="30111"/>
                    <a:pt x="1194430" y="30111"/>
                  </a:cubicBezTo>
                  <a:cubicBezTo>
                    <a:pt x="1188210" y="23890"/>
                    <a:pt x="1183312" y="15975"/>
                    <a:pt x="1175769" y="11449"/>
                  </a:cubicBezTo>
                  <a:cubicBezTo>
                    <a:pt x="1133931" y="-13654"/>
                    <a:pt x="1035225" y="10158"/>
                    <a:pt x="1017148" y="11449"/>
                  </a:cubicBezTo>
                  <a:cubicBezTo>
                    <a:pt x="940801" y="49625"/>
                    <a:pt x="1018725" y="14035"/>
                    <a:pt x="942503" y="39441"/>
                  </a:cubicBezTo>
                  <a:cubicBezTo>
                    <a:pt x="926614" y="44737"/>
                    <a:pt x="912033" y="53786"/>
                    <a:pt x="895850" y="58102"/>
                  </a:cubicBezTo>
                  <a:cubicBezTo>
                    <a:pt x="865203" y="66275"/>
                    <a:pt x="833315" y="69072"/>
                    <a:pt x="802544" y="76764"/>
                  </a:cubicBezTo>
                  <a:cubicBezTo>
                    <a:pt x="790581" y="79755"/>
                    <a:pt x="750619" y="88730"/>
                    <a:pt x="737230" y="95425"/>
                  </a:cubicBezTo>
                  <a:cubicBezTo>
                    <a:pt x="727200" y="100440"/>
                    <a:pt x="719545" y="109669"/>
                    <a:pt x="709238" y="114086"/>
                  </a:cubicBezTo>
                  <a:cubicBezTo>
                    <a:pt x="697451" y="119138"/>
                    <a:pt x="684246" y="119894"/>
                    <a:pt x="671916" y="123417"/>
                  </a:cubicBezTo>
                  <a:cubicBezTo>
                    <a:pt x="662459" y="126119"/>
                    <a:pt x="653677" y="131475"/>
                    <a:pt x="643924" y="132747"/>
                  </a:cubicBezTo>
                  <a:cubicBezTo>
                    <a:pt x="454758" y="157421"/>
                    <a:pt x="491118" y="145791"/>
                    <a:pt x="326683" y="160739"/>
                  </a:cubicBezTo>
                  <a:cubicBezTo>
                    <a:pt x="301711" y="163009"/>
                    <a:pt x="276920" y="166960"/>
                    <a:pt x="252038" y="170070"/>
                  </a:cubicBezTo>
                  <a:cubicBezTo>
                    <a:pt x="242707" y="176290"/>
                    <a:pt x="231051" y="179974"/>
                    <a:pt x="224046" y="188731"/>
                  </a:cubicBezTo>
                  <a:cubicBezTo>
                    <a:pt x="217902" y="196411"/>
                    <a:pt x="219776" y="208289"/>
                    <a:pt x="214716" y="216723"/>
                  </a:cubicBezTo>
                  <a:cubicBezTo>
                    <a:pt x="210190" y="224266"/>
                    <a:pt x="202275" y="229164"/>
                    <a:pt x="196054" y="235384"/>
                  </a:cubicBezTo>
                  <a:cubicBezTo>
                    <a:pt x="171181" y="334882"/>
                    <a:pt x="180434" y="282729"/>
                    <a:pt x="196054" y="477980"/>
                  </a:cubicBezTo>
                  <a:cubicBezTo>
                    <a:pt x="197489" y="495915"/>
                    <a:pt x="218374" y="530059"/>
                    <a:pt x="224046" y="543294"/>
                  </a:cubicBezTo>
                  <a:cubicBezTo>
                    <a:pt x="227920" y="552334"/>
                    <a:pt x="227233" y="563606"/>
                    <a:pt x="233377" y="571286"/>
                  </a:cubicBezTo>
                  <a:cubicBezTo>
                    <a:pt x="240382" y="580043"/>
                    <a:pt x="252612" y="582942"/>
                    <a:pt x="261369" y="589947"/>
                  </a:cubicBezTo>
                  <a:cubicBezTo>
                    <a:pt x="268238" y="595443"/>
                    <a:pt x="272162" y="604675"/>
                    <a:pt x="280030" y="608609"/>
                  </a:cubicBezTo>
                  <a:cubicBezTo>
                    <a:pt x="302749" y="619969"/>
                    <a:pt x="346547" y="629903"/>
                    <a:pt x="373336" y="636600"/>
                  </a:cubicBezTo>
                  <a:lnTo>
                    <a:pt x="419989" y="683253"/>
                  </a:lnTo>
                  <a:lnTo>
                    <a:pt x="438650" y="701915"/>
                  </a:lnTo>
                  <a:cubicBezTo>
                    <a:pt x="462104" y="772275"/>
                    <a:pt x="430466" y="685548"/>
                    <a:pt x="466642" y="757898"/>
                  </a:cubicBezTo>
                  <a:cubicBezTo>
                    <a:pt x="471041" y="766695"/>
                    <a:pt x="472099" y="776850"/>
                    <a:pt x="475973" y="785890"/>
                  </a:cubicBezTo>
                  <a:cubicBezTo>
                    <a:pt x="505248" y="854199"/>
                    <a:pt x="486762" y="791727"/>
                    <a:pt x="503965" y="860535"/>
                  </a:cubicBezTo>
                  <a:cubicBezTo>
                    <a:pt x="500855" y="904078"/>
                    <a:pt x="505222" y="948813"/>
                    <a:pt x="494634" y="991164"/>
                  </a:cubicBezTo>
                  <a:cubicBezTo>
                    <a:pt x="491914" y="1002043"/>
                    <a:pt x="476672" y="1004810"/>
                    <a:pt x="466642" y="1009825"/>
                  </a:cubicBezTo>
                  <a:cubicBezTo>
                    <a:pt x="457845" y="1014224"/>
                    <a:pt x="447690" y="1015282"/>
                    <a:pt x="438650" y="1019156"/>
                  </a:cubicBezTo>
                  <a:cubicBezTo>
                    <a:pt x="425866" y="1024635"/>
                    <a:pt x="414747" y="1034157"/>
                    <a:pt x="401328" y="1037817"/>
                  </a:cubicBezTo>
                  <a:cubicBezTo>
                    <a:pt x="380110" y="1043603"/>
                    <a:pt x="357785" y="1044037"/>
                    <a:pt x="336013" y="1047147"/>
                  </a:cubicBezTo>
                  <a:cubicBezTo>
                    <a:pt x="298455" y="1084707"/>
                    <a:pt x="340215" y="1049346"/>
                    <a:pt x="280030" y="1075139"/>
                  </a:cubicBezTo>
                  <a:cubicBezTo>
                    <a:pt x="269723" y="1079556"/>
                    <a:pt x="261369" y="1087580"/>
                    <a:pt x="252038" y="1093800"/>
                  </a:cubicBezTo>
                  <a:cubicBezTo>
                    <a:pt x="192795" y="1182666"/>
                    <a:pt x="266334" y="1060315"/>
                    <a:pt x="242707" y="1308404"/>
                  </a:cubicBezTo>
                  <a:cubicBezTo>
                    <a:pt x="241775" y="1318195"/>
                    <a:pt x="223513" y="1313337"/>
                    <a:pt x="214716" y="1317735"/>
                  </a:cubicBezTo>
                  <a:cubicBezTo>
                    <a:pt x="176423" y="1336882"/>
                    <a:pt x="196992" y="1331914"/>
                    <a:pt x="168062" y="1355058"/>
                  </a:cubicBezTo>
                  <a:cubicBezTo>
                    <a:pt x="146080" y="1372644"/>
                    <a:pt x="128292" y="1379609"/>
                    <a:pt x="102748" y="1392380"/>
                  </a:cubicBezTo>
                  <a:cubicBezTo>
                    <a:pt x="52985" y="1467025"/>
                    <a:pt x="118299" y="1376829"/>
                    <a:pt x="56095" y="1439033"/>
                  </a:cubicBezTo>
                  <a:cubicBezTo>
                    <a:pt x="29357" y="1465771"/>
                    <a:pt x="43280" y="1464664"/>
                    <a:pt x="28103" y="1495017"/>
                  </a:cubicBezTo>
                  <a:cubicBezTo>
                    <a:pt x="23088" y="1505047"/>
                    <a:pt x="15662" y="1513678"/>
                    <a:pt x="9442" y="1523009"/>
                  </a:cubicBezTo>
                  <a:cubicBezTo>
                    <a:pt x="6332" y="1544780"/>
                    <a:pt x="-987" y="1566358"/>
                    <a:pt x="111" y="1588323"/>
                  </a:cubicBezTo>
                  <a:cubicBezTo>
                    <a:pt x="2154" y="1629180"/>
                    <a:pt x="5836" y="1670812"/>
                    <a:pt x="18773" y="1709621"/>
                  </a:cubicBezTo>
                  <a:cubicBezTo>
                    <a:pt x="22319" y="1720260"/>
                    <a:pt x="37028" y="1722718"/>
                    <a:pt x="46765" y="1728282"/>
                  </a:cubicBezTo>
                  <a:cubicBezTo>
                    <a:pt x="58841" y="1735183"/>
                    <a:pt x="72011" y="1740042"/>
                    <a:pt x="84087" y="1746943"/>
                  </a:cubicBezTo>
                  <a:cubicBezTo>
                    <a:pt x="93824" y="1752507"/>
                    <a:pt x="101152" y="1763082"/>
                    <a:pt x="112079" y="1765604"/>
                  </a:cubicBezTo>
                  <a:cubicBezTo>
                    <a:pt x="142536" y="1772633"/>
                    <a:pt x="174283" y="1771825"/>
                    <a:pt x="205385" y="1774935"/>
                  </a:cubicBezTo>
                  <a:lnTo>
                    <a:pt x="270699" y="1793596"/>
                  </a:lnTo>
                  <a:cubicBezTo>
                    <a:pt x="280120" y="1796422"/>
                    <a:pt x="289894" y="1798528"/>
                    <a:pt x="298691" y="1802927"/>
                  </a:cubicBezTo>
                  <a:cubicBezTo>
                    <a:pt x="308721" y="1807942"/>
                    <a:pt x="316435" y="1817034"/>
                    <a:pt x="326683" y="1821588"/>
                  </a:cubicBezTo>
                  <a:cubicBezTo>
                    <a:pt x="344658" y="1829577"/>
                    <a:pt x="364006" y="1834028"/>
                    <a:pt x="382667" y="1840249"/>
                  </a:cubicBezTo>
                  <a:cubicBezTo>
                    <a:pt x="425709" y="1854597"/>
                    <a:pt x="401004" y="1847649"/>
                    <a:pt x="457311" y="1858911"/>
                  </a:cubicBezTo>
                  <a:cubicBezTo>
                    <a:pt x="463532" y="1865131"/>
                    <a:pt x="470695" y="1870534"/>
                    <a:pt x="475973" y="1877572"/>
                  </a:cubicBezTo>
                  <a:cubicBezTo>
                    <a:pt x="489430" y="1895514"/>
                    <a:pt x="513295" y="1933556"/>
                    <a:pt x="513295" y="1933556"/>
                  </a:cubicBezTo>
                  <a:cubicBezTo>
                    <a:pt x="510185" y="1970878"/>
                    <a:pt x="508915" y="2008400"/>
                    <a:pt x="503965" y="2045523"/>
                  </a:cubicBezTo>
                  <a:cubicBezTo>
                    <a:pt x="502665" y="2055272"/>
                    <a:pt x="501589" y="2066560"/>
                    <a:pt x="494634" y="2073515"/>
                  </a:cubicBezTo>
                  <a:cubicBezTo>
                    <a:pt x="487679" y="2080470"/>
                    <a:pt x="475973" y="2079735"/>
                    <a:pt x="466642" y="2082845"/>
                  </a:cubicBezTo>
                  <a:cubicBezTo>
                    <a:pt x="460422" y="2089066"/>
                    <a:pt x="455301" y="2096627"/>
                    <a:pt x="447981" y="2101507"/>
                  </a:cubicBezTo>
                  <a:cubicBezTo>
                    <a:pt x="424923" y="2116879"/>
                    <a:pt x="407548" y="2121205"/>
                    <a:pt x="382667" y="2129498"/>
                  </a:cubicBezTo>
                  <a:cubicBezTo>
                    <a:pt x="373336" y="2135719"/>
                    <a:pt x="364982" y="2143743"/>
                    <a:pt x="354675" y="2148160"/>
                  </a:cubicBezTo>
                  <a:cubicBezTo>
                    <a:pt x="342888" y="2153212"/>
                    <a:pt x="329682" y="2153967"/>
                    <a:pt x="317352" y="2157490"/>
                  </a:cubicBezTo>
                  <a:cubicBezTo>
                    <a:pt x="307895" y="2160192"/>
                    <a:pt x="298691" y="2163711"/>
                    <a:pt x="289360" y="2166821"/>
                  </a:cubicBezTo>
                  <a:cubicBezTo>
                    <a:pt x="234778" y="2221403"/>
                    <a:pt x="261006" y="2201275"/>
                    <a:pt x="214716" y="2232135"/>
                  </a:cubicBezTo>
                  <a:cubicBezTo>
                    <a:pt x="191262" y="2302494"/>
                    <a:pt x="222900" y="2215768"/>
                    <a:pt x="186724" y="2288119"/>
                  </a:cubicBezTo>
                  <a:cubicBezTo>
                    <a:pt x="182325" y="2296916"/>
                    <a:pt x="180503" y="2306780"/>
                    <a:pt x="177393" y="2316111"/>
                  </a:cubicBezTo>
                  <a:cubicBezTo>
                    <a:pt x="177998" y="2321552"/>
                    <a:pt x="184512" y="2414325"/>
                    <a:pt x="196054" y="2437409"/>
                  </a:cubicBezTo>
                  <a:cubicBezTo>
                    <a:pt x="199988" y="2445277"/>
                    <a:pt x="208495" y="2449850"/>
                    <a:pt x="214716" y="2456070"/>
                  </a:cubicBezTo>
                  <a:lnTo>
                    <a:pt x="214716" y="2465400"/>
                  </a:lnTo>
                  <a:close/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893100" y="1615210"/>
            <a:ext cx="792088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endParaRPr lang="ar-SA" sz="1400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33665" y="1416201"/>
            <a:ext cx="1598738" cy="627203"/>
            <a:chOff x="3433665" y="1416201"/>
            <a:chExt cx="1598738" cy="627203"/>
          </a:xfrm>
        </p:grpSpPr>
        <p:sp>
          <p:nvSpPr>
            <p:cNvPr id="25" name="Rectangle 24"/>
            <p:cNvSpPr/>
            <p:nvPr/>
          </p:nvSpPr>
          <p:spPr>
            <a:xfrm>
              <a:off x="3520235" y="1416201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Na+ channel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cxnSp>
          <p:nvCxnSpPr>
            <p:cNvPr id="15" name="Straight Arrow Connector 14"/>
            <p:cNvCxnSpPr>
              <a:stCxn id="25" idx="2"/>
              <a:endCxn id="10" idx="113"/>
            </p:cNvCxnSpPr>
            <p:nvPr/>
          </p:nvCxnSpPr>
          <p:spPr>
            <a:xfrm flipH="1">
              <a:off x="3433665" y="1726320"/>
              <a:ext cx="842654" cy="2984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2"/>
              <a:endCxn id="11" idx="69"/>
            </p:cNvCxnSpPr>
            <p:nvPr/>
          </p:nvCxnSpPr>
          <p:spPr>
            <a:xfrm>
              <a:off x="4276319" y="1726320"/>
              <a:ext cx="635751" cy="3170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3635896" y="3068712"/>
            <a:ext cx="1036467" cy="202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Receptor </a:t>
            </a:r>
            <a:endParaRPr lang="ar-SA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9" idx="2"/>
          </p:cNvCxnSpPr>
          <p:nvPr/>
        </p:nvCxnSpPr>
        <p:spPr>
          <a:xfrm flipH="1">
            <a:off x="4059820" y="3271258"/>
            <a:ext cx="94310" cy="38634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2157776" y="1840676"/>
            <a:ext cx="262736" cy="1228035"/>
          </a:xfrm>
          <a:custGeom>
            <a:avLst/>
            <a:gdLst>
              <a:gd name="connsiteX0" fmla="*/ 168265 w 262736"/>
              <a:gd name="connsiteY0" fmla="*/ 0 h 1091682"/>
              <a:gd name="connsiteX1" fmla="*/ 314 w 262736"/>
              <a:gd name="connsiteY1" fmla="*/ 223935 h 1091682"/>
              <a:gd name="connsiteX2" fmla="*/ 205587 w 262736"/>
              <a:gd name="connsiteY2" fmla="*/ 317241 h 1091682"/>
              <a:gd name="connsiteX3" fmla="*/ 46967 w 262736"/>
              <a:gd name="connsiteY3" fmla="*/ 485192 h 1091682"/>
              <a:gd name="connsiteX4" fmla="*/ 233579 w 262736"/>
              <a:gd name="connsiteY4" fmla="*/ 578498 h 1091682"/>
              <a:gd name="connsiteX5" fmla="*/ 74959 w 262736"/>
              <a:gd name="connsiteY5" fmla="*/ 774441 h 1091682"/>
              <a:gd name="connsiteX6" fmla="*/ 261571 w 262736"/>
              <a:gd name="connsiteY6" fmla="*/ 858416 h 1091682"/>
              <a:gd name="connsiteX7" fmla="*/ 158934 w 262736"/>
              <a:gd name="connsiteY7" fmla="*/ 1091682 h 1091682"/>
              <a:gd name="connsiteX8" fmla="*/ 158934 w 262736"/>
              <a:gd name="connsiteY8" fmla="*/ 1091682 h 10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736" h="1091682">
                <a:moveTo>
                  <a:pt x="168265" y="0"/>
                </a:moveTo>
                <a:cubicBezTo>
                  <a:pt x="81179" y="85531"/>
                  <a:pt x="-5906" y="171062"/>
                  <a:pt x="314" y="223935"/>
                </a:cubicBezTo>
                <a:cubicBezTo>
                  <a:pt x="6534" y="276809"/>
                  <a:pt x="197812" y="273698"/>
                  <a:pt x="205587" y="317241"/>
                </a:cubicBezTo>
                <a:cubicBezTo>
                  <a:pt x="213362" y="360784"/>
                  <a:pt x="42302" y="441649"/>
                  <a:pt x="46967" y="485192"/>
                </a:cubicBezTo>
                <a:cubicBezTo>
                  <a:pt x="51632" y="528735"/>
                  <a:pt x="228914" y="530290"/>
                  <a:pt x="233579" y="578498"/>
                </a:cubicBezTo>
                <a:cubicBezTo>
                  <a:pt x="238244" y="626706"/>
                  <a:pt x="70294" y="727788"/>
                  <a:pt x="74959" y="774441"/>
                </a:cubicBezTo>
                <a:cubicBezTo>
                  <a:pt x="79624" y="821094"/>
                  <a:pt x="247575" y="805543"/>
                  <a:pt x="261571" y="858416"/>
                </a:cubicBezTo>
                <a:cubicBezTo>
                  <a:pt x="275567" y="911290"/>
                  <a:pt x="158934" y="1091682"/>
                  <a:pt x="158934" y="1091682"/>
                </a:cubicBezTo>
                <a:lnTo>
                  <a:pt x="158934" y="109168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Freeform 41"/>
          <p:cNvSpPr/>
          <p:nvPr/>
        </p:nvSpPr>
        <p:spPr>
          <a:xfrm>
            <a:off x="2199840" y="3464430"/>
            <a:ext cx="262736" cy="1478992"/>
          </a:xfrm>
          <a:custGeom>
            <a:avLst/>
            <a:gdLst>
              <a:gd name="connsiteX0" fmla="*/ 168265 w 262736"/>
              <a:gd name="connsiteY0" fmla="*/ 0 h 1091682"/>
              <a:gd name="connsiteX1" fmla="*/ 314 w 262736"/>
              <a:gd name="connsiteY1" fmla="*/ 223935 h 1091682"/>
              <a:gd name="connsiteX2" fmla="*/ 205587 w 262736"/>
              <a:gd name="connsiteY2" fmla="*/ 317241 h 1091682"/>
              <a:gd name="connsiteX3" fmla="*/ 46967 w 262736"/>
              <a:gd name="connsiteY3" fmla="*/ 485192 h 1091682"/>
              <a:gd name="connsiteX4" fmla="*/ 233579 w 262736"/>
              <a:gd name="connsiteY4" fmla="*/ 578498 h 1091682"/>
              <a:gd name="connsiteX5" fmla="*/ 74959 w 262736"/>
              <a:gd name="connsiteY5" fmla="*/ 774441 h 1091682"/>
              <a:gd name="connsiteX6" fmla="*/ 261571 w 262736"/>
              <a:gd name="connsiteY6" fmla="*/ 858416 h 1091682"/>
              <a:gd name="connsiteX7" fmla="*/ 158934 w 262736"/>
              <a:gd name="connsiteY7" fmla="*/ 1091682 h 1091682"/>
              <a:gd name="connsiteX8" fmla="*/ 158934 w 262736"/>
              <a:gd name="connsiteY8" fmla="*/ 1091682 h 10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736" h="1091682">
                <a:moveTo>
                  <a:pt x="168265" y="0"/>
                </a:moveTo>
                <a:cubicBezTo>
                  <a:pt x="81179" y="85531"/>
                  <a:pt x="-5906" y="171062"/>
                  <a:pt x="314" y="223935"/>
                </a:cubicBezTo>
                <a:cubicBezTo>
                  <a:pt x="6534" y="276809"/>
                  <a:pt x="197812" y="273698"/>
                  <a:pt x="205587" y="317241"/>
                </a:cubicBezTo>
                <a:cubicBezTo>
                  <a:pt x="213362" y="360784"/>
                  <a:pt x="42302" y="441649"/>
                  <a:pt x="46967" y="485192"/>
                </a:cubicBezTo>
                <a:cubicBezTo>
                  <a:pt x="51632" y="528735"/>
                  <a:pt x="228914" y="530290"/>
                  <a:pt x="233579" y="578498"/>
                </a:cubicBezTo>
                <a:cubicBezTo>
                  <a:pt x="238244" y="626706"/>
                  <a:pt x="70294" y="727788"/>
                  <a:pt x="74959" y="774441"/>
                </a:cubicBezTo>
                <a:cubicBezTo>
                  <a:pt x="79624" y="821094"/>
                  <a:pt x="247575" y="805543"/>
                  <a:pt x="261571" y="858416"/>
                </a:cubicBezTo>
                <a:cubicBezTo>
                  <a:pt x="275567" y="911290"/>
                  <a:pt x="158934" y="1091682"/>
                  <a:pt x="158934" y="1091682"/>
                </a:cubicBezTo>
                <a:lnTo>
                  <a:pt x="158934" y="109168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Rectangle 43"/>
          <p:cNvSpPr/>
          <p:nvPr/>
        </p:nvSpPr>
        <p:spPr>
          <a:xfrm>
            <a:off x="1952865" y="3163246"/>
            <a:ext cx="792088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endParaRPr lang="ar-SA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67611" y="4943422"/>
            <a:ext cx="792088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r>
              <a:rPr lang="en-US" sz="1200" dirty="0" smtClean="0">
                <a:solidFill>
                  <a:schemeClr val="tx1"/>
                </a:solidFill>
              </a:rPr>
              <a:t>+</a:t>
            </a:r>
            <a:endParaRPr lang="ar-SA" sz="1400" dirty="0">
              <a:solidFill>
                <a:schemeClr val="tx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660232" y="1721001"/>
            <a:ext cx="2351860" cy="2918522"/>
            <a:chOff x="6660232" y="1721001"/>
            <a:chExt cx="2351860" cy="2918522"/>
          </a:xfrm>
        </p:grpSpPr>
        <p:sp>
          <p:nvSpPr>
            <p:cNvPr id="52" name="Rectangle 51"/>
            <p:cNvSpPr/>
            <p:nvPr/>
          </p:nvSpPr>
          <p:spPr>
            <a:xfrm>
              <a:off x="6804248" y="4329404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Inside 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660232" y="1721001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Outside 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8100949" y="2953306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Membrane 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8405259" y="2203748"/>
              <a:ext cx="296714" cy="1945332"/>
            </a:xfrm>
            <a:prstGeom prst="rightBrace">
              <a:avLst>
                <a:gd name="adj1" fmla="val 49213"/>
                <a:gd name="adj2" fmla="val 4952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2889056" y="2492896"/>
            <a:ext cx="1139784" cy="31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cs typeface="+mj-cs"/>
              </a:rPr>
              <a:t>Membrane</a:t>
            </a:r>
            <a:r>
              <a:rPr lang="en-US" sz="16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cs typeface="+mj-cs"/>
              </a:rPr>
              <a:t>diffusion</a:t>
            </a:r>
            <a:endParaRPr lang="ar-SA" sz="1600" b="1" dirty="0">
              <a:solidFill>
                <a:schemeClr val="bg1"/>
              </a:solidFill>
              <a:cs typeface="+mj-cs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348909" y="2647955"/>
            <a:ext cx="675392" cy="63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50" idx="3"/>
            <a:endCxn id="51" idx="2"/>
          </p:cNvCxnSpPr>
          <p:nvPr/>
        </p:nvCxnSpPr>
        <p:spPr>
          <a:xfrm flipV="1">
            <a:off x="2759699" y="3965274"/>
            <a:ext cx="1560273" cy="108616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154130" y="3232133"/>
            <a:ext cx="579660" cy="51504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Na+</a:t>
            </a:r>
            <a:endParaRPr lang="ar-SA" sz="1050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4382533" y="2390432"/>
            <a:ext cx="579660" cy="51504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Na+</a:t>
            </a:r>
            <a:endParaRPr lang="ar-SA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3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9" grpId="0" animBg="1"/>
      <p:bldP spid="29" grpId="0" animBg="1"/>
      <p:bldP spid="40" grpId="0" animBg="1"/>
      <p:bldP spid="42" grpId="0" animBg="1"/>
      <p:bldP spid="44" grpId="0" animBg="1"/>
      <p:bldP spid="50" grpId="0" animBg="1"/>
      <p:bldP spid="63" grpId="0"/>
      <p:bldP spid="76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40466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The commonly used LA are </a:t>
            </a:r>
            <a:r>
              <a:rPr lang="en-US" b="1" u="sng" dirty="0"/>
              <a:t>weak base </a:t>
            </a:r>
            <a:r>
              <a:rPr lang="en-US" dirty="0"/>
              <a:t>with at least 1 </a:t>
            </a:r>
            <a:r>
              <a:rPr lang="en-US" dirty="0" err="1"/>
              <a:t>ionizable</a:t>
            </a:r>
            <a:r>
              <a:rPr lang="en-US" dirty="0"/>
              <a:t> amine function that can become charged through the gain of a proton.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09184" y="1556792"/>
            <a:ext cx="2098920" cy="838228"/>
            <a:chOff x="1043608" y="2420888"/>
            <a:chExt cx="2098920" cy="838228"/>
          </a:xfrm>
        </p:grpSpPr>
        <p:sp>
          <p:nvSpPr>
            <p:cNvPr id="5" name="Rectangle 4"/>
            <p:cNvSpPr/>
            <p:nvPr/>
          </p:nvSpPr>
          <p:spPr>
            <a:xfrm>
              <a:off x="1043608" y="2564904"/>
              <a:ext cx="792088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Drug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+  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752999" y="2786452"/>
              <a:ext cx="648072" cy="60960"/>
              <a:chOff x="0" y="0"/>
              <a:chExt cx="487680" cy="6096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0" y="0"/>
                <a:ext cx="449580" cy="0"/>
              </a:xfrm>
              <a:prstGeom prst="straightConnector1">
                <a:avLst/>
              </a:prstGeom>
              <a:ln cap="flat">
                <a:headEnd type="stealt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" y="60960"/>
                <a:ext cx="449580" cy="0"/>
              </a:xfrm>
              <a:prstGeom prst="straightConnector1">
                <a:avLst/>
              </a:prstGeom>
              <a:ln cap="flat">
                <a:headEnd type="stealt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/>
          </p:nvSpPr>
          <p:spPr>
            <a:xfrm>
              <a:off x="1752999" y="2420888"/>
              <a:ext cx="792088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+H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+  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50440" y="2534424"/>
              <a:ext cx="792088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Drug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999" y="2755060"/>
              <a:ext cx="792088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-H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  </a:t>
              </a:r>
              <a:endParaRPr lang="ar-SA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02085" y="2801174"/>
            <a:ext cx="4690730" cy="1391768"/>
            <a:chOff x="323528" y="3873436"/>
            <a:chExt cx="4690730" cy="1391768"/>
          </a:xfrm>
        </p:grpSpPr>
        <p:pic>
          <p:nvPicPr>
            <p:cNvPr id="13" name="Picture 12" descr="File:Bupivacaine skeletal.sv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927442"/>
              <a:ext cx="1800199" cy="1337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Plus 13"/>
            <p:cNvSpPr/>
            <p:nvPr/>
          </p:nvSpPr>
          <p:spPr>
            <a:xfrm>
              <a:off x="1547664" y="4293096"/>
              <a:ext cx="144016" cy="126014"/>
            </a:xfrm>
            <a:prstGeom prst="mathPlus">
              <a:avLst>
                <a:gd name="adj1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91680" y="4488311"/>
              <a:ext cx="144016" cy="108012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763688" y="4653136"/>
              <a:ext cx="432048" cy="2008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r>
                <a:rPr lang="en-US" baseline="30000" dirty="0" smtClean="0">
                  <a:solidFill>
                    <a:schemeClr val="tx1"/>
                  </a:solidFill>
                </a:rPr>
                <a:t>+  </a:t>
              </a:r>
              <a:endParaRPr lang="ar-SA" dirty="0">
                <a:solidFill>
                  <a:schemeClr val="tx1"/>
                </a:solidFill>
              </a:endParaRPr>
            </a:p>
          </p:txBody>
        </p:sp>
        <p:pic>
          <p:nvPicPr>
            <p:cNvPr id="17" name="Picture 16" descr="File:Bupivacaine skeletal.sv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4059" y="3873436"/>
              <a:ext cx="1800199" cy="13377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17"/>
            <p:cNvGrpSpPr/>
            <p:nvPr/>
          </p:nvGrpSpPr>
          <p:grpSpPr>
            <a:xfrm>
              <a:off x="2128748" y="4069197"/>
              <a:ext cx="1291123" cy="838228"/>
              <a:chOff x="3270034" y="2223322"/>
              <a:chExt cx="792088" cy="838228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3270034" y="2588886"/>
                <a:ext cx="648072" cy="60960"/>
                <a:chOff x="0" y="0"/>
                <a:chExt cx="487680" cy="60960"/>
              </a:xfrm>
            </p:grpSpPr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0" y="0"/>
                  <a:ext cx="449580" cy="0"/>
                </a:xfrm>
                <a:prstGeom prst="straightConnector1">
                  <a:avLst/>
                </a:prstGeom>
                <a:ln cap="flat"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flipH="1">
                  <a:off x="38100" y="60960"/>
                  <a:ext cx="449580" cy="0"/>
                </a:xfrm>
                <a:prstGeom prst="straightConnector1">
                  <a:avLst/>
                </a:prstGeom>
                <a:ln cap="flat">
                  <a:headEnd type="stealt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Rectangle 19"/>
              <p:cNvSpPr/>
              <p:nvPr/>
            </p:nvSpPr>
            <p:spPr>
              <a:xfrm>
                <a:off x="3270034" y="2223322"/>
                <a:ext cx="792088" cy="5040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+H</a:t>
                </a:r>
                <a:r>
                  <a:rPr lang="en-US" baseline="30000" dirty="0" smtClean="0">
                    <a:solidFill>
                      <a:schemeClr val="tx1"/>
                    </a:solidFill>
                  </a:rPr>
                  <a:t>+  </a:t>
                </a:r>
                <a:endParaRPr lang="ar-SA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270034" y="2557494"/>
                <a:ext cx="792088" cy="50405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-H</a:t>
                </a:r>
                <a:r>
                  <a:rPr lang="en-US" baseline="30000" dirty="0" smtClean="0">
                    <a:solidFill>
                      <a:schemeClr val="tx1"/>
                    </a:solidFill>
                  </a:rPr>
                  <a:t>  </a:t>
                </a:r>
                <a:endParaRPr lang="ar-SA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4" name="Oval 23"/>
          <p:cNvSpPr/>
          <p:nvPr/>
        </p:nvSpPr>
        <p:spPr>
          <a:xfrm>
            <a:off x="3409184" y="3140968"/>
            <a:ext cx="396044" cy="383093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extBox 24"/>
          <p:cNvSpPr txBox="1"/>
          <p:nvPr/>
        </p:nvSpPr>
        <p:spPr>
          <a:xfrm>
            <a:off x="1715380" y="2395020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Ionizable</a:t>
            </a:r>
            <a:r>
              <a:rPr lang="en-US" dirty="0" smtClean="0"/>
              <a:t> amine </a:t>
            </a:r>
            <a:endParaRPr lang="ar-SA" dirty="0"/>
          </a:p>
        </p:txBody>
      </p:sp>
      <p:sp>
        <p:nvSpPr>
          <p:cNvPr id="26" name="TextBox 25"/>
          <p:cNvSpPr txBox="1"/>
          <p:nvPr/>
        </p:nvSpPr>
        <p:spPr>
          <a:xfrm>
            <a:off x="1862675" y="4195486"/>
            <a:ext cx="233859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/>
              <a:t>the ionize (charged) form</a:t>
            </a:r>
            <a:endParaRPr lang="ar-SA" sz="1600" dirty="0"/>
          </a:p>
        </p:txBody>
      </p:sp>
      <p:cxnSp>
        <p:nvCxnSpPr>
          <p:cNvPr id="28" name="Straight Arrow Connector 27"/>
          <p:cNvCxnSpPr>
            <a:stCxn id="25" idx="2"/>
          </p:cNvCxnSpPr>
          <p:nvPr/>
        </p:nvCxnSpPr>
        <p:spPr>
          <a:xfrm>
            <a:off x="2651484" y="2764352"/>
            <a:ext cx="757700" cy="484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81947" y="4180097"/>
            <a:ext cx="34118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 smtClean="0"/>
              <a:t>The </a:t>
            </a:r>
            <a:r>
              <a:rPr lang="en-US" sz="1600" dirty="0" err="1" smtClean="0"/>
              <a:t>Nonionize</a:t>
            </a:r>
            <a:r>
              <a:rPr lang="en-US" sz="1600" dirty="0" smtClean="0"/>
              <a:t> ( </a:t>
            </a:r>
            <a:r>
              <a:rPr lang="en-US" sz="1600" dirty="0"/>
              <a:t>uncharged) form</a:t>
            </a:r>
            <a:endParaRPr lang="ar-SA" sz="1600" dirty="0"/>
          </a:p>
        </p:txBody>
      </p:sp>
      <p:sp>
        <p:nvSpPr>
          <p:cNvPr id="32" name="Down Arrow 31"/>
          <p:cNvSpPr/>
          <p:nvPr/>
        </p:nvSpPr>
        <p:spPr>
          <a:xfrm>
            <a:off x="6300192" y="4534040"/>
            <a:ext cx="288032" cy="566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TextBox 32"/>
          <p:cNvSpPr txBox="1"/>
          <p:nvPr/>
        </p:nvSpPr>
        <p:spPr>
          <a:xfrm>
            <a:off x="5561278" y="5100573"/>
            <a:ext cx="19630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More lipid soluble </a:t>
            </a:r>
            <a:endParaRPr lang="ar-SA" dirty="0"/>
          </a:p>
        </p:txBody>
      </p:sp>
      <p:sp>
        <p:nvSpPr>
          <p:cNvPr id="34" name="TextBox 33"/>
          <p:cNvSpPr txBox="1"/>
          <p:nvPr/>
        </p:nvSpPr>
        <p:spPr>
          <a:xfrm>
            <a:off x="5292080" y="5895181"/>
            <a:ext cx="33123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It </a:t>
            </a:r>
            <a:r>
              <a:rPr lang="en-US" dirty="0"/>
              <a:t>will facilitate its penetration through the cell </a:t>
            </a:r>
            <a:r>
              <a:rPr lang="en-US" dirty="0" smtClean="0"/>
              <a:t>membrane (bilayer phospholipid) </a:t>
            </a:r>
            <a:endParaRPr lang="ar-SA" dirty="0"/>
          </a:p>
        </p:txBody>
      </p:sp>
      <p:sp>
        <p:nvSpPr>
          <p:cNvPr id="35" name="TextBox 34"/>
          <p:cNvSpPr txBox="1"/>
          <p:nvPr/>
        </p:nvSpPr>
        <p:spPr>
          <a:xfrm>
            <a:off x="28183" y="5285239"/>
            <a:ext cx="3579023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/>
              <a:t>Once the drug has penetrated the lipid barrier and reach its site of </a:t>
            </a:r>
            <a:r>
              <a:rPr lang="en-US" dirty="0" smtClean="0"/>
              <a:t>action (receptor) </a:t>
            </a:r>
            <a:r>
              <a:rPr lang="en-US" dirty="0"/>
              <a:t>it ionized and the ionized form is responsible for LA activity</a:t>
            </a:r>
          </a:p>
          <a:p>
            <a:pPr algn="l" rtl="0"/>
            <a:endParaRPr lang="ar-SA" dirty="0"/>
          </a:p>
        </p:txBody>
      </p:sp>
      <p:sp>
        <p:nvSpPr>
          <p:cNvPr id="36" name="Down Arrow 35"/>
          <p:cNvSpPr/>
          <p:nvPr/>
        </p:nvSpPr>
        <p:spPr>
          <a:xfrm>
            <a:off x="6300192" y="5469905"/>
            <a:ext cx="242611" cy="425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Left Arrow 36"/>
          <p:cNvSpPr/>
          <p:nvPr/>
        </p:nvSpPr>
        <p:spPr>
          <a:xfrm rot="883835">
            <a:off x="3679521" y="6078242"/>
            <a:ext cx="1473943" cy="2635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Up-Down Arrow 37"/>
          <p:cNvSpPr/>
          <p:nvPr/>
        </p:nvSpPr>
        <p:spPr>
          <a:xfrm>
            <a:off x="2302085" y="4653136"/>
            <a:ext cx="181683" cy="5760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Rounded Rectangle 38"/>
          <p:cNvSpPr/>
          <p:nvPr/>
        </p:nvSpPr>
        <p:spPr>
          <a:xfrm>
            <a:off x="1403648" y="2174384"/>
            <a:ext cx="5808948" cy="173605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>
                <a:cs typeface="+mj-cs"/>
              </a:rPr>
              <a:t>Thus, both the </a:t>
            </a:r>
            <a:r>
              <a:rPr lang="en-US" sz="2000" b="1" dirty="0" err="1">
                <a:cs typeface="+mj-cs"/>
              </a:rPr>
              <a:t>nonionized</a:t>
            </a:r>
            <a:r>
              <a:rPr lang="en-US" sz="2000" b="1" dirty="0">
                <a:cs typeface="+mj-cs"/>
              </a:rPr>
              <a:t> and the ionized forms of the drug play important roles, the first in reaching the receptor site and the second in causing the effect</a:t>
            </a:r>
            <a:r>
              <a:rPr lang="en-US" dirty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47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31" grpId="0"/>
      <p:bldP spid="32" grpId="0" animBg="1"/>
      <p:bldP spid="33" grpId="0"/>
      <p:bldP spid="34" grpId="0"/>
      <p:bldP spid="35" grpId="0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3923928" y="3749250"/>
            <a:ext cx="792088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r>
              <a:rPr lang="en-US" sz="1200" dirty="0" smtClean="0">
                <a:solidFill>
                  <a:schemeClr val="tx1"/>
                </a:solidFill>
              </a:rPr>
              <a:t>+</a:t>
            </a:r>
            <a:endParaRPr lang="ar-SA" sz="1400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46854" y="1808020"/>
            <a:ext cx="7858405" cy="2596029"/>
            <a:chOff x="546854" y="1808020"/>
            <a:chExt cx="7858405" cy="2596029"/>
          </a:xfrm>
        </p:grpSpPr>
        <p:grpSp>
          <p:nvGrpSpPr>
            <p:cNvPr id="8" name="Group 7"/>
            <p:cNvGrpSpPr/>
            <p:nvPr/>
          </p:nvGrpSpPr>
          <p:grpSpPr>
            <a:xfrm>
              <a:off x="5580112" y="2203748"/>
              <a:ext cx="2825147" cy="1945332"/>
              <a:chOff x="5364088" y="2203748"/>
              <a:chExt cx="2825147" cy="1945332"/>
            </a:xfrm>
          </p:grpSpPr>
          <p:sp>
            <p:nvSpPr>
              <p:cNvPr id="3" name="Flowchart: Predefined Process 2"/>
              <p:cNvSpPr/>
              <p:nvPr/>
            </p:nvSpPr>
            <p:spPr>
              <a:xfrm rot="5400000">
                <a:off x="5796136" y="1772816"/>
                <a:ext cx="1944216" cy="2808312"/>
              </a:xfrm>
              <a:prstGeom prst="flowChartPredefinedProces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380923" y="3861048"/>
                <a:ext cx="2808312" cy="2880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364696" y="2203748"/>
                <a:ext cx="2808312" cy="289148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46854" y="2204864"/>
              <a:ext cx="2815614" cy="1944216"/>
              <a:chOff x="539552" y="2204864"/>
              <a:chExt cx="2815614" cy="1944216"/>
            </a:xfrm>
          </p:grpSpPr>
          <p:sp>
            <p:nvSpPr>
              <p:cNvPr id="2" name="Flowchart: Predefined Process 1"/>
              <p:cNvSpPr/>
              <p:nvPr/>
            </p:nvSpPr>
            <p:spPr>
              <a:xfrm rot="5400000">
                <a:off x="971600" y="1772816"/>
                <a:ext cx="1944216" cy="2808312"/>
              </a:xfrm>
              <a:prstGeom prst="flowChartPredefinedProcess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539552" y="2204864"/>
                <a:ext cx="2808312" cy="2880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46854" y="3861048"/>
                <a:ext cx="2808312" cy="2880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0" name="Freeform 9"/>
            <p:cNvSpPr/>
            <p:nvPr/>
          </p:nvSpPr>
          <p:spPr>
            <a:xfrm>
              <a:off x="2548804" y="1838131"/>
              <a:ext cx="1727515" cy="2565918"/>
            </a:xfrm>
            <a:custGeom>
              <a:avLst/>
              <a:gdLst>
                <a:gd name="connsiteX0" fmla="*/ 269041 w 1727515"/>
                <a:gd name="connsiteY0" fmla="*/ 27991 h 2565918"/>
                <a:gd name="connsiteX1" fmla="*/ 231718 w 1727515"/>
                <a:gd name="connsiteY1" fmla="*/ 74645 h 2565918"/>
                <a:gd name="connsiteX2" fmla="*/ 194396 w 1727515"/>
                <a:gd name="connsiteY2" fmla="*/ 83975 h 2565918"/>
                <a:gd name="connsiteX3" fmla="*/ 175735 w 1727515"/>
                <a:gd name="connsiteY3" fmla="*/ 111967 h 2565918"/>
                <a:gd name="connsiteX4" fmla="*/ 147743 w 1727515"/>
                <a:gd name="connsiteY4" fmla="*/ 139959 h 2565918"/>
                <a:gd name="connsiteX5" fmla="*/ 129082 w 1727515"/>
                <a:gd name="connsiteY5" fmla="*/ 167951 h 2565918"/>
                <a:gd name="connsiteX6" fmla="*/ 91759 w 1727515"/>
                <a:gd name="connsiteY6" fmla="*/ 214604 h 2565918"/>
                <a:gd name="connsiteX7" fmla="*/ 63767 w 1727515"/>
                <a:gd name="connsiteY7" fmla="*/ 279918 h 2565918"/>
                <a:gd name="connsiteX8" fmla="*/ 45106 w 1727515"/>
                <a:gd name="connsiteY8" fmla="*/ 335902 h 2565918"/>
                <a:gd name="connsiteX9" fmla="*/ 35776 w 1727515"/>
                <a:gd name="connsiteY9" fmla="*/ 363893 h 2565918"/>
                <a:gd name="connsiteX10" fmla="*/ 17114 w 1727515"/>
                <a:gd name="connsiteY10" fmla="*/ 382555 h 2565918"/>
                <a:gd name="connsiteX11" fmla="*/ 17114 w 1727515"/>
                <a:gd name="connsiteY11" fmla="*/ 671804 h 2565918"/>
                <a:gd name="connsiteX12" fmla="*/ 54437 w 1727515"/>
                <a:gd name="connsiteY12" fmla="*/ 709126 h 2565918"/>
                <a:gd name="connsiteX13" fmla="*/ 82429 w 1727515"/>
                <a:gd name="connsiteY13" fmla="*/ 727787 h 2565918"/>
                <a:gd name="connsiteX14" fmla="*/ 138412 w 1727515"/>
                <a:gd name="connsiteY14" fmla="*/ 746449 h 2565918"/>
                <a:gd name="connsiteX15" fmla="*/ 166404 w 1727515"/>
                <a:gd name="connsiteY15" fmla="*/ 755779 h 2565918"/>
                <a:gd name="connsiteX16" fmla="*/ 203727 w 1727515"/>
                <a:gd name="connsiteY16" fmla="*/ 774440 h 2565918"/>
                <a:gd name="connsiteX17" fmla="*/ 241049 w 1727515"/>
                <a:gd name="connsiteY17" fmla="*/ 802432 h 2565918"/>
                <a:gd name="connsiteX18" fmla="*/ 269041 w 1727515"/>
                <a:gd name="connsiteY18" fmla="*/ 821093 h 2565918"/>
                <a:gd name="connsiteX19" fmla="*/ 334355 w 1727515"/>
                <a:gd name="connsiteY19" fmla="*/ 886408 h 2565918"/>
                <a:gd name="connsiteX20" fmla="*/ 353016 w 1727515"/>
                <a:gd name="connsiteY20" fmla="*/ 923730 h 2565918"/>
                <a:gd name="connsiteX21" fmla="*/ 371678 w 1727515"/>
                <a:gd name="connsiteY21" fmla="*/ 942391 h 2565918"/>
                <a:gd name="connsiteX22" fmla="*/ 381008 w 1727515"/>
                <a:gd name="connsiteY22" fmla="*/ 979714 h 2565918"/>
                <a:gd name="connsiteX23" fmla="*/ 390339 w 1727515"/>
                <a:gd name="connsiteY23" fmla="*/ 1007706 h 2565918"/>
                <a:gd name="connsiteX24" fmla="*/ 381008 w 1727515"/>
                <a:gd name="connsiteY24" fmla="*/ 1240971 h 2565918"/>
                <a:gd name="connsiteX25" fmla="*/ 343686 w 1727515"/>
                <a:gd name="connsiteY25" fmla="*/ 1296955 h 2565918"/>
                <a:gd name="connsiteX26" fmla="*/ 315694 w 1727515"/>
                <a:gd name="connsiteY26" fmla="*/ 1371600 h 2565918"/>
                <a:gd name="connsiteX27" fmla="*/ 287702 w 1727515"/>
                <a:gd name="connsiteY27" fmla="*/ 1418253 h 2565918"/>
                <a:gd name="connsiteX28" fmla="*/ 259710 w 1727515"/>
                <a:gd name="connsiteY28" fmla="*/ 1492898 h 2565918"/>
                <a:gd name="connsiteX29" fmla="*/ 241049 w 1727515"/>
                <a:gd name="connsiteY29" fmla="*/ 1567542 h 2565918"/>
                <a:gd name="connsiteX30" fmla="*/ 222388 w 1727515"/>
                <a:gd name="connsiteY30" fmla="*/ 1670179 h 2565918"/>
                <a:gd name="connsiteX31" fmla="*/ 213057 w 1727515"/>
                <a:gd name="connsiteY31" fmla="*/ 1707502 h 2565918"/>
                <a:gd name="connsiteX32" fmla="*/ 222388 w 1727515"/>
                <a:gd name="connsiteY32" fmla="*/ 1791477 h 2565918"/>
                <a:gd name="connsiteX33" fmla="*/ 269041 w 1727515"/>
                <a:gd name="connsiteY33" fmla="*/ 1800808 h 2565918"/>
                <a:gd name="connsiteX34" fmla="*/ 325025 w 1727515"/>
                <a:gd name="connsiteY34" fmla="*/ 1819469 h 2565918"/>
                <a:gd name="connsiteX35" fmla="*/ 362347 w 1727515"/>
                <a:gd name="connsiteY35" fmla="*/ 1884783 h 2565918"/>
                <a:gd name="connsiteX36" fmla="*/ 334355 w 1727515"/>
                <a:gd name="connsiteY36" fmla="*/ 2024742 h 2565918"/>
                <a:gd name="connsiteX37" fmla="*/ 315694 w 1727515"/>
                <a:gd name="connsiteY37" fmla="*/ 2090057 h 2565918"/>
                <a:gd name="connsiteX38" fmla="*/ 306363 w 1727515"/>
                <a:gd name="connsiteY38" fmla="*/ 2118049 h 2565918"/>
                <a:gd name="connsiteX39" fmla="*/ 315694 w 1727515"/>
                <a:gd name="connsiteY39" fmla="*/ 2230016 h 2565918"/>
                <a:gd name="connsiteX40" fmla="*/ 371678 w 1727515"/>
                <a:gd name="connsiteY40" fmla="*/ 2304661 h 2565918"/>
                <a:gd name="connsiteX41" fmla="*/ 381008 w 1727515"/>
                <a:gd name="connsiteY41" fmla="*/ 2332653 h 2565918"/>
                <a:gd name="connsiteX42" fmla="*/ 446323 w 1727515"/>
                <a:gd name="connsiteY42" fmla="*/ 2416628 h 2565918"/>
                <a:gd name="connsiteX43" fmla="*/ 474314 w 1727515"/>
                <a:gd name="connsiteY43" fmla="*/ 2472612 h 2565918"/>
                <a:gd name="connsiteX44" fmla="*/ 492976 w 1727515"/>
                <a:gd name="connsiteY44" fmla="*/ 2491273 h 2565918"/>
                <a:gd name="connsiteX45" fmla="*/ 511637 w 1727515"/>
                <a:gd name="connsiteY45" fmla="*/ 2519265 h 2565918"/>
                <a:gd name="connsiteX46" fmla="*/ 539629 w 1727515"/>
                <a:gd name="connsiteY46" fmla="*/ 2528596 h 2565918"/>
                <a:gd name="connsiteX47" fmla="*/ 567620 w 1727515"/>
                <a:gd name="connsiteY47" fmla="*/ 2547257 h 2565918"/>
                <a:gd name="connsiteX48" fmla="*/ 623604 w 1727515"/>
                <a:gd name="connsiteY48" fmla="*/ 2565918 h 2565918"/>
                <a:gd name="connsiteX49" fmla="*/ 884861 w 1727515"/>
                <a:gd name="connsiteY49" fmla="*/ 2556587 h 2565918"/>
                <a:gd name="connsiteX50" fmla="*/ 931514 w 1727515"/>
                <a:gd name="connsiteY50" fmla="*/ 2537926 h 2565918"/>
                <a:gd name="connsiteX51" fmla="*/ 987498 w 1727515"/>
                <a:gd name="connsiteY51" fmla="*/ 2528596 h 2565918"/>
                <a:gd name="connsiteX52" fmla="*/ 1052812 w 1727515"/>
                <a:gd name="connsiteY52" fmla="*/ 2509934 h 2565918"/>
                <a:gd name="connsiteX53" fmla="*/ 1099465 w 1727515"/>
                <a:gd name="connsiteY53" fmla="*/ 2500604 h 2565918"/>
                <a:gd name="connsiteX54" fmla="*/ 1127457 w 1727515"/>
                <a:gd name="connsiteY54" fmla="*/ 2481942 h 2565918"/>
                <a:gd name="connsiteX55" fmla="*/ 1183441 w 1727515"/>
                <a:gd name="connsiteY55" fmla="*/ 2463281 h 2565918"/>
                <a:gd name="connsiteX56" fmla="*/ 1239425 w 1727515"/>
                <a:gd name="connsiteY56" fmla="*/ 2425959 h 2565918"/>
                <a:gd name="connsiteX57" fmla="*/ 1304739 w 1727515"/>
                <a:gd name="connsiteY57" fmla="*/ 2407298 h 2565918"/>
                <a:gd name="connsiteX58" fmla="*/ 1360723 w 1727515"/>
                <a:gd name="connsiteY58" fmla="*/ 2397967 h 2565918"/>
                <a:gd name="connsiteX59" fmla="*/ 1444698 w 1727515"/>
                <a:gd name="connsiteY59" fmla="*/ 2379306 h 2565918"/>
                <a:gd name="connsiteX60" fmla="*/ 1472690 w 1727515"/>
                <a:gd name="connsiteY60" fmla="*/ 2360645 h 2565918"/>
                <a:gd name="connsiteX61" fmla="*/ 1500682 w 1727515"/>
                <a:gd name="connsiteY61" fmla="*/ 2351314 h 2565918"/>
                <a:gd name="connsiteX62" fmla="*/ 1510012 w 1727515"/>
                <a:gd name="connsiteY62" fmla="*/ 2323322 h 2565918"/>
                <a:gd name="connsiteX63" fmla="*/ 1519343 w 1727515"/>
                <a:gd name="connsiteY63" fmla="*/ 2220685 h 2565918"/>
                <a:gd name="connsiteX64" fmla="*/ 1528674 w 1727515"/>
                <a:gd name="connsiteY64" fmla="*/ 2174032 h 2565918"/>
                <a:gd name="connsiteX65" fmla="*/ 1510012 w 1727515"/>
                <a:gd name="connsiteY65" fmla="*/ 2071396 h 2565918"/>
                <a:gd name="connsiteX66" fmla="*/ 1472690 w 1727515"/>
                <a:gd name="connsiteY66" fmla="*/ 2024742 h 2565918"/>
                <a:gd name="connsiteX67" fmla="*/ 1444698 w 1727515"/>
                <a:gd name="connsiteY67" fmla="*/ 2006081 h 2565918"/>
                <a:gd name="connsiteX68" fmla="*/ 1351392 w 1727515"/>
                <a:gd name="connsiteY68" fmla="*/ 1996751 h 2565918"/>
                <a:gd name="connsiteX69" fmla="*/ 1220763 w 1727515"/>
                <a:gd name="connsiteY69" fmla="*/ 1987420 h 2565918"/>
                <a:gd name="connsiteX70" fmla="*/ 1192772 w 1727515"/>
                <a:gd name="connsiteY70" fmla="*/ 1978089 h 2565918"/>
                <a:gd name="connsiteX71" fmla="*/ 1220763 w 1727515"/>
                <a:gd name="connsiteY71" fmla="*/ 1884783 h 2565918"/>
                <a:gd name="connsiteX72" fmla="*/ 1248755 w 1727515"/>
                <a:gd name="connsiteY72" fmla="*/ 1875453 h 2565918"/>
                <a:gd name="connsiteX73" fmla="*/ 1360723 w 1727515"/>
                <a:gd name="connsiteY73" fmla="*/ 1838130 h 2565918"/>
                <a:gd name="connsiteX74" fmla="*/ 1416706 w 1727515"/>
                <a:gd name="connsiteY74" fmla="*/ 1819469 h 2565918"/>
                <a:gd name="connsiteX75" fmla="*/ 1426037 w 1727515"/>
                <a:gd name="connsiteY75" fmla="*/ 1791477 h 2565918"/>
                <a:gd name="connsiteX76" fmla="*/ 1463359 w 1727515"/>
                <a:gd name="connsiteY76" fmla="*/ 1735493 h 2565918"/>
                <a:gd name="connsiteX77" fmla="*/ 1463359 w 1727515"/>
                <a:gd name="connsiteY77" fmla="*/ 1660849 h 2565918"/>
                <a:gd name="connsiteX78" fmla="*/ 1444698 w 1727515"/>
                <a:gd name="connsiteY78" fmla="*/ 1642187 h 2565918"/>
                <a:gd name="connsiteX79" fmla="*/ 1416706 w 1727515"/>
                <a:gd name="connsiteY79" fmla="*/ 1586204 h 2565918"/>
                <a:gd name="connsiteX80" fmla="*/ 1407376 w 1727515"/>
                <a:gd name="connsiteY80" fmla="*/ 1558212 h 2565918"/>
                <a:gd name="connsiteX81" fmla="*/ 1342061 w 1727515"/>
                <a:gd name="connsiteY81" fmla="*/ 1502228 h 2565918"/>
                <a:gd name="connsiteX82" fmla="*/ 1267416 w 1727515"/>
                <a:gd name="connsiteY82" fmla="*/ 1483567 h 2565918"/>
                <a:gd name="connsiteX83" fmla="*/ 1230094 w 1727515"/>
                <a:gd name="connsiteY83" fmla="*/ 1474236 h 2565918"/>
                <a:gd name="connsiteX84" fmla="*/ 1006159 w 1727515"/>
                <a:gd name="connsiteY84" fmla="*/ 1455575 h 2565918"/>
                <a:gd name="connsiteX85" fmla="*/ 978167 w 1727515"/>
                <a:gd name="connsiteY85" fmla="*/ 1436914 h 2565918"/>
                <a:gd name="connsiteX86" fmla="*/ 940845 w 1727515"/>
                <a:gd name="connsiteY86" fmla="*/ 1418253 h 2565918"/>
                <a:gd name="connsiteX87" fmla="*/ 912853 w 1727515"/>
                <a:gd name="connsiteY87" fmla="*/ 1380930 h 2565918"/>
                <a:gd name="connsiteX88" fmla="*/ 894192 w 1727515"/>
                <a:gd name="connsiteY88" fmla="*/ 1315616 h 2565918"/>
                <a:gd name="connsiteX89" fmla="*/ 903523 w 1727515"/>
                <a:gd name="connsiteY89" fmla="*/ 1231640 h 2565918"/>
                <a:gd name="connsiteX90" fmla="*/ 940845 w 1727515"/>
                <a:gd name="connsiteY90" fmla="*/ 1175657 h 2565918"/>
                <a:gd name="connsiteX91" fmla="*/ 959506 w 1727515"/>
                <a:gd name="connsiteY91" fmla="*/ 1129004 h 2565918"/>
                <a:gd name="connsiteX92" fmla="*/ 1034151 w 1727515"/>
                <a:gd name="connsiteY92" fmla="*/ 1091681 h 2565918"/>
                <a:gd name="connsiteX93" fmla="*/ 1062143 w 1727515"/>
                <a:gd name="connsiteY93" fmla="*/ 1073020 h 2565918"/>
                <a:gd name="connsiteX94" fmla="*/ 1090135 w 1727515"/>
                <a:gd name="connsiteY94" fmla="*/ 1063689 h 2565918"/>
                <a:gd name="connsiteX95" fmla="*/ 1164780 w 1727515"/>
                <a:gd name="connsiteY95" fmla="*/ 1026367 h 2565918"/>
                <a:gd name="connsiteX96" fmla="*/ 1491351 w 1727515"/>
                <a:gd name="connsiteY96" fmla="*/ 1017036 h 2565918"/>
                <a:gd name="connsiteX97" fmla="*/ 1584657 w 1727515"/>
                <a:gd name="connsiteY97" fmla="*/ 979714 h 2565918"/>
                <a:gd name="connsiteX98" fmla="*/ 1649972 w 1727515"/>
                <a:gd name="connsiteY98" fmla="*/ 961053 h 2565918"/>
                <a:gd name="connsiteX99" fmla="*/ 1677963 w 1727515"/>
                <a:gd name="connsiteY99" fmla="*/ 942391 h 2565918"/>
                <a:gd name="connsiteX100" fmla="*/ 1696625 w 1727515"/>
                <a:gd name="connsiteY100" fmla="*/ 905069 h 2565918"/>
                <a:gd name="connsiteX101" fmla="*/ 1724616 w 1727515"/>
                <a:gd name="connsiteY101" fmla="*/ 867747 h 2565918"/>
                <a:gd name="connsiteX102" fmla="*/ 1677963 w 1727515"/>
                <a:gd name="connsiteY102" fmla="*/ 681134 h 2565918"/>
                <a:gd name="connsiteX103" fmla="*/ 1649972 w 1727515"/>
                <a:gd name="connsiteY103" fmla="*/ 662473 h 2565918"/>
                <a:gd name="connsiteX104" fmla="*/ 1565996 w 1727515"/>
                <a:gd name="connsiteY104" fmla="*/ 569167 h 2565918"/>
                <a:gd name="connsiteX105" fmla="*/ 1510012 w 1727515"/>
                <a:gd name="connsiteY105" fmla="*/ 531845 h 2565918"/>
                <a:gd name="connsiteX106" fmla="*/ 1472690 w 1727515"/>
                <a:gd name="connsiteY106" fmla="*/ 522514 h 2565918"/>
                <a:gd name="connsiteX107" fmla="*/ 1454029 w 1727515"/>
                <a:gd name="connsiteY107" fmla="*/ 494522 h 2565918"/>
                <a:gd name="connsiteX108" fmla="*/ 996829 w 1727515"/>
                <a:gd name="connsiteY108" fmla="*/ 475861 h 2565918"/>
                <a:gd name="connsiteX109" fmla="*/ 968837 w 1727515"/>
                <a:gd name="connsiteY109" fmla="*/ 457200 h 2565918"/>
                <a:gd name="connsiteX110" fmla="*/ 940845 w 1727515"/>
                <a:gd name="connsiteY110" fmla="*/ 447869 h 2565918"/>
                <a:gd name="connsiteX111" fmla="*/ 903523 w 1727515"/>
                <a:gd name="connsiteY111" fmla="*/ 419877 h 2565918"/>
                <a:gd name="connsiteX112" fmla="*/ 894192 w 1727515"/>
                <a:gd name="connsiteY112" fmla="*/ 279918 h 2565918"/>
                <a:gd name="connsiteX113" fmla="*/ 884861 w 1727515"/>
                <a:gd name="connsiteY113" fmla="*/ 186612 h 2565918"/>
                <a:gd name="connsiteX114" fmla="*/ 828878 w 1727515"/>
                <a:gd name="connsiteY114" fmla="*/ 121298 h 2565918"/>
                <a:gd name="connsiteX115" fmla="*/ 810216 w 1727515"/>
                <a:gd name="connsiteY115" fmla="*/ 102636 h 2565918"/>
                <a:gd name="connsiteX116" fmla="*/ 735572 w 1727515"/>
                <a:gd name="connsiteY116" fmla="*/ 65314 h 2565918"/>
                <a:gd name="connsiteX117" fmla="*/ 716910 w 1727515"/>
                <a:gd name="connsiteY117" fmla="*/ 46653 h 2565918"/>
                <a:gd name="connsiteX118" fmla="*/ 642265 w 1727515"/>
                <a:gd name="connsiteY118" fmla="*/ 18661 h 2565918"/>
                <a:gd name="connsiteX119" fmla="*/ 586282 w 1727515"/>
                <a:gd name="connsiteY119" fmla="*/ 0 h 2565918"/>
                <a:gd name="connsiteX120" fmla="*/ 409000 w 1727515"/>
                <a:gd name="connsiteY120" fmla="*/ 9330 h 2565918"/>
                <a:gd name="connsiteX121" fmla="*/ 381008 w 1727515"/>
                <a:gd name="connsiteY121" fmla="*/ 18661 h 2565918"/>
                <a:gd name="connsiteX122" fmla="*/ 287702 w 1727515"/>
                <a:gd name="connsiteY122" fmla="*/ 46653 h 2565918"/>
                <a:gd name="connsiteX123" fmla="*/ 259710 w 1727515"/>
                <a:gd name="connsiteY123" fmla="*/ 65314 h 2565918"/>
                <a:gd name="connsiteX124" fmla="*/ 213057 w 1727515"/>
                <a:gd name="connsiteY124" fmla="*/ 83975 h 2565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</a:cxnLst>
              <a:rect l="l" t="t" r="r" b="b"/>
              <a:pathLst>
                <a:path w="1727515" h="2565918">
                  <a:moveTo>
                    <a:pt x="269041" y="27991"/>
                  </a:moveTo>
                  <a:cubicBezTo>
                    <a:pt x="256600" y="43542"/>
                    <a:pt x="247650" y="62696"/>
                    <a:pt x="231718" y="74645"/>
                  </a:cubicBezTo>
                  <a:cubicBezTo>
                    <a:pt x="221459" y="82339"/>
                    <a:pt x="205066" y="76862"/>
                    <a:pt x="194396" y="83975"/>
                  </a:cubicBezTo>
                  <a:cubicBezTo>
                    <a:pt x="185065" y="90195"/>
                    <a:pt x="182914" y="103352"/>
                    <a:pt x="175735" y="111967"/>
                  </a:cubicBezTo>
                  <a:cubicBezTo>
                    <a:pt x="167287" y="122104"/>
                    <a:pt x="156191" y="129822"/>
                    <a:pt x="147743" y="139959"/>
                  </a:cubicBezTo>
                  <a:cubicBezTo>
                    <a:pt x="140564" y="148574"/>
                    <a:pt x="136087" y="159194"/>
                    <a:pt x="129082" y="167951"/>
                  </a:cubicBezTo>
                  <a:cubicBezTo>
                    <a:pt x="75900" y="234427"/>
                    <a:pt x="149195" y="128448"/>
                    <a:pt x="91759" y="214604"/>
                  </a:cubicBezTo>
                  <a:cubicBezTo>
                    <a:pt x="61731" y="304696"/>
                    <a:pt x="109880" y="164638"/>
                    <a:pt x="63767" y="279918"/>
                  </a:cubicBezTo>
                  <a:cubicBezTo>
                    <a:pt x="56461" y="298182"/>
                    <a:pt x="51326" y="317241"/>
                    <a:pt x="45106" y="335902"/>
                  </a:cubicBezTo>
                  <a:cubicBezTo>
                    <a:pt x="41996" y="345232"/>
                    <a:pt x="42730" y="356939"/>
                    <a:pt x="35776" y="363893"/>
                  </a:cubicBezTo>
                  <a:lnTo>
                    <a:pt x="17114" y="382555"/>
                  </a:lnTo>
                  <a:cubicBezTo>
                    <a:pt x="-11651" y="497621"/>
                    <a:pt x="1116" y="431836"/>
                    <a:pt x="17114" y="671804"/>
                  </a:cubicBezTo>
                  <a:cubicBezTo>
                    <a:pt x="19376" y="705734"/>
                    <a:pt x="27293" y="700079"/>
                    <a:pt x="54437" y="709126"/>
                  </a:cubicBezTo>
                  <a:cubicBezTo>
                    <a:pt x="63768" y="715346"/>
                    <a:pt x="72182" y="723232"/>
                    <a:pt x="82429" y="727787"/>
                  </a:cubicBezTo>
                  <a:cubicBezTo>
                    <a:pt x="100404" y="735776"/>
                    <a:pt x="119751" y="740229"/>
                    <a:pt x="138412" y="746449"/>
                  </a:cubicBezTo>
                  <a:cubicBezTo>
                    <a:pt x="147743" y="749559"/>
                    <a:pt x="157607" y="751381"/>
                    <a:pt x="166404" y="755779"/>
                  </a:cubicBezTo>
                  <a:cubicBezTo>
                    <a:pt x="178845" y="761999"/>
                    <a:pt x="191932" y="767068"/>
                    <a:pt x="203727" y="774440"/>
                  </a:cubicBezTo>
                  <a:cubicBezTo>
                    <a:pt x="216914" y="782682"/>
                    <a:pt x="228395" y="793393"/>
                    <a:pt x="241049" y="802432"/>
                  </a:cubicBezTo>
                  <a:cubicBezTo>
                    <a:pt x="250174" y="808950"/>
                    <a:pt x="259710" y="814873"/>
                    <a:pt x="269041" y="821093"/>
                  </a:cubicBezTo>
                  <a:cubicBezTo>
                    <a:pt x="311819" y="885261"/>
                    <a:pt x="285086" y="869984"/>
                    <a:pt x="334355" y="886408"/>
                  </a:cubicBezTo>
                  <a:cubicBezTo>
                    <a:pt x="340575" y="898849"/>
                    <a:pt x="345300" y="912157"/>
                    <a:pt x="353016" y="923730"/>
                  </a:cubicBezTo>
                  <a:cubicBezTo>
                    <a:pt x="357896" y="931050"/>
                    <a:pt x="367744" y="934523"/>
                    <a:pt x="371678" y="942391"/>
                  </a:cubicBezTo>
                  <a:cubicBezTo>
                    <a:pt x="377413" y="953861"/>
                    <a:pt x="377485" y="967384"/>
                    <a:pt x="381008" y="979714"/>
                  </a:cubicBezTo>
                  <a:cubicBezTo>
                    <a:pt x="383710" y="989171"/>
                    <a:pt x="387229" y="998375"/>
                    <a:pt x="390339" y="1007706"/>
                  </a:cubicBezTo>
                  <a:cubicBezTo>
                    <a:pt x="387229" y="1085461"/>
                    <a:pt x="393399" y="1164147"/>
                    <a:pt x="381008" y="1240971"/>
                  </a:cubicBezTo>
                  <a:cubicBezTo>
                    <a:pt x="377437" y="1263113"/>
                    <a:pt x="343686" y="1296955"/>
                    <a:pt x="343686" y="1296955"/>
                  </a:cubicBezTo>
                  <a:cubicBezTo>
                    <a:pt x="322309" y="1425209"/>
                    <a:pt x="352661" y="1309989"/>
                    <a:pt x="315694" y="1371600"/>
                  </a:cubicBezTo>
                  <a:cubicBezTo>
                    <a:pt x="279356" y="1432163"/>
                    <a:pt x="334985" y="1370967"/>
                    <a:pt x="287702" y="1418253"/>
                  </a:cubicBezTo>
                  <a:cubicBezTo>
                    <a:pt x="281997" y="1432515"/>
                    <a:pt x="264584" y="1473400"/>
                    <a:pt x="259710" y="1492898"/>
                  </a:cubicBezTo>
                  <a:lnTo>
                    <a:pt x="241049" y="1567542"/>
                  </a:lnTo>
                  <a:cubicBezTo>
                    <a:pt x="234300" y="1608037"/>
                    <a:pt x="231078" y="1631071"/>
                    <a:pt x="222388" y="1670179"/>
                  </a:cubicBezTo>
                  <a:cubicBezTo>
                    <a:pt x="219606" y="1682698"/>
                    <a:pt x="216167" y="1695061"/>
                    <a:pt x="213057" y="1707502"/>
                  </a:cubicBezTo>
                  <a:cubicBezTo>
                    <a:pt x="216167" y="1735494"/>
                    <a:pt x="207898" y="1767327"/>
                    <a:pt x="222388" y="1791477"/>
                  </a:cubicBezTo>
                  <a:cubicBezTo>
                    <a:pt x="230547" y="1805076"/>
                    <a:pt x="253741" y="1796635"/>
                    <a:pt x="269041" y="1800808"/>
                  </a:cubicBezTo>
                  <a:cubicBezTo>
                    <a:pt x="288019" y="1805984"/>
                    <a:pt x="325025" y="1819469"/>
                    <a:pt x="325025" y="1819469"/>
                  </a:cubicBezTo>
                  <a:cubicBezTo>
                    <a:pt x="332971" y="1831388"/>
                    <a:pt x="361531" y="1871721"/>
                    <a:pt x="362347" y="1884783"/>
                  </a:cubicBezTo>
                  <a:cubicBezTo>
                    <a:pt x="368504" y="1983298"/>
                    <a:pt x="368875" y="1972963"/>
                    <a:pt x="334355" y="2024742"/>
                  </a:cubicBezTo>
                  <a:cubicBezTo>
                    <a:pt x="311978" y="2091877"/>
                    <a:pt x="339134" y="2008018"/>
                    <a:pt x="315694" y="2090057"/>
                  </a:cubicBezTo>
                  <a:cubicBezTo>
                    <a:pt x="312992" y="2099514"/>
                    <a:pt x="309473" y="2108718"/>
                    <a:pt x="306363" y="2118049"/>
                  </a:cubicBezTo>
                  <a:cubicBezTo>
                    <a:pt x="309473" y="2155371"/>
                    <a:pt x="305670" y="2193931"/>
                    <a:pt x="315694" y="2230016"/>
                  </a:cubicBezTo>
                  <a:cubicBezTo>
                    <a:pt x="323811" y="2259237"/>
                    <a:pt x="350526" y="2283510"/>
                    <a:pt x="371678" y="2304661"/>
                  </a:cubicBezTo>
                  <a:cubicBezTo>
                    <a:pt x="374788" y="2313992"/>
                    <a:pt x="376232" y="2324055"/>
                    <a:pt x="381008" y="2332653"/>
                  </a:cubicBezTo>
                  <a:cubicBezTo>
                    <a:pt x="408908" y="2382872"/>
                    <a:pt x="412323" y="2382628"/>
                    <a:pt x="446323" y="2416628"/>
                  </a:cubicBezTo>
                  <a:cubicBezTo>
                    <a:pt x="456177" y="2446193"/>
                    <a:pt x="453643" y="2446773"/>
                    <a:pt x="474314" y="2472612"/>
                  </a:cubicBezTo>
                  <a:cubicBezTo>
                    <a:pt x="479810" y="2479481"/>
                    <a:pt x="487480" y="2484404"/>
                    <a:pt x="492976" y="2491273"/>
                  </a:cubicBezTo>
                  <a:cubicBezTo>
                    <a:pt x="499981" y="2500030"/>
                    <a:pt x="502880" y="2512260"/>
                    <a:pt x="511637" y="2519265"/>
                  </a:cubicBezTo>
                  <a:cubicBezTo>
                    <a:pt x="519317" y="2525409"/>
                    <a:pt x="530832" y="2524197"/>
                    <a:pt x="539629" y="2528596"/>
                  </a:cubicBezTo>
                  <a:cubicBezTo>
                    <a:pt x="549659" y="2533611"/>
                    <a:pt x="557373" y="2542703"/>
                    <a:pt x="567620" y="2547257"/>
                  </a:cubicBezTo>
                  <a:cubicBezTo>
                    <a:pt x="585595" y="2555246"/>
                    <a:pt x="623604" y="2565918"/>
                    <a:pt x="623604" y="2565918"/>
                  </a:cubicBezTo>
                  <a:cubicBezTo>
                    <a:pt x="710690" y="2562808"/>
                    <a:pt x="798078" y="2564476"/>
                    <a:pt x="884861" y="2556587"/>
                  </a:cubicBezTo>
                  <a:cubicBezTo>
                    <a:pt x="901541" y="2555071"/>
                    <a:pt x="915355" y="2542333"/>
                    <a:pt x="931514" y="2537926"/>
                  </a:cubicBezTo>
                  <a:cubicBezTo>
                    <a:pt x="949766" y="2532948"/>
                    <a:pt x="968947" y="2532306"/>
                    <a:pt x="987498" y="2528596"/>
                  </a:cubicBezTo>
                  <a:cubicBezTo>
                    <a:pt x="1074764" y="2511143"/>
                    <a:pt x="981667" y="2527720"/>
                    <a:pt x="1052812" y="2509934"/>
                  </a:cubicBezTo>
                  <a:cubicBezTo>
                    <a:pt x="1068197" y="2506088"/>
                    <a:pt x="1083914" y="2503714"/>
                    <a:pt x="1099465" y="2500604"/>
                  </a:cubicBezTo>
                  <a:cubicBezTo>
                    <a:pt x="1108796" y="2494383"/>
                    <a:pt x="1117209" y="2486497"/>
                    <a:pt x="1127457" y="2481942"/>
                  </a:cubicBezTo>
                  <a:cubicBezTo>
                    <a:pt x="1145432" y="2473953"/>
                    <a:pt x="1167074" y="2474192"/>
                    <a:pt x="1183441" y="2463281"/>
                  </a:cubicBezTo>
                  <a:cubicBezTo>
                    <a:pt x="1202102" y="2450840"/>
                    <a:pt x="1218148" y="2433052"/>
                    <a:pt x="1239425" y="2425959"/>
                  </a:cubicBezTo>
                  <a:cubicBezTo>
                    <a:pt x="1266110" y="2417063"/>
                    <a:pt x="1275439" y="2413158"/>
                    <a:pt x="1304739" y="2407298"/>
                  </a:cubicBezTo>
                  <a:cubicBezTo>
                    <a:pt x="1323290" y="2403588"/>
                    <a:pt x="1342109" y="2401351"/>
                    <a:pt x="1360723" y="2397967"/>
                  </a:cubicBezTo>
                  <a:cubicBezTo>
                    <a:pt x="1404150" y="2390071"/>
                    <a:pt x="1404766" y="2389288"/>
                    <a:pt x="1444698" y="2379306"/>
                  </a:cubicBezTo>
                  <a:cubicBezTo>
                    <a:pt x="1454029" y="2373086"/>
                    <a:pt x="1462660" y="2365660"/>
                    <a:pt x="1472690" y="2360645"/>
                  </a:cubicBezTo>
                  <a:cubicBezTo>
                    <a:pt x="1481487" y="2356246"/>
                    <a:pt x="1493727" y="2358269"/>
                    <a:pt x="1500682" y="2351314"/>
                  </a:cubicBezTo>
                  <a:cubicBezTo>
                    <a:pt x="1507637" y="2344359"/>
                    <a:pt x="1506902" y="2332653"/>
                    <a:pt x="1510012" y="2323322"/>
                  </a:cubicBezTo>
                  <a:cubicBezTo>
                    <a:pt x="1513122" y="2289110"/>
                    <a:pt x="1515082" y="2254773"/>
                    <a:pt x="1519343" y="2220685"/>
                  </a:cubicBezTo>
                  <a:cubicBezTo>
                    <a:pt x="1521310" y="2204948"/>
                    <a:pt x="1528674" y="2189891"/>
                    <a:pt x="1528674" y="2174032"/>
                  </a:cubicBezTo>
                  <a:cubicBezTo>
                    <a:pt x="1528674" y="2154730"/>
                    <a:pt x="1523135" y="2097641"/>
                    <a:pt x="1510012" y="2071396"/>
                  </a:cubicBezTo>
                  <a:cubicBezTo>
                    <a:pt x="1501930" y="2055232"/>
                    <a:pt x="1487154" y="2036313"/>
                    <a:pt x="1472690" y="2024742"/>
                  </a:cubicBezTo>
                  <a:cubicBezTo>
                    <a:pt x="1463933" y="2017737"/>
                    <a:pt x="1455625" y="2008603"/>
                    <a:pt x="1444698" y="2006081"/>
                  </a:cubicBezTo>
                  <a:cubicBezTo>
                    <a:pt x="1414241" y="1999053"/>
                    <a:pt x="1382494" y="1999861"/>
                    <a:pt x="1351392" y="1996751"/>
                  </a:cubicBezTo>
                  <a:cubicBezTo>
                    <a:pt x="1271620" y="1970159"/>
                    <a:pt x="1314927" y="1975649"/>
                    <a:pt x="1220763" y="1987420"/>
                  </a:cubicBezTo>
                  <a:cubicBezTo>
                    <a:pt x="1211433" y="1984310"/>
                    <a:pt x="1195157" y="1987630"/>
                    <a:pt x="1192772" y="1978089"/>
                  </a:cubicBezTo>
                  <a:cubicBezTo>
                    <a:pt x="1187498" y="1956992"/>
                    <a:pt x="1198158" y="1902867"/>
                    <a:pt x="1220763" y="1884783"/>
                  </a:cubicBezTo>
                  <a:cubicBezTo>
                    <a:pt x="1228443" y="1878639"/>
                    <a:pt x="1239424" y="1878563"/>
                    <a:pt x="1248755" y="1875453"/>
                  </a:cubicBezTo>
                  <a:cubicBezTo>
                    <a:pt x="1295498" y="1828708"/>
                    <a:pt x="1238404" y="1878903"/>
                    <a:pt x="1360723" y="1838130"/>
                  </a:cubicBezTo>
                  <a:lnTo>
                    <a:pt x="1416706" y="1819469"/>
                  </a:lnTo>
                  <a:cubicBezTo>
                    <a:pt x="1419816" y="1810138"/>
                    <a:pt x="1421261" y="1800075"/>
                    <a:pt x="1426037" y="1791477"/>
                  </a:cubicBezTo>
                  <a:cubicBezTo>
                    <a:pt x="1436929" y="1771871"/>
                    <a:pt x="1463359" y="1735493"/>
                    <a:pt x="1463359" y="1735493"/>
                  </a:cubicBezTo>
                  <a:cubicBezTo>
                    <a:pt x="1471654" y="1702317"/>
                    <a:pt x="1479947" y="1694025"/>
                    <a:pt x="1463359" y="1660849"/>
                  </a:cubicBezTo>
                  <a:cubicBezTo>
                    <a:pt x="1459425" y="1652981"/>
                    <a:pt x="1450918" y="1648408"/>
                    <a:pt x="1444698" y="1642187"/>
                  </a:cubicBezTo>
                  <a:cubicBezTo>
                    <a:pt x="1421241" y="1571821"/>
                    <a:pt x="1452885" y="1658565"/>
                    <a:pt x="1416706" y="1586204"/>
                  </a:cubicBezTo>
                  <a:cubicBezTo>
                    <a:pt x="1412308" y="1577407"/>
                    <a:pt x="1413093" y="1566215"/>
                    <a:pt x="1407376" y="1558212"/>
                  </a:cubicBezTo>
                  <a:cubicBezTo>
                    <a:pt x="1394622" y="1540356"/>
                    <a:pt x="1363979" y="1513186"/>
                    <a:pt x="1342061" y="1502228"/>
                  </a:cubicBezTo>
                  <a:cubicBezTo>
                    <a:pt x="1322056" y="1492226"/>
                    <a:pt x="1286575" y="1487825"/>
                    <a:pt x="1267416" y="1483567"/>
                  </a:cubicBezTo>
                  <a:cubicBezTo>
                    <a:pt x="1254898" y="1480785"/>
                    <a:pt x="1242789" y="1476050"/>
                    <a:pt x="1230094" y="1474236"/>
                  </a:cubicBezTo>
                  <a:cubicBezTo>
                    <a:pt x="1175411" y="1466424"/>
                    <a:pt x="1053359" y="1458947"/>
                    <a:pt x="1006159" y="1455575"/>
                  </a:cubicBezTo>
                  <a:cubicBezTo>
                    <a:pt x="996828" y="1449355"/>
                    <a:pt x="987904" y="1442478"/>
                    <a:pt x="978167" y="1436914"/>
                  </a:cubicBezTo>
                  <a:cubicBezTo>
                    <a:pt x="966091" y="1430013"/>
                    <a:pt x="951406" y="1427305"/>
                    <a:pt x="940845" y="1418253"/>
                  </a:cubicBezTo>
                  <a:cubicBezTo>
                    <a:pt x="929038" y="1408132"/>
                    <a:pt x="922184" y="1393371"/>
                    <a:pt x="912853" y="1380930"/>
                  </a:cubicBezTo>
                  <a:cubicBezTo>
                    <a:pt x="908454" y="1367733"/>
                    <a:pt x="894192" y="1327328"/>
                    <a:pt x="894192" y="1315616"/>
                  </a:cubicBezTo>
                  <a:cubicBezTo>
                    <a:pt x="894192" y="1287452"/>
                    <a:pt x="894617" y="1258359"/>
                    <a:pt x="903523" y="1231640"/>
                  </a:cubicBezTo>
                  <a:cubicBezTo>
                    <a:pt x="910615" y="1210363"/>
                    <a:pt x="932516" y="1196481"/>
                    <a:pt x="940845" y="1175657"/>
                  </a:cubicBezTo>
                  <a:cubicBezTo>
                    <a:pt x="947065" y="1160106"/>
                    <a:pt x="947057" y="1140208"/>
                    <a:pt x="959506" y="1129004"/>
                  </a:cubicBezTo>
                  <a:cubicBezTo>
                    <a:pt x="980183" y="1110394"/>
                    <a:pt x="1011004" y="1107112"/>
                    <a:pt x="1034151" y="1091681"/>
                  </a:cubicBezTo>
                  <a:cubicBezTo>
                    <a:pt x="1043482" y="1085461"/>
                    <a:pt x="1052113" y="1078035"/>
                    <a:pt x="1062143" y="1073020"/>
                  </a:cubicBezTo>
                  <a:cubicBezTo>
                    <a:pt x="1070940" y="1068621"/>
                    <a:pt x="1080804" y="1066799"/>
                    <a:pt x="1090135" y="1063689"/>
                  </a:cubicBezTo>
                  <a:cubicBezTo>
                    <a:pt x="1105337" y="1018082"/>
                    <a:pt x="1092150" y="1029826"/>
                    <a:pt x="1164780" y="1026367"/>
                  </a:cubicBezTo>
                  <a:cubicBezTo>
                    <a:pt x="1273558" y="1021187"/>
                    <a:pt x="1382494" y="1020146"/>
                    <a:pt x="1491351" y="1017036"/>
                  </a:cubicBezTo>
                  <a:cubicBezTo>
                    <a:pt x="1618769" y="974564"/>
                    <a:pt x="1488561" y="1020898"/>
                    <a:pt x="1584657" y="979714"/>
                  </a:cubicBezTo>
                  <a:cubicBezTo>
                    <a:pt x="1603402" y="971680"/>
                    <a:pt x="1631026" y="965789"/>
                    <a:pt x="1649972" y="961053"/>
                  </a:cubicBezTo>
                  <a:cubicBezTo>
                    <a:pt x="1659302" y="954832"/>
                    <a:pt x="1670784" y="951006"/>
                    <a:pt x="1677963" y="942391"/>
                  </a:cubicBezTo>
                  <a:cubicBezTo>
                    <a:pt x="1686867" y="931706"/>
                    <a:pt x="1689253" y="916864"/>
                    <a:pt x="1696625" y="905069"/>
                  </a:cubicBezTo>
                  <a:cubicBezTo>
                    <a:pt x="1704867" y="891882"/>
                    <a:pt x="1715286" y="880188"/>
                    <a:pt x="1724616" y="867747"/>
                  </a:cubicBezTo>
                  <a:cubicBezTo>
                    <a:pt x="1714968" y="703718"/>
                    <a:pt x="1757483" y="737935"/>
                    <a:pt x="1677963" y="681134"/>
                  </a:cubicBezTo>
                  <a:cubicBezTo>
                    <a:pt x="1668838" y="674616"/>
                    <a:pt x="1659302" y="668693"/>
                    <a:pt x="1649972" y="662473"/>
                  </a:cubicBezTo>
                  <a:cubicBezTo>
                    <a:pt x="1624902" y="624870"/>
                    <a:pt x="1609940" y="598462"/>
                    <a:pt x="1565996" y="569167"/>
                  </a:cubicBezTo>
                  <a:cubicBezTo>
                    <a:pt x="1547335" y="556726"/>
                    <a:pt x="1531770" y="537285"/>
                    <a:pt x="1510012" y="531845"/>
                  </a:cubicBezTo>
                  <a:lnTo>
                    <a:pt x="1472690" y="522514"/>
                  </a:lnTo>
                  <a:cubicBezTo>
                    <a:pt x="1466470" y="513183"/>
                    <a:pt x="1465204" y="495453"/>
                    <a:pt x="1454029" y="494522"/>
                  </a:cubicBezTo>
                  <a:cubicBezTo>
                    <a:pt x="906812" y="448920"/>
                    <a:pt x="1168015" y="532921"/>
                    <a:pt x="996829" y="475861"/>
                  </a:cubicBezTo>
                  <a:cubicBezTo>
                    <a:pt x="987498" y="469641"/>
                    <a:pt x="978867" y="462215"/>
                    <a:pt x="968837" y="457200"/>
                  </a:cubicBezTo>
                  <a:cubicBezTo>
                    <a:pt x="960040" y="452801"/>
                    <a:pt x="949384" y="452749"/>
                    <a:pt x="940845" y="447869"/>
                  </a:cubicBezTo>
                  <a:cubicBezTo>
                    <a:pt x="927343" y="440153"/>
                    <a:pt x="915964" y="429208"/>
                    <a:pt x="903523" y="419877"/>
                  </a:cubicBezTo>
                  <a:cubicBezTo>
                    <a:pt x="875954" y="337174"/>
                    <a:pt x="882689" y="383444"/>
                    <a:pt x="894192" y="279918"/>
                  </a:cubicBezTo>
                  <a:cubicBezTo>
                    <a:pt x="891082" y="248816"/>
                    <a:pt x="891410" y="217175"/>
                    <a:pt x="884861" y="186612"/>
                  </a:cubicBezTo>
                  <a:cubicBezTo>
                    <a:pt x="876122" y="145832"/>
                    <a:pt x="858459" y="145949"/>
                    <a:pt x="828878" y="121298"/>
                  </a:cubicBezTo>
                  <a:cubicBezTo>
                    <a:pt x="822120" y="115666"/>
                    <a:pt x="817086" y="108132"/>
                    <a:pt x="810216" y="102636"/>
                  </a:cubicBezTo>
                  <a:cubicBezTo>
                    <a:pt x="782264" y="80274"/>
                    <a:pt x="771763" y="79790"/>
                    <a:pt x="735572" y="65314"/>
                  </a:cubicBezTo>
                  <a:cubicBezTo>
                    <a:pt x="729351" y="59094"/>
                    <a:pt x="724230" y="51533"/>
                    <a:pt x="716910" y="46653"/>
                  </a:cubicBezTo>
                  <a:cubicBezTo>
                    <a:pt x="682775" y="23896"/>
                    <a:pt x="679569" y="29852"/>
                    <a:pt x="642265" y="18661"/>
                  </a:cubicBezTo>
                  <a:cubicBezTo>
                    <a:pt x="623424" y="13009"/>
                    <a:pt x="586282" y="0"/>
                    <a:pt x="586282" y="0"/>
                  </a:cubicBezTo>
                  <a:cubicBezTo>
                    <a:pt x="527188" y="3110"/>
                    <a:pt x="467933" y="3973"/>
                    <a:pt x="409000" y="9330"/>
                  </a:cubicBezTo>
                  <a:cubicBezTo>
                    <a:pt x="399205" y="10220"/>
                    <a:pt x="390465" y="15959"/>
                    <a:pt x="381008" y="18661"/>
                  </a:cubicBezTo>
                  <a:cubicBezTo>
                    <a:pt x="358184" y="25182"/>
                    <a:pt x="304338" y="35563"/>
                    <a:pt x="287702" y="46653"/>
                  </a:cubicBezTo>
                  <a:cubicBezTo>
                    <a:pt x="278371" y="52873"/>
                    <a:pt x="270017" y="60897"/>
                    <a:pt x="259710" y="65314"/>
                  </a:cubicBezTo>
                  <a:cubicBezTo>
                    <a:pt x="205122" y="88709"/>
                    <a:pt x="235915" y="61120"/>
                    <a:pt x="213057" y="83975"/>
                  </a:cubicBezTo>
                </a:path>
              </a:pathLst>
            </a:custGeom>
            <a:solidFill>
              <a:schemeClr val="accent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716016" y="1808020"/>
              <a:ext cx="1576985" cy="2521384"/>
            </a:xfrm>
            <a:custGeom>
              <a:avLst/>
              <a:gdLst>
                <a:gd name="connsiteX0" fmla="*/ 214716 w 1576985"/>
                <a:gd name="connsiteY0" fmla="*/ 2465400 h 2521384"/>
                <a:gd name="connsiteX1" fmla="*/ 336013 w 1576985"/>
                <a:gd name="connsiteY1" fmla="*/ 2493392 h 2521384"/>
                <a:gd name="connsiteX2" fmla="*/ 364005 w 1576985"/>
                <a:gd name="connsiteY2" fmla="*/ 2502723 h 2521384"/>
                <a:gd name="connsiteX3" fmla="*/ 513295 w 1576985"/>
                <a:gd name="connsiteY3" fmla="*/ 2521384 h 2521384"/>
                <a:gd name="connsiteX4" fmla="*/ 737230 w 1576985"/>
                <a:gd name="connsiteY4" fmla="*/ 2512053 h 2521384"/>
                <a:gd name="connsiteX5" fmla="*/ 811875 w 1576985"/>
                <a:gd name="connsiteY5" fmla="*/ 2484062 h 2521384"/>
                <a:gd name="connsiteX6" fmla="*/ 877189 w 1576985"/>
                <a:gd name="connsiteY6" fmla="*/ 2465400 h 2521384"/>
                <a:gd name="connsiteX7" fmla="*/ 961165 w 1576985"/>
                <a:gd name="connsiteY7" fmla="*/ 2428078 h 2521384"/>
                <a:gd name="connsiteX8" fmla="*/ 1026479 w 1576985"/>
                <a:gd name="connsiteY8" fmla="*/ 2400086 h 2521384"/>
                <a:gd name="connsiteX9" fmla="*/ 1073132 w 1576985"/>
                <a:gd name="connsiteY9" fmla="*/ 2381425 h 2521384"/>
                <a:gd name="connsiteX10" fmla="*/ 1110454 w 1576985"/>
                <a:gd name="connsiteY10" fmla="*/ 2372094 h 2521384"/>
                <a:gd name="connsiteX11" fmla="*/ 1138446 w 1576985"/>
                <a:gd name="connsiteY11" fmla="*/ 2362764 h 2521384"/>
                <a:gd name="connsiteX12" fmla="*/ 1157107 w 1576985"/>
                <a:gd name="connsiteY12" fmla="*/ 2344102 h 2521384"/>
                <a:gd name="connsiteX13" fmla="*/ 1213091 w 1576985"/>
                <a:gd name="connsiteY13" fmla="*/ 2325441 h 2521384"/>
                <a:gd name="connsiteX14" fmla="*/ 1269075 w 1576985"/>
                <a:gd name="connsiteY14" fmla="*/ 2288119 h 2521384"/>
                <a:gd name="connsiteX15" fmla="*/ 1287736 w 1576985"/>
                <a:gd name="connsiteY15" fmla="*/ 2250796 h 2521384"/>
                <a:gd name="connsiteX16" fmla="*/ 1306397 w 1576985"/>
                <a:gd name="connsiteY16" fmla="*/ 2222804 h 2521384"/>
                <a:gd name="connsiteX17" fmla="*/ 1315728 w 1576985"/>
                <a:gd name="connsiteY17" fmla="*/ 2194813 h 2521384"/>
                <a:gd name="connsiteX18" fmla="*/ 1334389 w 1576985"/>
                <a:gd name="connsiteY18" fmla="*/ 2148160 h 2521384"/>
                <a:gd name="connsiteX19" fmla="*/ 1343720 w 1576985"/>
                <a:gd name="connsiteY19" fmla="*/ 2120168 h 2521384"/>
                <a:gd name="connsiteX20" fmla="*/ 1409034 w 1576985"/>
                <a:gd name="connsiteY20" fmla="*/ 2036192 h 2521384"/>
                <a:gd name="connsiteX21" fmla="*/ 1446356 w 1576985"/>
                <a:gd name="connsiteY21" fmla="*/ 1942886 h 2521384"/>
                <a:gd name="connsiteX22" fmla="*/ 1455687 w 1576985"/>
                <a:gd name="connsiteY22" fmla="*/ 1914894 h 2521384"/>
                <a:gd name="connsiteX23" fmla="*/ 1437026 w 1576985"/>
                <a:gd name="connsiteY23" fmla="*/ 1868241 h 2521384"/>
                <a:gd name="connsiteX24" fmla="*/ 1409034 w 1576985"/>
                <a:gd name="connsiteY24" fmla="*/ 1849580 h 2521384"/>
                <a:gd name="connsiteX25" fmla="*/ 1343720 w 1576985"/>
                <a:gd name="connsiteY25" fmla="*/ 1812258 h 2521384"/>
                <a:gd name="connsiteX26" fmla="*/ 1315728 w 1576985"/>
                <a:gd name="connsiteY26" fmla="*/ 1793596 h 2521384"/>
                <a:gd name="connsiteX27" fmla="*/ 1213091 w 1576985"/>
                <a:gd name="connsiteY27" fmla="*/ 1756274 h 2521384"/>
                <a:gd name="connsiteX28" fmla="*/ 1231752 w 1576985"/>
                <a:gd name="connsiteY28" fmla="*/ 1700290 h 2521384"/>
                <a:gd name="connsiteX29" fmla="*/ 1278405 w 1576985"/>
                <a:gd name="connsiteY29" fmla="*/ 1644307 h 2521384"/>
                <a:gd name="connsiteX30" fmla="*/ 1306397 w 1576985"/>
                <a:gd name="connsiteY30" fmla="*/ 1634976 h 2521384"/>
                <a:gd name="connsiteX31" fmla="*/ 1343720 w 1576985"/>
                <a:gd name="connsiteY31" fmla="*/ 1588323 h 2521384"/>
                <a:gd name="connsiteX32" fmla="*/ 1390373 w 1576985"/>
                <a:gd name="connsiteY32" fmla="*/ 1551000 h 2521384"/>
                <a:gd name="connsiteX33" fmla="*/ 1399703 w 1576985"/>
                <a:gd name="connsiteY33" fmla="*/ 1513678 h 2521384"/>
                <a:gd name="connsiteX34" fmla="*/ 1409034 w 1576985"/>
                <a:gd name="connsiteY34" fmla="*/ 1485686 h 2521384"/>
                <a:gd name="connsiteX35" fmla="*/ 1390373 w 1576985"/>
                <a:gd name="connsiteY35" fmla="*/ 1392380 h 2521384"/>
                <a:gd name="connsiteX36" fmla="*/ 1371711 w 1576985"/>
                <a:gd name="connsiteY36" fmla="*/ 1364388 h 2521384"/>
                <a:gd name="connsiteX37" fmla="*/ 1371711 w 1576985"/>
                <a:gd name="connsiteY37" fmla="*/ 1205768 h 2521384"/>
                <a:gd name="connsiteX38" fmla="*/ 1381042 w 1576985"/>
                <a:gd name="connsiteY38" fmla="*/ 1177776 h 2521384"/>
                <a:gd name="connsiteX39" fmla="*/ 1418365 w 1576985"/>
                <a:gd name="connsiteY39" fmla="*/ 1131123 h 2521384"/>
                <a:gd name="connsiteX40" fmla="*/ 1427695 w 1576985"/>
                <a:gd name="connsiteY40" fmla="*/ 1103131 h 2521384"/>
                <a:gd name="connsiteX41" fmla="*/ 1511671 w 1576985"/>
                <a:gd name="connsiteY41" fmla="*/ 1056478 h 2521384"/>
                <a:gd name="connsiteX42" fmla="*/ 1558324 w 1576985"/>
                <a:gd name="connsiteY42" fmla="*/ 1009825 h 2521384"/>
                <a:gd name="connsiteX43" fmla="*/ 1576985 w 1576985"/>
                <a:gd name="connsiteY43" fmla="*/ 981833 h 2521384"/>
                <a:gd name="connsiteX44" fmla="*/ 1567654 w 1576985"/>
                <a:gd name="connsiteY44" fmla="*/ 851204 h 2521384"/>
                <a:gd name="connsiteX45" fmla="*/ 1539662 w 1576985"/>
                <a:gd name="connsiteY45" fmla="*/ 823213 h 2521384"/>
                <a:gd name="connsiteX46" fmla="*/ 1530332 w 1576985"/>
                <a:gd name="connsiteY46" fmla="*/ 795221 h 2521384"/>
                <a:gd name="connsiteX47" fmla="*/ 1521001 w 1576985"/>
                <a:gd name="connsiteY47" fmla="*/ 524633 h 2521384"/>
                <a:gd name="connsiteX48" fmla="*/ 1493009 w 1576985"/>
                <a:gd name="connsiteY48" fmla="*/ 505972 h 2521384"/>
                <a:gd name="connsiteX49" fmla="*/ 1418365 w 1576985"/>
                <a:gd name="connsiteY49" fmla="*/ 468649 h 2521384"/>
                <a:gd name="connsiteX50" fmla="*/ 1371711 w 1576985"/>
                <a:gd name="connsiteY50" fmla="*/ 440658 h 2521384"/>
                <a:gd name="connsiteX51" fmla="*/ 1334389 w 1576985"/>
                <a:gd name="connsiteY51" fmla="*/ 170070 h 2521384"/>
                <a:gd name="connsiteX52" fmla="*/ 1306397 w 1576985"/>
                <a:gd name="connsiteY52" fmla="*/ 86094 h 2521384"/>
                <a:gd name="connsiteX53" fmla="*/ 1278405 w 1576985"/>
                <a:gd name="connsiteY53" fmla="*/ 76764 h 2521384"/>
                <a:gd name="connsiteX54" fmla="*/ 1250413 w 1576985"/>
                <a:gd name="connsiteY54" fmla="*/ 48772 h 2521384"/>
                <a:gd name="connsiteX55" fmla="*/ 1194430 w 1576985"/>
                <a:gd name="connsiteY55" fmla="*/ 30111 h 2521384"/>
                <a:gd name="connsiteX56" fmla="*/ 1175769 w 1576985"/>
                <a:gd name="connsiteY56" fmla="*/ 11449 h 2521384"/>
                <a:gd name="connsiteX57" fmla="*/ 1017148 w 1576985"/>
                <a:gd name="connsiteY57" fmla="*/ 11449 h 2521384"/>
                <a:gd name="connsiteX58" fmla="*/ 942503 w 1576985"/>
                <a:gd name="connsiteY58" fmla="*/ 39441 h 2521384"/>
                <a:gd name="connsiteX59" fmla="*/ 895850 w 1576985"/>
                <a:gd name="connsiteY59" fmla="*/ 58102 h 2521384"/>
                <a:gd name="connsiteX60" fmla="*/ 802544 w 1576985"/>
                <a:gd name="connsiteY60" fmla="*/ 76764 h 2521384"/>
                <a:gd name="connsiteX61" fmla="*/ 737230 w 1576985"/>
                <a:gd name="connsiteY61" fmla="*/ 95425 h 2521384"/>
                <a:gd name="connsiteX62" fmla="*/ 709238 w 1576985"/>
                <a:gd name="connsiteY62" fmla="*/ 114086 h 2521384"/>
                <a:gd name="connsiteX63" fmla="*/ 671916 w 1576985"/>
                <a:gd name="connsiteY63" fmla="*/ 123417 h 2521384"/>
                <a:gd name="connsiteX64" fmla="*/ 643924 w 1576985"/>
                <a:gd name="connsiteY64" fmla="*/ 132747 h 2521384"/>
                <a:gd name="connsiteX65" fmla="*/ 326683 w 1576985"/>
                <a:gd name="connsiteY65" fmla="*/ 160739 h 2521384"/>
                <a:gd name="connsiteX66" fmla="*/ 252038 w 1576985"/>
                <a:gd name="connsiteY66" fmla="*/ 170070 h 2521384"/>
                <a:gd name="connsiteX67" fmla="*/ 224046 w 1576985"/>
                <a:gd name="connsiteY67" fmla="*/ 188731 h 2521384"/>
                <a:gd name="connsiteX68" fmla="*/ 214716 w 1576985"/>
                <a:gd name="connsiteY68" fmla="*/ 216723 h 2521384"/>
                <a:gd name="connsiteX69" fmla="*/ 196054 w 1576985"/>
                <a:gd name="connsiteY69" fmla="*/ 235384 h 2521384"/>
                <a:gd name="connsiteX70" fmla="*/ 196054 w 1576985"/>
                <a:gd name="connsiteY70" fmla="*/ 477980 h 2521384"/>
                <a:gd name="connsiteX71" fmla="*/ 224046 w 1576985"/>
                <a:gd name="connsiteY71" fmla="*/ 543294 h 2521384"/>
                <a:gd name="connsiteX72" fmla="*/ 233377 w 1576985"/>
                <a:gd name="connsiteY72" fmla="*/ 571286 h 2521384"/>
                <a:gd name="connsiteX73" fmla="*/ 261369 w 1576985"/>
                <a:gd name="connsiteY73" fmla="*/ 589947 h 2521384"/>
                <a:gd name="connsiteX74" fmla="*/ 280030 w 1576985"/>
                <a:gd name="connsiteY74" fmla="*/ 608609 h 2521384"/>
                <a:gd name="connsiteX75" fmla="*/ 373336 w 1576985"/>
                <a:gd name="connsiteY75" fmla="*/ 636600 h 2521384"/>
                <a:gd name="connsiteX76" fmla="*/ 419989 w 1576985"/>
                <a:gd name="connsiteY76" fmla="*/ 683253 h 2521384"/>
                <a:gd name="connsiteX77" fmla="*/ 438650 w 1576985"/>
                <a:gd name="connsiteY77" fmla="*/ 701915 h 2521384"/>
                <a:gd name="connsiteX78" fmla="*/ 466642 w 1576985"/>
                <a:gd name="connsiteY78" fmla="*/ 757898 h 2521384"/>
                <a:gd name="connsiteX79" fmla="*/ 475973 w 1576985"/>
                <a:gd name="connsiteY79" fmla="*/ 785890 h 2521384"/>
                <a:gd name="connsiteX80" fmla="*/ 503965 w 1576985"/>
                <a:gd name="connsiteY80" fmla="*/ 860535 h 2521384"/>
                <a:gd name="connsiteX81" fmla="*/ 494634 w 1576985"/>
                <a:gd name="connsiteY81" fmla="*/ 991164 h 2521384"/>
                <a:gd name="connsiteX82" fmla="*/ 466642 w 1576985"/>
                <a:gd name="connsiteY82" fmla="*/ 1009825 h 2521384"/>
                <a:gd name="connsiteX83" fmla="*/ 438650 w 1576985"/>
                <a:gd name="connsiteY83" fmla="*/ 1019156 h 2521384"/>
                <a:gd name="connsiteX84" fmla="*/ 401328 w 1576985"/>
                <a:gd name="connsiteY84" fmla="*/ 1037817 h 2521384"/>
                <a:gd name="connsiteX85" fmla="*/ 336013 w 1576985"/>
                <a:gd name="connsiteY85" fmla="*/ 1047147 h 2521384"/>
                <a:gd name="connsiteX86" fmla="*/ 280030 w 1576985"/>
                <a:gd name="connsiteY86" fmla="*/ 1075139 h 2521384"/>
                <a:gd name="connsiteX87" fmla="*/ 252038 w 1576985"/>
                <a:gd name="connsiteY87" fmla="*/ 1093800 h 2521384"/>
                <a:gd name="connsiteX88" fmla="*/ 242707 w 1576985"/>
                <a:gd name="connsiteY88" fmla="*/ 1308404 h 2521384"/>
                <a:gd name="connsiteX89" fmla="*/ 214716 w 1576985"/>
                <a:gd name="connsiteY89" fmla="*/ 1317735 h 2521384"/>
                <a:gd name="connsiteX90" fmla="*/ 168062 w 1576985"/>
                <a:gd name="connsiteY90" fmla="*/ 1355058 h 2521384"/>
                <a:gd name="connsiteX91" fmla="*/ 102748 w 1576985"/>
                <a:gd name="connsiteY91" fmla="*/ 1392380 h 2521384"/>
                <a:gd name="connsiteX92" fmla="*/ 56095 w 1576985"/>
                <a:gd name="connsiteY92" fmla="*/ 1439033 h 2521384"/>
                <a:gd name="connsiteX93" fmla="*/ 28103 w 1576985"/>
                <a:gd name="connsiteY93" fmla="*/ 1495017 h 2521384"/>
                <a:gd name="connsiteX94" fmla="*/ 9442 w 1576985"/>
                <a:gd name="connsiteY94" fmla="*/ 1523009 h 2521384"/>
                <a:gd name="connsiteX95" fmla="*/ 111 w 1576985"/>
                <a:gd name="connsiteY95" fmla="*/ 1588323 h 2521384"/>
                <a:gd name="connsiteX96" fmla="*/ 18773 w 1576985"/>
                <a:gd name="connsiteY96" fmla="*/ 1709621 h 2521384"/>
                <a:gd name="connsiteX97" fmla="*/ 46765 w 1576985"/>
                <a:gd name="connsiteY97" fmla="*/ 1728282 h 2521384"/>
                <a:gd name="connsiteX98" fmla="*/ 84087 w 1576985"/>
                <a:gd name="connsiteY98" fmla="*/ 1746943 h 2521384"/>
                <a:gd name="connsiteX99" fmla="*/ 112079 w 1576985"/>
                <a:gd name="connsiteY99" fmla="*/ 1765604 h 2521384"/>
                <a:gd name="connsiteX100" fmla="*/ 205385 w 1576985"/>
                <a:gd name="connsiteY100" fmla="*/ 1774935 h 2521384"/>
                <a:gd name="connsiteX101" fmla="*/ 270699 w 1576985"/>
                <a:gd name="connsiteY101" fmla="*/ 1793596 h 2521384"/>
                <a:gd name="connsiteX102" fmla="*/ 298691 w 1576985"/>
                <a:gd name="connsiteY102" fmla="*/ 1802927 h 2521384"/>
                <a:gd name="connsiteX103" fmla="*/ 326683 w 1576985"/>
                <a:gd name="connsiteY103" fmla="*/ 1821588 h 2521384"/>
                <a:gd name="connsiteX104" fmla="*/ 382667 w 1576985"/>
                <a:gd name="connsiteY104" fmla="*/ 1840249 h 2521384"/>
                <a:gd name="connsiteX105" fmla="*/ 457311 w 1576985"/>
                <a:gd name="connsiteY105" fmla="*/ 1858911 h 2521384"/>
                <a:gd name="connsiteX106" fmla="*/ 475973 w 1576985"/>
                <a:gd name="connsiteY106" fmla="*/ 1877572 h 2521384"/>
                <a:gd name="connsiteX107" fmla="*/ 513295 w 1576985"/>
                <a:gd name="connsiteY107" fmla="*/ 1933556 h 2521384"/>
                <a:gd name="connsiteX108" fmla="*/ 503965 w 1576985"/>
                <a:gd name="connsiteY108" fmla="*/ 2045523 h 2521384"/>
                <a:gd name="connsiteX109" fmla="*/ 494634 w 1576985"/>
                <a:gd name="connsiteY109" fmla="*/ 2073515 h 2521384"/>
                <a:gd name="connsiteX110" fmla="*/ 466642 w 1576985"/>
                <a:gd name="connsiteY110" fmla="*/ 2082845 h 2521384"/>
                <a:gd name="connsiteX111" fmla="*/ 447981 w 1576985"/>
                <a:gd name="connsiteY111" fmla="*/ 2101507 h 2521384"/>
                <a:gd name="connsiteX112" fmla="*/ 382667 w 1576985"/>
                <a:gd name="connsiteY112" fmla="*/ 2129498 h 2521384"/>
                <a:gd name="connsiteX113" fmla="*/ 354675 w 1576985"/>
                <a:gd name="connsiteY113" fmla="*/ 2148160 h 2521384"/>
                <a:gd name="connsiteX114" fmla="*/ 317352 w 1576985"/>
                <a:gd name="connsiteY114" fmla="*/ 2157490 h 2521384"/>
                <a:gd name="connsiteX115" fmla="*/ 289360 w 1576985"/>
                <a:gd name="connsiteY115" fmla="*/ 2166821 h 2521384"/>
                <a:gd name="connsiteX116" fmla="*/ 214716 w 1576985"/>
                <a:gd name="connsiteY116" fmla="*/ 2232135 h 2521384"/>
                <a:gd name="connsiteX117" fmla="*/ 186724 w 1576985"/>
                <a:gd name="connsiteY117" fmla="*/ 2288119 h 2521384"/>
                <a:gd name="connsiteX118" fmla="*/ 177393 w 1576985"/>
                <a:gd name="connsiteY118" fmla="*/ 2316111 h 2521384"/>
                <a:gd name="connsiteX119" fmla="*/ 196054 w 1576985"/>
                <a:gd name="connsiteY119" fmla="*/ 2437409 h 2521384"/>
                <a:gd name="connsiteX120" fmla="*/ 214716 w 1576985"/>
                <a:gd name="connsiteY120" fmla="*/ 2456070 h 2521384"/>
                <a:gd name="connsiteX121" fmla="*/ 214716 w 1576985"/>
                <a:gd name="connsiteY121" fmla="*/ 2465400 h 2521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576985" h="2521384">
                  <a:moveTo>
                    <a:pt x="214716" y="2465400"/>
                  </a:moveTo>
                  <a:cubicBezTo>
                    <a:pt x="251720" y="2472801"/>
                    <a:pt x="302259" y="2482140"/>
                    <a:pt x="336013" y="2493392"/>
                  </a:cubicBezTo>
                  <a:cubicBezTo>
                    <a:pt x="345344" y="2496502"/>
                    <a:pt x="354404" y="2500589"/>
                    <a:pt x="364005" y="2502723"/>
                  </a:cubicBezTo>
                  <a:cubicBezTo>
                    <a:pt x="411351" y="2513244"/>
                    <a:pt x="466376" y="2516692"/>
                    <a:pt x="513295" y="2521384"/>
                  </a:cubicBezTo>
                  <a:cubicBezTo>
                    <a:pt x="587940" y="2518274"/>
                    <a:pt x="662697" y="2517193"/>
                    <a:pt x="737230" y="2512053"/>
                  </a:cubicBezTo>
                  <a:cubicBezTo>
                    <a:pt x="818980" y="2506415"/>
                    <a:pt x="753646" y="2507354"/>
                    <a:pt x="811875" y="2484062"/>
                  </a:cubicBezTo>
                  <a:cubicBezTo>
                    <a:pt x="832898" y="2475653"/>
                    <a:pt x="855418" y="2471621"/>
                    <a:pt x="877189" y="2465400"/>
                  </a:cubicBezTo>
                  <a:cubicBezTo>
                    <a:pt x="959533" y="2410505"/>
                    <a:pt x="827913" y="2494704"/>
                    <a:pt x="961165" y="2428078"/>
                  </a:cubicBezTo>
                  <a:cubicBezTo>
                    <a:pt x="1026695" y="2395313"/>
                    <a:pt x="971566" y="2420679"/>
                    <a:pt x="1026479" y="2400086"/>
                  </a:cubicBezTo>
                  <a:cubicBezTo>
                    <a:pt x="1042161" y="2394205"/>
                    <a:pt x="1057243" y="2386722"/>
                    <a:pt x="1073132" y="2381425"/>
                  </a:cubicBezTo>
                  <a:cubicBezTo>
                    <a:pt x="1085298" y="2377370"/>
                    <a:pt x="1098124" y="2375617"/>
                    <a:pt x="1110454" y="2372094"/>
                  </a:cubicBezTo>
                  <a:cubicBezTo>
                    <a:pt x="1119911" y="2369392"/>
                    <a:pt x="1129115" y="2365874"/>
                    <a:pt x="1138446" y="2362764"/>
                  </a:cubicBezTo>
                  <a:cubicBezTo>
                    <a:pt x="1144666" y="2356543"/>
                    <a:pt x="1149239" y="2348036"/>
                    <a:pt x="1157107" y="2344102"/>
                  </a:cubicBezTo>
                  <a:cubicBezTo>
                    <a:pt x="1174701" y="2335305"/>
                    <a:pt x="1196724" y="2336352"/>
                    <a:pt x="1213091" y="2325441"/>
                  </a:cubicBezTo>
                  <a:lnTo>
                    <a:pt x="1269075" y="2288119"/>
                  </a:lnTo>
                  <a:cubicBezTo>
                    <a:pt x="1275295" y="2275678"/>
                    <a:pt x="1280835" y="2262873"/>
                    <a:pt x="1287736" y="2250796"/>
                  </a:cubicBezTo>
                  <a:cubicBezTo>
                    <a:pt x="1293300" y="2241059"/>
                    <a:pt x="1301382" y="2232834"/>
                    <a:pt x="1306397" y="2222804"/>
                  </a:cubicBezTo>
                  <a:cubicBezTo>
                    <a:pt x="1310795" y="2214007"/>
                    <a:pt x="1312275" y="2204022"/>
                    <a:pt x="1315728" y="2194813"/>
                  </a:cubicBezTo>
                  <a:cubicBezTo>
                    <a:pt x="1321609" y="2179131"/>
                    <a:pt x="1328508" y="2163842"/>
                    <a:pt x="1334389" y="2148160"/>
                  </a:cubicBezTo>
                  <a:cubicBezTo>
                    <a:pt x="1337842" y="2138951"/>
                    <a:pt x="1338264" y="2128352"/>
                    <a:pt x="1343720" y="2120168"/>
                  </a:cubicBezTo>
                  <a:cubicBezTo>
                    <a:pt x="1363391" y="2090662"/>
                    <a:pt x="1393175" y="2067910"/>
                    <a:pt x="1409034" y="2036192"/>
                  </a:cubicBezTo>
                  <a:cubicBezTo>
                    <a:pt x="1436493" y="1981274"/>
                    <a:pt x="1423295" y="2012068"/>
                    <a:pt x="1446356" y="1942886"/>
                  </a:cubicBezTo>
                  <a:lnTo>
                    <a:pt x="1455687" y="1914894"/>
                  </a:lnTo>
                  <a:cubicBezTo>
                    <a:pt x="1449467" y="1899343"/>
                    <a:pt x="1446761" y="1881870"/>
                    <a:pt x="1437026" y="1868241"/>
                  </a:cubicBezTo>
                  <a:cubicBezTo>
                    <a:pt x="1430508" y="1859116"/>
                    <a:pt x="1418159" y="1856098"/>
                    <a:pt x="1409034" y="1849580"/>
                  </a:cubicBezTo>
                  <a:cubicBezTo>
                    <a:pt x="1359606" y="1814275"/>
                    <a:pt x="1389144" y="1827399"/>
                    <a:pt x="1343720" y="1812258"/>
                  </a:cubicBezTo>
                  <a:cubicBezTo>
                    <a:pt x="1334389" y="1806037"/>
                    <a:pt x="1326655" y="1796118"/>
                    <a:pt x="1315728" y="1793596"/>
                  </a:cubicBezTo>
                  <a:cubicBezTo>
                    <a:pt x="1207767" y="1768682"/>
                    <a:pt x="1233839" y="1818515"/>
                    <a:pt x="1213091" y="1756274"/>
                  </a:cubicBezTo>
                  <a:cubicBezTo>
                    <a:pt x="1219311" y="1737613"/>
                    <a:pt x="1223763" y="1718265"/>
                    <a:pt x="1231752" y="1700290"/>
                  </a:cubicBezTo>
                  <a:cubicBezTo>
                    <a:pt x="1239000" y="1683982"/>
                    <a:pt x="1264526" y="1653560"/>
                    <a:pt x="1278405" y="1644307"/>
                  </a:cubicBezTo>
                  <a:cubicBezTo>
                    <a:pt x="1286589" y="1638851"/>
                    <a:pt x="1297066" y="1638086"/>
                    <a:pt x="1306397" y="1634976"/>
                  </a:cubicBezTo>
                  <a:cubicBezTo>
                    <a:pt x="1324563" y="1580480"/>
                    <a:pt x="1301515" y="1630528"/>
                    <a:pt x="1343720" y="1588323"/>
                  </a:cubicBezTo>
                  <a:cubicBezTo>
                    <a:pt x="1385925" y="1546118"/>
                    <a:pt x="1335877" y="1569166"/>
                    <a:pt x="1390373" y="1551000"/>
                  </a:cubicBezTo>
                  <a:cubicBezTo>
                    <a:pt x="1393483" y="1538559"/>
                    <a:pt x="1396180" y="1526008"/>
                    <a:pt x="1399703" y="1513678"/>
                  </a:cubicBezTo>
                  <a:cubicBezTo>
                    <a:pt x="1402405" y="1504221"/>
                    <a:pt x="1409034" y="1495521"/>
                    <a:pt x="1409034" y="1485686"/>
                  </a:cubicBezTo>
                  <a:cubicBezTo>
                    <a:pt x="1409034" y="1477972"/>
                    <a:pt x="1396537" y="1406764"/>
                    <a:pt x="1390373" y="1392380"/>
                  </a:cubicBezTo>
                  <a:cubicBezTo>
                    <a:pt x="1385955" y="1382073"/>
                    <a:pt x="1377932" y="1373719"/>
                    <a:pt x="1371711" y="1364388"/>
                  </a:cubicBezTo>
                  <a:cubicBezTo>
                    <a:pt x="1349658" y="1298225"/>
                    <a:pt x="1356882" y="1331812"/>
                    <a:pt x="1371711" y="1205768"/>
                  </a:cubicBezTo>
                  <a:cubicBezTo>
                    <a:pt x="1372860" y="1196000"/>
                    <a:pt x="1376643" y="1186573"/>
                    <a:pt x="1381042" y="1177776"/>
                  </a:cubicBezTo>
                  <a:cubicBezTo>
                    <a:pt x="1392814" y="1154233"/>
                    <a:pt x="1401006" y="1148481"/>
                    <a:pt x="1418365" y="1131123"/>
                  </a:cubicBezTo>
                  <a:cubicBezTo>
                    <a:pt x="1421475" y="1121792"/>
                    <a:pt x="1420740" y="1110086"/>
                    <a:pt x="1427695" y="1103131"/>
                  </a:cubicBezTo>
                  <a:cubicBezTo>
                    <a:pt x="1459777" y="1071049"/>
                    <a:pt x="1476473" y="1068211"/>
                    <a:pt x="1511671" y="1056478"/>
                  </a:cubicBezTo>
                  <a:cubicBezTo>
                    <a:pt x="1561434" y="981833"/>
                    <a:pt x="1496120" y="1072029"/>
                    <a:pt x="1558324" y="1009825"/>
                  </a:cubicBezTo>
                  <a:cubicBezTo>
                    <a:pt x="1566253" y="1001896"/>
                    <a:pt x="1570765" y="991164"/>
                    <a:pt x="1576985" y="981833"/>
                  </a:cubicBezTo>
                  <a:cubicBezTo>
                    <a:pt x="1573875" y="938290"/>
                    <a:pt x="1577653" y="893697"/>
                    <a:pt x="1567654" y="851204"/>
                  </a:cubicBezTo>
                  <a:cubicBezTo>
                    <a:pt x="1564632" y="838359"/>
                    <a:pt x="1546981" y="834192"/>
                    <a:pt x="1539662" y="823213"/>
                  </a:cubicBezTo>
                  <a:cubicBezTo>
                    <a:pt x="1534206" y="815030"/>
                    <a:pt x="1533442" y="804552"/>
                    <a:pt x="1530332" y="795221"/>
                  </a:cubicBezTo>
                  <a:cubicBezTo>
                    <a:pt x="1527222" y="705025"/>
                    <a:pt x="1532551" y="614141"/>
                    <a:pt x="1521001" y="524633"/>
                  </a:cubicBezTo>
                  <a:cubicBezTo>
                    <a:pt x="1519566" y="513511"/>
                    <a:pt x="1502854" y="511342"/>
                    <a:pt x="1493009" y="505972"/>
                  </a:cubicBezTo>
                  <a:cubicBezTo>
                    <a:pt x="1468587" y="492651"/>
                    <a:pt x="1438036" y="488319"/>
                    <a:pt x="1418365" y="468649"/>
                  </a:cubicBezTo>
                  <a:cubicBezTo>
                    <a:pt x="1392748" y="443034"/>
                    <a:pt x="1408049" y="452770"/>
                    <a:pt x="1371711" y="440658"/>
                  </a:cubicBezTo>
                  <a:cubicBezTo>
                    <a:pt x="1285515" y="354459"/>
                    <a:pt x="1350257" y="431882"/>
                    <a:pt x="1334389" y="170070"/>
                  </a:cubicBezTo>
                  <a:cubicBezTo>
                    <a:pt x="1332284" y="135345"/>
                    <a:pt x="1337220" y="104588"/>
                    <a:pt x="1306397" y="86094"/>
                  </a:cubicBezTo>
                  <a:cubicBezTo>
                    <a:pt x="1297963" y="81034"/>
                    <a:pt x="1287736" y="79874"/>
                    <a:pt x="1278405" y="76764"/>
                  </a:cubicBezTo>
                  <a:cubicBezTo>
                    <a:pt x="1269074" y="67433"/>
                    <a:pt x="1261948" y="55180"/>
                    <a:pt x="1250413" y="48772"/>
                  </a:cubicBezTo>
                  <a:cubicBezTo>
                    <a:pt x="1233218" y="39219"/>
                    <a:pt x="1194430" y="30111"/>
                    <a:pt x="1194430" y="30111"/>
                  </a:cubicBezTo>
                  <a:cubicBezTo>
                    <a:pt x="1188210" y="23890"/>
                    <a:pt x="1183312" y="15975"/>
                    <a:pt x="1175769" y="11449"/>
                  </a:cubicBezTo>
                  <a:cubicBezTo>
                    <a:pt x="1133931" y="-13654"/>
                    <a:pt x="1035225" y="10158"/>
                    <a:pt x="1017148" y="11449"/>
                  </a:cubicBezTo>
                  <a:cubicBezTo>
                    <a:pt x="940801" y="49625"/>
                    <a:pt x="1018725" y="14035"/>
                    <a:pt x="942503" y="39441"/>
                  </a:cubicBezTo>
                  <a:cubicBezTo>
                    <a:pt x="926614" y="44737"/>
                    <a:pt x="912033" y="53786"/>
                    <a:pt x="895850" y="58102"/>
                  </a:cubicBezTo>
                  <a:cubicBezTo>
                    <a:pt x="865203" y="66275"/>
                    <a:pt x="833315" y="69072"/>
                    <a:pt x="802544" y="76764"/>
                  </a:cubicBezTo>
                  <a:cubicBezTo>
                    <a:pt x="790581" y="79755"/>
                    <a:pt x="750619" y="88730"/>
                    <a:pt x="737230" y="95425"/>
                  </a:cubicBezTo>
                  <a:cubicBezTo>
                    <a:pt x="727200" y="100440"/>
                    <a:pt x="719545" y="109669"/>
                    <a:pt x="709238" y="114086"/>
                  </a:cubicBezTo>
                  <a:cubicBezTo>
                    <a:pt x="697451" y="119138"/>
                    <a:pt x="684246" y="119894"/>
                    <a:pt x="671916" y="123417"/>
                  </a:cubicBezTo>
                  <a:cubicBezTo>
                    <a:pt x="662459" y="126119"/>
                    <a:pt x="653677" y="131475"/>
                    <a:pt x="643924" y="132747"/>
                  </a:cubicBezTo>
                  <a:cubicBezTo>
                    <a:pt x="454758" y="157421"/>
                    <a:pt x="491118" y="145791"/>
                    <a:pt x="326683" y="160739"/>
                  </a:cubicBezTo>
                  <a:cubicBezTo>
                    <a:pt x="301711" y="163009"/>
                    <a:pt x="276920" y="166960"/>
                    <a:pt x="252038" y="170070"/>
                  </a:cubicBezTo>
                  <a:cubicBezTo>
                    <a:pt x="242707" y="176290"/>
                    <a:pt x="231051" y="179974"/>
                    <a:pt x="224046" y="188731"/>
                  </a:cubicBezTo>
                  <a:cubicBezTo>
                    <a:pt x="217902" y="196411"/>
                    <a:pt x="219776" y="208289"/>
                    <a:pt x="214716" y="216723"/>
                  </a:cubicBezTo>
                  <a:cubicBezTo>
                    <a:pt x="210190" y="224266"/>
                    <a:pt x="202275" y="229164"/>
                    <a:pt x="196054" y="235384"/>
                  </a:cubicBezTo>
                  <a:cubicBezTo>
                    <a:pt x="171181" y="334882"/>
                    <a:pt x="180434" y="282729"/>
                    <a:pt x="196054" y="477980"/>
                  </a:cubicBezTo>
                  <a:cubicBezTo>
                    <a:pt x="197489" y="495915"/>
                    <a:pt x="218374" y="530059"/>
                    <a:pt x="224046" y="543294"/>
                  </a:cubicBezTo>
                  <a:cubicBezTo>
                    <a:pt x="227920" y="552334"/>
                    <a:pt x="227233" y="563606"/>
                    <a:pt x="233377" y="571286"/>
                  </a:cubicBezTo>
                  <a:cubicBezTo>
                    <a:pt x="240382" y="580043"/>
                    <a:pt x="252612" y="582942"/>
                    <a:pt x="261369" y="589947"/>
                  </a:cubicBezTo>
                  <a:cubicBezTo>
                    <a:pt x="268238" y="595443"/>
                    <a:pt x="272162" y="604675"/>
                    <a:pt x="280030" y="608609"/>
                  </a:cubicBezTo>
                  <a:cubicBezTo>
                    <a:pt x="302749" y="619969"/>
                    <a:pt x="346547" y="629903"/>
                    <a:pt x="373336" y="636600"/>
                  </a:cubicBezTo>
                  <a:lnTo>
                    <a:pt x="419989" y="683253"/>
                  </a:lnTo>
                  <a:lnTo>
                    <a:pt x="438650" y="701915"/>
                  </a:lnTo>
                  <a:cubicBezTo>
                    <a:pt x="462104" y="772275"/>
                    <a:pt x="430466" y="685548"/>
                    <a:pt x="466642" y="757898"/>
                  </a:cubicBezTo>
                  <a:cubicBezTo>
                    <a:pt x="471041" y="766695"/>
                    <a:pt x="472099" y="776850"/>
                    <a:pt x="475973" y="785890"/>
                  </a:cubicBezTo>
                  <a:cubicBezTo>
                    <a:pt x="505248" y="854199"/>
                    <a:pt x="486762" y="791727"/>
                    <a:pt x="503965" y="860535"/>
                  </a:cubicBezTo>
                  <a:cubicBezTo>
                    <a:pt x="500855" y="904078"/>
                    <a:pt x="505222" y="948813"/>
                    <a:pt x="494634" y="991164"/>
                  </a:cubicBezTo>
                  <a:cubicBezTo>
                    <a:pt x="491914" y="1002043"/>
                    <a:pt x="476672" y="1004810"/>
                    <a:pt x="466642" y="1009825"/>
                  </a:cubicBezTo>
                  <a:cubicBezTo>
                    <a:pt x="457845" y="1014224"/>
                    <a:pt x="447690" y="1015282"/>
                    <a:pt x="438650" y="1019156"/>
                  </a:cubicBezTo>
                  <a:cubicBezTo>
                    <a:pt x="425866" y="1024635"/>
                    <a:pt x="414747" y="1034157"/>
                    <a:pt x="401328" y="1037817"/>
                  </a:cubicBezTo>
                  <a:cubicBezTo>
                    <a:pt x="380110" y="1043603"/>
                    <a:pt x="357785" y="1044037"/>
                    <a:pt x="336013" y="1047147"/>
                  </a:cubicBezTo>
                  <a:cubicBezTo>
                    <a:pt x="298455" y="1084707"/>
                    <a:pt x="340215" y="1049346"/>
                    <a:pt x="280030" y="1075139"/>
                  </a:cubicBezTo>
                  <a:cubicBezTo>
                    <a:pt x="269723" y="1079556"/>
                    <a:pt x="261369" y="1087580"/>
                    <a:pt x="252038" y="1093800"/>
                  </a:cubicBezTo>
                  <a:cubicBezTo>
                    <a:pt x="192795" y="1182666"/>
                    <a:pt x="266334" y="1060315"/>
                    <a:pt x="242707" y="1308404"/>
                  </a:cubicBezTo>
                  <a:cubicBezTo>
                    <a:pt x="241775" y="1318195"/>
                    <a:pt x="223513" y="1313337"/>
                    <a:pt x="214716" y="1317735"/>
                  </a:cubicBezTo>
                  <a:cubicBezTo>
                    <a:pt x="176423" y="1336882"/>
                    <a:pt x="196992" y="1331914"/>
                    <a:pt x="168062" y="1355058"/>
                  </a:cubicBezTo>
                  <a:cubicBezTo>
                    <a:pt x="146080" y="1372644"/>
                    <a:pt x="128292" y="1379609"/>
                    <a:pt x="102748" y="1392380"/>
                  </a:cubicBezTo>
                  <a:cubicBezTo>
                    <a:pt x="52985" y="1467025"/>
                    <a:pt x="118299" y="1376829"/>
                    <a:pt x="56095" y="1439033"/>
                  </a:cubicBezTo>
                  <a:cubicBezTo>
                    <a:pt x="29357" y="1465771"/>
                    <a:pt x="43280" y="1464664"/>
                    <a:pt x="28103" y="1495017"/>
                  </a:cubicBezTo>
                  <a:cubicBezTo>
                    <a:pt x="23088" y="1505047"/>
                    <a:pt x="15662" y="1513678"/>
                    <a:pt x="9442" y="1523009"/>
                  </a:cubicBezTo>
                  <a:cubicBezTo>
                    <a:pt x="6332" y="1544780"/>
                    <a:pt x="-987" y="1566358"/>
                    <a:pt x="111" y="1588323"/>
                  </a:cubicBezTo>
                  <a:cubicBezTo>
                    <a:pt x="2154" y="1629180"/>
                    <a:pt x="5836" y="1670812"/>
                    <a:pt x="18773" y="1709621"/>
                  </a:cubicBezTo>
                  <a:cubicBezTo>
                    <a:pt x="22319" y="1720260"/>
                    <a:pt x="37028" y="1722718"/>
                    <a:pt x="46765" y="1728282"/>
                  </a:cubicBezTo>
                  <a:cubicBezTo>
                    <a:pt x="58841" y="1735183"/>
                    <a:pt x="72011" y="1740042"/>
                    <a:pt x="84087" y="1746943"/>
                  </a:cubicBezTo>
                  <a:cubicBezTo>
                    <a:pt x="93824" y="1752507"/>
                    <a:pt x="101152" y="1763082"/>
                    <a:pt x="112079" y="1765604"/>
                  </a:cubicBezTo>
                  <a:cubicBezTo>
                    <a:pt x="142536" y="1772633"/>
                    <a:pt x="174283" y="1771825"/>
                    <a:pt x="205385" y="1774935"/>
                  </a:cubicBezTo>
                  <a:lnTo>
                    <a:pt x="270699" y="1793596"/>
                  </a:lnTo>
                  <a:cubicBezTo>
                    <a:pt x="280120" y="1796422"/>
                    <a:pt x="289894" y="1798528"/>
                    <a:pt x="298691" y="1802927"/>
                  </a:cubicBezTo>
                  <a:cubicBezTo>
                    <a:pt x="308721" y="1807942"/>
                    <a:pt x="316435" y="1817034"/>
                    <a:pt x="326683" y="1821588"/>
                  </a:cubicBezTo>
                  <a:cubicBezTo>
                    <a:pt x="344658" y="1829577"/>
                    <a:pt x="364006" y="1834028"/>
                    <a:pt x="382667" y="1840249"/>
                  </a:cubicBezTo>
                  <a:cubicBezTo>
                    <a:pt x="425709" y="1854597"/>
                    <a:pt x="401004" y="1847649"/>
                    <a:pt x="457311" y="1858911"/>
                  </a:cubicBezTo>
                  <a:cubicBezTo>
                    <a:pt x="463532" y="1865131"/>
                    <a:pt x="470695" y="1870534"/>
                    <a:pt x="475973" y="1877572"/>
                  </a:cubicBezTo>
                  <a:cubicBezTo>
                    <a:pt x="489430" y="1895514"/>
                    <a:pt x="513295" y="1933556"/>
                    <a:pt x="513295" y="1933556"/>
                  </a:cubicBezTo>
                  <a:cubicBezTo>
                    <a:pt x="510185" y="1970878"/>
                    <a:pt x="508915" y="2008400"/>
                    <a:pt x="503965" y="2045523"/>
                  </a:cubicBezTo>
                  <a:cubicBezTo>
                    <a:pt x="502665" y="2055272"/>
                    <a:pt x="501589" y="2066560"/>
                    <a:pt x="494634" y="2073515"/>
                  </a:cubicBezTo>
                  <a:cubicBezTo>
                    <a:pt x="487679" y="2080470"/>
                    <a:pt x="475973" y="2079735"/>
                    <a:pt x="466642" y="2082845"/>
                  </a:cubicBezTo>
                  <a:cubicBezTo>
                    <a:pt x="460422" y="2089066"/>
                    <a:pt x="455301" y="2096627"/>
                    <a:pt x="447981" y="2101507"/>
                  </a:cubicBezTo>
                  <a:cubicBezTo>
                    <a:pt x="424923" y="2116879"/>
                    <a:pt x="407548" y="2121205"/>
                    <a:pt x="382667" y="2129498"/>
                  </a:cubicBezTo>
                  <a:cubicBezTo>
                    <a:pt x="373336" y="2135719"/>
                    <a:pt x="364982" y="2143743"/>
                    <a:pt x="354675" y="2148160"/>
                  </a:cubicBezTo>
                  <a:cubicBezTo>
                    <a:pt x="342888" y="2153212"/>
                    <a:pt x="329682" y="2153967"/>
                    <a:pt x="317352" y="2157490"/>
                  </a:cubicBezTo>
                  <a:cubicBezTo>
                    <a:pt x="307895" y="2160192"/>
                    <a:pt x="298691" y="2163711"/>
                    <a:pt x="289360" y="2166821"/>
                  </a:cubicBezTo>
                  <a:cubicBezTo>
                    <a:pt x="234778" y="2221403"/>
                    <a:pt x="261006" y="2201275"/>
                    <a:pt x="214716" y="2232135"/>
                  </a:cubicBezTo>
                  <a:cubicBezTo>
                    <a:pt x="191262" y="2302494"/>
                    <a:pt x="222900" y="2215768"/>
                    <a:pt x="186724" y="2288119"/>
                  </a:cubicBezTo>
                  <a:cubicBezTo>
                    <a:pt x="182325" y="2296916"/>
                    <a:pt x="180503" y="2306780"/>
                    <a:pt x="177393" y="2316111"/>
                  </a:cubicBezTo>
                  <a:cubicBezTo>
                    <a:pt x="177998" y="2321552"/>
                    <a:pt x="184512" y="2414325"/>
                    <a:pt x="196054" y="2437409"/>
                  </a:cubicBezTo>
                  <a:cubicBezTo>
                    <a:pt x="199988" y="2445277"/>
                    <a:pt x="208495" y="2449850"/>
                    <a:pt x="214716" y="2456070"/>
                  </a:cubicBezTo>
                  <a:lnTo>
                    <a:pt x="214716" y="2465400"/>
                  </a:lnTo>
                  <a:close/>
                </a:path>
              </a:pathLst>
            </a:custGeom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4116" y="1494081"/>
            <a:ext cx="2591072" cy="479130"/>
            <a:chOff x="94116" y="1494081"/>
            <a:chExt cx="2591072" cy="479130"/>
          </a:xfrm>
        </p:grpSpPr>
        <p:sp>
          <p:nvSpPr>
            <p:cNvPr id="12" name="Rectangle 11"/>
            <p:cNvSpPr/>
            <p:nvPr/>
          </p:nvSpPr>
          <p:spPr>
            <a:xfrm>
              <a:off x="94116" y="1615210"/>
              <a:ext cx="792088" cy="2160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Drug</a:t>
              </a:r>
              <a:r>
                <a:rPr lang="en-US" sz="1200" dirty="0" smtClean="0">
                  <a:solidFill>
                    <a:schemeClr val="tx1"/>
                  </a:solidFill>
                </a:rPr>
                <a:t>+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91782" y="1723222"/>
              <a:ext cx="648072" cy="30111"/>
              <a:chOff x="1187624" y="1808020"/>
              <a:chExt cx="648072" cy="3011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1259632" y="1808020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1187624" y="1838131"/>
                <a:ext cx="576064" cy="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1893100" y="1615210"/>
              <a:ext cx="792088" cy="2160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Drug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9286" y="1757187"/>
              <a:ext cx="576064" cy="21602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+H+</a:t>
              </a:r>
              <a:endParaRPr lang="ar-SA" sz="12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49286" y="1494081"/>
              <a:ext cx="518560" cy="21602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-H+</a:t>
              </a:r>
              <a:endParaRPr lang="ar-SA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33665" y="1416201"/>
            <a:ext cx="1598738" cy="627203"/>
            <a:chOff x="3433665" y="1416201"/>
            <a:chExt cx="1598738" cy="627203"/>
          </a:xfrm>
        </p:grpSpPr>
        <p:sp>
          <p:nvSpPr>
            <p:cNvPr id="25" name="Rectangle 24"/>
            <p:cNvSpPr/>
            <p:nvPr/>
          </p:nvSpPr>
          <p:spPr>
            <a:xfrm>
              <a:off x="3520235" y="1416201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Na+ channel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cxnSp>
          <p:nvCxnSpPr>
            <p:cNvPr id="15" name="Straight Arrow Connector 14"/>
            <p:cNvCxnSpPr>
              <a:stCxn id="25" idx="2"/>
              <a:endCxn id="10" idx="113"/>
            </p:cNvCxnSpPr>
            <p:nvPr/>
          </p:nvCxnSpPr>
          <p:spPr>
            <a:xfrm flipH="1">
              <a:off x="3433665" y="1726320"/>
              <a:ext cx="842654" cy="2984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2"/>
              <a:endCxn id="11" idx="69"/>
            </p:cNvCxnSpPr>
            <p:nvPr/>
          </p:nvCxnSpPr>
          <p:spPr>
            <a:xfrm>
              <a:off x="4276319" y="1726320"/>
              <a:ext cx="635751" cy="3170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9" name="Rectangle 28"/>
          <p:cNvSpPr/>
          <p:nvPr/>
        </p:nvSpPr>
        <p:spPr>
          <a:xfrm>
            <a:off x="3635896" y="3068712"/>
            <a:ext cx="1036467" cy="202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Receptor </a:t>
            </a:r>
            <a:endParaRPr lang="ar-SA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29" idx="2"/>
          </p:cNvCxnSpPr>
          <p:nvPr/>
        </p:nvCxnSpPr>
        <p:spPr>
          <a:xfrm flipH="1">
            <a:off x="4059820" y="3271258"/>
            <a:ext cx="94310" cy="38634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2157776" y="1840676"/>
            <a:ext cx="262736" cy="1228035"/>
          </a:xfrm>
          <a:custGeom>
            <a:avLst/>
            <a:gdLst>
              <a:gd name="connsiteX0" fmla="*/ 168265 w 262736"/>
              <a:gd name="connsiteY0" fmla="*/ 0 h 1091682"/>
              <a:gd name="connsiteX1" fmla="*/ 314 w 262736"/>
              <a:gd name="connsiteY1" fmla="*/ 223935 h 1091682"/>
              <a:gd name="connsiteX2" fmla="*/ 205587 w 262736"/>
              <a:gd name="connsiteY2" fmla="*/ 317241 h 1091682"/>
              <a:gd name="connsiteX3" fmla="*/ 46967 w 262736"/>
              <a:gd name="connsiteY3" fmla="*/ 485192 h 1091682"/>
              <a:gd name="connsiteX4" fmla="*/ 233579 w 262736"/>
              <a:gd name="connsiteY4" fmla="*/ 578498 h 1091682"/>
              <a:gd name="connsiteX5" fmla="*/ 74959 w 262736"/>
              <a:gd name="connsiteY5" fmla="*/ 774441 h 1091682"/>
              <a:gd name="connsiteX6" fmla="*/ 261571 w 262736"/>
              <a:gd name="connsiteY6" fmla="*/ 858416 h 1091682"/>
              <a:gd name="connsiteX7" fmla="*/ 158934 w 262736"/>
              <a:gd name="connsiteY7" fmla="*/ 1091682 h 1091682"/>
              <a:gd name="connsiteX8" fmla="*/ 158934 w 262736"/>
              <a:gd name="connsiteY8" fmla="*/ 1091682 h 10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736" h="1091682">
                <a:moveTo>
                  <a:pt x="168265" y="0"/>
                </a:moveTo>
                <a:cubicBezTo>
                  <a:pt x="81179" y="85531"/>
                  <a:pt x="-5906" y="171062"/>
                  <a:pt x="314" y="223935"/>
                </a:cubicBezTo>
                <a:cubicBezTo>
                  <a:pt x="6534" y="276809"/>
                  <a:pt x="197812" y="273698"/>
                  <a:pt x="205587" y="317241"/>
                </a:cubicBezTo>
                <a:cubicBezTo>
                  <a:pt x="213362" y="360784"/>
                  <a:pt x="42302" y="441649"/>
                  <a:pt x="46967" y="485192"/>
                </a:cubicBezTo>
                <a:cubicBezTo>
                  <a:pt x="51632" y="528735"/>
                  <a:pt x="228914" y="530290"/>
                  <a:pt x="233579" y="578498"/>
                </a:cubicBezTo>
                <a:cubicBezTo>
                  <a:pt x="238244" y="626706"/>
                  <a:pt x="70294" y="727788"/>
                  <a:pt x="74959" y="774441"/>
                </a:cubicBezTo>
                <a:cubicBezTo>
                  <a:pt x="79624" y="821094"/>
                  <a:pt x="247575" y="805543"/>
                  <a:pt x="261571" y="858416"/>
                </a:cubicBezTo>
                <a:cubicBezTo>
                  <a:pt x="275567" y="911290"/>
                  <a:pt x="158934" y="1091682"/>
                  <a:pt x="158934" y="1091682"/>
                </a:cubicBezTo>
                <a:lnTo>
                  <a:pt x="158934" y="109168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Freeform 41"/>
          <p:cNvSpPr/>
          <p:nvPr/>
        </p:nvSpPr>
        <p:spPr>
          <a:xfrm>
            <a:off x="2199840" y="3464430"/>
            <a:ext cx="262736" cy="1478992"/>
          </a:xfrm>
          <a:custGeom>
            <a:avLst/>
            <a:gdLst>
              <a:gd name="connsiteX0" fmla="*/ 168265 w 262736"/>
              <a:gd name="connsiteY0" fmla="*/ 0 h 1091682"/>
              <a:gd name="connsiteX1" fmla="*/ 314 w 262736"/>
              <a:gd name="connsiteY1" fmla="*/ 223935 h 1091682"/>
              <a:gd name="connsiteX2" fmla="*/ 205587 w 262736"/>
              <a:gd name="connsiteY2" fmla="*/ 317241 h 1091682"/>
              <a:gd name="connsiteX3" fmla="*/ 46967 w 262736"/>
              <a:gd name="connsiteY3" fmla="*/ 485192 h 1091682"/>
              <a:gd name="connsiteX4" fmla="*/ 233579 w 262736"/>
              <a:gd name="connsiteY4" fmla="*/ 578498 h 1091682"/>
              <a:gd name="connsiteX5" fmla="*/ 74959 w 262736"/>
              <a:gd name="connsiteY5" fmla="*/ 774441 h 1091682"/>
              <a:gd name="connsiteX6" fmla="*/ 261571 w 262736"/>
              <a:gd name="connsiteY6" fmla="*/ 858416 h 1091682"/>
              <a:gd name="connsiteX7" fmla="*/ 158934 w 262736"/>
              <a:gd name="connsiteY7" fmla="*/ 1091682 h 1091682"/>
              <a:gd name="connsiteX8" fmla="*/ 158934 w 262736"/>
              <a:gd name="connsiteY8" fmla="*/ 1091682 h 109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736" h="1091682">
                <a:moveTo>
                  <a:pt x="168265" y="0"/>
                </a:moveTo>
                <a:cubicBezTo>
                  <a:pt x="81179" y="85531"/>
                  <a:pt x="-5906" y="171062"/>
                  <a:pt x="314" y="223935"/>
                </a:cubicBezTo>
                <a:cubicBezTo>
                  <a:pt x="6534" y="276809"/>
                  <a:pt x="197812" y="273698"/>
                  <a:pt x="205587" y="317241"/>
                </a:cubicBezTo>
                <a:cubicBezTo>
                  <a:pt x="213362" y="360784"/>
                  <a:pt x="42302" y="441649"/>
                  <a:pt x="46967" y="485192"/>
                </a:cubicBezTo>
                <a:cubicBezTo>
                  <a:pt x="51632" y="528735"/>
                  <a:pt x="228914" y="530290"/>
                  <a:pt x="233579" y="578498"/>
                </a:cubicBezTo>
                <a:cubicBezTo>
                  <a:pt x="238244" y="626706"/>
                  <a:pt x="70294" y="727788"/>
                  <a:pt x="74959" y="774441"/>
                </a:cubicBezTo>
                <a:cubicBezTo>
                  <a:pt x="79624" y="821094"/>
                  <a:pt x="247575" y="805543"/>
                  <a:pt x="261571" y="858416"/>
                </a:cubicBezTo>
                <a:cubicBezTo>
                  <a:pt x="275567" y="911290"/>
                  <a:pt x="158934" y="1091682"/>
                  <a:pt x="158934" y="1091682"/>
                </a:cubicBezTo>
                <a:lnTo>
                  <a:pt x="158934" y="1091682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Rectangle 42"/>
          <p:cNvSpPr/>
          <p:nvPr/>
        </p:nvSpPr>
        <p:spPr>
          <a:xfrm>
            <a:off x="1819419" y="4943422"/>
            <a:ext cx="792088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endParaRPr lang="ar-SA" sz="14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52865" y="3163246"/>
            <a:ext cx="792088" cy="2160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Drug</a:t>
            </a:r>
            <a:endParaRPr lang="ar-SA" sz="1400" dirty="0">
              <a:solidFill>
                <a:schemeClr val="tx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36268" y="4833641"/>
            <a:ext cx="1514768" cy="463928"/>
            <a:chOff x="2736268" y="4833641"/>
            <a:chExt cx="1514768" cy="463928"/>
          </a:xfrm>
        </p:grpSpPr>
        <p:grpSp>
          <p:nvGrpSpPr>
            <p:cNvPr id="45" name="Group 44"/>
            <p:cNvGrpSpPr/>
            <p:nvPr/>
          </p:nvGrpSpPr>
          <p:grpSpPr>
            <a:xfrm>
              <a:off x="2736268" y="5051434"/>
              <a:ext cx="648072" cy="30111"/>
              <a:chOff x="1187624" y="1808020"/>
              <a:chExt cx="648072" cy="30111"/>
            </a:xfrm>
          </p:grpSpPr>
          <p:cxnSp>
            <p:nvCxnSpPr>
              <p:cNvPr id="46" name="Straight Arrow Connector 45"/>
              <p:cNvCxnSpPr/>
              <p:nvPr/>
            </p:nvCxnSpPr>
            <p:spPr>
              <a:xfrm>
                <a:off x="1259632" y="1808020"/>
                <a:ext cx="5760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1187624" y="1838131"/>
                <a:ext cx="576064" cy="0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Rectangle 47"/>
            <p:cNvSpPr/>
            <p:nvPr/>
          </p:nvSpPr>
          <p:spPr>
            <a:xfrm>
              <a:off x="2786404" y="4833641"/>
              <a:ext cx="576064" cy="21602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+H+</a:t>
              </a:r>
              <a:endParaRPr lang="ar-SA" sz="12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812974" y="5081545"/>
              <a:ext cx="518560" cy="216024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-H+</a:t>
              </a:r>
              <a:endParaRPr lang="ar-SA" sz="12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58948" y="4938543"/>
              <a:ext cx="792088" cy="21602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Drug</a:t>
              </a:r>
              <a:r>
                <a:rPr lang="en-US" sz="1200" dirty="0" smtClean="0">
                  <a:solidFill>
                    <a:schemeClr val="tx1"/>
                  </a:solidFill>
                </a:rPr>
                <a:t>+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660232" y="1721001"/>
            <a:ext cx="2351860" cy="2918522"/>
            <a:chOff x="6660232" y="1721001"/>
            <a:chExt cx="2351860" cy="2918522"/>
          </a:xfrm>
        </p:grpSpPr>
        <p:sp>
          <p:nvSpPr>
            <p:cNvPr id="52" name="Rectangle 51"/>
            <p:cNvSpPr/>
            <p:nvPr/>
          </p:nvSpPr>
          <p:spPr>
            <a:xfrm>
              <a:off x="6804248" y="4329404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Inside 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660232" y="1721001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Outside 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8100949" y="2953306"/>
              <a:ext cx="1512168" cy="3101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cs typeface="+mj-cs"/>
                </a:rPr>
                <a:t>Membrane </a:t>
              </a:r>
              <a:endParaRPr lang="ar-SA" sz="1600" dirty="0">
                <a:solidFill>
                  <a:schemeClr val="tx1"/>
                </a:solidFill>
                <a:cs typeface="+mj-cs"/>
              </a:endParaRPr>
            </a:p>
          </p:txBody>
        </p:sp>
        <p:sp>
          <p:nvSpPr>
            <p:cNvPr id="55" name="Right Brace 54"/>
            <p:cNvSpPr/>
            <p:nvPr/>
          </p:nvSpPr>
          <p:spPr>
            <a:xfrm>
              <a:off x="8405259" y="2203748"/>
              <a:ext cx="296714" cy="1945332"/>
            </a:xfrm>
            <a:prstGeom prst="rightBrace">
              <a:avLst>
                <a:gd name="adj1" fmla="val 49213"/>
                <a:gd name="adj2" fmla="val 4952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2889056" y="2492896"/>
            <a:ext cx="1139784" cy="310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cs typeface="+mj-cs"/>
              </a:rPr>
              <a:t>Membrane diffusion</a:t>
            </a:r>
            <a:endParaRPr lang="ar-SA" sz="1600" dirty="0">
              <a:solidFill>
                <a:schemeClr val="tx1"/>
              </a:solidFill>
              <a:cs typeface="+mj-cs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H="1">
            <a:off x="2348909" y="2647955"/>
            <a:ext cx="675392" cy="638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50" idx="3"/>
            <a:endCxn id="51" idx="2"/>
          </p:cNvCxnSpPr>
          <p:nvPr/>
        </p:nvCxnSpPr>
        <p:spPr>
          <a:xfrm flipV="1">
            <a:off x="4251036" y="3965274"/>
            <a:ext cx="68936" cy="1081281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154130" y="3232133"/>
            <a:ext cx="579660" cy="51504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Na+</a:t>
            </a:r>
            <a:endParaRPr lang="ar-SA" sz="1050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4382533" y="2390432"/>
            <a:ext cx="579660" cy="51504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Na+</a:t>
            </a:r>
            <a:endParaRPr lang="ar-SA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1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9" grpId="0" animBg="1"/>
      <p:bldP spid="40" grpId="0" animBg="1"/>
      <p:bldP spid="42" grpId="0" animBg="1"/>
      <p:bldP spid="43" grpId="0" animBg="1"/>
      <p:bldP spid="44" grpId="0" animBg="1"/>
      <p:bldP spid="63" grpId="0"/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548680"/>
            <a:ext cx="990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1282155" y="794321"/>
            <a:ext cx="288032" cy="432048"/>
          </a:xfrm>
          <a:prstGeom prst="upArrow">
            <a:avLst>
              <a:gd name="adj1" fmla="val 23545"/>
              <a:gd name="adj2" fmla="val 533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38641" y="1010345"/>
            <a:ext cx="1241271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p Arrow 5"/>
          <p:cNvSpPr/>
          <p:nvPr/>
        </p:nvSpPr>
        <p:spPr>
          <a:xfrm>
            <a:off x="3867547" y="794321"/>
            <a:ext cx="288032" cy="432048"/>
          </a:xfrm>
          <a:prstGeom prst="upArrow">
            <a:avLst>
              <a:gd name="adj1" fmla="val 23545"/>
              <a:gd name="adj2" fmla="val 533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4005461" y="656402"/>
            <a:ext cx="38884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Uncharged forms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091" y="2564904"/>
            <a:ext cx="990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Up Arrow 8"/>
          <p:cNvSpPr/>
          <p:nvPr/>
        </p:nvSpPr>
        <p:spPr>
          <a:xfrm rot="10800000">
            <a:off x="1312059" y="2817788"/>
            <a:ext cx="288032" cy="432048"/>
          </a:xfrm>
          <a:prstGeom prst="upArrow">
            <a:avLst>
              <a:gd name="adj1" fmla="val 23545"/>
              <a:gd name="adj2" fmla="val 533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38640" y="3026569"/>
            <a:ext cx="1241271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211960" y="2564904"/>
            <a:ext cx="38884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harged forms       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4005461" y="2708920"/>
            <a:ext cx="288032" cy="432048"/>
          </a:xfrm>
          <a:prstGeom prst="upArrow">
            <a:avLst>
              <a:gd name="adj1" fmla="val 23545"/>
              <a:gd name="adj2" fmla="val 533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799435" y="3365123"/>
            <a:ext cx="25922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Acidosis 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9435" y="4437112"/>
            <a:ext cx="709445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cs typeface="+mj-cs"/>
              </a:rPr>
              <a:t>Acidosis such as caused by inflammation at a wound partly reduces the action of </a:t>
            </a:r>
            <a:r>
              <a:rPr lang="en-US" sz="2000" b="1" dirty="0" smtClean="0">
                <a:cs typeface="+mj-cs"/>
              </a:rPr>
              <a:t>LAs. </a:t>
            </a:r>
            <a:r>
              <a:rPr lang="en-US" sz="2000" b="1" dirty="0">
                <a:cs typeface="+mj-cs"/>
              </a:rPr>
              <a:t>This is partly because most of the anesthetic is ionized and therefore unable to cross the cell </a:t>
            </a:r>
            <a:r>
              <a:rPr lang="en-US" sz="2000" b="1" dirty="0" smtClean="0">
                <a:cs typeface="+mj-cs"/>
              </a:rPr>
              <a:t>membrane.</a:t>
            </a:r>
            <a:endParaRPr lang="ar-SA" sz="2000" b="1" dirty="0">
              <a:cs typeface="+mj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011179" y="3888343"/>
            <a:ext cx="0" cy="54876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95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/>
      <p:bldP spid="8" grpId="0"/>
      <p:bldP spid="9" grpId="0" animBg="1"/>
      <p:bldP spid="11" grpId="0"/>
      <p:bldP spid="12" grpId="0" animBg="1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984</TotalTime>
  <Words>1071</Words>
  <Application>Microsoft Office PowerPoint</Application>
  <PresentationFormat>On-screen Show (4:3)</PresentationFormat>
  <Paragraphs>188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Frog’s plexus method</vt:lpstr>
      <vt:lpstr>Procedure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</dc:creator>
  <cp:lastModifiedBy>Mohammed</cp:lastModifiedBy>
  <cp:revision>64</cp:revision>
  <dcterms:created xsi:type="dcterms:W3CDTF">2012-11-11T21:55:59Z</dcterms:created>
  <dcterms:modified xsi:type="dcterms:W3CDTF">2012-11-26T03:41:36Z</dcterms:modified>
</cp:coreProperties>
</file>