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7" r:id="rId3"/>
    <p:sldId id="314" r:id="rId4"/>
    <p:sldId id="321" r:id="rId5"/>
    <p:sldId id="303" r:id="rId6"/>
    <p:sldId id="322" r:id="rId7"/>
    <p:sldId id="269" r:id="rId8"/>
    <p:sldId id="304" r:id="rId9"/>
    <p:sldId id="323" r:id="rId10"/>
    <p:sldId id="341" r:id="rId11"/>
    <p:sldId id="342" r:id="rId12"/>
    <p:sldId id="343" r:id="rId13"/>
    <p:sldId id="344" r:id="rId14"/>
    <p:sldId id="345" r:id="rId15"/>
    <p:sldId id="284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3FE102-C6F2-42C7-9F71-8090769AA4F4}" v="1" dt="2026-02-25T07:50:43.7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84494" autoAdjust="0"/>
  </p:normalViewPr>
  <p:slideViewPr>
    <p:cSldViewPr snapToGrid="0">
      <p:cViewPr varScale="1">
        <p:scale>
          <a:sx n="67" d="100"/>
          <a:sy n="67" d="100"/>
        </p:scale>
        <p:origin x="4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2ED99-B972-4197-8AA0-3A568AD36E7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9E2CF-C444-4CD8-BB13-EB0C35E31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55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471FD-5CC2-4990-9E79-43F47B5EBBBE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77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2CB1-6B95-934C-805E-1FC36DF3235C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3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64E4-0B0A-4243-B15E-93F39D48948F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6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8654E58-F315-E843-BA39-3FA375BC01E0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83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0F-AB27-BA42-B128-531D5A8870F0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1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86944-82CB-254E-8B91-E3EB286EFDD8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3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FE165-959C-414B-8537-22FF6CB2F51B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2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9A5E-C8BA-D945-976B-FE5F362AC295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F9D89-2FF8-644B-8F21-FB842E2CFCD8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4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85B-3B58-124E-A3BD-F4030A2309B2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6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B917-C9A1-B54B-BE9C-2B269524BC7C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3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67CE-76C9-B048-8EC2-39C4EE710414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56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0D5D-7A63-064D-94F9-F4FECEE86CE6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58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A51A-EFF4-1448-BD46-B086C8BE570D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67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DAB7F98-0F80-B44F-9698-97D4D88C987D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58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7FC7-9DF0-5449-BDF2-99BE25DF7120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74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85ACD-90B1-E840-AE74-E01A6794464C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85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70DE1-DFDF-FB41-B336-8FBFAA4FE06A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46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D3D1-2ADB-184C-81DE-D94F9261FC5C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71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BC-871B-B549-A2A7-0CA097794318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84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F3EA2-B8B3-E841-89F3-825A46B701D8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55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A9B52-B767-E045-A6E7-0FF9AE2CB9F7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94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0CA38-4062-5547-A0B1-EEA5E4F91A8F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1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B0F164A-9368-FF49-B923-6D9D614D708A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7603203-09E1-4DA5-AF78-58F03632B7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6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75B1C38-B7D8-6140-8962-36AA849AF5F2}" type="datetime1">
              <a:rPr lang="en-US" smtClean="0">
                <a:solidFill>
                  <a:srgbClr val="696464"/>
                </a:solidFill>
              </a:rPr>
              <a:t>10/12/2026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SA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7603203-09E1-4DA5-AF78-58F03632B7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9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8jkZAvM2AY?si=j9asy1q52B0aU9VV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F23227-7459-7BE3-20FB-0A1981D63507}"/>
              </a:ext>
            </a:extLst>
          </p:cNvPr>
          <p:cNvSpPr txBox="1">
            <a:spLocks/>
          </p:cNvSpPr>
          <p:nvPr/>
        </p:nvSpPr>
        <p:spPr>
          <a:xfrm>
            <a:off x="1051559" y="1432223"/>
            <a:ext cx="9966960" cy="30358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/>
              <a:t>General Virology </a:t>
            </a:r>
            <a:br>
              <a:rPr lang="en-US" sz="6600" dirty="0"/>
            </a:br>
            <a:r>
              <a:rPr lang="en-US" sz="6600" dirty="0"/>
              <a:t>250 MBIO </a:t>
            </a:r>
            <a:br>
              <a:rPr lang="ar-SA" sz="6600" dirty="0"/>
            </a:br>
            <a:r>
              <a:rPr lang="en-US" sz="4000"/>
              <a:t>lab 5</a:t>
            </a:r>
            <a:endParaRPr lang="en-US" sz="40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642828-D38D-D34F-3C7F-6430C468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</p:spTree>
    <p:extLst>
      <p:ext uri="{BB962C8B-B14F-4D97-AF65-F5344CB8AC3E}">
        <p14:creationId xmlns:p14="http://schemas.microsoft.com/office/powerpoint/2010/main" val="41663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0178C-4F93-A379-23A7-0E0E7A32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84" y="400226"/>
            <a:ext cx="10058400" cy="1609344"/>
          </a:xfrm>
        </p:spPr>
        <p:txBody>
          <a:bodyPr>
            <a:normAutofit/>
          </a:bodyPr>
          <a:lstStyle/>
          <a:p>
            <a:r>
              <a:rPr lang="en-US" sz="3200" b="1" u="sng" dirty="0">
                <a:latin typeface="Cambria" panose="02040503050406030204" pitchFamily="18" charset="0"/>
              </a:rPr>
              <a:t>Lab content</a:t>
            </a:r>
            <a:endParaRPr lang="en-S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D939B-AACB-0DD2-1D43-6C1E33367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31" y="1600904"/>
            <a:ext cx="10058400" cy="35616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en-SA" dirty="0">
                <a:latin typeface="Cambria" panose="02040503050406030204" pitchFamily="18" charset="0"/>
              </a:rPr>
              <a:t>Laboratory methods in virology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SA" altLang="en-SA" sz="20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Different methods </a:t>
            </a:r>
            <a:r>
              <a:rPr lang="en-GB" altLang="en-SA" sz="20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of </a:t>
            </a:r>
            <a:r>
              <a:rPr lang="en-SA" altLang="en-SA" sz="20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cultivation and propagation 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SA" altLang="en-SA" sz="20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Types of cell cultures and their applications</a:t>
            </a:r>
            <a:endParaRPr lang="en-GB" altLang="en-SA" sz="2000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SA" altLang="en-SA" sz="2000" dirty="0">
                <a:solidFill>
                  <a:srgbClr val="FF0000"/>
                </a:solidFill>
                <a:latin typeface="Cambria" panose="02040503050406030204" pitchFamily="18" charset="0"/>
              </a:rPr>
              <a:t>Different methods of viral  isolation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SA" altLang="en-SA" sz="2000" dirty="0">
                <a:solidFill>
                  <a:srgbClr val="FF0000"/>
                </a:solidFill>
                <a:latin typeface="Cambria" panose="02040503050406030204" pitchFamily="18" charset="0"/>
              </a:rPr>
              <a:t>Purification of viruses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SA" sz="2000" dirty="0">
                <a:solidFill>
                  <a:srgbClr val="FF0000"/>
                </a:solidFill>
                <a:latin typeface="Cambria" panose="02040503050406030204" pitchFamily="18" charset="0"/>
              </a:rPr>
              <a:t>Infectivity assays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SA" sz="2000" dirty="0">
                <a:solidFill>
                  <a:srgbClr val="FF0000"/>
                </a:solidFill>
                <a:latin typeface="Cambria" panose="02040503050406030204" pitchFamily="18" charset="0"/>
              </a:rPr>
              <a:t>Titrations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altLang="en-SA" sz="2000" dirty="0">
                <a:solidFill>
                  <a:srgbClr val="FF0000"/>
                </a:solidFill>
                <a:latin typeface="Cambria" panose="02040503050406030204" pitchFamily="18" charset="0"/>
              </a:rPr>
              <a:t>Multiplicity of Infection (MOI)</a:t>
            </a:r>
          </a:p>
          <a:p>
            <a:pPr marL="27432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SA" sz="20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en-SA" sz="2000" dirty="0">
              <a:latin typeface="Cambria" panose="02040503050406030204" pitchFamily="18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en-SA" sz="2000" dirty="0">
              <a:latin typeface="Cambria" panose="02040503050406030204" pitchFamily="18" charset="0"/>
            </a:endParaRPr>
          </a:p>
          <a:p>
            <a:pPr marL="27432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SA" altLang="en-SA" sz="2000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Ø"/>
            </a:pPr>
            <a:endParaRPr lang="en-SA" dirty="0">
              <a:latin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SA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CF2BB-0FD2-CB40-9D96-A2D5ECAF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144452-CA79-9ED7-B52D-008F581A0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696464"/>
                </a:solidFill>
              </a:rPr>
              <a:t>Virology    250 MBIO</a:t>
            </a:r>
          </a:p>
        </p:txBody>
      </p:sp>
    </p:spTree>
    <p:extLst>
      <p:ext uri="{BB962C8B-B14F-4D97-AF65-F5344CB8AC3E}">
        <p14:creationId xmlns:p14="http://schemas.microsoft.com/office/powerpoint/2010/main" val="185846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19FE-F3E5-26F5-4782-72ABCFE6F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808" y="13716"/>
            <a:ext cx="4726041" cy="1609344"/>
          </a:xfrm>
        </p:spPr>
        <p:txBody>
          <a:bodyPr>
            <a:normAutofit/>
          </a:bodyPr>
          <a:lstStyle/>
          <a:p>
            <a:r>
              <a:rPr lang="en-GB" sz="2800" b="1" u="sng" dirty="0">
                <a:latin typeface="Cambria" panose="02040503050406030204" pitchFamily="18" charset="0"/>
              </a:rPr>
              <a:t>Isolation of viruses</a:t>
            </a:r>
            <a:endParaRPr lang="en-SA" sz="28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D679F-62FC-2E20-13F6-1271FFCCF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530" y="1257300"/>
            <a:ext cx="10930598" cy="39776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Cambria" panose="02040503050406030204" pitchFamily="18" charset="0"/>
              </a:rPr>
              <a:t>Lytic viruses can be isolated and quantified by the </a:t>
            </a:r>
            <a:r>
              <a:rPr lang="en-US" sz="1800" b="1" dirty="0">
                <a:latin typeface="Cambria" panose="02040503050406030204" pitchFamily="18" charset="0"/>
              </a:rPr>
              <a:t>plaque assay </a:t>
            </a:r>
            <a:r>
              <a:rPr lang="en-US" sz="1800" dirty="0">
                <a:latin typeface="Cambria" panose="02040503050406030204" pitchFamily="18" charset="0"/>
              </a:rPr>
              <a:t>method, which involves infecting a </a:t>
            </a:r>
            <a:r>
              <a:rPr lang="en-US" sz="1800" b="1" dirty="0">
                <a:latin typeface="Cambria" panose="02040503050406030204" pitchFamily="18" charset="0"/>
              </a:rPr>
              <a:t>monolayer</a:t>
            </a:r>
            <a:r>
              <a:rPr lang="en-US" sz="1800" dirty="0">
                <a:latin typeface="Cambria" panose="02040503050406030204" pitchFamily="18" charset="0"/>
              </a:rPr>
              <a:t> of host cells fixed on a solid support, such as agarose, with </a:t>
            </a:r>
            <a:r>
              <a:rPr lang="en-US" sz="1800" b="1" dirty="0">
                <a:latin typeface="Cambria" panose="02040503050406030204" pitchFamily="18" charset="0"/>
              </a:rPr>
              <a:t>suitable</a:t>
            </a:r>
            <a:r>
              <a:rPr lang="en-US" sz="1800" dirty="0">
                <a:latin typeface="Cambria" panose="02040503050406030204" pitchFamily="18" charset="0"/>
              </a:rPr>
              <a:t> viral dilutions that result in </a:t>
            </a:r>
            <a:r>
              <a:rPr lang="en-US" sz="1800" b="1" dirty="0">
                <a:latin typeface="Cambria" panose="02040503050406030204" pitchFamily="18" charset="0"/>
              </a:rPr>
              <a:t>localized cell lysis (plaque or discrete visible zones )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Cambria" panose="02040503050406030204" pitchFamily="18" charset="0"/>
              </a:rPr>
              <a:t>Each plaque represents the progeny of a single infectious viral particle; therefore, the virions within an individual plaque </a:t>
            </a:r>
            <a:r>
              <a:rPr lang="en-US" sz="1800" b="1" dirty="0">
                <a:latin typeface="Cambria" panose="02040503050406030204" pitchFamily="18" charset="0"/>
              </a:rPr>
              <a:t>are genetically identical </a:t>
            </a:r>
            <a:r>
              <a:rPr lang="en-US" sz="1800" dirty="0">
                <a:latin typeface="Cambria" panose="02040503050406030204" pitchFamily="18" charset="0"/>
              </a:rPr>
              <a:t>and form a viral clone. Upon isolation, such clones are termed </a:t>
            </a:r>
            <a:r>
              <a:rPr lang="en-US" sz="1800" b="1" dirty="0">
                <a:latin typeface="Cambria" panose="02040503050406030204" pitchFamily="18" charset="0"/>
              </a:rPr>
              <a:t>isolates</a:t>
            </a:r>
            <a:r>
              <a:rPr lang="en-US" sz="1800" dirty="0">
                <a:latin typeface="Cambria" panose="02040503050406030204" pitchFamily="18" charset="0"/>
              </a:rPr>
              <a:t>, and if it is distinct from all other isolates it can be referred to as a </a:t>
            </a:r>
            <a:r>
              <a:rPr lang="en-US" sz="1800" b="1" dirty="0">
                <a:latin typeface="Cambria" panose="02040503050406030204" pitchFamily="18" charset="0"/>
              </a:rPr>
              <a:t>strain</a:t>
            </a:r>
            <a:r>
              <a:rPr lang="en-US" sz="1800" dirty="0">
                <a:latin typeface="Cambria" panose="020405030504060302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Cambria" panose="02040503050406030204" pitchFamily="18" charset="0"/>
              </a:rPr>
              <a:t>When a virus is ﬁrst isolated it may replicate poorly in cells in the laboratory , but after it has gone through a number of replication cycles it may replicate more efﬁciently. </a:t>
            </a:r>
            <a:r>
              <a:rPr lang="en-US" sz="1800" b="1" dirty="0">
                <a:latin typeface="Cambria" panose="02040503050406030204" pitchFamily="18" charset="0"/>
              </a:rPr>
              <a:t>Repeated passaging </a:t>
            </a:r>
            <a:r>
              <a:rPr lang="en-US" sz="1800" dirty="0">
                <a:latin typeface="Cambria" panose="02040503050406030204" pitchFamily="18" charset="0"/>
              </a:rPr>
              <a:t>of viral clones is performed to obtain purified viral populations via </a:t>
            </a:r>
            <a:r>
              <a:rPr lang="en-US" sz="1800" b="1" dirty="0">
                <a:latin typeface="Cambria" panose="02040503050406030204" pitchFamily="18" charset="0"/>
              </a:rPr>
              <a:t>plaque purification </a:t>
            </a:r>
            <a:r>
              <a:rPr lang="en-US" sz="1800" dirty="0">
                <a:latin typeface="Cambria" panose="02040503050406030204" pitchFamily="18" charset="0"/>
              </a:rPr>
              <a:t>and to eliminate mixed variants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Cambria" panose="02040503050406030204" pitchFamily="18" charset="0"/>
              </a:rPr>
              <a:t>After a number of passages the virus may be </a:t>
            </a:r>
            <a:r>
              <a:rPr lang="en-US" sz="1800" b="1" dirty="0">
                <a:latin typeface="Cambria" panose="02040503050406030204" pitchFamily="18" charset="0"/>
              </a:rPr>
              <a:t>genetically different </a:t>
            </a:r>
            <a:r>
              <a:rPr lang="en-US" sz="1800" dirty="0">
                <a:latin typeface="Cambria" panose="02040503050406030204" pitchFamily="18" charset="0"/>
              </a:rPr>
              <a:t>to the original wild strain, in which case it is now a </a:t>
            </a:r>
            <a:r>
              <a:rPr lang="en-US" sz="1800" b="1" dirty="0">
                <a:latin typeface="Cambria" panose="02040503050406030204" pitchFamily="18" charset="0"/>
              </a:rPr>
              <a:t>laboratory strain</a:t>
            </a:r>
            <a:r>
              <a:rPr lang="en-US" sz="1800" dirty="0">
                <a:latin typeface="Cambria" panose="020405030504060302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SA" sz="1800" dirty="0">
              <a:latin typeface="Cambria" panose="0204050305040603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13AA3-67D8-6D20-81C8-0B38E2747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972E5-1787-F9FD-19AD-433949E36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2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7CF66FA-1C44-9789-61C0-C71F46B089E1}"/>
              </a:ext>
            </a:extLst>
          </p:cNvPr>
          <p:cNvSpPr txBox="1">
            <a:spLocks/>
          </p:cNvSpPr>
          <p:nvPr/>
        </p:nvSpPr>
        <p:spPr>
          <a:xfrm>
            <a:off x="1069848" y="484632"/>
            <a:ext cx="10058400" cy="6383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2800" b="1" u="sng" dirty="0">
                <a:latin typeface="Cambria" panose="02040503050406030204" pitchFamily="18" charset="0"/>
              </a:rPr>
              <a:t> </a:t>
            </a:r>
            <a:r>
              <a:rPr lang="en-GB" sz="2800" b="1" u="sng" dirty="0">
                <a:latin typeface="Cambria" panose="02040503050406030204" pitchFamily="18" charset="0"/>
              </a:rPr>
              <a:t>Isolation of viruses </a:t>
            </a:r>
            <a:endParaRPr lang="en-US" sz="2800" b="1" u="sng" dirty="0">
              <a:latin typeface="Cambria" panose="020405030504060302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57EF0E2-0CBB-36D9-58C3-55AE5CBB08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90" r="55044" b="26876"/>
          <a:stretch/>
        </p:blipFill>
        <p:spPr>
          <a:xfrm>
            <a:off x="6800770" y="2741269"/>
            <a:ext cx="2895043" cy="19131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683418-F019-A238-5240-B566A0F2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711"/>
          <a:stretch/>
        </p:blipFill>
        <p:spPr>
          <a:xfrm>
            <a:off x="2012441" y="1122947"/>
            <a:ext cx="3845736" cy="418110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8558FA-4FB5-9F6D-E51B-543E2617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</p:spTree>
    <p:extLst>
      <p:ext uri="{BB962C8B-B14F-4D97-AF65-F5344CB8AC3E}">
        <p14:creationId xmlns:p14="http://schemas.microsoft.com/office/powerpoint/2010/main" val="3055816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7F9148-2DC2-F9D9-4628-C615EF6A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58AFD8-656E-E18E-1FD2-6540F4B5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BD6A686-F8DA-5C65-A80A-451D9C464420}"/>
              </a:ext>
            </a:extLst>
          </p:cNvPr>
          <p:cNvSpPr txBox="1">
            <a:spLocks/>
          </p:cNvSpPr>
          <p:nvPr/>
        </p:nvSpPr>
        <p:spPr>
          <a:xfrm>
            <a:off x="877772" y="444655"/>
            <a:ext cx="10058400" cy="6383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2800" b="1" u="sng" dirty="0">
                <a:latin typeface="Cambria" panose="02040503050406030204" pitchFamily="18" charset="0"/>
              </a:rPr>
              <a:t> </a:t>
            </a:r>
            <a:r>
              <a:rPr lang="en-GB" sz="2800" b="1" u="sng" dirty="0">
                <a:latin typeface="Cambria" panose="02040503050406030204" pitchFamily="18" charset="0"/>
              </a:rPr>
              <a:t>purification of viruses </a:t>
            </a:r>
            <a:endParaRPr lang="en-US" sz="2800" b="1" u="sng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DB5128-B1AD-D439-4C5F-8D63A4FB7791}"/>
              </a:ext>
            </a:extLst>
          </p:cNvPr>
          <p:cNvSpPr txBox="1"/>
          <p:nvPr/>
        </p:nvSpPr>
        <p:spPr>
          <a:xfrm>
            <a:off x="657964" y="1181745"/>
            <a:ext cx="10498016" cy="4992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n-SA" dirty="0">
                <a:latin typeface="Cambria" panose="02040503050406030204" pitchFamily="18" charset="0"/>
              </a:rPr>
              <a:t>After a virus has been propagated it is usually necessary to remove host cell debris and other contaminants before the virus particles can be used . 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n-SA" dirty="0">
                <a:latin typeface="Cambria" panose="02040503050406030204" pitchFamily="18" charset="0"/>
              </a:rPr>
              <a:t>Many virus puriﬁcation procedures involve centrifugation:</a:t>
            </a:r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en-SA" dirty="0">
                <a:latin typeface="Cambria" panose="02040503050406030204" pitchFamily="18" charset="0"/>
              </a:rPr>
              <a:t> partial puriﬁcation can be achieved by </a:t>
            </a:r>
            <a:r>
              <a:rPr lang="en-SA" b="1" dirty="0">
                <a:latin typeface="Cambria" panose="02040503050406030204" pitchFamily="18" charset="0"/>
              </a:rPr>
              <a:t>differential centrifugation </a:t>
            </a:r>
            <a:endParaRPr lang="en-SA" dirty="0">
              <a:latin typeface="Cambria" panose="02040503050406030204" pitchFamily="18" charset="0"/>
            </a:endParaRPr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en-SA" dirty="0">
                <a:latin typeface="Cambria" panose="02040503050406030204" pitchFamily="18" charset="0"/>
              </a:rPr>
              <a:t>higher degree of purity can be achieved by </a:t>
            </a:r>
            <a:r>
              <a:rPr lang="en-SA" b="1" dirty="0">
                <a:latin typeface="Cambria" panose="02040503050406030204" pitchFamily="18" charset="0"/>
              </a:rPr>
              <a:t>density gradient centrifugation</a:t>
            </a:r>
            <a:r>
              <a:rPr lang="en-US" b="1" dirty="0">
                <a:latin typeface="Cambria" panose="02040503050406030204" pitchFamily="18" charset="0"/>
              </a:rPr>
              <a:t>.</a:t>
            </a:r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>
                <a:latin typeface="Cambria" panose="02040503050406030204" pitchFamily="18" charset="0"/>
              </a:rPr>
              <a:t>Ultracentrifugation </a:t>
            </a:r>
            <a:r>
              <a:rPr lang="en-US" dirty="0">
                <a:latin typeface="Cambria" panose="02040503050406030204" pitchFamily="18" charset="0"/>
              </a:rPr>
              <a:t>uses extremely high centrifugal forces (&gt;100,000 × g) to pellet viruses or separate them in gradients.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>
                <a:latin typeface="Cambria" panose="02040503050406030204" pitchFamily="18" charset="0"/>
              </a:rPr>
              <a:t>Virus centrifugation must be conducted at </a:t>
            </a:r>
            <a:r>
              <a:rPr lang="en-US" b="1" dirty="0">
                <a:latin typeface="Cambria" panose="02040503050406030204" pitchFamily="18" charset="0"/>
              </a:rPr>
              <a:t>low temperatures </a:t>
            </a:r>
            <a:r>
              <a:rPr lang="en-US" dirty="0">
                <a:latin typeface="Cambria" panose="02040503050406030204" pitchFamily="18" charset="0"/>
              </a:rPr>
              <a:t>to preserve viral integrity and infectivity.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endParaRPr lang="en-US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76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7771" y="1056668"/>
            <a:ext cx="10644731" cy="574146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itchFamily="2" charset="2"/>
              <a:buChar char="q"/>
            </a:pPr>
            <a:r>
              <a:rPr lang="en-US" sz="1800" b="1" dirty="0">
                <a:latin typeface="Cambria" panose="02040503050406030204" pitchFamily="18" charset="0"/>
              </a:rPr>
              <a:t> </a:t>
            </a:r>
            <a:r>
              <a:rPr lang="en-US" b="1" u="sng" dirty="0">
                <a:latin typeface="Cambria" panose="02040503050406030204" pitchFamily="18" charset="0"/>
              </a:rPr>
              <a:t>Differential centrifugation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Cambria" panose="02040503050406030204" pitchFamily="18" charset="0"/>
              </a:rPr>
              <a:t>This method separates particles based on size and sedimentation rate using sequential centrifugation steps at increasing speeds.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Cambria" panose="02040503050406030204" pitchFamily="18" charset="0"/>
              </a:rPr>
              <a:t>Involves alternating cycles of low-speed centrifugation, after which most of the virus is still in the supernatant, and high-speed centrifugation, after which the virus is in the pellet.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1800" b="1" dirty="0"/>
          </a:p>
          <a:p>
            <a:r>
              <a:rPr lang="en-US" sz="1400" dirty="0"/>
              <a:t>Low-speed centrifugation removes </a:t>
            </a:r>
            <a:r>
              <a:rPr lang="en-US" sz="1400" b="1" dirty="0"/>
              <a:t>cell debris and nuclei</a:t>
            </a:r>
            <a:endParaRPr lang="en-US" sz="1400" dirty="0"/>
          </a:p>
          <a:p>
            <a:r>
              <a:rPr lang="en-US" sz="1400" dirty="0"/>
              <a:t>Medium-speed centrifugation removes </a:t>
            </a:r>
            <a:r>
              <a:rPr lang="en-US" sz="1400" b="1" dirty="0"/>
              <a:t>mitochondria and large organelles</a:t>
            </a:r>
            <a:endParaRPr lang="en-US" sz="1400" dirty="0"/>
          </a:p>
          <a:p>
            <a:r>
              <a:rPr lang="en-US" sz="1400" dirty="0"/>
              <a:t>High-speed centrifugation pellets </a:t>
            </a:r>
            <a:r>
              <a:rPr lang="en-US" sz="1400" b="1" dirty="0"/>
              <a:t>viral particles</a:t>
            </a:r>
            <a:endParaRPr lang="en-US" sz="1400" dirty="0"/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>
              <a:latin typeface="Cambria" panose="02040503050406030204" pitchFamily="18" charset="0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dirty="0">
                <a:latin typeface="Cambria" panose="02040503050406030204" pitchFamily="18" charset="0"/>
              </a:rPr>
              <a:t> </a:t>
            </a:r>
          </a:p>
          <a:p>
            <a:pPr algn="just" rtl="1">
              <a:lnSpc>
                <a:spcPct val="100000"/>
              </a:lnSpc>
            </a:pPr>
            <a:endParaRPr lang="en-US" sz="1800" dirty="0">
              <a:latin typeface="Cambria" panose="02040503050406030204" pitchFamily="18" charset="0"/>
            </a:endParaRPr>
          </a:p>
          <a:p>
            <a:pPr algn="r" rtl="1">
              <a:lnSpc>
                <a:spcPct val="100000"/>
              </a:lnSpc>
            </a:pPr>
            <a:endParaRPr lang="en-US" sz="18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E04B50-0344-753E-ECE2-95BF2884BA6C}"/>
              </a:ext>
            </a:extLst>
          </p:cNvPr>
          <p:cNvSpPr txBox="1">
            <a:spLocks/>
          </p:cNvSpPr>
          <p:nvPr/>
        </p:nvSpPr>
        <p:spPr>
          <a:xfrm>
            <a:off x="877772" y="444655"/>
            <a:ext cx="10058400" cy="6383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2800" b="1" u="sng" dirty="0">
                <a:latin typeface="Cambria" panose="02040503050406030204" pitchFamily="18" charset="0"/>
              </a:rPr>
              <a:t> </a:t>
            </a:r>
            <a:r>
              <a:rPr lang="en-GB" sz="2800" b="1" u="sng" dirty="0">
                <a:latin typeface="Cambria" panose="02040503050406030204" pitchFamily="18" charset="0"/>
              </a:rPr>
              <a:t>purification of viruses </a:t>
            </a:r>
            <a:endParaRPr lang="en-US" sz="2800" b="1" u="sng" dirty="0">
              <a:latin typeface="Cambria" panose="020405030504060302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3B2ADD-4B12-86F2-1519-206546DDA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7D5B958-B313-7377-6F6E-2B8873423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1" t="22111" r="18906" b="11760"/>
          <a:stretch>
            <a:fillRect/>
          </a:stretch>
        </p:blipFill>
        <p:spPr>
          <a:xfrm>
            <a:off x="6965018" y="2992733"/>
            <a:ext cx="4418251" cy="364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1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E04B50-0344-753E-ECE2-95BF2884BA6C}"/>
              </a:ext>
            </a:extLst>
          </p:cNvPr>
          <p:cNvSpPr txBox="1">
            <a:spLocks/>
          </p:cNvSpPr>
          <p:nvPr/>
        </p:nvSpPr>
        <p:spPr>
          <a:xfrm>
            <a:off x="1066800" y="333262"/>
            <a:ext cx="10058400" cy="6383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GB" sz="2800" b="1" u="sng" dirty="0">
                <a:latin typeface="Cambria" panose="02040503050406030204" pitchFamily="18" charset="0"/>
              </a:rPr>
              <a:t>purification of viruses </a:t>
            </a:r>
            <a:endParaRPr lang="en-US" sz="2800" b="1" u="sng" dirty="0">
              <a:latin typeface="Cambria" panose="020405030504060302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2DFFCB-E9FA-2CAC-ADE2-04024B5F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33575B-D30B-01ED-2F28-F8B4B2F49962}"/>
              </a:ext>
            </a:extLst>
          </p:cNvPr>
          <p:cNvSpPr txBox="1"/>
          <p:nvPr/>
        </p:nvSpPr>
        <p:spPr>
          <a:xfrm>
            <a:off x="385888" y="877097"/>
            <a:ext cx="4171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b="1" u="sng" dirty="0">
                <a:latin typeface="Cambria" panose="02040503050406030204" pitchFamily="18" charset="0"/>
              </a:rPr>
              <a:t>Density gradient centrifugation</a:t>
            </a:r>
            <a:endParaRPr lang="en-SA" sz="2000" b="1" u="sng" dirty="0"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A7C9F-9B86-15B3-527F-3E042C321208}"/>
              </a:ext>
            </a:extLst>
          </p:cNvPr>
          <p:cNvSpPr txBox="1"/>
          <p:nvPr/>
        </p:nvSpPr>
        <p:spPr>
          <a:xfrm>
            <a:off x="385888" y="1194471"/>
            <a:ext cx="1112032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mbria" panose="02040503050406030204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Cambria" panose="02040503050406030204" pitchFamily="18" charset="0"/>
              </a:rPr>
              <a:t>Viruses are separated based on </a:t>
            </a:r>
            <a:r>
              <a:rPr lang="en-US" b="1" dirty="0">
                <a:latin typeface="Cambria" panose="02040503050406030204" pitchFamily="18" charset="0"/>
              </a:rPr>
              <a:t>buoyant density</a:t>
            </a:r>
            <a:r>
              <a:rPr lang="en-US" dirty="0">
                <a:latin typeface="Cambria" panose="02040503050406030204" pitchFamily="18" charset="0"/>
              </a:rPr>
              <a:t> within a gradient medium.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Common Gradient Media: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dirty="0">
                <a:latin typeface="Cambria" panose="02040503050406030204" pitchFamily="18" charset="0"/>
              </a:rPr>
              <a:t>Sucrose</a:t>
            </a:r>
            <a:r>
              <a:rPr lang="en-US" dirty="0">
                <a:latin typeface="Cambria" panose="02040503050406030204" pitchFamily="18" charset="0"/>
              </a:rPr>
              <a:t> (rate-zonal gradients)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dirty="0">
                <a:latin typeface="Cambria" panose="02040503050406030204" pitchFamily="18" charset="0"/>
              </a:rPr>
              <a:t>Cesium chloride (</a:t>
            </a:r>
            <a:r>
              <a:rPr lang="en-US" b="1" dirty="0" err="1">
                <a:latin typeface="Cambria" panose="02040503050406030204" pitchFamily="18" charset="0"/>
              </a:rPr>
              <a:t>CsCl</a:t>
            </a:r>
            <a:r>
              <a:rPr lang="en-US" b="1" dirty="0">
                <a:latin typeface="Cambria" panose="02040503050406030204" pitchFamily="18" charset="0"/>
              </a:rPr>
              <a:t>)</a:t>
            </a:r>
            <a:r>
              <a:rPr lang="en-US" dirty="0">
                <a:latin typeface="Cambria" panose="02040503050406030204" pitchFamily="18" charset="0"/>
              </a:rPr>
              <a:t> (isopycnic gradients)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Cambria" panose="02040503050406030204" pitchFamily="18" charset="0"/>
              </a:rPr>
              <a:t>There are two major categories of density gradient centrifugation: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b="1" dirty="0">
                <a:latin typeface="Cambria" panose="02040503050406030204" pitchFamily="18" charset="0"/>
              </a:rPr>
              <a:t> Rate-Zonal Centrifugation: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Separation based on </a:t>
            </a:r>
            <a:r>
              <a:rPr lang="en-US" b="1" dirty="0">
                <a:latin typeface="Cambria" panose="02040503050406030204" pitchFamily="18" charset="0"/>
              </a:rPr>
              <a:t>size and mass</a:t>
            </a:r>
            <a:endParaRPr lang="en-US" dirty="0">
              <a:latin typeface="Cambria" panose="02040503050406030204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Short centrifugation time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Homogeneous particles, such as identical virions, should move as a sharp band that can be harvested after the band has moved part way through the gradient.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b="1" dirty="0">
                <a:latin typeface="Cambria" panose="02040503050406030204" pitchFamily="18" charset="0"/>
              </a:rPr>
              <a:t>Isopycnic Centrifugation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Particles migrate until reaching their </a:t>
            </a:r>
            <a:r>
              <a:rPr lang="en-US" b="1" dirty="0">
                <a:latin typeface="Cambria" panose="02040503050406030204" pitchFamily="18" charset="0"/>
              </a:rPr>
              <a:t>equilibrium density.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A particle/molecule suspended in the gradient moves to a point where the gradient density is the same as its own density. This technique enables the determination of the buoyant densities of nucleic acids and of virions.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High purity and reproducibility</a:t>
            </a:r>
          </a:p>
          <a:p>
            <a:endParaRPr lang="en-SA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9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2BA33C-77AD-B829-7C3E-0C8A7F36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E12AC-0C35-7936-B366-3C4FB08BB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6C45AACC-D3C6-C917-7844-FDB57B9DB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582"/>
          <a:stretch/>
        </p:blipFill>
        <p:spPr>
          <a:xfrm>
            <a:off x="1630513" y="1104625"/>
            <a:ext cx="7723350" cy="41834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80622B-F5F6-862D-6C3A-FB5509BFCC14}"/>
              </a:ext>
            </a:extLst>
          </p:cNvPr>
          <p:cNvSpPr txBox="1"/>
          <p:nvPr/>
        </p:nvSpPr>
        <p:spPr>
          <a:xfrm>
            <a:off x="1630513" y="5714163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dirty="0">
                <a:hlinkClick r:id="rId3"/>
              </a:rPr>
              <a:t>https://youtu.be/P8jkZAvM2AY?si=j9asy1q52B0aU9VV</a:t>
            </a:r>
            <a:r>
              <a:rPr lang="en-SA" dirty="0"/>
              <a:t> </a:t>
            </a:r>
          </a:p>
          <a:p>
            <a:endParaRPr lang="en-SA" dirty="0"/>
          </a:p>
        </p:txBody>
      </p:sp>
    </p:spTree>
    <p:extLst>
      <p:ext uri="{BB962C8B-B14F-4D97-AF65-F5344CB8AC3E}">
        <p14:creationId xmlns:p14="http://schemas.microsoft.com/office/powerpoint/2010/main" val="1382583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19F71-806F-3A04-69CC-70FE529EA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7A6F6-111A-489E-D30E-A6C79D19F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E1006-83DB-3C30-0CBE-CF49A2CA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975029-C0D6-45FB-465B-E909889F9E84}"/>
              </a:ext>
            </a:extLst>
          </p:cNvPr>
          <p:cNvSpPr txBox="1"/>
          <p:nvPr/>
        </p:nvSpPr>
        <p:spPr>
          <a:xfrm>
            <a:off x="4264855" y="630644"/>
            <a:ext cx="3291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2400" b="1" u="sng" dirty="0">
                <a:latin typeface="Cambria" panose="02040503050406030204" pitchFamily="18" charset="0"/>
              </a:rPr>
              <a:t>Infectivity assays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48A33C-376B-358E-4C1D-3BA7CF109043}"/>
              </a:ext>
            </a:extLst>
          </p:cNvPr>
          <p:cNvSpPr txBox="1"/>
          <p:nvPr/>
        </p:nvSpPr>
        <p:spPr>
          <a:xfrm>
            <a:off x="886265" y="1266092"/>
            <a:ext cx="10916529" cy="502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latin typeface="Cambria" panose="02040503050406030204" pitchFamily="18" charset="0"/>
              </a:rPr>
              <a:t>An </a:t>
            </a:r>
            <a:r>
              <a:rPr lang="en-US" b="1" dirty="0">
                <a:latin typeface="Cambria" panose="02040503050406030204" pitchFamily="18" charset="0"/>
              </a:rPr>
              <a:t>infectivity assay in virology</a:t>
            </a:r>
            <a:r>
              <a:rPr lang="en-US" dirty="0">
                <a:latin typeface="Cambria" panose="02040503050406030204" pitchFamily="18" charset="0"/>
              </a:rPr>
              <a:t> is a laboratory test that measures </a:t>
            </a:r>
            <a:r>
              <a:rPr lang="ar-SA" dirty="0">
                <a:latin typeface="Cambria" panose="02040503050406030204" pitchFamily="18" charset="0"/>
              </a:rPr>
              <a:t> </a:t>
            </a:r>
            <a:r>
              <a:rPr lang="en-US" b="1" dirty="0">
                <a:latin typeface="Cambria" panose="02040503050406030204" pitchFamily="18" charset="0"/>
              </a:rPr>
              <a:t>the </a:t>
            </a:r>
            <a:r>
              <a:rPr lang="en-US" b="1" dirty="0" err="1">
                <a:latin typeface="Cambria" panose="02040503050406030204" pitchFamily="18" charset="0"/>
              </a:rPr>
              <a:t>titre</a:t>
            </a:r>
            <a:r>
              <a:rPr lang="en-US" b="1" dirty="0">
                <a:latin typeface="Cambria" panose="02040503050406030204" pitchFamily="18" charset="0"/>
              </a:rPr>
              <a:t> </a:t>
            </a:r>
            <a:r>
              <a:rPr lang="ar-SA" b="1" dirty="0">
                <a:latin typeface="Cambria" panose="02040503050406030204" pitchFamily="18" charset="0"/>
              </a:rPr>
              <a:t>)</a:t>
            </a:r>
            <a:r>
              <a:rPr lang="en-US" b="1" dirty="0">
                <a:latin typeface="Cambria" panose="02040503050406030204" pitchFamily="18" charset="0"/>
              </a:rPr>
              <a:t> the concentration) </a:t>
            </a:r>
            <a:r>
              <a:rPr lang="en-US" dirty="0">
                <a:latin typeface="Cambria" panose="02040503050406030204" pitchFamily="18" charset="0"/>
              </a:rPr>
              <a:t>of infective virus in a specimen or a preparation</a:t>
            </a:r>
            <a:r>
              <a:rPr lang="ar-SA" dirty="0">
                <a:latin typeface="Cambria" panose="02040503050406030204" pitchFamily="18" charset="0"/>
              </a:rPr>
              <a:t>          </a:t>
            </a:r>
            <a:r>
              <a:rPr lang="en-US" b="1" dirty="0">
                <a:latin typeface="Cambria" panose="02040503050406030204" pitchFamily="18" charset="0"/>
              </a:rPr>
              <a:t>how much infectious (functional) virus</a:t>
            </a:r>
            <a:r>
              <a:rPr lang="en-US" dirty="0">
                <a:latin typeface="Cambria" panose="02040503050406030204" pitchFamily="18" charset="0"/>
              </a:rPr>
              <a:t> is present in a sample—meaning virus particles that can </a:t>
            </a:r>
            <a:r>
              <a:rPr lang="en-US" b="1" dirty="0">
                <a:latin typeface="Cambria" panose="02040503050406030204" pitchFamily="18" charset="0"/>
              </a:rPr>
              <a:t>enter susceptible cells and start an infection</a:t>
            </a:r>
            <a:r>
              <a:rPr lang="en-US" dirty="0">
                <a:latin typeface="Cambria" panose="02040503050406030204" pitchFamily="18" charset="0"/>
              </a:rPr>
              <a:t> (often leading to replication and spread).</a:t>
            </a:r>
            <a:endParaRPr lang="ar-SA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latin typeface="Cambria" panose="02040503050406030204" pitchFamily="18" charset="0"/>
              </a:rPr>
              <a:t>Suitable hosts might be animals, plants or cultures of bacterial, plant or animal cells.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ar-SA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u="sng" dirty="0">
                <a:latin typeface="Cambria" panose="02040503050406030204" pitchFamily="18" charset="0"/>
              </a:rPr>
              <a:t>Infectivity assays fall into two classes: </a:t>
            </a:r>
            <a:r>
              <a:rPr lang="en-US" dirty="0">
                <a:latin typeface="Cambria" panose="02040503050406030204" pitchFamily="18" charset="0"/>
              </a:rPr>
              <a:t>quantitative and quantal.</a:t>
            </a:r>
          </a:p>
          <a:p>
            <a:pPr marL="1200150" lvl="2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SA" altLang="en-SA" b="1" dirty="0">
                <a:latin typeface="Arial" panose="020B0604020202020204" pitchFamily="34" charset="0"/>
              </a:rPr>
              <a:t>Quantitative:</a:t>
            </a:r>
            <a:r>
              <a:rPr lang="en-SA" altLang="en-SA" dirty="0">
                <a:latin typeface="Arial" panose="020B0604020202020204" pitchFamily="34" charset="0"/>
              </a:rPr>
              <a:t> How many infectious units are there? (countable events)</a:t>
            </a:r>
          </a:p>
          <a:p>
            <a:pPr marL="1200150" lvl="2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SA" altLang="en-SA" b="1" dirty="0">
                <a:latin typeface="Arial" panose="020B0604020202020204" pitchFamily="34" charset="0"/>
              </a:rPr>
              <a:t>Quantal:</a:t>
            </a:r>
            <a:r>
              <a:rPr lang="en-SA" altLang="en-SA" dirty="0">
                <a:latin typeface="Arial" panose="020B0604020202020204" pitchFamily="34" charset="0"/>
              </a:rPr>
              <a:t> At what dilution do half of the test units get infected? (probability)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en-US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ar-SA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en-SA" dirty="0">
              <a:latin typeface="Cambria" panose="02040503050406030204" pitchFamily="18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11EE6D9-AC8C-702C-4124-EC374F9446F2}"/>
              </a:ext>
            </a:extLst>
          </p:cNvPr>
          <p:cNvSpPr/>
          <p:nvPr/>
        </p:nvSpPr>
        <p:spPr>
          <a:xfrm flipV="1">
            <a:off x="5725551" y="1913207"/>
            <a:ext cx="370449" cy="844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08261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DF567-69CB-AA21-54FA-2C460C88E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2E4CFE-0EAB-826C-871F-C82EDCF4D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77E85-50A0-2F35-036F-9A6A08581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303E4-6ABF-A5F5-2E61-142DF9C0217D}"/>
              </a:ext>
            </a:extLst>
          </p:cNvPr>
          <p:cNvSpPr txBox="1"/>
          <p:nvPr/>
        </p:nvSpPr>
        <p:spPr>
          <a:xfrm>
            <a:off x="4264855" y="630644"/>
            <a:ext cx="3291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2400" b="1" u="sng" dirty="0">
                <a:latin typeface="Cambria" panose="02040503050406030204" pitchFamily="18" charset="0"/>
              </a:rPr>
              <a:t>Infectivity assays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B8053-457C-2653-9C6D-4B48175B7E2B}"/>
              </a:ext>
            </a:extLst>
          </p:cNvPr>
          <p:cNvSpPr txBox="1"/>
          <p:nvPr/>
        </p:nvSpPr>
        <p:spPr>
          <a:xfrm>
            <a:off x="452510" y="1197625"/>
            <a:ext cx="10916529" cy="761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b="1" u="sng" dirty="0">
                <a:latin typeface="Cambria" panose="02040503050406030204" pitchFamily="18" charset="0"/>
              </a:rPr>
              <a:t>Quantitative infectivity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b="1" u="sng" dirty="0">
                <a:latin typeface="Cambria" panose="02040503050406030204" pitchFamily="18" charset="0"/>
              </a:rPr>
              <a:t>assays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b="1" dirty="0">
                <a:latin typeface="Cambria" panose="02040503050406030204" pitchFamily="18" charset="0"/>
              </a:rPr>
              <a:t>count discrete infection events</a:t>
            </a:r>
            <a:r>
              <a:rPr lang="en-US" dirty="0">
                <a:latin typeface="Cambria" panose="02040503050406030204" pitchFamily="18" charset="0"/>
              </a:rPr>
              <a:t> (plaques or foci).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 count </a:t>
            </a:r>
            <a:r>
              <a:rPr lang="en-US" b="1" dirty="0">
                <a:latin typeface="Cambria" panose="02040503050406030204" pitchFamily="18" charset="0"/>
              </a:rPr>
              <a:t>individual, localized infection units</a:t>
            </a:r>
            <a:r>
              <a:rPr lang="en-US" dirty="0">
                <a:latin typeface="Cambria" panose="02040503050406030204" pitchFamily="18" charset="0"/>
              </a:rPr>
              <a:t> and directly calculate a titer.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>
                <a:latin typeface="Cambria" panose="02040503050406030204" pitchFamily="18" charset="0"/>
              </a:rPr>
              <a:t>Readout:</a:t>
            </a:r>
            <a:r>
              <a:rPr lang="en-US" dirty="0">
                <a:latin typeface="Cambria" panose="02040503050406030204" pitchFamily="18" charset="0"/>
              </a:rPr>
              <a:t>   </a:t>
            </a:r>
            <a:r>
              <a:rPr lang="en-US" b="1" dirty="0">
                <a:latin typeface="Cambria" panose="02040503050406030204" pitchFamily="18" charset="0"/>
              </a:rPr>
              <a:t>number</a:t>
            </a:r>
            <a:r>
              <a:rPr lang="en-US" dirty="0">
                <a:latin typeface="Cambria" panose="02040503050406030204" pitchFamily="18" charset="0"/>
              </a:rPr>
              <a:t> of infectious units.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u="sng" dirty="0">
                <a:latin typeface="Cambria" panose="02040503050406030204" pitchFamily="18" charset="0"/>
              </a:rPr>
              <a:t>Main methods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Plaque assay</a:t>
            </a:r>
            <a:r>
              <a:rPr lang="en-US" dirty="0">
                <a:latin typeface="Cambria" panose="02040503050406030204" pitchFamily="18" charset="0"/>
              </a:rPr>
              <a:t> → reports </a:t>
            </a:r>
            <a:r>
              <a:rPr lang="en-US" b="1" dirty="0">
                <a:latin typeface="Cambria" panose="02040503050406030204" pitchFamily="18" charset="0"/>
              </a:rPr>
              <a:t>PFU/mL</a:t>
            </a:r>
            <a:endParaRPr lang="en-US" dirty="0">
              <a:latin typeface="Cambria" panose="02040503050406030204" pitchFamily="18" charset="0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Count visible </a:t>
            </a:r>
            <a:r>
              <a:rPr lang="en-US" b="1" dirty="0">
                <a:latin typeface="Cambria" panose="02040503050406030204" pitchFamily="18" charset="0"/>
              </a:rPr>
              <a:t>plaques</a:t>
            </a:r>
            <a:r>
              <a:rPr lang="en-US" dirty="0">
                <a:latin typeface="Cambria" panose="02040503050406030204" pitchFamily="18" charset="0"/>
              </a:rPr>
              <a:t> formed on a cell monolayer under semi-solid overlay. Dishes are selected that have plaque numbers within a certain range, 30–300.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Focus-forming assay (FFA) / </a:t>
            </a:r>
            <a:r>
              <a:rPr lang="en-US" b="1" dirty="0" err="1">
                <a:latin typeface="Cambria" panose="02040503050406030204" pitchFamily="18" charset="0"/>
              </a:rPr>
              <a:t>Immunofocus</a:t>
            </a:r>
            <a:r>
              <a:rPr lang="en-US" b="1" dirty="0">
                <a:latin typeface="Cambria" panose="02040503050406030204" pitchFamily="18" charset="0"/>
              </a:rPr>
              <a:t> assay</a:t>
            </a:r>
            <a:r>
              <a:rPr lang="en-US" dirty="0">
                <a:latin typeface="Cambria" panose="02040503050406030204" pitchFamily="18" charset="0"/>
              </a:rPr>
              <a:t> → reports </a:t>
            </a:r>
            <a:r>
              <a:rPr lang="en-US" b="1" dirty="0">
                <a:latin typeface="Cambria" panose="02040503050406030204" pitchFamily="18" charset="0"/>
              </a:rPr>
              <a:t>FFU/mL</a:t>
            </a:r>
            <a:endParaRPr lang="en-US" dirty="0">
              <a:latin typeface="Cambria" panose="02040503050406030204" pitchFamily="18" charset="0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Count </a:t>
            </a:r>
            <a:r>
              <a:rPr lang="en-US" b="1" dirty="0">
                <a:latin typeface="Cambria" panose="02040503050406030204" pitchFamily="18" charset="0"/>
              </a:rPr>
              <a:t>infected foci</a:t>
            </a:r>
            <a:r>
              <a:rPr lang="en-US" dirty="0">
                <a:latin typeface="Cambria" panose="02040503050406030204" pitchFamily="18" charset="0"/>
              </a:rPr>
              <a:t> detected by antibody staining .(</a:t>
            </a:r>
            <a:r>
              <a:rPr lang="en-US" dirty="0" err="1">
                <a:latin typeface="Cambria" panose="02040503050406030204" pitchFamily="18" charset="0"/>
              </a:rPr>
              <a:t>immunostained</a:t>
            </a:r>
            <a:r>
              <a:rPr lang="en-US" dirty="0">
                <a:latin typeface="Cambria" panose="02040503050406030204" pitchFamily="18" charset="0"/>
              </a:rPr>
              <a:t> clusters of infected cells =foci)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Pock assay</a:t>
            </a:r>
            <a:r>
              <a:rPr lang="en-US" dirty="0">
                <a:latin typeface="Cambria" panose="02040503050406030204" pitchFamily="18" charset="0"/>
              </a:rPr>
              <a:t> (for some poxviruses on CAM-eggs) → counts </a:t>
            </a:r>
            <a:r>
              <a:rPr lang="en-US" dirty="0" err="1">
                <a:latin typeface="Cambria" panose="02040503050406030204" pitchFamily="18" charset="0"/>
              </a:rPr>
              <a:t>sible</a:t>
            </a:r>
            <a:r>
              <a:rPr lang="en-US" dirty="0">
                <a:latin typeface="Cambria" panose="02040503050406030204" pitchFamily="18" charset="0"/>
              </a:rPr>
              <a:t> lesions called </a:t>
            </a:r>
            <a:r>
              <a:rPr lang="en-US" b="1" dirty="0">
                <a:latin typeface="Cambria" panose="02040503050406030204" pitchFamily="18" charset="0"/>
              </a:rPr>
              <a:t>pocks</a:t>
            </a:r>
            <a:r>
              <a:rPr lang="en-US" dirty="0">
                <a:latin typeface="Cambria" panose="02040503050406030204" pitchFamily="18" charset="0"/>
              </a:rPr>
              <a:t>.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400" dirty="0">
                <a:latin typeface="Cambria" panose="02040503050406030204" pitchFamily="18" charset="0"/>
              </a:rPr>
              <a:t>CAM = the “living tissue sheet” inside the egg where the virus grows and makes spots (pocks)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en-US" b="1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en-US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en-US" sz="2000" b="1" u="sng" dirty="0">
              <a:latin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Cambria" panose="02040503050406030204" pitchFamily="18" charset="0"/>
              </a:rPr>
              <a:t> 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ar-SA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en-SA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568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162F0-CBDF-A309-9D1E-DD5128662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9FD46F-8D47-E99A-D690-3070613D0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95902" y="6283867"/>
            <a:ext cx="6327648" cy="365125"/>
          </a:xfrm>
        </p:spPr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18841D-DC47-3FD9-BACB-E801987C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F60193-0B5F-F58B-DBFD-6804D2C1E07C}"/>
              </a:ext>
            </a:extLst>
          </p:cNvPr>
          <p:cNvSpPr txBox="1"/>
          <p:nvPr/>
        </p:nvSpPr>
        <p:spPr>
          <a:xfrm>
            <a:off x="480059" y="926332"/>
            <a:ext cx="10835641" cy="5529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000" b="1" u="sng" dirty="0">
                <a:latin typeface="Cambria" panose="02040503050406030204" pitchFamily="18" charset="0"/>
              </a:rPr>
              <a:t>Quantal infectivity assays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Each well/animal/egg is scored as </a:t>
            </a:r>
            <a:r>
              <a:rPr lang="en-US" b="1" dirty="0">
                <a:latin typeface="Cambria" panose="02040503050406030204" pitchFamily="18" charset="0"/>
              </a:rPr>
              <a:t>infected or not infected</a:t>
            </a:r>
            <a:r>
              <a:rPr lang="en-US" dirty="0">
                <a:latin typeface="Cambria" panose="02040503050406030204" pitchFamily="18" charset="0"/>
              </a:rPr>
              <a:t> (yes/no).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>
                <a:latin typeface="Cambria" panose="02040503050406030204" pitchFamily="18" charset="0"/>
              </a:rPr>
              <a:t>Readout:</a:t>
            </a:r>
            <a:r>
              <a:rPr lang="en-US" dirty="0">
                <a:latin typeface="Cambria" panose="02040503050406030204" pitchFamily="18" charset="0"/>
              </a:rPr>
              <a:t> the dilution that infects a certain proportion of replicates.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Outcome is </a:t>
            </a:r>
            <a:r>
              <a:rPr lang="en-US" b="1" dirty="0">
                <a:latin typeface="Cambria" panose="02040503050406030204" pitchFamily="18" charset="0"/>
              </a:rPr>
              <a:t>binary</a:t>
            </a:r>
            <a:r>
              <a:rPr lang="en-US" dirty="0">
                <a:latin typeface="Cambria" panose="02040503050406030204" pitchFamily="18" charset="0"/>
              </a:rPr>
              <a:t> (infected/not infected), and the final result is based on </a:t>
            </a:r>
            <a:r>
              <a:rPr lang="en-US" b="1" dirty="0">
                <a:latin typeface="Cambria" panose="02040503050406030204" pitchFamily="18" charset="0"/>
              </a:rPr>
              <a:t>probability</a:t>
            </a:r>
            <a:r>
              <a:rPr lang="en-US" dirty="0">
                <a:latin typeface="Cambria" panose="02040503050406030204" pitchFamily="18" charset="0"/>
              </a:rPr>
              <a:t> across replicates.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dirty="0">
                <a:latin typeface="Cambria" panose="02040503050406030204" pitchFamily="18" charset="0"/>
              </a:rPr>
              <a:t>Main methods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TCID50 assay (50% Tissue Culture Infectious Dose)</a:t>
            </a:r>
            <a:r>
              <a:rPr lang="en-US" dirty="0">
                <a:latin typeface="Cambria" panose="02040503050406030204" pitchFamily="18" charset="0"/>
              </a:rPr>
              <a:t> → reports </a:t>
            </a:r>
            <a:r>
              <a:rPr lang="en-US" b="1" dirty="0">
                <a:latin typeface="Cambria" panose="02040503050406030204" pitchFamily="18" charset="0"/>
              </a:rPr>
              <a:t>TCID50/mL</a:t>
            </a:r>
            <a:endParaRPr lang="en-US" dirty="0">
              <a:latin typeface="Cambria" panose="02040503050406030204" pitchFamily="18" charset="0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Infect cells in multiple wells with serial dilutions.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Score each well as </a:t>
            </a:r>
            <a:r>
              <a:rPr lang="en-US" b="1" dirty="0">
                <a:latin typeface="Cambria" panose="02040503050406030204" pitchFamily="18" charset="0"/>
              </a:rPr>
              <a:t>CPE present/absent</a:t>
            </a:r>
            <a:r>
              <a:rPr lang="en-US" dirty="0">
                <a:latin typeface="Cambria" panose="02040503050406030204" pitchFamily="18" charset="0"/>
              </a:rPr>
              <a:t> (or antigen positive/negative).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Calculate the dilution infecting </a:t>
            </a:r>
            <a:r>
              <a:rPr lang="en-US" b="1" dirty="0">
                <a:latin typeface="Cambria" panose="02040503050406030204" pitchFamily="18" charset="0"/>
              </a:rPr>
              <a:t>50%</a:t>
            </a:r>
            <a:r>
              <a:rPr lang="en-US" dirty="0">
                <a:latin typeface="Cambria" panose="02040503050406030204" pitchFamily="18" charset="0"/>
              </a:rPr>
              <a:t> of wells 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LD50 (50% Lethal Dose)</a:t>
            </a:r>
            <a:r>
              <a:rPr lang="en-US" dirty="0">
                <a:latin typeface="Cambria" panose="02040503050406030204" pitchFamily="18" charset="0"/>
              </a:rPr>
              <a:t> → reports </a:t>
            </a:r>
            <a:r>
              <a:rPr lang="en-US" b="1" dirty="0">
                <a:latin typeface="Cambria" panose="02040503050406030204" pitchFamily="18" charset="0"/>
              </a:rPr>
              <a:t>LD50</a:t>
            </a:r>
            <a:endParaRPr lang="en-US" dirty="0">
              <a:latin typeface="Cambria" panose="02040503050406030204" pitchFamily="18" charset="0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In animal models: death vs. survival (used in pathogenesis/virulence work).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>
                <a:latin typeface="Cambria" panose="02040503050406030204" pitchFamily="18" charset="0"/>
              </a:rPr>
              <a:t>ID50 (50% Infectious Dose)</a:t>
            </a:r>
            <a:r>
              <a:rPr lang="en-US" dirty="0">
                <a:latin typeface="Cambria" panose="02040503050406030204" pitchFamily="18" charset="0"/>
              </a:rPr>
              <a:t> → reports </a:t>
            </a:r>
            <a:r>
              <a:rPr lang="en-US" b="1" dirty="0">
                <a:latin typeface="Cambria" panose="02040503050406030204" pitchFamily="18" charset="0"/>
              </a:rPr>
              <a:t>ID50</a:t>
            </a:r>
            <a:endParaRPr lang="en-US" dirty="0">
              <a:latin typeface="Cambria" panose="02040503050406030204" pitchFamily="18" charset="0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Infection vs. no infection in animals or other systems.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0C9DFD-EFC7-86D7-2D67-503FAE7DB4DE}"/>
              </a:ext>
            </a:extLst>
          </p:cNvPr>
          <p:cNvSpPr txBox="1"/>
          <p:nvPr/>
        </p:nvSpPr>
        <p:spPr>
          <a:xfrm>
            <a:off x="4251960" y="220091"/>
            <a:ext cx="3291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2400" b="1" u="sng" dirty="0">
                <a:latin typeface="Cambria" panose="02040503050406030204" pitchFamily="18" charset="0"/>
              </a:rPr>
              <a:t>Infectivity assays</a:t>
            </a:r>
          </a:p>
        </p:txBody>
      </p:sp>
    </p:spTree>
    <p:extLst>
      <p:ext uri="{BB962C8B-B14F-4D97-AF65-F5344CB8AC3E}">
        <p14:creationId xmlns:p14="http://schemas.microsoft.com/office/powerpoint/2010/main" val="2816189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AC9E4-63D5-B078-B472-92FC5C933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D66C43-78BF-F730-D665-5873D965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FA5E70-DA49-9456-0577-9D796E10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9626C-1896-38EB-CF92-948334E55078}"/>
              </a:ext>
            </a:extLst>
          </p:cNvPr>
          <p:cNvSpPr txBox="1"/>
          <p:nvPr/>
        </p:nvSpPr>
        <p:spPr>
          <a:xfrm>
            <a:off x="2638397" y="743801"/>
            <a:ext cx="609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>
                <a:latin typeface="Cambria" panose="02040503050406030204" pitchFamily="18" charset="0"/>
              </a:rPr>
              <a:t>Titrations</a:t>
            </a:r>
            <a:endParaRPr lang="en-SA" sz="2400" b="1" u="sng" dirty="0">
              <a:latin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8CEAC2-5FC6-3641-7FF0-0034273B8004}"/>
              </a:ext>
            </a:extLst>
          </p:cNvPr>
          <p:cNvSpPr txBox="1"/>
          <p:nvPr/>
        </p:nvSpPr>
        <p:spPr>
          <a:xfrm>
            <a:off x="742071" y="1205466"/>
            <a:ext cx="11209137" cy="544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dirty="0">
                <a:latin typeface="Cambria" panose="02040503050406030204" pitchFamily="18" charset="0"/>
              </a:rPr>
              <a:t>Titration</a:t>
            </a:r>
            <a:r>
              <a:rPr lang="en-US" dirty="0">
                <a:latin typeface="Cambria" panose="02040503050406030204" pitchFamily="18" charset="0"/>
              </a:rPr>
              <a:t> means </a:t>
            </a:r>
            <a:r>
              <a:rPr lang="en-US" b="1" dirty="0">
                <a:latin typeface="Cambria" panose="02040503050406030204" pitchFamily="18" charset="0"/>
              </a:rPr>
              <a:t>measuring the concentration (amount) of virus in a sample</a:t>
            </a:r>
            <a:r>
              <a:rPr lang="en-US" dirty="0">
                <a:latin typeface="Cambria" panose="02040503050406030204" pitchFamily="18" charset="0"/>
              </a:rPr>
              <a:t>—most often reported as the </a:t>
            </a:r>
            <a:r>
              <a:rPr lang="en-US" b="1" dirty="0">
                <a:latin typeface="Cambria" panose="02040503050406030204" pitchFamily="18" charset="0"/>
              </a:rPr>
              <a:t>virus titer</a:t>
            </a:r>
            <a:r>
              <a:rPr lang="en-US" dirty="0">
                <a:latin typeface="Cambria" panose="020405030504060302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u="sng" dirty="0">
                <a:latin typeface="Cambria" panose="02040503050406030204" pitchFamily="18" charset="0"/>
              </a:rPr>
              <a:t>General steps of titration </a:t>
            </a:r>
            <a:r>
              <a:rPr lang="en-US" b="1" dirty="0">
                <a:latin typeface="Cambria" panose="020405030504060302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Make </a:t>
            </a:r>
            <a:r>
              <a:rPr lang="en-US" b="1" dirty="0">
                <a:latin typeface="Cambria" panose="02040503050406030204" pitchFamily="18" charset="0"/>
              </a:rPr>
              <a:t>serial dilutions</a:t>
            </a:r>
            <a:r>
              <a:rPr lang="en-US" dirty="0">
                <a:latin typeface="Cambria" panose="02040503050406030204" pitchFamily="18" charset="0"/>
              </a:rPr>
              <a:t> of the virus sample (e.g., 10-fold dilutions).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Add each dilution to susceptible cells (or eggs/animals depending on the virus).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Measure infection using an assay such as: </a:t>
            </a:r>
            <a:r>
              <a:rPr lang="en-US" sz="1600" dirty="0">
                <a:latin typeface="Cambria" panose="02040503050406030204" pitchFamily="18" charset="0"/>
              </a:rPr>
              <a:t>Plaque assay , TCID50 assay ,Focus-forming assay </a:t>
            </a:r>
            <a:endParaRPr lang="en-US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b="1" u="sng" dirty="0">
                <a:latin typeface="Cambria" panose="02040503050406030204" pitchFamily="18" charset="0"/>
              </a:rPr>
              <a:t>Why titration is important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To standardize experiments (choose an MOI accurately)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To compare virus stocks between labs or experiments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To evaluate effects of antivirals, neutralizing antibodies, or disinfectants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>
                <a:latin typeface="Cambria" panose="02040503050406030204" pitchFamily="18" charset="0"/>
              </a:rPr>
              <a:t>To monitor viral growth and stability during storage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en-US" dirty="0">
              <a:latin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endParaRPr lang="en-SA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48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0ADF3-34F1-8B2F-6682-0491728B7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606729-2BDC-CE3F-AE36-21E58D15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FFE3EF-B861-ED56-B5C4-FDEF7F9A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FD88C3-4048-99E3-06AB-FE5015301E74}"/>
                  </a:ext>
                </a:extLst>
              </p:cNvPr>
              <p:cNvSpPr txBox="1"/>
              <p:nvPr/>
            </p:nvSpPr>
            <p:spPr>
              <a:xfrm>
                <a:off x="689316" y="1203995"/>
                <a:ext cx="11261892" cy="5918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en-US" b="1" dirty="0">
                    <a:latin typeface="Cambria" panose="02040503050406030204" pitchFamily="18" charset="0"/>
                  </a:rPr>
                  <a:t>Multiplicity of Infection (MOI)</a:t>
                </a:r>
                <a:r>
                  <a:rPr lang="en-US" dirty="0">
                    <a:latin typeface="Cambria" panose="02040503050406030204" pitchFamily="18" charset="0"/>
                  </a:rPr>
                  <a:t> is the </a:t>
                </a:r>
                <a:r>
                  <a:rPr lang="en-US" b="1" dirty="0">
                    <a:latin typeface="Cambria" panose="02040503050406030204" pitchFamily="18" charset="0"/>
                  </a:rPr>
                  <a:t>ratio of infectious virus particles to target cells</a:t>
                </a:r>
                <a:r>
                  <a:rPr lang="en-US" dirty="0">
                    <a:latin typeface="Cambria" panose="02040503050406030204" pitchFamily="18" charset="0"/>
                  </a:rPr>
                  <a:t> in an infection experiment.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>
                          <a:latin typeface="Cambria" panose="02040503050406030204" pitchFamily="18" charset="0"/>
                        </a:rPr>
                        <m:t>MOI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infectious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units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added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(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e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g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., 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PFU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number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cells</m:t>
                          </m:r>
                        </m:den>
                      </m:f>
                    </m:oMath>
                  </m:oMathPara>
                </a14:m>
                <a:endParaRPr lang="ar-SA" b="0" dirty="0">
                  <a:latin typeface="Cambria" panose="0204050305040603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dirty="0">
                    <a:latin typeface="Cambria" panose="02040503050406030204" pitchFamily="18" charset="0"/>
                  </a:rPr>
                  <a:t>It describes how “heavy” the infection is at the start.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b="1" dirty="0">
                    <a:latin typeface="Cambria" panose="02040503050406030204" pitchFamily="18" charset="0"/>
                  </a:rPr>
                  <a:t>Low MOI</a:t>
                </a:r>
                <a:r>
                  <a:rPr lang="en-US" dirty="0">
                    <a:latin typeface="Cambria" panose="02040503050406030204" pitchFamily="18" charset="0"/>
                  </a:rPr>
                  <a:t>  :good for studying </a:t>
                </a:r>
                <a:r>
                  <a:rPr lang="en-US" b="1" dirty="0">
                    <a:latin typeface="Cambria" panose="02040503050406030204" pitchFamily="18" charset="0"/>
                  </a:rPr>
                  <a:t>viral spread over multiple cycles</a:t>
                </a:r>
                <a:r>
                  <a:rPr lang="en-US" dirty="0">
                    <a:latin typeface="Cambria" panose="02040503050406030204" pitchFamily="18" charset="0"/>
                  </a:rPr>
                  <a:t> and growth curves.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b="1" dirty="0">
                    <a:latin typeface="Cambria" panose="02040503050406030204" pitchFamily="18" charset="0"/>
                  </a:rPr>
                  <a:t>High MOI</a:t>
                </a:r>
                <a:r>
                  <a:rPr lang="en-US" dirty="0">
                    <a:latin typeface="Cambria" panose="02040503050406030204" pitchFamily="18" charset="0"/>
                  </a:rPr>
                  <a:t> : good for </a:t>
                </a:r>
                <a:r>
                  <a:rPr lang="en-US" b="1" dirty="0">
                    <a:latin typeface="Cambria" panose="02040503050406030204" pitchFamily="18" charset="0"/>
                  </a:rPr>
                  <a:t>synchronous infection</a:t>
                </a:r>
                <a:r>
                  <a:rPr lang="en-US" dirty="0">
                    <a:latin typeface="Cambria" panose="02040503050406030204" pitchFamily="18" charset="0"/>
                  </a:rPr>
                  <a:t> (most cells infected at the same time) and early events.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en-US" b="1" dirty="0">
                    <a:latin typeface="Cambria" panose="02040503050406030204" pitchFamily="18" charset="0"/>
                  </a:rPr>
                  <a:t>How to calculate how much virus to add?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Cambria" panose="02040503050406030204" pitchFamily="18" charset="0"/>
                  </a:rPr>
                  <a:t>  Important to know viral titer (PFU/mL) and   cell number: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>
                          <a:latin typeface="Cambria" panose="02040503050406030204" pitchFamily="18" charset="0"/>
                        </a:rPr>
                        <m:t>PFU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needed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1">
                          <a:latin typeface="Cambria" panose="02040503050406030204" pitchFamily="18" charset="0"/>
                        </a:rPr>
                        <m:t>MOI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i="1">
                          <a:latin typeface="Cambria" panose="02040503050406030204" pitchFamily="18" charset="0"/>
                        </a:rPr>
                        <m:t>number</m:t>
                      </m:r>
                      <m:r>
                        <m:rPr>
                          <m:nor/>
                        </m:rPr>
                        <a:rPr lang="en-US" i="1">
                          <a:latin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1">
                          <a:latin typeface="Cambria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i="1">
                          <a:latin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1">
                          <a:latin typeface="Cambria" panose="02040503050406030204" pitchFamily="18" charset="0"/>
                        </a:rPr>
                        <m:t>cells</m:t>
                      </m:r>
                    </m:oMath>
                  </m:oMathPara>
                </a14:m>
                <a:endParaRPr lang="en-US" b="0" dirty="0">
                  <a:latin typeface="Cambria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>
                          <a:latin typeface="Cambria" panose="02040503050406030204" pitchFamily="18" charset="0"/>
                        </a:rPr>
                        <m:t>Volume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add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 (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mL</m:t>
                      </m:r>
                      <m:r>
                        <m:rPr>
                          <m:nor/>
                        </m:rPr>
                        <a:rPr lang="en-US" b="0" i="1">
                          <a:latin typeface="Cambria" panose="02040503050406030204" pitchFamily="18" charset="0"/>
                        </a:rPr>
                        <m:t>)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PFU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needed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titer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 (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PFU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mL</m:t>
                          </m:r>
                          <m:r>
                            <m:rPr>
                              <m:nor/>
                            </m:rPr>
                            <a:rPr lang="en-US" i="1">
                              <a:latin typeface="Cambria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ar-SA" b="0" dirty="0">
                  <a:latin typeface="Cambria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dirty="0">
                  <a:latin typeface="Cambria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SA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7D4915-0FE7-526D-8A0A-BD15749DC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16" y="1203995"/>
                <a:ext cx="11261892" cy="5918415"/>
              </a:xfrm>
              <a:prstGeom prst="rect">
                <a:avLst/>
              </a:prstGeom>
              <a:blipFill>
                <a:blip r:embed="rId2"/>
                <a:stretch>
                  <a:fillRect l="-338"/>
                </a:stretch>
              </a:blipFill>
            </p:spPr>
            <p:txBody>
              <a:bodyPr/>
              <a:lstStyle/>
              <a:p>
                <a:r>
                  <a:rPr lang="en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8F64221-5D93-51D6-EC98-2FFD2F957CF0}"/>
              </a:ext>
            </a:extLst>
          </p:cNvPr>
          <p:cNvSpPr txBox="1"/>
          <p:nvPr/>
        </p:nvSpPr>
        <p:spPr>
          <a:xfrm>
            <a:off x="3046828" y="621005"/>
            <a:ext cx="60983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/>
              <a:t>Multiplicity of Infection (MOI)</a:t>
            </a:r>
            <a:endParaRPr lang="en-SA" sz="2000" u="sng" dirty="0"/>
          </a:p>
        </p:txBody>
      </p:sp>
    </p:spTree>
    <p:extLst>
      <p:ext uri="{BB962C8B-B14F-4D97-AF65-F5344CB8AC3E}">
        <p14:creationId xmlns:p14="http://schemas.microsoft.com/office/powerpoint/2010/main" val="768162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Viruses are amazing .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51560" y="6161271"/>
            <a:ext cx="6327648" cy="365125"/>
          </a:xfrm>
        </p:spPr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03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696464"/>
                </a:solidFill>
              </a:rPr>
              <a:t>Virology    250 MBIO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E4AD5-EA50-4841-B271-425A16BF14B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30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1_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53303</TotalTime>
  <Words>1268</Words>
  <Application>Microsoft Office PowerPoint</Application>
  <PresentationFormat>Widescreen</PresentationFormat>
  <Paragraphs>147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</vt:lpstr>
      <vt:lpstr>Cambria Math</vt:lpstr>
      <vt:lpstr>Rockwell</vt:lpstr>
      <vt:lpstr>Rockwell Condensed</vt:lpstr>
      <vt:lpstr>Wingdings</vt:lpstr>
      <vt:lpstr>Wood Type</vt:lpstr>
      <vt:lpstr>1_Wood Type</vt:lpstr>
      <vt:lpstr>PowerPoint Presentation</vt:lpstr>
      <vt:lpstr>Lab content</vt:lpstr>
      <vt:lpstr>Isolation of viruses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Viruses are amazing . </vt:lpstr>
      <vt:lpstr>Questions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Virology  250 MIC  L 4</dc:title>
  <dc:creator>Reem Aljowaie</dc:creator>
  <cp:lastModifiedBy>Amal Alotaibi</cp:lastModifiedBy>
  <cp:revision>138</cp:revision>
  <dcterms:created xsi:type="dcterms:W3CDTF">2018-07-25T19:23:31Z</dcterms:created>
  <dcterms:modified xsi:type="dcterms:W3CDTF">2026-10-12T06:51:42Z</dcterms:modified>
</cp:coreProperties>
</file>