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5"/>
    <p:restoredTop sz="94628"/>
  </p:normalViewPr>
  <p:slideViewPr>
    <p:cSldViewPr>
      <p:cViewPr varScale="1">
        <p:scale>
          <a:sx n="98" d="100"/>
          <a:sy n="98" d="100"/>
        </p:scale>
        <p:origin x="1352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3DD51-1072-9977-DFB4-93513F19D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23536-06C9-8BB0-BCCE-0615E1071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1BD16-12E3-0AC5-D182-AF5327C03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B25EB-B9CC-1EA5-DEBA-64C56C57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AE297-69C7-C122-B753-2F1DC02F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74760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1E794-2578-FCAA-8411-3D5E4434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887E5-5EDB-D202-A3AA-6C6778446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7D3AF-268C-50CF-D453-6363115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20428-6A27-F8E2-B8B2-9181EB372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2D26B-1F26-8ED2-7F34-4E9BB50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67410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AA615-BDB1-69CE-73A9-2D85D797F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61AFD-6012-5A74-0C15-7D1BF8378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5B52-315D-BD5A-77F7-5442017D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E0194-36D1-2637-4F23-622A3576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94DD-DF81-D002-CDB8-2E6F8549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59542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798D-79A0-0AC3-E091-0805AD17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6617D-277A-94C1-9ECD-DCE77D8D1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5185B-9A94-3D0B-D296-2CECE83B8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1D802-78A7-ED3B-FF43-F0E7DA12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5B83C-EE75-E6B6-3506-0B926BCD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89078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68100-760C-FA8B-C0F7-EB72E02A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A7EB3-3047-524D-8F31-CAE876EA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00604-9781-2598-76EE-2187F6DB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1D7BA-A2AF-B979-EC12-37384EB6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3BBA2-C077-6DCC-F187-EDB40A7D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63955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D3CC-5C7F-A504-64EE-1CBB32C8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AF72-9730-21D3-9379-3708FB7B8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4D33B-FDCC-A943-264D-8A7AD96DE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3EE85-2091-E791-E330-3C8BCAC2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C4A7F-5AA4-9B6E-99EB-1AE6F88B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B1BBF-187E-0D3C-F460-D1506647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85260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D4DC-EC4F-B70A-ACCF-54B921D4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BE3CE-C875-6D86-A075-DBAC1766D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BA3E9-6EED-E05A-39A6-8A57C251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868DC2-23E2-F0D5-C275-B3706EF4F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2CC3B5-476D-9C6E-C1EF-ADE76A9A7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434A0-5149-9DA2-1F10-CD4306EE0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B493DA-DA51-0A45-98EE-7D1C55F5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4E8D5-4D1F-3C45-49AC-D52A802E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63491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3C2E-40DD-7977-A0AE-DDE5DBF6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F1A37-E07B-2E64-6724-B231560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24375-8827-FB4C-0D3B-8035187E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4F634-15DD-74A0-315D-4E66F18D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0563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E8AE0-4E74-0A94-8A9D-4C34BC6A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EAF84-899F-8421-0859-FF5D6AF7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742E-C1C5-FE90-C5CE-4B1A77198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09383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9DD02-CCA8-20A8-9A98-0CA5977F2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980E7-C212-B1D3-C380-0F8098CF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EB298-5AFA-E60A-7F86-F2EEC6660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97BCC-47D0-1B11-A43A-981238B1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995BD-7A1B-ED13-CA50-2A57C6B9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CAF6A-CE3D-9E1F-CD39-21AFE047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75428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1D5F-2EE8-9360-57D3-41BD2C259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68BE95-6EC0-C95C-1559-322FC3B9B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B0E2F-B214-1D15-BD51-137465C2A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60420-AC79-1541-FDA2-5B5090E5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7B9E-8943-0D41-3CD8-35A227F3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860BB-709A-E591-394B-72639A9B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00266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3F5460-4824-0AC8-C349-7EA993BD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59938-0252-B1CE-46E5-5601161A7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EA8AF-33CF-2796-86BD-3110ECD4C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BC908-5FDC-B819-F4B9-190BD4F95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FEF9B-1BE8-BACF-067A-1F2365165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680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1688668"/>
            <a:ext cx="43592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/>
              <a:t>Making</a:t>
            </a:r>
            <a:r>
              <a:rPr sz="4000" spc="-150" dirty="0"/>
              <a:t> </a:t>
            </a:r>
            <a:r>
              <a:rPr sz="4000" spc="-10" dirty="0"/>
              <a:t>Solutions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3600" y="2667000"/>
            <a:ext cx="2609088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spc="-245" dirty="0"/>
              <a:t> </a:t>
            </a:r>
            <a:r>
              <a:rPr spc="-1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4753" y="1565452"/>
            <a:ext cx="7472045" cy="412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2295" marR="20320" indent="-570230">
              <a:lnSpc>
                <a:spcPct val="1086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585470" algn="l"/>
              </a:tabLst>
            </a:pPr>
            <a:r>
              <a:rPr sz="2600" dirty="0">
                <a:latin typeface="Verdana"/>
                <a:cs typeface="Verdana"/>
              </a:rPr>
              <a:t>How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would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you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make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500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grams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5% 	</a:t>
            </a:r>
            <a:r>
              <a:rPr sz="2600" dirty="0">
                <a:latin typeface="Verdana"/>
                <a:cs typeface="Verdana"/>
              </a:rPr>
              <a:t>solution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NaCl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by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weight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(w/w)?</a:t>
            </a:r>
            <a:endParaRPr sz="2600">
              <a:latin typeface="Verdana"/>
              <a:cs typeface="Verdana"/>
            </a:endParaRPr>
          </a:p>
          <a:p>
            <a:pPr marL="585470" marR="1785620" indent="-573405">
              <a:lnSpc>
                <a:spcPts val="5190"/>
              </a:lnSpc>
              <a:spcBef>
                <a:spcPts val="465"/>
              </a:spcBef>
              <a:tabLst>
                <a:tab pos="1689100" algn="l"/>
              </a:tabLst>
            </a:pPr>
            <a:r>
              <a:rPr sz="1800" dirty="0">
                <a:latin typeface="Verdana"/>
                <a:cs typeface="Verdana"/>
              </a:rPr>
              <a:t>%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strength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is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5%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w/w,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total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weight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is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500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grams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5</a:t>
            </a:r>
            <a:r>
              <a:rPr sz="1800" u="sng" spc="-2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grams</a:t>
            </a:r>
            <a:r>
              <a:rPr sz="1800" dirty="0">
                <a:latin typeface="Verdana"/>
                <a:cs typeface="Verdana"/>
              </a:rPr>
              <a:t>	x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500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25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grams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of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NaCl</a:t>
            </a:r>
            <a:endParaRPr sz="1800">
              <a:latin typeface="Verdana"/>
              <a:cs typeface="Verdana"/>
            </a:endParaRPr>
          </a:p>
          <a:p>
            <a:pPr marL="497205">
              <a:lnSpc>
                <a:spcPts val="2150"/>
              </a:lnSpc>
            </a:pPr>
            <a:r>
              <a:rPr sz="1800" dirty="0">
                <a:latin typeface="Verdana"/>
                <a:cs typeface="Verdana"/>
              </a:rPr>
              <a:t>100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grams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1800">
              <a:latin typeface="Verdana"/>
              <a:cs typeface="Verdana"/>
            </a:endParaRPr>
          </a:p>
          <a:p>
            <a:pPr marL="585470" marR="5080" indent="-573405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500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grams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total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weight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–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25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grams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NaCl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475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grams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of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solvent needed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Weigh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out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25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grams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of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NaCl and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add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it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to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475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grams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of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water.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Molarity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3387" y="1555495"/>
            <a:ext cx="7711440" cy="45980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45465" indent="-469265">
              <a:lnSpc>
                <a:spcPts val="3110"/>
              </a:lnSpc>
              <a:spcBef>
                <a:spcPts val="90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sz="2600" dirty="0">
                <a:latin typeface="Verdana"/>
                <a:cs typeface="Verdana"/>
              </a:rPr>
              <a:t>Most</a:t>
            </a:r>
            <a:r>
              <a:rPr sz="2600" spc="-12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common</a:t>
            </a:r>
            <a:r>
              <a:rPr sz="2600" spc="-114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solution</a:t>
            </a:r>
            <a:r>
              <a:rPr sz="2600" spc="-13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calculation</a:t>
            </a:r>
            <a:r>
              <a:rPr sz="2600" spc="-13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used</a:t>
            </a:r>
            <a:endParaRPr sz="2600">
              <a:latin typeface="Verdana"/>
              <a:cs typeface="Verdana"/>
            </a:endParaRPr>
          </a:p>
          <a:p>
            <a:pPr marL="545465" marR="766445" indent="-469900">
              <a:lnSpc>
                <a:spcPct val="80000"/>
              </a:lnSpc>
              <a:spcBef>
                <a:spcPts val="610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sz="2600" dirty="0">
                <a:latin typeface="Verdana"/>
                <a:cs typeface="Verdana"/>
              </a:rPr>
              <a:t>Definition:</a:t>
            </a:r>
            <a:r>
              <a:rPr sz="2600" spc="-1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molarity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(M)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is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equal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the </a:t>
            </a:r>
            <a:r>
              <a:rPr sz="2600" dirty="0">
                <a:latin typeface="Verdana"/>
                <a:cs typeface="Verdana"/>
              </a:rPr>
              <a:t>number</a:t>
            </a:r>
            <a:r>
              <a:rPr sz="2600" spc="-3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moles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solute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that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are </a:t>
            </a:r>
            <a:r>
              <a:rPr sz="2600" dirty="0">
                <a:latin typeface="Verdana"/>
                <a:cs typeface="Verdana"/>
              </a:rPr>
              <a:t>dissolved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per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Liter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solvent.</a:t>
            </a:r>
            <a:endParaRPr sz="2600">
              <a:latin typeface="Verdana"/>
              <a:cs typeface="Verdana"/>
            </a:endParaRPr>
          </a:p>
          <a:p>
            <a:pPr marL="545465" marR="141605" indent="-469900">
              <a:lnSpc>
                <a:spcPct val="80000"/>
              </a:lnSpc>
              <a:spcBef>
                <a:spcPts val="605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sz="2600" dirty="0">
                <a:latin typeface="Verdana"/>
                <a:cs typeface="Verdana"/>
              </a:rPr>
              <a:t>In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order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calculate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molarity,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you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need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to </a:t>
            </a:r>
            <a:r>
              <a:rPr sz="2600" dirty="0">
                <a:latin typeface="Verdana"/>
                <a:cs typeface="Verdana"/>
              </a:rPr>
              <a:t>know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moles.</a:t>
            </a:r>
            <a:endParaRPr sz="2600">
              <a:latin typeface="Verdana"/>
              <a:cs typeface="Verdana"/>
            </a:endParaRPr>
          </a:p>
          <a:p>
            <a:pPr marL="545465" marR="93980" indent="-469900">
              <a:lnSpc>
                <a:spcPct val="80000"/>
              </a:lnSpc>
              <a:spcBef>
                <a:spcPts val="700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sz="2600" dirty="0">
                <a:latin typeface="Verdana"/>
                <a:cs typeface="Verdana"/>
              </a:rPr>
              <a:t>Definition: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moles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are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the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molecular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weight </a:t>
            </a:r>
            <a:r>
              <a:rPr sz="2600" dirty="0">
                <a:latin typeface="Verdana"/>
                <a:cs typeface="Verdana"/>
              </a:rPr>
              <a:t>or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formula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weight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particular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chemical.</a:t>
            </a:r>
            <a:endParaRPr sz="2600">
              <a:latin typeface="Verdana"/>
              <a:cs typeface="Verdana"/>
            </a:endParaRPr>
          </a:p>
          <a:p>
            <a:pPr marL="545465" marR="399415" indent="-469900" algn="just">
              <a:lnSpc>
                <a:spcPct val="80000"/>
              </a:lnSpc>
              <a:spcBef>
                <a:spcPts val="700"/>
              </a:spcBef>
              <a:buClr>
                <a:srgbClr val="CC0000"/>
              </a:buClr>
              <a:buFont typeface="Lucida Grande"/>
              <a:buChar char="□"/>
              <a:tabLst>
                <a:tab pos="545465" algn="l"/>
              </a:tabLst>
            </a:pPr>
            <a:r>
              <a:rPr sz="2600" dirty="0">
                <a:latin typeface="Verdana"/>
                <a:cs typeface="Verdana"/>
              </a:rPr>
              <a:t>FW</a:t>
            </a:r>
            <a:r>
              <a:rPr sz="2600" spc="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or MW</a:t>
            </a:r>
            <a:r>
              <a:rPr sz="2600" spc="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can</a:t>
            </a:r>
            <a:r>
              <a:rPr sz="2600" spc="1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be</a:t>
            </a:r>
            <a:r>
              <a:rPr sz="2600" spc="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found</a:t>
            </a:r>
            <a:r>
              <a:rPr sz="2600" spc="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on</a:t>
            </a:r>
            <a:r>
              <a:rPr sz="2600" spc="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the </a:t>
            </a:r>
            <a:r>
              <a:rPr sz="2600" spc="-10" dirty="0">
                <a:latin typeface="Verdana"/>
                <a:cs typeface="Verdana"/>
              </a:rPr>
              <a:t>chemical </a:t>
            </a:r>
            <a:r>
              <a:rPr sz="2600" dirty="0">
                <a:latin typeface="Verdana"/>
                <a:cs typeface="Verdana"/>
              </a:rPr>
              <a:t>bottle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or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by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adding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up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atomic</a:t>
            </a:r>
            <a:r>
              <a:rPr sz="2600" spc="-3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weights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spc="-35" dirty="0">
                <a:latin typeface="Verdana"/>
                <a:cs typeface="Verdana"/>
              </a:rPr>
              <a:t>of </a:t>
            </a:r>
            <a:r>
              <a:rPr sz="2600" dirty="0">
                <a:latin typeface="Verdana"/>
                <a:cs typeface="Verdana"/>
              </a:rPr>
              <a:t>each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atom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in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that</a:t>
            </a:r>
            <a:r>
              <a:rPr sz="2600" spc="-3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molecule.</a:t>
            </a:r>
            <a:endParaRPr sz="2600">
              <a:latin typeface="Verdana"/>
              <a:cs typeface="Verdana"/>
            </a:endParaRPr>
          </a:p>
          <a:p>
            <a:pPr marL="981710" lvl="1" indent="-436245" algn="just">
              <a:lnSpc>
                <a:spcPts val="2610"/>
              </a:lnSpc>
              <a:buClr>
                <a:srgbClr val="CC0000"/>
              </a:buClr>
              <a:buFont typeface="Lucida Grande"/>
              <a:buChar char="■"/>
              <a:tabLst>
                <a:tab pos="981710" algn="l"/>
              </a:tabLst>
            </a:pPr>
            <a:r>
              <a:rPr sz="2200" dirty="0">
                <a:latin typeface="Verdana"/>
                <a:cs typeface="Verdana"/>
              </a:rPr>
              <a:t>For</a:t>
            </a:r>
            <a:r>
              <a:rPr sz="2200" spc="-9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example:</a:t>
            </a:r>
            <a:r>
              <a:rPr sz="2200" spc="-10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what</a:t>
            </a:r>
            <a:r>
              <a:rPr sz="2200" spc="-7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is</a:t>
            </a:r>
            <a:r>
              <a:rPr sz="2200" spc="-4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the</a:t>
            </a:r>
            <a:r>
              <a:rPr sz="2200" spc="-5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MW</a:t>
            </a:r>
            <a:r>
              <a:rPr sz="2200" spc="-8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of</a:t>
            </a:r>
            <a:r>
              <a:rPr sz="2200" spc="-65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H</a:t>
            </a:r>
            <a:r>
              <a:rPr sz="1875" spc="-37" baseline="-20000" dirty="0">
                <a:latin typeface="Verdana"/>
                <a:cs typeface="Verdana"/>
              </a:rPr>
              <a:t>2</a:t>
            </a:r>
            <a:r>
              <a:rPr sz="2200" spc="-25" dirty="0">
                <a:latin typeface="Verdana"/>
                <a:cs typeface="Verdana"/>
              </a:rPr>
              <a:t>0</a:t>
            </a:r>
            <a:endParaRPr sz="2200">
              <a:latin typeface="Verdana"/>
              <a:cs typeface="Verdana"/>
            </a:endParaRPr>
          </a:p>
          <a:p>
            <a:pPr marL="984250" algn="just">
              <a:lnSpc>
                <a:spcPct val="100000"/>
              </a:lnSpc>
              <a:spcBef>
                <a:spcPts val="195"/>
              </a:spcBef>
            </a:pPr>
            <a:r>
              <a:rPr sz="3150" spc="794" baseline="3968" dirty="0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r>
              <a:rPr sz="3150" spc="44" baseline="3968" dirty="0">
                <a:solidFill>
                  <a:srgbClr val="CC0000"/>
                </a:solidFill>
                <a:latin typeface="Lucida Grande"/>
                <a:cs typeface="Lucida Grande"/>
              </a:rPr>
              <a:t>  </a:t>
            </a:r>
            <a:r>
              <a:rPr sz="2100" dirty="0">
                <a:latin typeface="Verdana"/>
                <a:cs typeface="Verdana"/>
              </a:rPr>
              <a:t>2x1</a:t>
            </a:r>
            <a:r>
              <a:rPr sz="2100" spc="-4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+</a:t>
            </a:r>
            <a:r>
              <a:rPr sz="2100" spc="-3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16</a:t>
            </a:r>
            <a:r>
              <a:rPr sz="2100" spc="-2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=</a:t>
            </a:r>
            <a:r>
              <a:rPr sz="2100" spc="-45" dirty="0">
                <a:latin typeface="Verdana"/>
                <a:cs typeface="Verdana"/>
              </a:rPr>
              <a:t> </a:t>
            </a:r>
            <a:r>
              <a:rPr sz="2100" spc="-25" dirty="0">
                <a:latin typeface="Verdana"/>
                <a:cs typeface="Verdana"/>
              </a:rPr>
              <a:t>18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spc="-245" dirty="0"/>
              <a:t> </a:t>
            </a:r>
            <a:r>
              <a:rPr spc="-10" dirty="0"/>
              <a:t>Calculations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1487" y="1524467"/>
            <a:ext cx="6917055" cy="107632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5073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507365" algn="l"/>
              </a:tabLst>
            </a:pPr>
            <a:r>
              <a:rPr sz="3000" dirty="0">
                <a:latin typeface="Verdana"/>
                <a:cs typeface="Verdana"/>
              </a:rPr>
              <a:t>What</a:t>
            </a:r>
            <a:r>
              <a:rPr sz="3000" spc="-10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MW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7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Sulfuric</a:t>
            </a:r>
            <a:r>
              <a:rPr sz="3000" spc="-10" dirty="0">
                <a:latin typeface="Verdana"/>
                <a:cs typeface="Verdana"/>
              </a:rPr>
              <a:t> Acid?</a:t>
            </a:r>
            <a:endParaRPr sz="3000">
              <a:latin typeface="Verdana"/>
              <a:cs typeface="Verdana"/>
            </a:endParaRPr>
          </a:p>
          <a:p>
            <a:pPr marL="942975" lvl="1" indent="-435609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42975" algn="l"/>
              </a:tabLst>
            </a:pPr>
            <a:r>
              <a:rPr sz="2600" spc="-10" dirty="0">
                <a:latin typeface="Verdana"/>
                <a:cs typeface="Verdana"/>
              </a:rPr>
              <a:t>H</a:t>
            </a:r>
            <a:r>
              <a:rPr sz="2250" spc="-15" baseline="-20370" dirty="0">
                <a:latin typeface="Verdana"/>
                <a:cs typeface="Verdana"/>
              </a:rPr>
              <a:t>2</a:t>
            </a:r>
            <a:r>
              <a:rPr sz="2600" spc="-10" dirty="0">
                <a:latin typeface="Verdana"/>
                <a:cs typeface="Verdana"/>
              </a:rPr>
              <a:t>SO</a:t>
            </a:r>
            <a:r>
              <a:rPr sz="2250" spc="-15" baseline="-20370" dirty="0">
                <a:latin typeface="Verdana"/>
                <a:cs typeface="Verdana"/>
              </a:rPr>
              <a:t>4</a:t>
            </a:r>
            <a:endParaRPr sz="2250" baseline="-2037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34667" y="2674900"/>
          <a:ext cx="3741420" cy="1604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495">
                <a:tc>
                  <a:txBody>
                    <a:bodyPr/>
                    <a:lstStyle/>
                    <a:p>
                      <a:pPr marL="421640" indent="-389890"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CC0000"/>
                        </a:buClr>
                        <a:buFont typeface="Lucida Grande"/>
                        <a:buChar char="□"/>
                        <a:tabLst>
                          <a:tab pos="421640" algn="l"/>
                        </a:tabLst>
                      </a:pPr>
                      <a:r>
                        <a:rPr sz="230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23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300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23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20" dirty="0">
                          <a:latin typeface="Verdana"/>
                          <a:cs typeface="Verdana"/>
                        </a:rPr>
                        <a:t>1.00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300" spc="-50" dirty="0">
                          <a:latin typeface="Verdana"/>
                          <a:cs typeface="Verdana"/>
                        </a:rPr>
                        <a:t>=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300" spc="-20" dirty="0">
                          <a:latin typeface="Verdana"/>
                          <a:cs typeface="Verdana"/>
                        </a:rPr>
                        <a:t>2.00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3238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909">
                <a:tc>
                  <a:txBody>
                    <a:bodyPr/>
                    <a:lstStyle/>
                    <a:p>
                      <a:pPr marL="421640" indent="-389890">
                        <a:lnSpc>
                          <a:spcPct val="100000"/>
                        </a:lnSpc>
                        <a:spcBef>
                          <a:spcPts val="160"/>
                        </a:spcBef>
                        <a:buClr>
                          <a:srgbClr val="CC0000"/>
                        </a:buClr>
                        <a:buFont typeface="Lucida Grande"/>
                        <a:buChar char="□"/>
                        <a:tabLst>
                          <a:tab pos="421640" algn="l"/>
                        </a:tabLst>
                      </a:pPr>
                      <a:r>
                        <a:rPr sz="23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3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300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23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10" dirty="0">
                          <a:latin typeface="Verdana"/>
                          <a:cs typeface="Verdana"/>
                        </a:rPr>
                        <a:t>32.06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300" spc="-50" dirty="0">
                          <a:latin typeface="Verdana"/>
                          <a:cs typeface="Verdana"/>
                        </a:rPr>
                        <a:t>=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300" spc="-10" dirty="0">
                          <a:latin typeface="Verdana"/>
                          <a:cs typeface="Verdana"/>
                        </a:rPr>
                        <a:t>32.06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marL="421640" indent="-389890">
                        <a:lnSpc>
                          <a:spcPct val="100000"/>
                        </a:lnSpc>
                        <a:spcBef>
                          <a:spcPts val="160"/>
                        </a:spcBef>
                        <a:buClr>
                          <a:srgbClr val="CC0000"/>
                        </a:buClr>
                        <a:buFont typeface="Lucida Grande"/>
                        <a:buChar char="□"/>
                        <a:tabLst>
                          <a:tab pos="421640" algn="l"/>
                        </a:tabLst>
                      </a:pPr>
                      <a:r>
                        <a:rPr sz="2300" dirty="0">
                          <a:latin typeface="Verdana"/>
                          <a:cs typeface="Verdana"/>
                        </a:rPr>
                        <a:t>4</a:t>
                      </a:r>
                      <a:r>
                        <a:rPr sz="23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300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23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25" dirty="0">
                          <a:latin typeface="Verdana"/>
                          <a:cs typeface="Verdana"/>
                        </a:rPr>
                        <a:t>16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300" spc="-50" dirty="0">
                          <a:latin typeface="Verdana"/>
                          <a:cs typeface="Verdana"/>
                        </a:rPr>
                        <a:t>=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3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64.00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ts val="2320"/>
                        </a:lnSpc>
                        <a:spcBef>
                          <a:spcPts val="254"/>
                        </a:spcBef>
                      </a:pPr>
                      <a:r>
                        <a:rPr sz="2000" spc="-10" dirty="0">
                          <a:latin typeface="Verdana"/>
                          <a:cs typeface="Verdana"/>
                        </a:rPr>
                        <a:t>98.06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3238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44753" y="4678426"/>
            <a:ext cx="267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45" dirty="0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endParaRPr sz="2400">
              <a:latin typeface="Lucida Grande"/>
              <a:cs typeface="Lucida Gran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4450" y="4674996"/>
            <a:ext cx="7094220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4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A</a:t>
            </a:r>
            <a:r>
              <a:rPr sz="2400" spc="-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1M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solution</a:t>
            </a:r>
            <a:r>
              <a:rPr sz="2400" spc="-9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of</a:t>
            </a:r>
            <a:r>
              <a:rPr sz="2400" spc="-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sulfuric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acid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contains</a:t>
            </a:r>
            <a:r>
              <a:rPr sz="2400" spc="-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98.06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-50" dirty="0">
                <a:latin typeface="Verdana"/>
                <a:cs typeface="Verdana"/>
              </a:rPr>
              <a:t>g </a:t>
            </a:r>
            <a:r>
              <a:rPr sz="2400" dirty="0">
                <a:latin typeface="Verdana"/>
                <a:cs typeface="Verdana"/>
              </a:rPr>
              <a:t>of</a:t>
            </a:r>
            <a:r>
              <a:rPr sz="2400" spc="-5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sulfuric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acid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in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of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total</a:t>
            </a:r>
            <a:r>
              <a:rPr sz="2400" spc="-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solution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279" y="5406721"/>
            <a:ext cx="227329" cy="7632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434" dirty="0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0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spc="434" dirty="0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000">
              <a:latin typeface="Lucida Grande"/>
              <a:cs typeface="Lucida Gran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3336" y="5467586"/>
            <a:ext cx="5324475" cy="76454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000" dirty="0">
                <a:latin typeface="Verdana"/>
                <a:cs typeface="Verdana"/>
              </a:rPr>
              <a:t>Mole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is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expression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amount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latin typeface="Verdana"/>
                <a:cs typeface="Verdana"/>
              </a:rPr>
              <a:t>Molarity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is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expression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concentration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Key</a:t>
            </a:r>
            <a:r>
              <a:rPr spc="-100" dirty="0"/>
              <a:t> </a:t>
            </a:r>
            <a:r>
              <a:rPr dirty="0"/>
              <a:t>unit</a:t>
            </a:r>
            <a:r>
              <a:rPr spc="-105" dirty="0"/>
              <a:t> </a:t>
            </a:r>
            <a:r>
              <a:rPr spc="-10" dirty="0"/>
              <a:t>conversions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277" y="1524467"/>
            <a:ext cx="6485890" cy="257937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Millimolar</a:t>
            </a:r>
            <a:r>
              <a:rPr sz="3000" spc="-185" dirty="0">
                <a:latin typeface="Verdana"/>
                <a:cs typeface="Verdana"/>
              </a:rPr>
              <a:t> </a:t>
            </a:r>
            <a:r>
              <a:rPr sz="3000" spc="-20" dirty="0">
                <a:latin typeface="Verdana"/>
                <a:cs typeface="Verdana"/>
              </a:rPr>
              <a:t>(mM)</a:t>
            </a:r>
            <a:endParaRPr sz="3000">
              <a:latin typeface="Verdana"/>
              <a:cs typeface="Verdana"/>
            </a:endParaRPr>
          </a:p>
          <a:p>
            <a:pPr marL="920750" lvl="1" indent="-438784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20750" algn="l"/>
              </a:tabLst>
            </a:pPr>
            <a:r>
              <a:rPr sz="2600" dirty="0">
                <a:latin typeface="Verdana"/>
                <a:cs typeface="Verdana"/>
              </a:rPr>
              <a:t>A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millimole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is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1/1000</a:t>
            </a:r>
            <a:r>
              <a:rPr sz="2600" spc="-114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mole</a:t>
            </a:r>
            <a:endParaRPr sz="26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1240"/>
              </a:spcBef>
              <a:buClr>
                <a:srgbClr val="CC0000"/>
              </a:buClr>
              <a:buFont typeface="Lucida Grande"/>
              <a:buChar char="■"/>
            </a:pPr>
            <a:endParaRPr sz="26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Micromolar</a:t>
            </a:r>
            <a:r>
              <a:rPr sz="3000" spc="-140" dirty="0">
                <a:latin typeface="Verdana"/>
                <a:cs typeface="Verdana"/>
              </a:rPr>
              <a:t> </a:t>
            </a:r>
            <a:r>
              <a:rPr sz="3000" spc="-20" dirty="0">
                <a:latin typeface="Verdana"/>
                <a:cs typeface="Verdana"/>
              </a:rPr>
              <a:t>(</a:t>
            </a:r>
            <a:r>
              <a:rPr sz="3000" spc="-20" dirty="0">
                <a:latin typeface="Symbol"/>
                <a:cs typeface="Symbol"/>
              </a:rPr>
              <a:t></a:t>
            </a:r>
            <a:r>
              <a:rPr sz="3000" spc="-20" dirty="0">
                <a:latin typeface="Verdana"/>
                <a:cs typeface="Verdana"/>
              </a:rPr>
              <a:t>M)</a:t>
            </a:r>
            <a:endParaRPr sz="3000">
              <a:latin typeface="Verdana"/>
              <a:cs typeface="Verdana"/>
            </a:endParaRPr>
          </a:p>
          <a:p>
            <a:pPr marL="920750" lvl="1" indent="-438784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20750" algn="l"/>
              </a:tabLst>
            </a:pPr>
            <a:r>
              <a:rPr sz="2600" dirty="0">
                <a:latin typeface="Verdana"/>
                <a:cs typeface="Verdana"/>
              </a:rPr>
              <a:t>A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spc="-10" dirty="0">
                <a:latin typeface="Symbol"/>
                <a:cs typeface="Symbol"/>
              </a:rPr>
              <a:t></a:t>
            </a:r>
            <a:r>
              <a:rPr sz="2600" spc="-10" dirty="0">
                <a:latin typeface="Verdana"/>
                <a:cs typeface="Verdana"/>
              </a:rPr>
              <a:t>mole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is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1/1,000,000</a:t>
            </a:r>
            <a:r>
              <a:rPr sz="2600" spc="-13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spc="-170" dirty="0">
                <a:latin typeface="Verdana"/>
                <a:cs typeface="Verdana"/>
              </a:rPr>
              <a:t>mole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spc="-245" dirty="0"/>
              <a:t> </a:t>
            </a:r>
            <a:r>
              <a:rPr spc="-1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887" y="1524467"/>
            <a:ext cx="7534275" cy="426275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Prepare</a:t>
            </a:r>
            <a:r>
              <a:rPr sz="3000" spc="-7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100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mL</a:t>
            </a:r>
            <a:r>
              <a:rPr sz="3000" spc="-9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8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0.1M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spc="-35" dirty="0">
                <a:latin typeface="Verdana"/>
                <a:cs typeface="Verdana"/>
              </a:rPr>
              <a:t>Tris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buffer</a:t>
            </a:r>
            <a:endParaRPr sz="30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Step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1: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what</a:t>
            </a:r>
            <a:r>
              <a:rPr sz="2600" spc="-3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is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the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MW</a:t>
            </a:r>
            <a:r>
              <a:rPr sz="2600" spc="-3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Tris</a:t>
            </a:r>
            <a:endParaRPr sz="26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FW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=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121.1</a:t>
            </a:r>
            <a:r>
              <a:rPr sz="2600" spc="-114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g/mole</a:t>
            </a:r>
            <a:endParaRPr sz="26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What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formula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are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you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going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use</a:t>
            </a:r>
            <a:endParaRPr sz="26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70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spc="-10" dirty="0">
                <a:latin typeface="Verdana"/>
                <a:cs typeface="Verdana"/>
              </a:rPr>
              <a:t>Molarity</a:t>
            </a:r>
            <a:endParaRPr sz="2600">
              <a:latin typeface="Verdana"/>
              <a:cs typeface="Verdana"/>
            </a:endParaRPr>
          </a:p>
          <a:p>
            <a:pPr marL="1314450" lvl="2" indent="-393700">
              <a:lnSpc>
                <a:spcPct val="100000"/>
              </a:lnSpc>
              <a:spcBef>
                <a:spcPts val="615"/>
              </a:spcBef>
              <a:buClr>
                <a:srgbClr val="CC0000"/>
              </a:buClr>
              <a:buFont typeface="Lucida Grande"/>
              <a:buChar char="□"/>
              <a:tabLst>
                <a:tab pos="1314450" algn="l"/>
              </a:tabLst>
            </a:pPr>
            <a:r>
              <a:rPr sz="2300" dirty="0">
                <a:latin typeface="Verdana"/>
                <a:cs typeface="Verdana"/>
              </a:rPr>
              <a:t>moles</a:t>
            </a:r>
            <a:r>
              <a:rPr sz="2300" spc="-75" dirty="0">
                <a:latin typeface="Verdana"/>
                <a:cs typeface="Verdana"/>
              </a:rPr>
              <a:t> </a:t>
            </a:r>
            <a:r>
              <a:rPr sz="2300" dirty="0">
                <a:latin typeface="Verdana"/>
                <a:cs typeface="Verdana"/>
              </a:rPr>
              <a:t>per</a:t>
            </a:r>
            <a:r>
              <a:rPr sz="2300" spc="-60" dirty="0">
                <a:latin typeface="Verdana"/>
                <a:cs typeface="Verdana"/>
              </a:rPr>
              <a:t> </a:t>
            </a:r>
            <a:r>
              <a:rPr sz="2300" spc="-10" dirty="0">
                <a:latin typeface="Verdana"/>
                <a:cs typeface="Verdana"/>
              </a:rPr>
              <a:t>liter</a:t>
            </a:r>
            <a:endParaRPr sz="2300">
              <a:latin typeface="Verdana"/>
              <a:cs typeface="Verdana"/>
            </a:endParaRPr>
          </a:p>
          <a:p>
            <a:pPr marL="1314450" lvl="2" indent="-39370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Lucida Grande"/>
              <a:buChar char="□"/>
              <a:tabLst>
                <a:tab pos="1314450" algn="l"/>
              </a:tabLst>
            </a:pPr>
            <a:r>
              <a:rPr sz="2300" dirty="0">
                <a:latin typeface="Verdana"/>
                <a:cs typeface="Verdana"/>
              </a:rPr>
              <a:t>121.1</a:t>
            </a:r>
            <a:r>
              <a:rPr sz="2300" spc="-60" dirty="0">
                <a:latin typeface="Verdana"/>
                <a:cs typeface="Verdana"/>
              </a:rPr>
              <a:t> </a:t>
            </a:r>
            <a:r>
              <a:rPr sz="2300" dirty="0">
                <a:latin typeface="Verdana"/>
                <a:cs typeface="Verdana"/>
              </a:rPr>
              <a:t>grams</a:t>
            </a:r>
            <a:r>
              <a:rPr sz="2300" spc="5" dirty="0">
                <a:latin typeface="Verdana"/>
                <a:cs typeface="Verdana"/>
              </a:rPr>
              <a:t> </a:t>
            </a:r>
            <a:r>
              <a:rPr sz="2300" dirty="0">
                <a:latin typeface="Verdana"/>
                <a:cs typeface="Verdana"/>
              </a:rPr>
              <a:t>per</a:t>
            </a:r>
            <a:r>
              <a:rPr sz="2300" spc="-45" dirty="0">
                <a:latin typeface="Verdana"/>
                <a:cs typeface="Verdana"/>
              </a:rPr>
              <a:t> </a:t>
            </a:r>
            <a:r>
              <a:rPr sz="2300" dirty="0">
                <a:latin typeface="Verdana"/>
                <a:cs typeface="Verdana"/>
              </a:rPr>
              <a:t>1L</a:t>
            </a:r>
            <a:r>
              <a:rPr sz="2300" spc="-30" dirty="0">
                <a:latin typeface="Verdana"/>
                <a:cs typeface="Verdana"/>
              </a:rPr>
              <a:t> </a:t>
            </a:r>
            <a:r>
              <a:rPr sz="2300" dirty="0">
                <a:latin typeface="Verdana"/>
                <a:cs typeface="Verdana"/>
              </a:rPr>
              <a:t>or</a:t>
            </a:r>
            <a:r>
              <a:rPr sz="2300" spc="-20" dirty="0">
                <a:latin typeface="Verdana"/>
                <a:cs typeface="Verdana"/>
              </a:rPr>
              <a:t> </a:t>
            </a:r>
            <a:r>
              <a:rPr sz="2300" dirty="0">
                <a:latin typeface="Verdana"/>
                <a:cs typeface="Verdana"/>
              </a:rPr>
              <a:t>1000</a:t>
            </a:r>
            <a:r>
              <a:rPr sz="2300" spc="-45" dirty="0">
                <a:latin typeface="Verdana"/>
                <a:cs typeface="Verdana"/>
              </a:rPr>
              <a:t> </a:t>
            </a:r>
            <a:r>
              <a:rPr sz="2300" dirty="0">
                <a:latin typeface="Verdana"/>
                <a:cs typeface="Verdana"/>
              </a:rPr>
              <a:t>mL</a:t>
            </a:r>
            <a:r>
              <a:rPr sz="2300" spc="-30" dirty="0">
                <a:latin typeface="Verdana"/>
                <a:cs typeface="Verdana"/>
              </a:rPr>
              <a:t> </a:t>
            </a:r>
            <a:r>
              <a:rPr sz="2300" dirty="0">
                <a:latin typeface="Verdana"/>
                <a:cs typeface="Verdana"/>
              </a:rPr>
              <a:t>=</a:t>
            </a:r>
            <a:r>
              <a:rPr sz="2300" spc="-5" dirty="0">
                <a:latin typeface="Verdana"/>
                <a:cs typeface="Verdana"/>
              </a:rPr>
              <a:t> </a:t>
            </a:r>
            <a:r>
              <a:rPr sz="2300" spc="-10" dirty="0">
                <a:latin typeface="Verdana"/>
                <a:cs typeface="Verdana"/>
              </a:rPr>
              <a:t>moles</a:t>
            </a:r>
            <a:endParaRPr sz="2300">
              <a:latin typeface="Verdana"/>
              <a:cs typeface="Verdana"/>
            </a:endParaRPr>
          </a:p>
          <a:p>
            <a:pPr marL="918210" marR="123825" lvl="1" indent="-436245">
              <a:lnSpc>
                <a:spcPts val="3100"/>
              </a:lnSpc>
              <a:spcBef>
                <a:spcPts val="900"/>
              </a:spcBef>
              <a:buClr>
                <a:srgbClr val="CC0000"/>
              </a:buClr>
              <a:buFont typeface="Lucida Grande"/>
              <a:buChar char="■"/>
              <a:tabLst>
                <a:tab pos="918210" algn="l"/>
              </a:tabLst>
            </a:pPr>
            <a:r>
              <a:rPr sz="2600" dirty="0">
                <a:latin typeface="Verdana"/>
                <a:cs typeface="Verdana"/>
              </a:rPr>
              <a:t>How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much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Tris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are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you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going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weight </a:t>
            </a:r>
            <a:r>
              <a:rPr sz="2600" spc="-20" dirty="0">
                <a:latin typeface="Verdana"/>
                <a:cs typeface="Verdana"/>
              </a:rPr>
              <a:t>out?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spc="-210" dirty="0"/>
              <a:t> </a:t>
            </a:r>
            <a:r>
              <a:rPr dirty="0"/>
              <a:t>Problem</a:t>
            </a:r>
            <a:r>
              <a:rPr spc="-200" dirty="0"/>
              <a:t> </a:t>
            </a:r>
            <a:r>
              <a:rPr spc="-10" dirty="0"/>
              <a:t>continued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887" y="1524467"/>
            <a:ext cx="7583170" cy="458279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Start</a:t>
            </a:r>
            <a:r>
              <a:rPr sz="3000" spc="-8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what</a:t>
            </a:r>
            <a:r>
              <a:rPr sz="3000" spc="-10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you</a:t>
            </a:r>
            <a:r>
              <a:rPr sz="3000" spc="-114" dirty="0">
                <a:latin typeface="Verdana"/>
                <a:cs typeface="Verdana"/>
              </a:rPr>
              <a:t> </a:t>
            </a:r>
            <a:r>
              <a:rPr sz="3000" spc="-20" dirty="0">
                <a:latin typeface="Verdana"/>
                <a:cs typeface="Verdana"/>
              </a:rPr>
              <a:t>know</a:t>
            </a:r>
            <a:endParaRPr sz="30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1M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=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121.1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grams/1L</a:t>
            </a:r>
            <a:endParaRPr sz="2600">
              <a:latin typeface="Verdana"/>
              <a:cs typeface="Verdana"/>
            </a:endParaRPr>
          </a:p>
          <a:p>
            <a:pPr marL="918210" marR="417195" lvl="1" indent="-43624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Lucida Grande"/>
              <a:buChar char="■"/>
              <a:tabLst>
                <a:tab pos="918210" algn="l"/>
              </a:tabLst>
            </a:pPr>
            <a:r>
              <a:rPr sz="2600" spc="-100" dirty="0">
                <a:latin typeface="Verdana"/>
                <a:cs typeface="Verdana"/>
              </a:rPr>
              <a:t>To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make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100</a:t>
            </a:r>
            <a:r>
              <a:rPr sz="2600" spc="-1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mL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0.1M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solution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you </a:t>
            </a:r>
            <a:r>
              <a:rPr sz="2600" dirty="0">
                <a:latin typeface="Verdana"/>
                <a:cs typeface="Verdana"/>
              </a:rPr>
              <a:t>would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add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how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much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spc="-40" dirty="0">
                <a:latin typeface="Verdana"/>
                <a:cs typeface="Verdana"/>
              </a:rPr>
              <a:t>Tris</a:t>
            </a:r>
            <a:r>
              <a:rPr sz="2600" spc="-11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buffer?</a:t>
            </a:r>
            <a:endParaRPr sz="2600">
              <a:latin typeface="Verdana"/>
              <a:cs typeface="Verdana"/>
            </a:endParaRPr>
          </a:p>
          <a:p>
            <a:pPr marL="918210" marR="5080" lvl="1" indent="-436245">
              <a:lnSpc>
                <a:spcPct val="100000"/>
              </a:lnSpc>
              <a:spcBef>
                <a:spcPts val="700"/>
              </a:spcBef>
              <a:buFont typeface="Lucida Grande"/>
              <a:buChar char="■"/>
              <a:tabLst>
                <a:tab pos="918210" algn="l"/>
              </a:tabLst>
            </a:pPr>
            <a:r>
              <a:rPr sz="26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Formula=</a:t>
            </a:r>
            <a:r>
              <a:rPr sz="2600" u="heavy" spc="-8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FW</a:t>
            </a:r>
            <a:r>
              <a:rPr sz="2600" u="heavy" spc="-6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x</a:t>
            </a:r>
            <a:r>
              <a:rPr sz="2600" u="heavy" spc="-8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molarity</a:t>
            </a:r>
            <a:r>
              <a:rPr sz="2600" u="heavy" spc="-8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x</a:t>
            </a:r>
            <a:r>
              <a:rPr sz="2600" u="heavy" spc="-5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volume</a:t>
            </a:r>
            <a:r>
              <a:rPr sz="2600" u="heavy" spc="-8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(L)</a:t>
            </a:r>
            <a:r>
              <a:rPr sz="2600" u="heavy" spc="-8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spc="-6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=</a:t>
            </a:r>
            <a:r>
              <a:rPr sz="2600" spc="-6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6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g</a:t>
            </a:r>
            <a:r>
              <a:rPr sz="2600" u="heavy" spc="-3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needed</a:t>
            </a:r>
            <a:endParaRPr sz="2600">
              <a:latin typeface="Verdana"/>
              <a:cs typeface="Verdana"/>
            </a:endParaRPr>
          </a:p>
          <a:p>
            <a:pPr marL="481965" marR="169545">
              <a:lnSpc>
                <a:spcPts val="3820"/>
              </a:lnSpc>
            </a:pPr>
            <a:r>
              <a:rPr sz="2600" dirty="0">
                <a:latin typeface="Verdana"/>
                <a:cs typeface="Verdana"/>
              </a:rPr>
              <a:t>121.1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x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0.1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x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0.1L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=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1.211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grams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Tris </a:t>
            </a:r>
            <a:r>
              <a:rPr sz="2600" dirty="0">
                <a:latin typeface="Verdana"/>
                <a:cs typeface="Verdana"/>
              </a:rPr>
              <a:t>Weight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out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1.211</a:t>
            </a:r>
            <a:r>
              <a:rPr sz="2600" spc="-1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grams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13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Tris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and</a:t>
            </a:r>
            <a:r>
              <a:rPr sz="2600" spc="-114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add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it</a:t>
            </a:r>
            <a:endParaRPr sz="2600">
              <a:latin typeface="Verdana"/>
              <a:cs typeface="Verdana"/>
            </a:endParaRPr>
          </a:p>
          <a:p>
            <a:pPr marL="918210" marR="384175">
              <a:lnSpc>
                <a:spcPts val="3120"/>
              </a:lnSpc>
              <a:spcBef>
                <a:spcPts val="50"/>
              </a:spcBef>
            </a:pPr>
            <a:r>
              <a:rPr sz="2600" dirty="0">
                <a:latin typeface="Verdana"/>
                <a:cs typeface="Verdana"/>
              </a:rPr>
              <a:t>to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80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mL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spc="-50" dirty="0">
                <a:latin typeface="Verdana"/>
                <a:cs typeface="Verdana"/>
              </a:rPr>
              <a:t>water,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mix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and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QS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100 </a:t>
            </a:r>
            <a:r>
              <a:rPr sz="2600" dirty="0">
                <a:latin typeface="Verdana"/>
                <a:cs typeface="Verdana"/>
              </a:rPr>
              <a:t>mL</a:t>
            </a:r>
            <a:r>
              <a:rPr sz="2600" spc="-1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0.1M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spc="-35" dirty="0">
                <a:latin typeface="Verdana"/>
                <a:cs typeface="Verdana"/>
              </a:rPr>
              <a:t>Tris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soln.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3790"/>
              </a:lnSpc>
              <a:spcBef>
                <a:spcPts val="245"/>
              </a:spcBef>
            </a:pPr>
            <a:r>
              <a:rPr sz="3200" dirty="0"/>
              <a:t>Preparing</a:t>
            </a:r>
            <a:r>
              <a:rPr sz="3200" spc="-125" dirty="0"/>
              <a:t> </a:t>
            </a:r>
            <a:r>
              <a:rPr sz="3200" dirty="0"/>
              <a:t>dilute</a:t>
            </a:r>
            <a:r>
              <a:rPr sz="3200" spc="-114" dirty="0"/>
              <a:t> </a:t>
            </a:r>
            <a:r>
              <a:rPr sz="3200" dirty="0"/>
              <a:t>solutions</a:t>
            </a:r>
            <a:r>
              <a:rPr sz="3200" spc="-125" dirty="0"/>
              <a:t> </a:t>
            </a:r>
            <a:r>
              <a:rPr sz="3200" spc="-20" dirty="0"/>
              <a:t>from </a:t>
            </a:r>
            <a:r>
              <a:rPr sz="3200" dirty="0"/>
              <a:t>concentrated</a:t>
            </a:r>
            <a:r>
              <a:rPr sz="3200" spc="-250" dirty="0"/>
              <a:t> </a:t>
            </a:r>
            <a:r>
              <a:rPr sz="3200" spc="-10" dirty="0"/>
              <a:t>solutions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46887" y="1524467"/>
            <a:ext cx="7407909" cy="332041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4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Formula:</a:t>
            </a:r>
            <a:r>
              <a:rPr sz="3000" spc="-10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C1xV1</a:t>
            </a:r>
            <a:r>
              <a:rPr sz="3000" spc="-10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=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C2xV2</a:t>
            </a:r>
            <a:endParaRPr sz="30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C1: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concentration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stock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solution</a:t>
            </a:r>
            <a:endParaRPr sz="26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V1: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volume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stock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solution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required</a:t>
            </a:r>
            <a:endParaRPr sz="2600">
              <a:latin typeface="Verdana"/>
              <a:cs typeface="Verdana"/>
            </a:endParaRPr>
          </a:p>
          <a:p>
            <a:pPr marL="918210" marR="5080" lvl="1" indent="-436245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■"/>
              <a:tabLst>
                <a:tab pos="918210" algn="l"/>
              </a:tabLst>
            </a:pPr>
            <a:r>
              <a:rPr sz="2600" dirty="0">
                <a:latin typeface="Verdana"/>
                <a:cs typeface="Verdana"/>
              </a:rPr>
              <a:t>C2: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concentration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you</a:t>
            </a:r>
            <a:r>
              <a:rPr sz="2600" spc="-12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want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your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dilute </a:t>
            </a:r>
            <a:r>
              <a:rPr sz="2600" dirty="0">
                <a:latin typeface="Verdana"/>
                <a:cs typeface="Verdana"/>
              </a:rPr>
              <a:t>solution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be</a:t>
            </a:r>
            <a:endParaRPr sz="2600">
              <a:latin typeface="Verdana"/>
              <a:cs typeface="Verdana"/>
            </a:endParaRPr>
          </a:p>
          <a:p>
            <a:pPr marL="918210" marR="169545" lvl="1" indent="-436245">
              <a:lnSpc>
                <a:spcPct val="100000"/>
              </a:lnSpc>
              <a:spcBef>
                <a:spcPts val="775"/>
              </a:spcBef>
              <a:buClr>
                <a:srgbClr val="CC0000"/>
              </a:buClr>
              <a:buFont typeface="Lucida Grande"/>
              <a:buChar char="■"/>
              <a:tabLst>
                <a:tab pos="918210" algn="l"/>
              </a:tabLst>
            </a:pPr>
            <a:r>
              <a:rPr sz="2600" dirty="0">
                <a:latin typeface="Verdana"/>
                <a:cs typeface="Verdana"/>
              </a:rPr>
              <a:t>V2: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how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much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the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dilute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solution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is </a:t>
            </a:r>
            <a:r>
              <a:rPr sz="2600" spc="-10" dirty="0">
                <a:latin typeface="Verdana"/>
                <a:cs typeface="Verdana"/>
              </a:rPr>
              <a:t>required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spc="-245" dirty="0"/>
              <a:t> </a:t>
            </a:r>
            <a:r>
              <a:rPr spc="-1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4753" y="1565452"/>
            <a:ext cx="7129145" cy="885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5080" indent="-469900">
              <a:lnSpc>
                <a:spcPct val="1086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2600" dirty="0">
                <a:latin typeface="Verdana"/>
                <a:cs typeface="Verdana"/>
              </a:rPr>
              <a:t>How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would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you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prepare</a:t>
            </a:r>
            <a:r>
              <a:rPr sz="2600" spc="-3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500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mL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3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1M </a:t>
            </a:r>
            <a:r>
              <a:rPr sz="2600" spc="-40" dirty="0">
                <a:latin typeface="Verdana"/>
                <a:cs typeface="Verdana"/>
              </a:rPr>
              <a:t>Tris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buffer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from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3M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stock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solution?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279" y="2352685"/>
            <a:ext cx="248920" cy="167258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200" spc="505" dirty="0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2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200" spc="505" dirty="0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2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200" spc="505" dirty="0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2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200" spc="505" dirty="0">
                <a:solidFill>
                  <a:srgbClr val="CC0000"/>
                </a:solidFill>
                <a:latin typeface="Lucida Grande"/>
                <a:cs typeface="Lucida Grande"/>
              </a:rPr>
              <a:t>■</a:t>
            </a:r>
            <a:endParaRPr sz="2200">
              <a:latin typeface="Lucida Grande"/>
              <a:cs typeface="Lucida Gran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5241" y="2442367"/>
            <a:ext cx="3076575" cy="16395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200" dirty="0">
                <a:latin typeface="Verdana"/>
                <a:cs typeface="Verdana"/>
              </a:rPr>
              <a:t>What</a:t>
            </a:r>
            <a:r>
              <a:rPr sz="2200" spc="-11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is</a:t>
            </a:r>
            <a:r>
              <a:rPr sz="2200" spc="-6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C1?</a:t>
            </a:r>
            <a:r>
              <a:rPr sz="2200" spc="-85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3M</a:t>
            </a:r>
            <a:endParaRPr sz="2200">
              <a:latin typeface="Verdana"/>
              <a:cs typeface="Verdana"/>
            </a:endParaRPr>
          </a:p>
          <a:p>
            <a:pPr marL="12700" marR="5080">
              <a:lnSpc>
                <a:spcPts val="3220"/>
              </a:lnSpc>
              <a:spcBef>
                <a:spcPts val="35"/>
              </a:spcBef>
            </a:pPr>
            <a:r>
              <a:rPr sz="2200" dirty="0">
                <a:latin typeface="Verdana"/>
                <a:cs typeface="Verdana"/>
              </a:rPr>
              <a:t>What</a:t>
            </a:r>
            <a:r>
              <a:rPr sz="2200" spc="-10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is</a:t>
            </a:r>
            <a:r>
              <a:rPr sz="2200" spc="-3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V1?</a:t>
            </a:r>
            <a:r>
              <a:rPr sz="2200" spc="-75" dirty="0">
                <a:latin typeface="Verdana"/>
                <a:cs typeface="Verdana"/>
              </a:rPr>
              <a:t> </a:t>
            </a:r>
            <a:r>
              <a:rPr sz="2200" spc="-10" dirty="0">
                <a:latin typeface="Verdana"/>
                <a:cs typeface="Verdana"/>
              </a:rPr>
              <a:t>Unknown </a:t>
            </a:r>
            <a:r>
              <a:rPr sz="2200" dirty="0">
                <a:latin typeface="Verdana"/>
                <a:cs typeface="Verdana"/>
              </a:rPr>
              <a:t>What</a:t>
            </a:r>
            <a:r>
              <a:rPr sz="2200" spc="-8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is</a:t>
            </a:r>
            <a:r>
              <a:rPr sz="2200" spc="-3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C2?</a:t>
            </a:r>
            <a:r>
              <a:rPr sz="2200" spc="-55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1M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200" dirty="0">
                <a:latin typeface="Verdana"/>
                <a:cs typeface="Verdana"/>
              </a:rPr>
              <a:t>What</a:t>
            </a:r>
            <a:r>
              <a:rPr sz="2200" spc="-12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is</a:t>
            </a:r>
            <a:r>
              <a:rPr sz="2200" spc="-3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V2?</a:t>
            </a:r>
            <a:r>
              <a:rPr sz="2200" spc="-8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500</a:t>
            </a:r>
            <a:r>
              <a:rPr sz="2200" spc="-60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mL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5241" y="4011590"/>
            <a:ext cx="239395" cy="117157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100" spc="480" dirty="0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endParaRPr sz="21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100" spc="480" dirty="0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endParaRPr sz="2100">
              <a:latin typeface="Lucida Grande"/>
              <a:cs typeface="Lucida Grande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100" spc="480" dirty="0">
                <a:solidFill>
                  <a:srgbClr val="CC0000"/>
                </a:solidFill>
                <a:latin typeface="Lucida Grande"/>
                <a:cs typeface="Lucida Grande"/>
              </a:rPr>
              <a:t>□</a:t>
            </a:r>
            <a:endParaRPr sz="2100">
              <a:latin typeface="Lucida Grande"/>
              <a:cs typeface="Lucida Gran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8688" y="4032926"/>
            <a:ext cx="6370955" cy="151955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100" dirty="0">
                <a:latin typeface="Verdana"/>
                <a:cs typeface="Verdana"/>
              </a:rPr>
              <a:t>3x</a:t>
            </a:r>
            <a:r>
              <a:rPr sz="2100" spc="-4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=</a:t>
            </a:r>
            <a:r>
              <a:rPr sz="2100" spc="-65" dirty="0">
                <a:latin typeface="Verdana"/>
                <a:cs typeface="Verdana"/>
              </a:rPr>
              <a:t> </a:t>
            </a:r>
            <a:r>
              <a:rPr sz="2100" spc="-10" dirty="0">
                <a:latin typeface="Verdana"/>
                <a:cs typeface="Verdana"/>
              </a:rPr>
              <a:t>1(500)</a:t>
            </a:r>
            <a:endParaRPr sz="2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100" spc="-10" dirty="0">
                <a:latin typeface="Verdana"/>
                <a:cs typeface="Verdana"/>
              </a:rPr>
              <a:t>X=166.67</a:t>
            </a:r>
            <a:r>
              <a:rPr sz="2100" spc="-114" dirty="0">
                <a:latin typeface="Verdana"/>
                <a:cs typeface="Verdana"/>
              </a:rPr>
              <a:t> </a:t>
            </a:r>
            <a:r>
              <a:rPr sz="2100" spc="-25" dirty="0">
                <a:latin typeface="Verdana"/>
                <a:cs typeface="Verdana"/>
              </a:rPr>
              <a:t>mL</a:t>
            </a:r>
            <a:endParaRPr sz="2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100" dirty="0">
                <a:latin typeface="Verdana"/>
                <a:cs typeface="Verdana"/>
              </a:rPr>
              <a:t>Measure</a:t>
            </a:r>
            <a:r>
              <a:rPr sz="2100" spc="-11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166.67</a:t>
            </a:r>
            <a:r>
              <a:rPr sz="2100" spc="-9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mL</a:t>
            </a:r>
            <a:r>
              <a:rPr sz="2100" spc="-5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of</a:t>
            </a:r>
            <a:r>
              <a:rPr sz="2100" spc="-2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3M</a:t>
            </a:r>
            <a:r>
              <a:rPr sz="2100" spc="-2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Tris</a:t>
            </a:r>
            <a:r>
              <a:rPr sz="2100" spc="-3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and</a:t>
            </a:r>
            <a:r>
              <a:rPr sz="2100" spc="-7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add</a:t>
            </a:r>
            <a:r>
              <a:rPr sz="2100" spc="-4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it</a:t>
            </a:r>
            <a:r>
              <a:rPr sz="2100" spc="-20" dirty="0">
                <a:latin typeface="Verdana"/>
                <a:cs typeface="Verdana"/>
              </a:rPr>
              <a:t> </a:t>
            </a:r>
            <a:r>
              <a:rPr sz="2100" spc="-25" dirty="0">
                <a:latin typeface="Verdana"/>
                <a:cs typeface="Verdana"/>
              </a:rPr>
              <a:t>to</a:t>
            </a:r>
            <a:endParaRPr sz="2100">
              <a:latin typeface="Verdana"/>
              <a:cs typeface="Verdana"/>
            </a:endParaRPr>
          </a:p>
          <a:p>
            <a:pPr marL="15240">
              <a:lnSpc>
                <a:spcPct val="100000"/>
              </a:lnSpc>
              <a:spcBef>
                <a:spcPts val="215"/>
              </a:spcBef>
            </a:pPr>
            <a:r>
              <a:rPr sz="2100" dirty="0">
                <a:latin typeface="Verdana"/>
                <a:cs typeface="Verdana"/>
              </a:rPr>
              <a:t>333.33</a:t>
            </a:r>
            <a:r>
              <a:rPr sz="2100" spc="-10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mL</a:t>
            </a:r>
            <a:r>
              <a:rPr sz="2100" spc="-5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of</a:t>
            </a:r>
            <a:r>
              <a:rPr sz="2100" spc="-3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water</a:t>
            </a:r>
            <a:r>
              <a:rPr sz="2100" spc="-6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to</a:t>
            </a:r>
            <a:r>
              <a:rPr sz="2100" spc="-3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make</a:t>
            </a:r>
            <a:r>
              <a:rPr sz="2100" spc="-11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500</a:t>
            </a:r>
            <a:r>
              <a:rPr sz="2100" spc="-5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mL</a:t>
            </a:r>
            <a:r>
              <a:rPr sz="2100" spc="-5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of</a:t>
            </a:r>
            <a:r>
              <a:rPr sz="2100" spc="-2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1M</a:t>
            </a:r>
            <a:r>
              <a:rPr sz="2100" spc="-30" dirty="0">
                <a:latin typeface="Verdana"/>
                <a:cs typeface="Verdana"/>
              </a:rPr>
              <a:t> </a:t>
            </a:r>
            <a:r>
              <a:rPr sz="2100" spc="-20" dirty="0">
                <a:latin typeface="Verdana"/>
                <a:cs typeface="Verdana"/>
              </a:rPr>
              <a:t>Tris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Serial</a:t>
            </a:r>
            <a:r>
              <a:rPr spc="-180" dirty="0"/>
              <a:t> </a:t>
            </a:r>
            <a:r>
              <a:rPr spc="-10" dirty="0"/>
              <a:t>Dilutions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4187" y="1565452"/>
            <a:ext cx="3621404" cy="405701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491490" marR="17780" indent="-466725">
              <a:lnSpc>
                <a:spcPct val="101000"/>
              </a:lnSpc>
              <a:spcBef>
                <a:spcPts val="335"/>
              </a:spcBef>
              <a:buClr>
                <a:srgbClr val="CC0000"/>
              </a:buClr>
              <a:buFont typeface="Lucida Grande"/>
              <a:buChar char="□"/>
              <a:tabLst>
                <a:tab pos="494665" algn="l"/>
                <a:tab pos="1586230" algn="l"/>
              </a:tabLst>
            </a:pPr>
            <a:r>
              <a:rPr sz="2600" dirty="0">
                <a:latin typeface="Verdana"/>
                <a:cs typeface="Verdana"/>
              </a:rPr>
              <a:t>In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this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type</a:t>
            </a:r>
            <a:r>
              <a:rPr sz="2600" spc="-25" dirty="0">
                <a:latin typeface="Verdana"/>
                <a:cs typeface="Verdana"/>
              </a:rPr>
              <a:t> of 	</a:t>
            </a:r>
            <a:r>
              <a:rPr sz="2600" dirty="0">
                <a:latin typeface="Verdana"/>
                <a:cs typeface="Verdana"/>
              </a:rPr>
              <a:t>dilution,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aliquot 	</a:t>
            </a:r>
            <a:r>
              <a:rPr sz="2600" dirty="0">
                <a:latin typeface="Verdana"/>
                <a:cs typeface="Verdana"/>
              </a:rPr>
              <a:t>is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taken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from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spc="-50" dirty="0">
                <a:latin typeface="Verdana"/>
                <a:cs typeface="Verdana"/>
              </a:rPr>
              <a:t>a 	</a:t>
            </a:r>
            <a:r>
              <a:rPr sz="2600" dirty="0">
                <a:latin typeface="Verdana"/>
                <a:cs typeface="Verdana"/>
              </a:rPr>
              <a:t>stock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tube</a:t>
            </a:r>
            <a:r>
              <a:rPr sz="2600" spc="-3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and 	</a:t>
            </a:r>
            <a:r>
              <a:rPr sz="2600" dirty="0">
                <a:latin typeface="Verdana"/>
                <a:cs typeface="Verdana"/>
              </a:rPr>
              <a:t>placed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in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the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first 	</a:t>
            </a:r>
            <a:r>
              <a:rPr sz="2600" spc="-10" dirty="0">
                <a:latin typeface="Verdana"/>
                <a:cs typeface="Verdana"/>
              </a:rPr>
              <a:t>tube.</a:t>
            </a:r>
            <a:r>
              <a:rPr sz="2600" dirty="0">
                <a:latin typeface="Verdana"/>
                <a:cs typeface="Verdana"/>
              </a:rPr>
              <a:t>	A</a:t>
            </a:r>
            <a:r>
              <a:rPr sz="2600" spc="-2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volume 	</a:t>
            </a:r>
            <a:r>
              <a:rPr sz="2600" dirty="0">
                <a:latin typeface="Verdana"/>
                <a:cs typeface="Verdana"/>
              </a:rPr>
              <a:t>from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the</a:t>
            </a:r>
            <a:r>
              <a:rPr sz="2600" spc="-3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second 	</a:t>
            </a:r>
            <a:r>
              <a:rPr sz="2600" dirty="0">
                <a:latin typeface="Verdana"/>
                <a:cs typeface="Verdana"/>
              </a:rPr>
              <a:t>tube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is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then 	</a:t>
            </a:r>
            <a:r>
              <a:rPr sz="2600" dirty="0">
                <a:latin typeface="Verdana"/>
                <a:cs typeface="Verdana"/>
              </a:rPr>
              <a:t>transferred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the 	</a:t>
            </a:r>
            <a:r>
              <a:rPr sz="2600" spc="-10" dirty="0">
                <a:latin typeface="Verdana"/>
                <a:cs typeface="Verdana"/>
              </a:rPr>
              <a:t>3</a:t>
            </a:r>
            <a:r>
              <a:rPr sz="2250" spc="-15" baseline="24074" dirty="0">
                <a:latin typeface="Verdana"/>
                <a:cs typeface="Verdana"/>
              </a:rPr>
              <a:t>rd</a:t>
            </a:r>
            <a:r>
              <a:rPr sz="2600" spc="-10" dirty="0">
                <a:latin typeface="Verdana"/>
                <a:cs typeface="Verdana"/>
              </a:rPr>
              <a:t>tube.</a:t>
            </a:r>
            <a:endParaRPr sz="26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43400" y="4133088"/>
            <a:ext cx="1506220" cy="1164590"/>
            <a:chOff x="4343400" y="4133088"/>
            <a:chExt cx="1506220" cy="1164590"/>
          </a:xfrm>
        </p:grpSpPr>
        <p:sp>
          <p:nvSpPr>
            <p:cNvPr id="5" name="object 5"/>
            <p:cNvSpPr/>
            <p:nvPr/>
          </p:nvSpPr>
          <p:spPr>
            <a:xfrm>
              <a:off x="4346447" y="4133088"/>
              <a:ext cx="1490980" cy="1164590"/>
            </a:xfrm>
            <a:custGeom>
              <a:avLst/>
              <a:gdLst/>
              <a:ahLst/>
              <a:cxnLst/>
              <a:rect l="l" t="t" r="r" b="b"/>
              <a:pathLst>
                <a:path w="1490979" h="1164589">
                  <a:moveTo>
                    <a:pt x="1490472" y="0"/>
                  </a:moveTo>
                  <a:lnTo>
                    <a:pt x="0" y="0"/>
                  </a:lnTo>
                  <a:lnTo>
                    <a:pt x="0" y="1164336"/>
                  </a:lnTo>
                  <a:lnTo>
                    <a:pt x="1490472" y="1164336"/>
                  </a:lnTo>
                  <a:lnTo>
                    <a:pt x="1490472" y="0"/>
                  </a:lnTo>
                  <a:close/>
                </a:path>
              </a:pathLst>
            </a:custGeom>
            <a:solidFill>
              <a:srgbClr val="D2EA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51831" y="4370832"/>
              <a:ext cx="347980" cy="896619"/>
            </a:xfrm>
            <a:custGeom>
              <a:avLst/>
              <a:gdLst/>
              <a:ahLst/>
              <a:cxnLst/>
              <a:rect l="l" t="t" r="r" b="b"/>
              <a:pathLst>
                <a:path w="347979" h="896620">
                  <a:moveTo>
                    <a:pt x="159638" y="0"/>
                  </a:moveTo>
                  <a:lnTo>
                    <a:pt x="148208" y="401066"/>
                  </a:lnTo>
                  <a:lnTo>
                    <a:pt x="10159" y="738759"/>
                  </a:lnTo>
                  <a:lnTo>
                    <a:pt x="0" y="859282"/>
                  </a:lnTo>
                  <a:lnTo>
                    <a:pt x="63880" y="896112"/>
                  </a:lnTo>
                  <a:lnTo>
                    <a:pt x="347471" y="896112"/>
                  </a:lnTo>
                  <a:lnTo>
                    <a:pt x="347471" y="827532"/>
                  </a:lnTo>
                  <a:lnTo>
                    <a:pt x="98425" y="827532"/>
                  </a:lnTo>
                  <a:lnTo>
                    <a:pt x="90677" y="822452"/>
                  </a:lnTo>
                  <a:lnTo>
                    <a:pt x="88137" y="821182"/>
                  </a:lnTo>
                  <a:lnTo>
                    <a:pt x="85597" y="817372"/>
                  </a:lnTo>
                  <a:lnTo>
                    <a:pt x="84327" y="814832"/>
                  </a:lnTo>
                  <a:lnTo>
                    <a:pt x="84327" y="807212"/>
                  </a:lnTo>
                  <a:lnTo>
                    <a:pt x="81787" y="804672"/>
                  </a:lnTo>
                  <a:lnTo>
                    <a:pt x="81787" y="798322"/>
                  </a:lnTo>
                  <a:lnTo>
                    <a:pt x="83057" y="795782"/>
                  </a:lnTo>
                  <a:lnTo>
                    <a:pt x="84327" y="791972"/>
                  </a:lnTo>
                  <a:lnTo>
                    <a:pt x="84327" y="790702"/>
                  </a:lnTo>
                  <a:lnTo>
                    <a:pt x="288670" y="217043"/>
                  </a:lnTo>
                  <a:lnTo>
                    <a:pt x="288670" y="104140"/>
                  </a:lnTo>
                  <a:lnTo>
                    <a:pt x="274700" y="64770"/>
                  </a:lnTo>
                  <a:lnTo>
                    <a:pt x="302767" y="64770"/>
                  </a:lnTo>
                  <a:lnTo>
                    <a:pt x="278510" y="13970"/>
                  </a:lnTo>
                  <a:lnTo>
                    <a:pt x="249046" y="13970"/>
                  </a:lnTo>
                  <a:lnTo>
                    <a:pt x="1596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99304" y="4367784"/>
              <a:ext cx="347980" cy="896619"/>
            </a:xfrm>
            <a:custGeom>
              <a:avLst/>
              <a:gdLst/>
              <a:ahLst/>
              <a:cxnLst/>
              <a:rect l="l" t="t" r="r" b="b"/>
              <a:pathLst>
                <a:path w="347979" h="896620">
                  <a:moveTo>
                    <a:pt x="187071" y="0"/>
                  </a:moveTo>
                  <a:lnTo>
                    <a:pt x="96774" y="13970"/>
                  </a:lnTo>
                  <a:lnTo>
                    <a:pt x="75057" y="13970"/>
                  </a:lnTo>
                  <a:lnTo>
                    <a:pt x="53467" y="67183"/>
                  </a:lnTo>
                  <a:lnTo>
                    <a:pt x="73787" y="67183"/>
                  </a:lnTo>
                  <a:lnTo>
                    <a:pt x="58547" y="105156"/>
                  </a:lnTo>
                  <a:lnTo>
                    <a:pt x="58547" y="218059"/>
                  </a:lnTo>
                  <a:lnTo>
                    <a:pt x="263525" y="790956"/>
                  </a:lnTo>
                  <a:lnTo>
                    <a:pt x="263525" y="811149"/>
                  </a:lnTo>
                  <a:lnTo>
                    <a:pt x="262255" y="814959"/>
                  </a:lnTo>
                  <a:lnTo>
                    <a:pt x="259587" y="817499"/>
                  </a:lnTo>
                  <a:lnTo>
                    <a:pt x="258318" y="820039"/>
                  </a:lnTo>
                  <a:lnTo>
                    <a:pt x="255778" y="822579"/>
                  </a:lnTo>
                  <a:lnTo>
                    <a:pt x="251968" y="825119"/>
                  </a:lnTo>
                  <a:lnTo>
                    <a:pt x="248158" y="826389"/>
                  </a:lnTo>
                  <a:lnTo>
                    <a:pt x="244348" y="828929"/>
                  </a:lnTo>
                  <a:lnTo>
                    <a:pt x="0" y="828929"/>
                  </a:lnTo>
                  <a:lnTo>
                    <a:pt x="1270" y="896112"/>
                  </a:lnTo>
                  <a:lnTo>
                    <a:pt x="283845" y="896112"/>
                  </a:lnTo>
                  <a:lnTo>
                    <a:pt x="347472" y="858139"/>
                  </a:lnTo>
                  <a:lnTo>
                    <a:pt x="336042" y="740156"/>
                  </a:lnTo>
                  <a:lnTo>
                    <a:pt x="198500" y="403098"/>
                  </a:lnTo>
                  <a:lnTo>
                    <a:pt x="187071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64024" y="4148327"/>
              <a:ext cx="411480" cy="158750"/>
            </a:xfrm>
            <a:custGeom>
              <a:avLst/>
              <a:gdLst/>
              <a:ahLst/>
              <a:cxnLst/>
              <a:rect l="l" t="t" r="r" b="b"/>
              <a:pathLst>
                <a:path w="411479" h="158750">
                  <a:moveTo>
                    <a:pt x="327660" y="30480"/>
                  </a:moveTo>
                  <a:lnTo>
                    <a:pt x="0" y="0"/>
                  </a:lnTo>
                  <a:lnTo>
                    <a:pt x="30480" y="72263"/>
                  </a:lnTo>
                  <a:lnTo>
                    <a:pt x="233680" y="72263"/>
                  </a:lnTo>
                  <a:lnTo>
                    <a:pt x="238760" y="73533"/>
                  </a:lnTo>
                  <a:lnTo>
                    <a:pt x="240030" y="73533"/>
                  </a:lnTo>
                  <a:lnTo>
                    <a:pt x="242570" y="74803"/>
                  </a:lnTo>
                  <a:lnTo>
                    <a:pt x="246380" y="77343"/>
                  </a:lnTo>
                  <a:lnTo>
                    <a:pt x="248920" y="77343"/>
                  </a:lnTo>
                  <a:lnTo>
                    <a:pt x="251460" y="79883"/>
                  </a:lnTo>
                  <a:lnTo>
                    <a:pt x="254000" y="81153"/>
                  </a:lnTo>
                  <a:lnTo>
                    <a:pt x="257810" y="82423"/>
                  </a:lnTo>
                  <a:lnTo>
                    <a:pt x="261620" y="84963"/>
                  </a:lnTo>
                  <a:lnTo>
                    <a:pt x="264160" y="86233"/>
                  </a:lnTo>
                  <a:lnTo>
                    <a:pt x="270510" y="92583"/>
                  </a:lnTo>
                  <a:lnTo>
                    <a:pt x="274320" y="95123"/>
                  </a:lnTo>
                  <a:lnTo>
                    <a:pt x="275590" y="97663"/>
                  </a:lnTo>
                  <a:lnTo>
                    <a:pt x="279400" y="101473"/>
                  </a:lnTo>
                  <a:lnTo>
                    <a:pt x="281940" y="105283"/>
                  </a:lnTo>
                  <a:lnTo>
                    <a:pt x="284480" y="110363"/>
                  </a:lnTo>
                  <a:lnTo>
                    <a:pt x="287020" y="114173"/>
                  </a:lnTo>
                  <a:lnTo>
                    <a:pt x="289560" y="121666"/>
                  </a:lnTo>
                  <a:lnTo>
                    <a:pt x="290830" y="122936"/>
                  </a:lnTo>
                  <a:lnTo>
                    <a:pt x="290830" y="125476"/>
                  </a:lnTo>
                  <a:lnTo>
                    <a:pt x="292100" y="129286"/>
                  </a:lnTo>
                  <a:lnTo>
                    <a:pt x="293370" y="131826"/>
                  </a:lnTo>
                  <a:lnTo>
                    <a:pt x="293370" y="134366"/>
                  </a:lnTo>
                  <a:lnTo>
                    <a:pt x="294640" y="136906"/>
                  </a:lnTo>
                  <a:lnTo>
                    <a:pt x="294640" y="150876"/>
                  </a:lnTo>
                  <a:lnTo>
                    <a:pt x="295910" y="154686"/>
                  </a:lnTo>
                  <a:lnTo>
                    <a:pt x="327660" y="154686"/>
                  </a:lnTo>
                  <a:lnTo>
                    <a:pt x="327660" y="30480"/>
                  </a:lnTo>
                  <a:close/>
                </a:path>
                <a:path w="411479" h="158750">
                  <a:moveTo>
                    <a:pt x="411480" y="36779"/>
                  </a:moveTo>
                  <a:lnTo>
                    <a:pt x="372110" y="36779"/>
                  </a:lnTo>
                  <a:lnTo>
                    <a:pt x="372110" y="158496"/>
                  </a:lnTo>
                  <a:lnTo>
                    <a:pt x="411480" y="158496"/>
                  </a:lnTo>
                  <a:lnTo>
                    <a:pt x="411480" y="367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43400" y="4133088"/>
              <a:ext cx="757555" cy="1164590"/>
            </a:xfrm>
            <a:custGeom>
              <a:avLst/>
              <a:gdLst/>
              <a:ahLst/>
              <a:cxnLst/>
              <a:rect l="l" t="t" r="r" b="b"/>
              <a:pathLst>
                <a:path w="757554" h="1164589">
                  <a:moveTo>
                    <a:pt x="756412" y="0"/>
                  </a:moveTo>
                  <a:lnTo>
                    <a:pt x="1270" y="0"/>
                  </a:lnTo>
                  <a:lnTo>
                    <a:pt x="405002" y="109347"/>
                  </a:lnTo>
                  <a:lnTo>
                    <a:pt x="2539" y="194437"/>
                  </a:lnTo>
                  <a:lnTo>
                    <a:pt x="483870" y="283463"/>
                  </a:lnTo>
                  <a:lnTo>
                    <a:pt x="2539" y="396620"/>
                  </a:lnTo>
                  <a:lnTo>
                    <a:pt x="504316" y="500761"/>
                  </a:lnTo>
                  <a:lnTo>
                    <a:pt x="0" y="591057"/>
                  </a:lnTo>
                  <a:lnTo>
                    <a:pt x="462279" y="683894"/>
                  </a:lnTo>
                  <a:lnTo>
                    <a:pt x="2539" y="779144"/>
                  </a:lnTo>
                  <a:lnTo>
                    <a:pt x="416433" y="887222"/>
                  </a:lnTo>
                  <a:lnTo>
                    <a:pt x="5079" y="988949"/>
                  </a:lnTo>
                  <a:lnTo>
                    <a:pt x="390905" y="1070229"/>
                  </a:lnTo>
                  <a:lnTo>
                    <a:pt x="0" y="1164336"/>
                  </a:lnTo>
                  <a:lnTo>
                    <a:pt x="755141" y="1164336"/>
                  </a:lnTo>
                  <a:lnTo>
                    <a:pt x="755141" y="1109726"/>
                  </a:lnTo>
                  <a:lnTo>
                    <a:pt x="468629" y="1109726"/>
                  </a:lnTo>
                  <a:lnTo>
                    <a:pt x="464820" y="1105916"/>
                  </a:lnTo>
                  <a:lnTo>
                    <a:pt x="462279" y="1104646"/>
                  </a:lnTo>
                  <a:lnTo>
                    <a:pt x="459739" y="1100836"/>
                  </a:lnTo>
                  <a:lnTo>
                    <a:pt x="452120" y="1093216"/>
                  </a:lnTo>
                  <a:lnTo>
                    <a:pt x="449452" y="1088009"/>
                  </a:lnTo>
                  <a:lnTo>
                    <a:pt x="448183" y="1084199"/>
                  </a:lnTo>
                  <a:lnTo>
                    <a:pt x="445642" y="1080389"/>
                  </a:lnTo>
                  <a:lnTo>
                    <a:pt x="444373" y="1076579"/>
                  </a:lnTo>
                  <a:lnTo>
                    <a:pt x="444373" y="1074039"/>
                  </a:lnTo>
                  <a:lnTo>
                    <a:pt x="443102" y="1070229"/>
                  </a:lnTo>
                  <a:lnTo>
                    <a:pt x="441833" y="1065149"/>
                  </a:lnTo>
                  <a:lnTo>
                    <a:pt x="441833" y="1052449"/>
                  </a:lnTo>
                  <a:lnTo>
                    <a:pt x="443102" y="1046099"/>
                  </a:lnTo>
                  <a:lnTo>
                    <a:pt x="443102" y="1041019"/>
                  </a:lnTo>
                  <a:lnTo>
                    <a:pt x="444373" y="1035938"/>
                  </a:lnTo>
                  <a:lnTo>
                    <a:pt x="444373" y="1032129"/>
                  </a:lnTo>
                  <a:lnTo>
                    <a:pt x="448183" y="1024509"/>
                  </a:lnTo>
                  <a:lnTo>
                    <a:pt x="450723" y="1016888"/>
                  </a:lnTo>
                  <a:lnTo>
                    <a:pt x="452120" y="1014349"/>
                  </a:lnTo>
                  <a:lnTo>
                    <a:pt x="454660" y="1011809"/>
                  </a:lnTo>
                  <a:lnTo>
                    <a:pt x="654558" y="444881"/>
                  </a:lnTo>
                  <a:lnTo>
                    <a:pt x="654558" y="331724"/>
                  </a:lnTo>
                  <a:lnTo>
                    <a:pt x="612521" y="251713"/>
                  </a:lnTo>
                  <a:lnTo>
                    <a:pt x="655827" y="251713"/>
                  </a:lnTo>
                  <a:lnTo>
                    <a:pt x="617601" y="172847"/>
                  </a:lnTo>
                  <a:lnTo>
                    <a:pt x="695325" y="172847"/>
                  </a:lnTo>
                  <a:lnTo>
                    <a:pt x="694054" y="171576"/>
                  </a:lnTo>
                  <a:lnTo>
                    <a:pt x="694054" y="160147"/>
                  </a:lnTo>
                  <a:lnTo>
                    <a:pt x="692785" y="157606"/>
                  </a:lnTo>
                  <a:lnTo>
                    <a:pt x="692785" y="155067"/>
                  </a:lnTo>
                  <a:lnTo>
                    <a:pt x="691514" y="151256"/>
                  </a:lnTo>
                  <a:lnTo>
                    <a:pt x="690245" y="148717"/>
                  </a:lnTo>
                  <a:lnTo>
                    <a:pt x="690245" y="146176"/>
                  </a:lnTo>
                  <a:lnTo>
                    <a:pt x="688975" y="143637"/>
                  </a:lnTo>
                  <a:lnTo>
                    <a:pt x="686308" y="139826"/>
                  </a:lnTo>
                  <a:lnTo>
                    <a:pt x="683767" y="134747"/>
                  </a:lnTo>
                  <a:lnTo>
                    <a:pt x="681227" y="132206"/>
                  </a:lnTo>
                  <a:lnTo>
                    <a:pt x="678688" y="128397"/>
                  </a:lnTo>
                  <a:lnTo>
                    <a:pt x="673608" y="123317"/>
                  </a:lnTo>
                  <a:lnTo>
                    <a:pt x="671067" y="119506"/>
                  </a:lnTo>
                  <a:lnTo>
                    <a:pt x="660908" y="114426"/>
                  </a:lnTo>
                  <a:lnTo>
                    <a:pt x="657098" y="111887"/>
                  </a:lnTo>
                  <a:lnTo>
                    <a:pt x="641858" y="108076"/>
                  </a:lnTo>
                  <a:lnTo>
                    <a:pt x="455929" y="108076"/>
                  </a:lnTo>
                  <a:lnTo>
                    <a:pt x="455929" y="62230"/>
                  </a:lnTo>
                  <a:lnTo>
                    <a:pt x="623951" y="62230"/>
                  </a:lnTo>
                  <a:lnTo>
                    <a:pt x="625221" y="60960"/>
                  </a:lnTo>
                  <a:lnTo>
                    <a:pt x="757301" y="60960"/>
                  </a:lnTo>
                  <a:lnTo>
                    <a:pt x="756412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89068" y="4194048"/>
              <a:ext cx="113284" cy="11061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096256" y="4133087"/>
              <a:ext cx="753110" cy="1164590"/>
            </a:xfrm>
            <a:custGeom>
              <a:avLst/>
              <a:gdLst/>
              <a:ahLst/>
              <a:cxnLst/>
              <a:rect l="l" t="t" r="r" b="b"/>
              <a:pathLst>
                <a:path w="753110" h="1164589">
                  <a:moveTo>
                    <a:pt x="752856" y="0"/>
                  </a:moveTo>
                  <a:lnTo>
                    <a:pt x="0" y="0"/>
                  </a:lnTo>
                  <a:lnTo>
                    <a:pt x="0" y="171577"/>
                  </a:lnTo>
                  <a:lnTo>
                    <a:pt x="16510" y="171577"/>
                  </a:lnTo>
                  <a:lnTo>
                    <a:pt x="16510" y="55880"/>
                  </a:lnTo>
                  <a:lnTo>
                    <a:pt x="62357" y="54610"/>
                  </a:lnTo>
                  <a:lnTo>
                    <a:pt x="62357" y="172847"/>
                  </a:lnTo>
                  <a:lnTo>
                    <a:pt x="145034" y="172847"/>
                  </a:lnTo>
                  <a:lnTo>
                    <a:pt x="101727" y="249174"/>
                  </a:lnTo>
                  <a:lnTo>
                    <a:pt x="145034" y="249174"/>
                  </a:lnTo>
                  <a:lnTo>
                    <a:pt x="100457" y="331724"/>
                  </a:lnTo>
                  <a:lnTo>
                    <a:pt x="100457" y="444881"/>
                  </a:lnTo>
                  <a:lnTo>
                    <a:pt x="298831" y="1011809"/>
                  </a:lnTo>
                  <a:lnTo>
                    <a:pt x="300101" y="1014349"/>
                  </a:lnTo>
                  <a:lnTo>
                    <a:pt x="302641" y="1016889"/>
                  </a:lnTo>
                  <a:lnTo>
                    <a:pt x="302641" y="1020699"/>
                  </a:lnTo>
                  <a:lnTo>
                    <a:pt x="305181" y="1024509"/>
                  </a:lnTo>
                  <a:lnTo>
                    <a:pt x="305181" y="1027049"/>
                  </a:lnTo>
                  <a:lnTo>
                    <a:pt x="306451" y="1029589"/>
                  </a:lnTo>
                  <a:lnTo>
                    <a:pt x="306451" y="1032129"/>
                  </a:lnTo>
                  <a:lnTo>
                    <a:pt x="307721" y="1035939"/>
                  </a:lnTo>
                  <a:lnTo>
                    <a:pt x="310261" y="1046099"/>
                  </a:lnTo>
                  <a:lnTo>
                    <a:pt x="310261" y="1070241"/>
                  </a:lnTo>
                  <a:lnTo>
                    <a:pt x="308991" y="1074039"/>
                  </a:lnTo>
                  <a:lnTo>
                    <a:pt x="307721" y="1076591"/>
                  </a:lnTo>
                  <a:lnTo>
                    <a:pt x="306451" y="1080389"/>
                  </a:lnTo>
                  <a:lnTo>
                    <a:pt x="306451" y="1084199"/>
                  </a:lnTo>
                  <a:lnTo>
                    <a:pt x="305181" y="1088021"/>
                  </a:lnTo>
                  <a:lnTo>
                    <a:pt x="298831" y="1097026"/>
                  </a:lnTo>
                  <a:lnTo>
                    <a:pt x="291211" y="1104646"/>
                  </a:lnTo>
                  <a:lnTo>
                    <a:pt x="288671" y="1105916"/>
                  </a:lnTo>
                  <a:lnTo>
                    <a:pt x="284861" y="1109726"/>
                  </a:lnTo>
                  <a:lnTo>
                    <a:pt x="1270" y="1109726"/>
                  </a:lnTo>
                  <a:lnTo>
                    <a:pt x="1270" y="1164336"/>
                  </a:lnTo>
                  <a:lnTo>
                    <a:pt x="741426" y="1164336"/>
                  </a:lnTo>
                  <a:lnTo>
                    <a:pt x="395478" y="1062621"/>
                  </a:lnTo>
                  <a:lnTo>
                    <a:pt x="745236" y="982599"/>
                  </a:lnTo>
                  <a:lnTo>
                    <a:pt x="344678" y="891032"/>
                  </a:lnTo>
                  <a:lnTo>
                    <a:pt x="741426" y="782955"/>
                  </a:lnTo>
                  <a:lnTo>
                    <a:pt x="295021" y="694055"/>
                  </a:lnTo>
                  <a:lnTo>
                    <a:pt x="742696" y="601218"/>
                  </a:lnTo>
                  <a:lnTo>
                    <a:pt x="251841" y="508381"/>
                  </a:lnTo>
                  <a:lnTo>
                    <a:pt x="742696" y="413131"/>
                  </a:lnTo>
                  <a:lnTo>
                    <a:pt x="269621" y="322834"/>
                  </a:lnTo>
                  <a:lnTo>
                    <a:pt x="741426" y="218567"/>
                  </a:lnTo>
                  <a:lnTo>
                    <a:pt x="278511" y="133477"/>
                  </a:lnTo>
                  <a:lnTo>
                    <a:pt x="558546" y="54610"/>
                  </a:lnTo>
                  <a:lnTo>
                    <a:pt x="752856" y="0"/>
                  </a:lnTo>
                  <a:close/>
                </a:path>
              </a:pathLst>
            </a:custGeom>
            <a:solidFill>
              <a:srgbClr val="416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99304" y="4337304"/>
              <a:ext cx="97790" cy="45720"/>
            </a:xfrm>
            <a:custGeom>
              <a:avLst/>
              <a:gdLst/>
              <a:ahLst/>
              <a:cxnLst/>
              <a:rect l="l" t="t" r="r" b="b"/>
              <a:pathLst>
                <a:path w="97789" h="45720">
                  <a:moveTo>
                    <a:pt x="97536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73787" y="45720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73752" y="4337303"/>
              <a:ext cx="231775" cy="832485"/>
            </a:xfrm>
            <a:custGeom>
              <a:avLst/>
              <a:gdLst/>
              <a:ahLst/>
              <a:cxnLst/>
              <a:rect l="l" t="t" r="r" b="b"/>
              <a:pathLst>
                <a:path w="231775" h="832485">
                  <a:moveTo>
                    <a:pt x="215074" y="212534"/>
                  </a:moveTo>
                  <a:lnTo>
                    <a:pt x="183261" y="212534"/>
                  </a:lnTo>
                  <a:lnTo>
                    <a:pt x="183261" y="458089"/>
                  </a:lnTo>
                  <a:lnTo>
                    <a:pt x="215074" y="458089"/>
                  </a:lnTo>
                  <a:lnTo>
                    <a:pt x="215074" y="212534"/>
                  </a:lnTo>
                  <a:close/>
                </a:path>
                <a:path w="231775" h="832485">
                  <a:moveTo>
                    <a:pt x="229108" y="0"/>
                  </a:moveTo>
                  <a:lnTo>
                    <a:pt x="132334" y="0"/>
                  </a:lnTo>
                  <a:lnTo>
                    <a:pt x="156591" y="44577"/>
                  </a:lnTo>
                  <a:lnTo>
                    <a:pt x="229108" y="44577"/>
                  </a:lnTo>
                  <a:lnTo>
                    <a:pt x="229108" y="0"/>
                  </a:lnTo>
                  <a:close/>
                </a:path>
                <a:path w="231775" h="832485">
                  <a:moveTo>
                    <a:pt x="231648" y="530606"/>
                  </a:moveTo>
                  <a:lnTo>
                    <a:pt x="99314" y="530606"/>
                  </a:lnTo>
                  <a:lnTo>
                    <a:pt x="0" y="820674"/>
                  </a:lnTo>
                  <a:lnTo>
                    <a:pt x="7620" y="832104"/>
                  </a:lnTo>
                  <a:lnTo>
                    <a:pt x="225298" y="832104"/>
                  </a:lnTo>
                  <a:lnTo>
                    <a:pt x="231648" y="530606"/>
                  </a:lnTo>
                  <a:close/>
                </a:path>
              </a:pathLst>
            </a:custGeom>
            <a:solidFill>
              <a:srgbClr val="416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96255" y="4867656"/>
              <a:ext cx="226060" cy="302260"/>
            </a:xfrm>
            <a:custGeom>
              <a:avLst/>
              <a:gdLst/>
              <a:ahLst/>
              <a:cxnLst/>
              <a:rect l="l" t="t" r="r" b="b"/>
              <a:pathLst>
                <a:path w="226060" h="302260">
                  <a:moveTo>
                    <a:pt x="125476" y="0"/>
                  </a:moveTo>
                  <a:lnTo>
                    <a:pt x="2540" y="0"/>
                  </a:lnTo>
                  <a:lnTo>
                    <a:pt x="0" y="301752"/>
                  </a:lnTo>
                  <a:lnTo>
                    <a:pt x="217932" y="301752"/>
                  </a:lnTo>
                  <a:lnTo>
                    <a:pt x="225552" y="290322"/>
                  </a:lnTo>
                  <a:lnTo>
                    <a:pt x="125476" y="0"/>
                  </a:lnTo>
                  <a:close/>
                </a:path>
              </a:pathLst>
            </a:custGeom>
            <a:solidFill>
              <a:srgbClr val="E479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05400" y="4867656"/>
              <a:ext cx="30480" cy="189230"/>
            </a:xfrm>
            <a:custGeom>
              <a:avLst/>
              <a:gdLst/>
              <a:ahLst/>
              <a:cxnLst/>
              <a:rect l="l" t="t" r="r" b="b"/>
              <a:pathLst>
                <a:path w="30479" h="189229">
                  <a:moveTo>
                    <a:pt x="30479" y="0"/>
                  </a:moveTo>
                  <a:lnTo>
                    <a:pt x="0" y="0"/>
                  </a:lnTo>
                  <a:lnTo>
                    <a:pt x="0" y="188976"/>
                  </a:lnTo>
                  <a:lnTo>
                    <a:pt x="30479" y="188976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D2EA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99304" y="4434840"/>
              <a:ext cx="48895" cy="97790"/>
            </a:xfrm>
            <a:custGeom>
              <a:avLst/>
              <a:gdLst/>
              <a:ahLst/>
              <a:cxnLst/>
              <a:rect l="l" t="t" r="r" b="b"/>
              <a:pathLst>
                <a:path w="48895" h="97789">
                  <a:moveTo>
                    <a:pt x="48767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8767" y="97536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53583" y="4434840"/>
              <a:ext cx="48895" cy="97790"/>
            </a:xfrm>
            <a:custGeom>
              <a:avLst/>
              <a:gdLst/>
              <a:ahLst/>
              <a:cxnLst/>
              <a:rect l="l" t="t" r="r" b="b"/>
              <a:pathLst>
                <a:path w="48895" h="97789">
                  <a:moveTo>
                    <a:pt x="48767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8767" y="97536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416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0" y="4550664"/>
              <a:ext cx="33655" cy="317500"/>
            </a:xfrm>
            <a:custGeom>
              <a:avLst/>
              <a:gdLst/>
              <a:ahLst/>
              <a:cxnLst/>
              <a:rect l="l" t="t" r="r" b="b"/>
              <a:pathLst>
                <a:path w="33654" h="317500">
                  <a:moveTo>
                    <a:pt x="33527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33527" y="316992"/>
                  </a:lnTo>
                  <a:lnTo>
                    <a:pt x="33527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989576" y="4797552"/>
              <a:ext cx="58419" cy="70485"/>
            </a:xfrm>
            <a:custGeom>
              <a:avLst/>
              <a:gdLst/>
              <a:ahLst/>
              <a:cxnLst/>
              <a:rect l="l" t="t" r="r" b="b"/>
              <a:pathLst>
                <a:path w="58420" h="70485">
                  <a:moveTo>
                    <a:pt x="57912" y="0"/>
                  </a:moveTo>
                  <a:lnTo>
                    <a:pt x="21462" y="0"/>
                  </a:lnTo>
                  <a:lnTo>
                    <a:pt x="0" y="70104"/>
                  </a:lnTo>
                  <a:lnTo>
                    <a:pt x="36449" y="70104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01183" y="4867656"/>
              <a:ext cx="125095" cy="274320"/>
            </a:xfrm>
            <a:custGeom>
              <a:avLst/>
              <a:gdLst/>
              <a:ahLst/>
              <a:cxnLst/>
              <a:rect l="l" t="t" r="r" b="b"/>
              <a:pathLst>
                <a:path w="125095" h="274320">
                  <a:moveTo>
                    <a:pt x="124967" y="0"/>
                  </a:moveTo>
                  <a:lnTo>
                    <a:pt x="88011" y="0"/>
                  </a:lnTo>
                  <a:lnTo>
                    <a:pt x="0" y="274320"/>
                  </a:lnTo>
                  <a:lnTo>
                    <a:pt x="39496" y="274320"/>
                  </a:lnTo>
                  <a:lnTo>
                    <a:pt x="124967" y="0"/>
                  </a:lnTo>
                  <a:close/>
                </a:path>
              </a:pathLst>
            </a:custGeom>
            <a:solidFill>
              <a:srgbClr val="66C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4797552" y="3502152"/>
            <a:ext cx="3660775" cy="1929764"/>
            <a:chOff x="4797552" y="3502152"/>
            <a:chExt cx="3660775" cy="1929764"/>
          </a:xfrm>
        </p:grpSpPr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00800" y="3910584"/>
              <a:ext cx="2057400" cy="152095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800600" y="3505199"/>
              <a:ext cx="1990725" cy="421005"/>
            </a:xfrm>
            <a:custGeom>
              <a:avLst/>
              <a:gdLst/>
              <a:ahLst/>
              <a:cxnLst/>
              <a:rect l="l" t="t" r="r" b="b"/>
              <a:pathLst>
                <a:path w="1990725" h="421004">
                  <a:moveTo>
                    <a:pt x="1990344" y="161925"/>
                  </a:moveTo>
                  <a:lnTo>
                    <a:pt x="1782064" y="214122"/>
                  </a:lnTo>
                  <a:lnTo>
                    <a:pt x="1750695" y="191262"/>
                  </a:lnTo>
                  <a:lnTo>
                    <a:pt x="1716405" y="169545"/>
                  </a:lnTo>
                  <a:lnTo>
                    <a:pt x="1682115" y="150368"/>
                  </a:lnTo>
                  <a:lnTo>
                    <a:pt x="1679448" y="148844"/>
                  </a:lnTo>
                  <a:lnTo>
                    <a:pt x="1639697" y="129413"/>
                  </a:lnTo>
                  <a:lnTo>
                    <a:pt x="1597533" y="111125"/>
                  </a:lnTo>
                  <a:lnTo>
                    <a:pt x="1553083" y="94246"/>
                  </a:lnTo>
                  <a:lnTo>
                    <a:pt x="1506347" y="78486"/>
                  </a:lnTo>
                  <a:lnTo>
                    <a:pt x="1457706" y="64020"/>
                  </a:lnTo>
                  <a:lnTo>
                    <a:pt x="1407033" y="51054"/>
                  </a:lnTo>
                  <a:lnTo>
                    <a:pt x="1354709" y="39382"/>
                  </a:lnTo>
                  <a:lnTo>
                    <a:pt x="1300861" y="29095"/>
                  </a:lnTo>
                  <a:lnTo>
                    <a:pt x="1245489" y="20447"/>
                  </a:lnTo>
                  <a:lnTo>
                    <a:pt x="1188847" y="13208"/>
                  </a:lnTo>
                  <a:lnTo>
                    <a:pt x="1131189" y="7493"/>
                  </a:lnTo>
                  <a:lnTo>
                    <a:pt x="1072388" y="3302"/>
                  </a:lnTo>
                  <a:lnTo>
                    <a:pt x="1012825" y="889"/>
                  </a:lnTo>
                  <a:lnTo>
                    <a:pt x="952627" y="0"/>
                  </a:lnTo>
                  <a:lnTo>
                    <a:pt x="887476" y="1016"/>
                  </a:lnTo>
                  <a:lnTo>
                    <a:pt x="823468" y="3810"/>
                  </a:lnTo>
                  <a:lnTo>
                    <a:pt x="760730" y="8509"/>
                  </a:lnTo>
                  <a:lnTo>
                    <a:pt x="699516" y="14986"/>
                  </a:lnTo>
                  <a:lnTo>
                    <a:pt x="639826" y="23241"/>
                  </a:lnTo>
                  <a:lnTo>
                    <a:pt x="581914" y="33147"/>
                  </a:lnTo>
                  <a:lnTo>
                    <a:pt x="525907" y="44577"/>
                  </a:lnTo>
                  <a:lnTo>
                    <a:pt x="471932" y="57531"/>
                  </a:lnTo>
                  <a:lnTo>
                    <a:pt x="420116" y="71894"/>
                  </a:lnTo>
                  <a:lnTo>
                    <a:pt x="370586" y="87769"/>
                  </a:lnTo>
                  <a:lnTo>
                    <a:pt x="323596" y="104902"/>
                  </a:lnTo>
                  <a:lnTo>
                    <a:pt x="279146" y="123317"/>
                  </a:lnTo>
                  <a:lnTo>
                    <a:pt x="237363" y="143002"/>
                  </a:lnTo>
                  <a:lnTo>
                    <a:pt x="198628" y="163703"/>
                  </a:lnTo>
                  <a:lnTo>
                    <a:pt x="162814" y="185547"/>
                  </a:lnTo>
                  <a:lnTo>
                    <a:pt x="130175" y="208407"/>
                  </a:lnTo>
                  <a:lnTo>
                    <a:pt x="74930" y="257048"/>
                  </a:lnTo>
                  <a:lnTo>
                    <a:pt x="34036" y="308864"/>
                  </a:lnTo>
                  <a:lnTo>
                    <a:pt x="8763" y="363601"/>
                  </a:lnTo>
                  <a:lnTo>
                    <a:pt x="0" y="420624"/>
                  </a:lnTo>
                  <a:lnTo>
                    <a:pt x="341630" y="420624"/>
                  </a:lnTo>
                  <a:lnTo>
                    <a:pt x="345313" y="391160"/>
                  </a:lnTo>
                  <a:lnTo>
                    <a:pt x="355727" y="362712"/>
                  </a:lnTo>
                  <a:lnTo>
                    <a:pt x="395986" y="309118"/>
                  </a:lnTo>
                  <a:lnTo>
                    <a:pt x="459359" y="261112"/>
                  </a:lnTo>
                  <a:lnTo>
                    <a:pt x="498856" y="239649"/>
                  </a:lnTo>
                  <a:lnTo>
                    <a:pt x="543052" y="220091"/>
                  </a:lnTo>
                  <a:lnTo>
                    <a:pt x="591566" y="202565"/>
                  </a:lnTo>
                  <a:lnTo>
                    <a:pt x="644017" y="187325"/>
                  </a:lnTo>
                  <a:lnTo>
                    <a:pt x="700151" y="174498"/>
                  </a:lnTo>
                  <a:lnTo>
                    <a:pt x="759333" y="164211"/>
                  </a:lnTo>
                  <a:lnTo>
                    <a:pt x="821436" y="156591"/>
                  </a:lnTo>
                  <a:lnTo>
                    <a:pt x="885952" y="152019"/>
                  </a:lnTo>
                  <a:lnTo>
                    <a:pt x="952627" y="150368"/>
                  </a:lnTo>
                  <a:lnTo>
                    <a:pt x="1012444" y="151638"/>
                  </a:lnTo>
                  <a:lnTo>
                    <a:pt x="1070991" y="155448"/>
                  </a:lnTo>
                  <a:lnTo>
                    <a:pt x="1127887" y="161671"/>
                  </a:lnTo>
                  <a:lnTo>
                    <a:pt x="1182878" y="170180"/>
                  </a:lnTo>
                  <a:lnTo>
                    <a:pt x="1235710" y="180975"/>
                  </a:lnTo>
                  <a:lnTo>
                    <a:pt x="1285875" y="193929"/>
                  </a:lnTo>
                  <a:lnTo>
                    <a:pt x="1332992" y="208915"/>
                  </a:lnTo>
                  <a:lnTo>
                    <a:pt x="1376807" y="225933"/>
                  </a:lnTo>
                  <a:lnTo>
                    <a:pt x="1416939" y="244856"/>
                  </a:lnTo>
                  <a:lnTo>
                    <a:pt x="1453007" y="265557"/>
                  </a:lnTo>
                  <a:lnTo>
                    <a:pt x="1484757" y="288036"/>
                  </a:lnTo>
                  <a:lnTo>
                    <a:pt x="1277747" y="340360"/>
                  </a:lnTo>
                  <a:lnTo>
                    <a:pt x="1835404" y="407924"/>
                  </a:lnTo>
                  <a:lnTo>
                    <a:pt x="1957451" y="214122"/>
                  </a:lnTo>
                  <a:lnTo>
                    <a:pt x="1990344" y="161925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02124" y="3506724"/>
              <a:ext cx="1990725" cy="419100"/>
            </a:xfrm>
            <a:custGeom>
              <a:avLst/>
              <a:gdLst/>
              <a:ahLst/>
              <a:cxnLst/>
              <a:rect l="l" t="t" r="r" b="b"/>
              <a:pathLst>
                <a:path w="1990725" h="419100">
                  <a:moveTo>
                    <a:pt x="1484756" y="287019"/>
                  </a:moveTo>
                  <a:lnTo>
                    <a:pt x="1453006" y="264668"/>
                  </a:lnTo>
                  <a:lnTo>
                    <a:pt x="1416939" y="243967"/>
                  </a:lnTo>
                  <a:lnTo>
                    <a:pt x="1376806" y="225170"/>
                  </a:lnTo>
                  <a:lnTo>
                    <a:pt x="1332991" y="208152"/>
                  </a:lnTo>
                  <a:lnTo>
                    <a:pt x="1285875" y="193294"/>
                  </a:lnTo>
                  <a:lnTo>
                    <a:pt x="1235710" y="180339"/>
                  </a:lnTo>
                  <a:lnTo>
                    <a:pt x="1182877" y="169544"/>
                  </a:lnTo>
                  <a:lnTo>
                    <a:pt x="1127887" y="161036"/>
                  </a:lnTo>
                  <a:lnTo>
                    <a:pt x="1070990" y="154939"/>
                  </a:lnTo>
                  <a:lnTo>
                    <a:pt x="1012443" y="151130"/>
                  </a:lnTo>
                  <a:lnTo>
                    <a:pt x="952626" y="149859"/>
                  </a:lnTo>
                  <a:lnTo>
                    <a:pt x="885951" y="151383"/>
                  </a:lnTo>
                  <a:lnTo>
                    <a:pt x="821436" y="156082"/>
                  </a:lnTo>
                  <a:lnTo>
                    <a:pt x="759333" y="163575"/>
                  </a:lnTo>
                  <a:lnTo>
                    <a:pt x="700151" y="173862"/>
                  </a:lnTo>
                  <a:lnTo>
                    <a:pt x="644016" y="186689"/>
                  </a:lnTo>
                  <a:lnTo>
                    <a:pt x="591565" y="201802"/>
                  </a:lnTo>
                  <a:lnTo>
                    <a:pt x="543051" y="219201"/>
                  </a:lnTo>
                  <a:lnTo>
                    <a:pt x="498855" y="238759"/>
                  </a:lnTo>
                  <a:lnTo>
                    <a:pt x="459359" y="260095"/>
                  </a:lnTo>
                  <a:lnTo>
                    <a:pt x="424941" y="283209"/>
                  </a:lnTo>
                  <a:lnTo>
                    <a:pt x="372745" y="334009"/>
                  </a:lnTo>
                  <a:lnTo>
                    <a:pt x="345313" y="389763"/>
                  </a:lnTo>
                  <a:lnTo>
                    <a:pt x="341629" y="419100"/>
                  </a:lnTo>
                  <a:lnTo>
                    <a:pt x="0" y="419100"/>
                  </a:lnTo>
                  <a:lnTo>
                    <a:pt x="8762" y="362331"/>
                  </a:lnTo>
                  <a:lnTo>
                    <a:pt x="34036" y="307848"/>
                  </a:lnTo>
                  <a:lnTo>
                    <a:pt x="74929" y="256158"/>
                  </a:lnTo>
                  <a:lnTo>
                    <a:pt x="130175" y="207771"/>
                  </a:lnTo>
                  <a:lnTo>
                    <a:pt x="162813" y="184912"/>
                  </a:lnTo>
                  <a:lnTo>
                    <a:pt x="198627" y="163194"/>
                  </a:lnTo>
                  <a:lnTo>
                    <a:pt x="237362" y="142494"/>
                  </a:lnTo>
                  <a:lnTo>
                    <a:pt x="279146" y="122808"/>
                  </a:lnTo>
                  <a:lnTo>
                    <a:pt x="323596" y="104520"/>
                  </a:lnTo>
                  <a:lnTo>
                    <a:pt x="370586" y="87375"/>
                  </a:lnTo>
                  <a:lnTo>
                    <a:pt x="420115" y="71627"/>
                  </a:lnTo>
                  <a:lnTo>
                    <a:pt x="471931" y="57276"/>
                  </a:lnTo>
                  <a:lnTo>
                    <a:pt x="525906" y="44323"/>
                  </a:lnTo>
                  <a:lnTo>
                    <a:pt x="581913" y="33020"/>
                  </a:lnTo>
                  <a:lnTo>
                    <a:pt x="639826" y="23113"/>
                  </a:lnTo>
                  <a:lnTo>
                    <a:pt x="699515" y="14986"/>
                  </a:lnTo>
                  <a:lnTo>
                    <a:pt x="760729" y="8509"/>
                  </a:lnTo>
                  <a:lnTo>
                    <a:pt x="823467" y="3810"/>
                  </a:lnTo>
                  <a:lnTo>
                    <a:pt x="887476" y="1015"/>
                  </a:lnTo>
                  <a:lnTo>
                    <a:pt x="952626" y="0"/>
                  </a:lnTo>
                  <a:lnTo>
                    <a:pt x="1012825" y="888"/>
                  </a:lnTo>
                  <a:lnTo>
                    <a:pt x="1072388" y="3301"/>
                  </a:lnTo>
                  <a:lnTo>
                    <a:pt x="1131189" y="7365"/>
                  </a:lnTo>
                  <a:lnTo>
                    <a:pt x="1188847" y="13080"/>
                  </a:lnTo>
                  <a:lnTo>
                    <a:pt x="1245489" y="20320"/>
                  </a:lnTo>
                  <a:lnTo>
                    <a:pt x="1300861" y="29083"/>
                  </a:lnTo>
                  <a:lnTo>
                    <a:pt x="1354709" y="39242"/>
                  </a:lnTo>
                  <a:lnTo>
                    <a:pt x="1407033" y="50800"/>
                  </a:lnTo>
                  <a:lnTo>
                    <a:pt x="1457705" y="63880"/>
                  </a:lnTo>
                  <a:lnTo>
                    <a:pt x="1506347" y="78104"/>
                  </a:lnTo>
                  <a:lnTo>
                    <a:pt x="1553083" y="93852"/>
                  </a:lnTo>
                  <a:lnTo>
                    <a:pt x="1597533" y="110743"/>
                  </a:lnTo>
                  <a:lnTo>
                    <a:pt x="1639697" y="128905"/>
                  </a:lnTo>
                  <a:lnTo>
                    <a:pt x="1679448" y="148336"/>
                  </a:lnTo>
                  <a:lnTo>
                    <a:pt x="1716404" y="168909"/>
                  </a:lnTo>
                  <a:lnTo>
                    <a:pt x="1750695" y="190626"/>
                  </a:lnTo>
                  <a:lnTo>
                    <a:pt x="1782064" y="213359"/>
                  </a:lnTo>
                  <a:lnTo>
                    <a:pt x="1990344" y="161289"/>
                  </a:lnTo>
                  <a:lnTo>
                    <a:pt x="1835403" y="406400"/>
                  </a:lnTo>
                  <a:lnTo>
                    <a:pt x="1277747" y="339089"/>
                  </a:lnTo>
                  <a:lnTo>
                    <a:pt x="1484756" y="28701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797552" y="3502151"/>
              <a:ext cx="1914525" cy="847725"/>
            </a:xfrm>
            <a:custGeom>
              <a:avLst/>
              <a:gdLst/>
              <a:ahLst/>
              <a:cxnLst/>
              <a:rect l="l" t="t" r="r" b="b"/>
              <a:pathLst>
                <a:path w="1914525" h="8477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44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1914525" h="847725">
                  <a:moveTo>
                    <a:pt x="1914398" y="842772"/>
                  </a:moveTo>
                  <a:lnTo>
                    <a:pt x="1913051" y="839546"/>
                  </a:lnTo>
                  <a:lnTo>
                    <a:pt x="1909826" y="838200"/>
                  </a:lnTo>
                  <a:lnTo>
                    <a:pt x="1906587" y="839546"/>
                  </a:lnTo>
                  <a:lnTo>
                    <a:pt x="1905254" y="842772"/>
                  </a:lnTo>
                  <a:lnTo>
                    <a:pt x="1906587" y="846010"/>
                  </a:lnTo>
                  <a:lnTo>
                    <a:pt x="1909826" y="847356"/>
                  </a:lnTo>
                  <a:lnTo>
                    <a:pt x="1913051" y="846010"/>
                  </a:lnTo>
                  <a:lnTo>
                    <a:pt x="1914398" y="8427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05600" y="3886199"/>
              <a:ext cx="685800" cy="170815"/>
            </a:xfrm>
            <a:custGeom>
              <a:avLst/>
              <a:gdLst/>
              <a:ahLst/>
              <a:cxnLst/>
              <a:rect l="l" t="t" r="r" b="b"/>
              <a:pathLst>
                <a:path w="685800" h="170814">
                  <a:moveTo>
                    <a:pt x="685800" y="113792"/>
                  </a:moveTo>
                  <a:lnTo>
                    <a:pt x="609600" y="113792"/>
                  </a:lnTo>
                  <a:lnTo>
                    <a:pt x="601472" y="87630"/>
                  </a:lnTo>
                  <a:lnTo>
                    <a:pt x="578485" y="63627"/>
                  </a:lnTo>
                  <a:lnTo>
                    <a:pt x="542417" y="42418"/>
                  </a:lnTo>
                  <a:lnTo>
                    <a:pt x="495173" y="24892"/>
                  </a:lnTo>
                  <a:lnTo>
                    <a:pt x="438531" y="11557"/>
                  </a:lnTo>
                  <a:lnTo>
                    <a:pt x="374523" y="3048"/>
                  </a:lnTo>
                  <a:lnTo>
                    <a:pt x="304800" y="0"/>
                  </a:lnTo>
                  <a:lnTo>
                    <a:pt x="234696" y="3048"/>
                  </a:lnTo>
                  <a:lnTo>
                    <a:pt x="170561" y="11557"/>
                  </a:lnTo>
                  <a:lnTo>
                    <a:pt x="113919" y="24892"/>
                  </a:lnTo>
                  <a:lnTo>
                    <a:pt x="66802" y="42418"/>
                  </a:lnTo>
                  <a:lnTo>
                    <a:pt x="30861" y="63627"/>
                  </a:lnTo>
                  <a:lnTo>
                    <a:pt x="0" y="113792"/>
                  </a:lnTo>
                  <a:lnTo>
                    <a:pt x="152400" y="113792"/>
                  </a:lnTo>
                  <a:lnTo>
                    <a:pt x="164465" y="91567"/>
                  </a:lnTo>
                  <a:lnTo>
                    <a:pt x="197104" y="73533"/>
                  </a:lnTo>
                  <a:lnTo>
                    <a:pt x="245618" y="61341"/>
                  </a:lnTo>
                  <a:lnTo>
                    <a:pt x="304800" y="56896"/>
                  </a:lnTo>
                  <a:lnTo>
                    <a:pt x="363982" y="61341"/>
                  </a:lnTo>
                  <a:lnTo>
                    <a:pt x="412369" y="73533"/>
                  </a:lnTo>
                  <a:lnTo>
                    <a:pt x="445135" y="91567"/>
                  </a:lnTo>
                  <a:lnTo>
                    <a:pt x="457200" y="113792"/>
                  </a:lnTo>
                  <a:lnTo>
                    <a:pt x="381000" y="113792"/>
                  </a:lnTo>
                  <a:lnTo>
                    <a:pt x="533400" y="170688"/>
                  </a:lnTo>
                  <a:lnTo>
                    <a:pt x="685800" y="113792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707124" y="3887724"/>
              <a:ext cx="685800" cy="171450"/>
            </a:xfrm>
            <a:custGeom>
              <a:avLst/>
              <a:gdLst/>
              <a:ahLst/>
              <a:cxnLst/>
              <a:rect l="l" t="t" r="r" b="b"/>
              <a:pathLst>
                <a:path w="685800" h="171450">
                  <a:moveTo>
                    <a:pt x="457200" y="114300"/>
                  </a:moveTo>
                  <a:lnTo>
                    <a:pt x="445134" y="91948"/>
                  </a:lnTo>
                  <a:lnTo>
                    <a:pt x="412369" y="73787"/>
                  </a:lnTo>
                  <a:lnTo>
                    <a:pt x="363981" y="61594"/>
                  </a:lnTo>
                  <a:lnTo>
                    <a:pt x="304800" y="57150"/>
                  </a:lnTo>
                  <a:lnTo>
                    <a:pt x="245618" y="61594"/>
                  </a:lnTo>
                  <a:lnTo>
                    <a:pt x="197103" y="73787"/>
                  </a:lnTo>
                  <a:lnTo>
                    <a:pt x="164465" y="91948"/>
                  </a:lnTo>
                  <a:lnTo>
                    <a:pt x="152400" y="114300"/>
                  </a:lnTo>
                  <a:lnTo>
                    <a:pt x="0" y="114300"/>
                  </a:lnTo>
                  <a:lnTo>
                    <a:pt x="30860" y="63881"/>
                  </a:lnTo>
                  <a:lnTo>
                    <a:pt x="66801" y="42671"/>
                  </a:lnTo>
                  <a:lnTo>
                    <a:pt x="113919" y="25018"/>
                  </a:lnTo>
                  <a:lnTo>
                    <a:pt x="170560" y="11556"/>
                  </a:lnTo>
                  <a:lnTo>
                    <a:pt x="234696" y="3048"/>
                  </a:lnTo>
                  <a:lnTo>
                    <a:pt x="304800" y="0"/>
                  </a:lnTo>
                  <a:lnTo>
                    <a:pt x="374523" y="3048"/>
                  </a:lnTo>
                  <a:lnTo>
                    <a:pt x="438530" y="11556"/>
                  </a:lnTo>
                  <a:lnTo>
                    <a:pt x="495173" y="25018"/>
                  </a:lnTo>
                  <a:lnTo>
                    <a:pt x="542417" y="42671"/>
                  </a:lnTo>
                  <a:lnTo>
                    <a:pt x="578484" y="63881"/>
                  </a:lnTo>
                  <a:lnTo>
                    <a:pt x="609600" y="114300"/>
                  </a:lnTo>
                  <a:lnTo>
                    <a:pt x="685800" y="114300"/>
                  </a:lnTo>
                  <a:lnTo>
                    <a:pt x="533400" y="171450"/>
                  </a:lnTo>
                  <a:lnTo>
                    <a:pt x="381000" y="114300"/>
                  </a:lnTo>
                  <a:lnTo>
                    <a:pt x="45720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702552" y="3883151"/>
              <a:ext cx="619125" cy="238125"/>
            </a:xfrm>
            <a:custGeom>
              <a:avLst/>
              <a:gdLst/>
              <a:ahLst/>
              <a:cxnLst/>
              <a:rect l="l" t="t" r="r" b="b"/>
              <a:pathLst>
                <a:path w="619125" h="2381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619125" h="238125">
                  <a:moveTo>
                    <a:pt x="618744" y="233172"/>
                  </a:moveTo>
                  <a:lnTo>
                    <a:pt x="617397" y="229946"/>
                  </a:lnTo>
                  <a:lnTo>
                    <a:pt x="614172" y="228600"/>
                  </a:lnTo>
                  <a:lnTo>
                    <a:pt x="610933" y="229946"/>
                  </a:lnTo>
                  <a:lnTo>
                    <a:pt x="609600" y="233172"/>
                  </a:lnTo>
                  <a:lnTo>
                    <a:pt x="610933" y="236410"/>
                  </a:lnTo>
                  <a:lnTo>
                    <a:pt x="614172" y="237756"/>
                  </a:lnTo>
                  <a:lnTo>
                    <a:pt x="617397" y="236410"/>
                  </a:lnTo>
                  <a:lnTo>
                    <a:pt x="618744" y="2331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467600" y="3886199"/>
              <a:ext cx="685800" cy="170815"/>
            </a:xfrm>
            <a:custGeom>
              <a:avLst/>
              <a:gdLst/>
              <a:ahLst/>
              <a:cxnLst/>
              <a:rect l="l" t="t" r="r" b="b"/>
              <a:pathLst>
                <a:path w="685800" h="170814">
                  <a:moveTo>
                    <a:pt x="685800" y="113792"/>
                  </a:moveTo>
                  <a:lnTo>
                    <a:pt x="609600" y="113792"/>
                  </a:lnTo>
                  <a:lnTo>
                    <a:pt x="601599" y="87630"/>
                  </a:lnTo>
                  <a:lnTo>
                    <a:pt x="578739" y="63627"/>
                  </a:lnTo>
                  <a:lnTo>
                    <a:pt x="567309" y="56896"/>
                  </a:lnTo>
                  <a:lnTo>
                    <a:pt x="542798" y="42418"/>
                  </a:lnTo>
                  <a:lnTo>
                    <a:pt x="495681" y="24892"/>
                  </a:lnTo>
                  <a:lnTo>
                    <a:pt x="439039" y="11557"/>
                  </a:lnTo>
                  <a:lnTo>
                    <a:pt x="374904" y="3048"/>
                  </a:lnTo>
                  <a:lnTo>
                    <a:pt x="304800" y="0"/>
                  </a:lnTo>
                  <a:lnTo>
                    <a:pt x="234696" y="3048"/>
                  </a:lnTo>
                  <a:lnTo>
                    <a:pt x="170561" y="11557"/>
                  </a:lnTo>
                  <a:lnTo>
                    <a:pt x="113919" y="24892"/>
                  </a:lnTo>
                  <a:lnTo>
                    <a:pt x="66802" y="42418"/>
                  </a:lnTo>
                  <a:lnTo>
                    <a:pt x="30861" y="63627"/>
                  </a:lnTo>
                  <a:lnTo>
                    <a:pt x="0" y="113792"/>
                  </a:lnTo>
                  <a:lnTo>
                    <a:pt x="152400" y="113792"/>
                  </a:lnTo>
                  <a:lnTo>
                    <a:pt x="164465" y="91567"/>
                  </a:lnTo>
                  <a:lnTo>
                    <a:pt x="197104" y="73533"/>
                  </a:lnTo>
                  <a:lnTo>
                    <a:pt x="245618" y="61341"/>
                  </a:lnTo>
                  <a:lnTo>
                    <a:pt x="304800" y="56896"/>
                  </a:lnTo>
                  <a:lnTo>
                    <a:pt x="363982" y="61341"/>
                  </a:lnTo>
                  <a:lnTo>
                    <a:pt x="412369" y="73533"/>
                  </a:lnTo>
                  <a:lnTo>
                    <a:pt x="445135" y="91567"/>
                  </a:lnTo>
                  <a:lnTo>
                    <a:pt x="457200" y="113792"/>
                  </a:lnTo>
                  <a:lnTo>
                    <a:pt x="381000" y="113792"/>
                  </a:lnTo>
                  <a:lnTo>
                    <a:pt x="533400" y="170688"/>
                  </a:lnTo>
                  <a:lnTo>
                    <a:pt x="685800" y="113792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469124" y="3887724"/>
              <a:ext cx="685800" cy="171450"/>
            </a:xfrm>
            <a:custGeom>
              <a:avLst/>
              <a:gdLst/>
              <a:ahLst/>
              <a:cxnLst/>
              <a:rect l="l" t="t" r="r" b="b"/>
              <a:pathLst>
                <a:path w="685800" h="171450">
                  <a:moveTo>
                    <a:pt x="457200" y="114300"/>
                  </a:moveTo>
                  <a:lnTo>
                    <a:pt x="445134" y="91948"/>
                  </a:lnTo>
                  <a:lnTo>
                    <a:pt x="412369" y="73787"/>
                  </a:lnTo>
                  <a:lnTo>
                    <a:pt x="363981" y="61594"/>
                  </a:lnTo>
                  <a:lnTo>
                    <a:pt x="304800" y="57150"/>
                  </a:lnTo>
                  <a:lnTo>
                    <a:pt x="245618" y="61594"/>
                  </a:lnTo>
                  <a:lnTo>
                    <a:pt x="197103" y="73787"/>
                  </a:lnTo>
                  <a:lnTo>
                    <a:pt x="164465" y="91948"/>
                  </a:lnTo>
                  <a:lnTo>
                    <a:pt x="152400" y="114300"/>
                  </a:lnTo>
                  <a:lnTo>
                    <a:pt x="0" y="114300"/>
                  </a:lnTo>
                  <a:lnTo>
                    <a:pt x="30860" y="63881"/>
                  </a:lnTo>
                  <a:lnTo>
                    <a:pt x="66801" y="42671"/>
                  </a:lnTo>
                  <a:lnTo>
                    <a:pt x="113919" y="25018"/>
                  </a:lnTo>
                  <a:lnTo>
                    <a:pt x="170560" y="11556"/>
                  </a:lnTo>
                  <a:lnTo>
                    <a:pt x="234696" y="3048"/>
                  </a:lnTo>
                  <a:lnTo>
                    <a:pt x="304800" y="0"/>
                  </a:lnTo>
                  <a:lnTo>
                    <a:pt x="374903" y="3048"/>
                  </a:lnTo>
                  <a:lnTo>
                    <a:pt x="439039" y="11556"/>
                  </a:lnTo>
                  <a:lnTo>
                    <a:pt x="495680" y="25018"/>
                  </a:lnTo>
                  <a:lnTo>
                    <a:pt x="542798" y="42671"/>
                  </a:lnTo>
                  <a:lnTo>
                    <a:pt x="578739" y="63881"/>
                  </a:lnTo>
                  <a:lnTo>
                    <a:pt x="609600" y="114300"/>
                  </a:lnTo>
                  <a:lnTo>
                    <a:pt x="685800" y="114300"/>
                  </a:lnTo>
                  <a:lnTo>
                    <a:pt x="533400" y="171450"/>
                  </a:lnTo>
                  <a:lnTo>
                    <a:pt x="381000" y="114300"/>
                  </a:lnTo>
                  <a:lnTo>
                    <a:pt x="45720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464552" y="3883151"/>
              <a:ext cx="619125" cy="238125"/>
            </a:xfrm>
            <a:custGeom>
              <a:avLst/>
              <a:gdLst/>
              <a:ahLst/>
              <a:cxnLst/>
              <a:rect l="l" t="t" r="r" b="b"/>
              <a:pathLst>
                <a:path w="619125" h="2381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619125" h="238125">
                  <a:moveTo>
                    <a:pt x="618744" y="233172"/>
                  </a:moveTo>
                  <a:lnTo>
                    <a:pt x="617397" y="229946"/>
                  </a:lnTo>
                  <a:lnTo>
                    <a:pt x="614172" y="228600"/>
                  </a:lnTo>
                  <a:lnTo>
                    <a:pt x="610933" y="229946"/>
                  </a:lnTo>
                  <a:lnTo>
                    <a:pt x="609600" y="233172"/>
                  </a:lnTo>
                  <a:lnTo>
                    <a:pt x="610933" y="236410"/>
                  </a:lnTo>
                  <a:lnTo>
                    <a:pt x="614172" y="237756"/>
                  </a:lnTo>
                  <a:lnTo>
                    <a:pt x="617397" y="236410"/>
                  </a:lnTo>
                  <a:lnTo>
                    <a:pt x="618744" y="2331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46370" y="3035884"/>
            <a:ext cx="25342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Add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1.0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mL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to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1.0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mL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594347" y="5442915"/>
            <a:ext cx="1018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84200" algn="l"/>
              </a:tabLst>
            </a:pPr>
            <a:r>
              <a:rPr sz="2700" spc="-37" baseline="-7716" dirty="0">
                <a:latin typeface="Verdana"/>
                <a:cs typeface="Verdana"/>
              </a:rPr>
              <a:t>1:2</a:t>
            </a:r>
            <a:r>
              <a:rPr sz="2700" baseline="-7716" dirty="0">
                <a:latin typeface="Verdana"/>
                <a:cs typeface="Verdana"/>
              </a:rPr>
              <a:t>	</a:t>
            </a:r>
            <a:r>
              <a:rPr sz="1800" spc="-25" dirty="0">
                <a:latin typeface="Verdana"/>
                <a:cs typeface="Verdana"/>
              </a:rPr>
              <a:t>1:4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838058" y="5475833"/>
            <a:ext cx="421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Verdana"/>
                <a:cs typeface="Verdana"/>
              </a:rPr>
              <a:t>1:8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159AC7A-0665-2669-F7E6-BAF0139E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52" y="350196"/>
            <a:ext cx="3485178" cy="16245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500"/>
              <a:t>Questionse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7AD693-46E5-17A5-C8B7-A25527462516}"/>
              </a:ext>
            </a:extLst>
          </p:cNvPr>
          <p:cNvSpPr txBox="1"/>
          <p:nvPr/>
        </p:nvSpPr>
        <p:spPr>
          <a:xfrm>
            <a:off x="381001" y="2286000"/>
            <a:ext cx="3675530" cy="4070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1- How much solute is required to make 400 mL of 0.8 M CaCl</a:t>
            </a:r>
            <a:r>
              <a:rPr lang="en-US" sz="17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(MW 110.98 g/mol)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2- Prepare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100 mL of 0.15 M KCL from 10 M KCL stock solution.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D7DB43-933A-AD27-E96F-446F3B4096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486" r="42972"/>
          <a:stretch/>
        </p:blipFill>
        <p:spPr>
          <a:xfrm>
            <a:off x="4572000" y="1"/>
            <a:ext cx="45771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5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277" y="1630756"/>
            <a:ext cx="7607300" cy="374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183515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Making</a:t>
            </a:r>
            <a:r>
              <a:rPr sz="3000" spc="-1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solutions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important</a:t>
            </a:r>
            <a:r>
              <a:rPr sz="3000" spc="-1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13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any </a:t>
            </a:r>
            <a:r>
              <a:rPr sz="3000" dirty="0">
                <a:latin typeface="Verdana"/>
                <a:cs typeface="Verdana"/>
              </a:rPr>
              <a:t>area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Biology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90"/>
              </a:spcBef>
              <a:buClr>
                <a:srgbClr val="CC0000"/>
              </a:buClr>
              <a:buFont typeface="Lucida Grande"/>
              <a:buChar char="□"/>
            </a:pPr>
            <a:endParaRPr sz="3000">
              <a:latin typeface="Verdana"/>
              <a:cs typeface="Verdana"/>
            </a:endParaRPr>
          </a:p>
          <a:p>
            <a:pPr marL="481965" marR="5080" indent="-469900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Accuracy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critical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</a:t>
            </a:r>
            <a:r>
              <a:rPr sz="3000" spc="-9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incorrect </a:t>
            </a:r>
            <a:r>
              <a:rPr sz="3000" dirty="0">
                <a:latin typeface="Verdana"/>
                <a:cs typeface="Verdana"/>
              </a:rPr>
              <a:t>solution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can</a:t>
            </a:r>
            <a:r>
              <a:rPr sz="3000" spc="-114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destroy</a:t>
            </a:r>
            <a:r>
              <a:rPr sz="3000" spc="-10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months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years </a:t>
            </a:r>
            <a:r>
              <a:rPr sz="3000" dirty="0">
                <a:latin typeface="Verdana"/>
                <a:cs typeface="Verdana"/>
              </a:rPr>
              <a:t>worth</a:t>
            </a:r>
            <a:r>
              <a:rPr sz="3000" spc="-10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work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9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could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delay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spc="-50" dirty="0">
                <a:latin typeface="Verdana"/>
                <a:cs typeface="Verdana"/>
              </a:rPr>
              <a:t>a </a:t>
            </a:r>
            <a:r>
              <a:rPr sz="3000" dirty="0">
                <a:latin typeface="Verdana"/>
                <a:cs typeface="Verdana"/>
              </a:rPr>
              <a:t>critical</a:t>
            </a:r>
            <a:r>
              <a:rPr sz="3000" spc="-10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drug</a:t>
            </a:r>
            <a:r>
              <a:rPr sz="3000" spc="-1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from</a:t>
            </a:r>
            <a:r>
              <a:rPr sz="3000" spc="-1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being</a:t>
            </a:r>
            <a:r>
              <a:rPr sz="3000" spc="-10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available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to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market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place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Key</a:t>
            </a:r>
            <a:r>
              <a:rPr spc="-140" dirty="0"/>
              <a:t> </a:t>
            </a:r>
            <a:r>
              <a:rPr spc="-10" dirty="0"/>
              <a:t>Terms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277" y="1633804"/>
            <a:ext cx="7397115" cy="4446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95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2600" b="1" dirty="0">
                <a:latin typeface="Verdana"/>
                <a:cs typeface="Verdana"/>
              </a:rPr>
              <a:t>Solute</a:t>
            </a:r>
            <a:r>
              <a:rPr sz="2600" dirty="0">
                <a:latin typeface="Verdana"/>
                <a:cs typeface="Verdana"/>
              </a:rPr>
              <a:t>: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substances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that</a:t>
            </a:r>
            <a:r>
              <a:rPr sz="2600" spc="-114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are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dissolved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160"/>
              </a:spcBef>
              <a:buClr>
                <a:srgbClr val="CC0000"/>
              </a:buClr>
              <a:buFont typeface="Lucida Grande"/>
              <a:buChar char="□"/>
            </a:pPr>
            <a:endParaRPr sz="2600">
              <a:latin typeface="Verdana"/>
              <a:cs typeface="Verdana"/>
            </a:endParaRPr>
          </a:p>
          <a:p>
            <a:pPr marL="481965" marR="5080" indent="-469900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2600" b="1" dirty="0">
                <a:latin typeface="Verdana"/>
                <a:cs typeface="Verdana"/>
              </a:rPr>
              <a:t>Solvent</a:t>
            </a:r>
            <a:r>
              <a:rPr sz="2600" dirty="0">
                <a:latin typeface="Verdana"/>
                <a:cs typeface="Verdana"/>
              </a:rPr>
              <a:t>: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substances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in</a:t>
            </a:r>
            <a:r>
              <a:rPr sz="2600" spc="-1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which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solutes</a:t>
            </a:r>
            <a:r>
              <a:rPr sz="2600" spc="-13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are </a:t>
            </a:r>
            <a:r>
              <a:rPr sz="2600" dirty="0">
                <a:latin typeface="Verdana"/>
                <a:cs typeface="Verdana"/>
              </a:rPr>
              <a:t>dissolved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(</a:t>
            </a:r>
            <a:r>
              <a:rPr sz="1600" dirty="0">
                <a:latin typeface="Verdana"/>
                <a:cs typeface="Verdana"/>
              </a:rPr>
              <a:t>often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times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this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is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water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or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buffer</a:t>
            </a:r>
            <a:r>
              <a:rPr sz="2600" spc="-10" dirty="0">
                <a:latin typeface="Verdana"/>
                <a:cs typeface="Verdana"/>
              </a:rPr>
              <a:t>)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165"/>
              </a:spcBef>
              <a:buClr>
                <a:srgbClr val="CC0000"/>
              </a:buClr>
              <a:buFont typeface="Lucida Grande"/>
              <a:buChar char="□"/>
            </a:pPr>
            <a:endParaRPr sz="26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2600" b="1" dirty="0">
                <a:latin typeface="Verdana"/>
                <a:cs typeface="Verdana"/>
              </a:rPr>
              <a:t>Concentration</a:t>
            </a:r>
            <a:r>
              <a:rPr sz="2600" dirty="0">
                <a:latin typeface="Verdana"/>
                <a:cs typeface="Verdana"/>
              </a:rPr>
              <a:t>: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amount</a:t>
            </a:r>
            <a:r>
              <a:rPr sz="2600" spc="-1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per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volume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165"/>
              </a:spcBef>
              <a:buClr>
                <a:srgbClr val="CC0000"/>
              </a:buClr>
              <a:buFont typeface="Lucida Grande"/>
              <a:buChar char="□"/>
            </a:pPr>
            <a:endParaRPr sz="2600">
              <a:latin typeface="Verdana"/>
              <a:cs typeface="Verdana"/>
            </a:endParaRPr>
          </a:p>
          <a:p>
            <a:pPr marL="481965" marR="667385" indent="-469900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2600" b="1" dirty="0">
                <a:latin typeface="Verdana"/>
                <a:cs typeface="Verdana"/>
              </a:rPr>
              <a:t>Solution</a:t>
            </a:r>
            <a:r>
              <a:rPr sz="2600" dirty="0">
                <a:latin typeface="Verdana"/>
                <a:cs typeface="Verdana"/>
              </a:rPr>
              <a:t>: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1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homogeneous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mixture</a:t>
            </a:r>
            <a:r>
              <a:rPr sz="2600" spc="-16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in </a:t>
            </a:r>
            <a:r>
              <a:rPr sz="2600" dirty="0">
                <a:latin typeface="Verdana"/>
                <a:cs typeface="Verdana"/>
              </a:rPr>
              <a:t>which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one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or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more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substances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are </a:t>
            </a:r>
            <a:r>
              <a:rPr sz="2600" dirty="0">
                <a:latin typeface="Verdana"/>
                <a:cs typeface="Verdana"/>
              </a:rPr>
              <a:t>dissolved</a:t>
            </a:r>
            <a:r>
              <a:rPr sz="2600" spc="-1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in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another.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Concentration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49808" y="2121407"/>
            <a:ext cx="1313815" cy="3304540"/>
            <a:chOff x="749808" y="2121407"/>
            <a:chExt cx="1313815" cy="3304540"/>
          </a:xfrm>
        </p:grpSpPr>
        <p:sp>
          <p:nvSpPr>
            <p:cNvPr id="4" name="object 4"/>
            <p:cNvSpPr/>
            <p:nvPr/>
          </p:nvSpPr>
          <p:spPr>
            <a:xfrm>
              <a:off x="763524" y="2135123"/>
              <a:ext cx="990600" cy="3276600"/>
            </a:xfrm>
            <a:custGeom>
              <a:avLst/>
              <a:gdLst/>
              <a:ahLst/>
              <a:cxnLst/>
              <a:rect l="l" t="t" r="r" b="b"/>
              <a:pathLst>
                <a:path w="990600" h="3276600">
                  <a:moveTo>
                    <a:pt x="495300" y="0"/>
                  </a:moveTo>
                  <a:lnTo>
                    <a:pt x="441858" y="2412"/>
                  </a:lnTo>
                  <a:lnTo>
                    <a:pt x="389953" y="9525"/>
                  </a:lnTo>
                  <a:lnTo>
                    <a:pt x="339915" y="21081"/>
                  </a:lnTo>
                  <a:lnTo>
                    <a:pt x="292036" y="36702"/>
                  </a:lnTo>
                  <a:lnTo>
                    <a:pt x="246659" y="56387"/>
                  </a:lnTo>
                  <a:lnTo>
                    <a:pt x="204089" y="79628"/>
                  </a:lnTo>
                  <a:lnTo>
                    <a:pt x="164655" y="106172"/>
                  </a:lnTo>
                  <a:lnTo>
                    <a:pt x="128663" y="135889"/>
                  </a:lnTo>
                  <a:lnTo>
                    <a:pt x="96443" y="168401"/>
                  </a:lnTo>
                  <a:lnTo>
                    <a:pt x="68300" y="203580"/>
                  </a:lnTo>
                  <a:lnTo>
                    <a:pt x="44564" y="241046"/>
                  </a:lnTo>
                  <a:lnTo>
                    <a:pt x="25539" y="280542"/>
                  </a:lnTo>
                  <a:lnTo>
                    <a:pt x="11569" y="321945"/>
                  </a:lnTo>
                  <a:lnTo>
                    <a:pt x="2946" y="364743"/>
                  </a:lnTo>
                  <a:lnTo>
                    <a:pt x="0" y="408939"/>
                  </a:lnTo>
                  <a:lnTo>
                    <a:pt x="0" y="2866390"/>
                  </a:lnTo>
                  <a:lnTo>
                    <a:pt x="2946" y="2910586"/>
                  </a:lnTo>
                  <a:lnTo>
                    <a:pt x="11569" y="2953512"/>
                  </a:lnTo>
                  <a:lnTo>
                    <a:pt x="25539" y="2994914"/>
                  </a:lnTo>
                  <a:lnTo>
                    <a:pt x="44564" y="3034538"/>
                  </a:lnTo>
                  <a:lnTo>
                    <a:pt x="68300" y="3072130"/>
                  </a:lnTo>
                  <a:lnTo>
                    <a:pt x="96443" y="3107309"/>
                  </a:lnTo>
                  <a:lnTo>
                    <a:pt x="128663" y="3140075"/>
                  </a:lnTo>
                  <a:lnTo>
                    <a:pt x="164655" y="3169920"/>
                  </a:lnTo>
                  <a:lnTo>
                    <a:pt x="204089" y="3196590"/>
                  </a:lnTo>
                  <a:lnTo>
                    <a:pt x="246659" y="3219958"/>
                  </a:lnTo>
                  <a:lnTo>
                    <a:pt x="292036" y="3239642"/>
                  </a:lnTo>
                  <a:lnTo>
                    <a:pt x="339915" y="3255391"/>
                  </a:lnTo>
                  <a:lnTo>
                    <a:pt x="389953" y="3266948"/>
                  </a:lnTo>
                  <a:lnTo>
                    <a:pt x="441858" y="3274187"/>
                  </a:lnTo>
                  <a:lnTo>
                    <a:pt x="495300" y="3276600"/>
                  </a:lnTo>
                  <a:lnTo>
                    <a:pt x="548513" y="3274187"/>
                  </a:lnTo>
                  <a:lnTo>
                    <a:pt x="600202" y="3266948"/>
                  </a:lnTo>
                  <a:lnTo>
                    <a:pt x="650240" y="3255391"/>
                  </a:lnTo>
                  <a:lnTo>
                    <a:pt x="697992" y="3239642"/>
                  </a:lnTo>
                  <a:lnTo>
                    <a:pt x="743331" y="3219958"/>
                  </a:lnTo>
                  <a:lnTo>
                    <a:pt x="786003" y="3196590"/>
                  </a:lnTo>
                  <a:lnTo>
                    <a:pt x="825500" y="3169920"/>
                  </a:lnTo>
                  <a:lnTo>
                    <a:pt x="861441" y="3140075"/>
                  </a:lnTo>
                  <a:lnTo>
                    <a:pt x="893826" y="3107309"/>
                  </a:lnTo>
                  <a:lnTo>
                    <a:pt x="922019" y="3072130"/>
                  </a:lnTo>
                  <a:lnTo>
                    <a:pt x="945895" y="3034538"/>
                  </a:lnTo>
                  <a:lnTo>
                    <a:pt x="964945" y="2994914"/>
                  </a:lnTo>
                  <a:lnTo>
                    <a:pt x="978915" y="2953512"/>
                  </a:lnTo>
                  <a:lnTo>
                    <a:pt x="987678" y="2910586"/>
                  </a:lnTo>
                  <a:lnTo>
                    <a:pt x="990600" y="2866390"/>
                  </a:lnTo>
                  <a:lnTo>
                    <a:pt x="990600" y="408939"/>
                  </a:lnTo>
                  <a:lnTo>
                    <a:pt x="987678" y="364743"/>
                  </a:lnTo>
                  <a:lnTo>
                    <a:pt x="978915" y="321945"/>
                  </a:lnTo>
                  <a:lnTo>
                    <a:pt x="964945" y="280542"/>
                  </a:lnTo>
                  <a:lnTo>
                    <a:pt x="945895" y="241046"/>
                  </a:lnTo>
                  <a:lnTo>
                    <a:pt x="922019" y="203580"/>
                  </a:lnTo>
                  <a:lnTo>
                    <a:pt x="893826" y="168401"/>
                  </a:lnTo>
                  <a:lnTo>
                    <a:pt x="861441" y="135889"/>
                  </a:lnTo>
                  <a:lnTo>
                    <a:pt x="825500" y="106172"/>
                  </a:lnTo>
                  <a:lnTo>
                    <a:pt x="786003" y="79628"/>
                  </a:lnTo>
                  <a:lnTo>
                    <a:pt x="743331" y="56387"/>
                  </a:lnTo>
                  <a:lnTo>
                    <a:pt x="697992" y="36702"/>
                  </a:lnTo>
                  <a:lnTo>
                    <a:pt x="650240" y="21081"/>
                  </a:lnTo>
                  <a:lnTo>
                    <a:pt x="600202" y="9525"/>
                  </a:lnTo>
                  <a:lnTo>
                    <a:pt x="548513" y="2412"/>
                  </a:lnTo>
                  <a:lnTo>
                    <a:pt x="495300" y="0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9808" y="2121407"/>
              <a:ext cx="1018540" cy="3304540"/>
            </a:xfrm>
            <a:custGeom>
              <a:avLst/>
              <a:gdLst/>
              <a:ahLst/>
              <a:cxnLst/>
              <a:rect l="l" t="t" r="r" b="b"/>
              <a:pathLst>
                <a:path w="1018539" h="3304540">
                  <a:moveTo>
                    <a:pt x="27419" y="13716"/>
                  </a:moveTo>
                  <a:lnTo>
                    <a:pt x="23406" y="4025"/>
                  </a:lnTo>
                  <a:lnTo>
                    <a:pt x="13716" y="0"/>
                  </a:lnTo>
                  <a:lnTo>
                    <a:pt x="4013" y="4025"/>
                  </a:lnTo>
                  <a:lnTo>
                    <a:pt x="0" y="13716"/>
                  </a:lnTo>
                  <a:lnTo>
                    <a:pt x="4013" y="23418"/>
                  </a:lnTo>
                  <a:lnTo>
                    <a:pt x="13716" y="27432"/>
                  </a:lnTo>
                  <a:lnTo>
                    <a:pt x="23406" y="23418"/>
                  </a:lnTo>
                  <a:lnTo>
                    <a:pt x="27419" y="13716"/>
                  </a:lnTo>
                  <a:close/>
                </a:path>
                <a:path w="1018539" h="3304540">
                  <a:moveTo>
                    <a:pt x="1018032" y="3290316"/>
                  </a:moveTo>
                  <a:lnTo>
                    <a:pt x="1014006" y="3280626"/>
                  </a:lnTo>
                  <a:lnTo>
                    <a:pt x="1004316" y="3276600"/>
                  </a:lnTo>
                  <a:lnTo>
                    <a:pt x="994613" y="3280626"/>
                  </a:lnTo>
                  <a:lnTo>
                    <a:pt x="990600" y="3290316"/>
                  </a:lnTo>
                  <a:lnTo>
                    <a:pt x="994613" y="3300018"/>
                  </a:lnTo>
                  <a:lnTo>
                    <a:pt x="1004316" y="3304032"/>
                  </a:lnTo>
                  <a:lnTo>
                    <a:pt x="1014006" y="3300018"/>
                  </a:lnTo>
                  <a:lnTo>
                    <a:pt x="1018032" y="32903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3524" y="2135123"/>
              <a:ext cx="990600" cy="819150"/>
            </a:xfrm>
            <a:custGeom>
              <a:avLst/>
              <a:gdLst/>
              <a:ahLst/>
              <a:cxnLst/>
              <a:rect l="l" t="t" r="r" b="b"/>
              <a:pathLst>
                <a:path w="990600" h="819150">
                  <a:moveTo>
                    <a:pt x="495300" y="0"/>
                  </a:moveTo>
                  <a:lnTo>
                    <a:pt x="441858" y="2412"/>
                  </a:lnTo>
                  <a:lnTo>
                    <a:pt x="389953" y="9525"/>
                  </a:lnTo>
                  <a:lnTo>
                    <a:pt x="339915" y="21081"/>
                  </a:lnTo>
                  <a:lnTo>
                    <a:pt x="292036" y="36702"/>
                  </a:lnTo>
                  <a:lnTo>
                    <a:pt x="246659" y="56387"/>
                  </a:lnTo>
                  <a:lnTo>
                    <a:pt x="204089" y="79628"/>
                  </a:lnTo>
                  <a:lnTo>
                    <a:pt x="164655" y="106172"/>
                  </a:lnTo>
                  <a:lnTo>
                    <a:pt x="128663" y="135889"/>
                  </a:lnTo>
                  <a:lnTo>
                    <a:pt x="96443" y="168401"/>
                  </a:lnTo>
                  <a:lnTo>
                    <a:pt x="68300" y="203580"/>
                  </a:lnTo>
                  <a:lnTo>
                    <a:pt x="44564" y="241046"/>
                  </a:lnTo>
                  <a:lnTo>
                    <a:pt x="25539" y="280542"/>
                  </a:lnTo>
                  <a:lnTo>
                    <a:pt x="11569" y="321945"/>
                  </a:lnTo>
                  <a:lnTo>
                    <a:pt x="2946" y="364743"/>
                  </a:lnTo>
                  <a:lnTo>
                    <a:pt x="0" y="408939"/>
                  </a:lnTo>
                  <a:lnTo>
                    <a:pt x="2946" y="453136"/>
                  </a:lnTo>
                  <a:lnTo>
                    <a:pt x="11569" y="496062"/>
                  </a:lnTo>
                  <a:lnTo>
                    <a:pt x="25539" y="537463"/>
                  </a:lnTo>
                  <a:lnTo>
                    <a:pt x="44564" y="577088"/>
                  </a:lnTo>
                  <a:lnTo>
                    <a:pt x="68300" y="614679"/>
                  </a:lnTo>
                  <a:lnTo>
                    <a:pt x="96443" y="649859"/>
                  </a:lnTo>
                  <a:lnTo>
                    <a:pt x="128663" y="682625"/>
                  </a:lnTo>
                  <a:lnTo>
                    <a:pt x="164655" y="712470"/>
                  </a:lnTo>
                  <a:lnTo>
                    <a:pt x="204089" y="739139"/>
                  </a:lnTo>
                  <a:lnTo>
                    <a:pt x="246659" y="762508"/>
                  </a:lnTo>
                  <a:lnTo>
                    <a:pt x="292036" y="782192"/>
                  </a:lnTo>
                  <a:lnTo>
                    <a:pt x="339915" y="797940"/>
                  </a:lnTo>
                  <a:lnTo>
                    <a:pt x="389953" y="809498"/>
                  </a:lnTo>
                  <a:lnTo>
                    <a:pt x="441858" y="816737"/>
                  </a:lnTo>
                  <a:lnTo>
                    <a:pt x="495300" y="819150"/>
                  </a:lnTo>
                  <a:lnTo>
                    <a:pt x="548513" y="816737"/>
                  </a:lnTo>
                  <a:lnTo>
                    <a:pt x="600202" y="809498"/>
                  </a:lnTo>
                  <a:lnTo>
                    <a:pt x="650240" y="797940"/>
                  </a:lnTo>
                  <a:lnTo>
                    <a:pt x="697992" y="782192"/>
                  </a:lnTo>
                  <a:lnTo>
                    <a:pt x="743331" y="762508"/>
                  </a:lnTo>
                  <a:lnTo>
                    <a:pt x="786003" y="739139"/>
                  </a:lnTo>
                  <a:lnTo>
                    <a:pt x="825500" y="712470"/>
                  </a:lnTo>
                  <a:lnTo>
                    <a:pt x="861441" y="682625"/>
                  </a:lnTo>
                  <a:lnTo>
                    <a:pt x="893826" y="649859"/>
                  </a:lnTo>
                  <a:lnTo>
                    <a:pt x="922019" y="614679"/>
                  </a:lnTo>
                  <a:lnTo>
                    <a:pt x="945895" y="577088"/>
                  </a:lnTo>
                  <a:lnTo>
                    <a:pt x="964945" y="537463"/>
                  </a:lnTo>
                  <a:lnTo>
                    <a:pt x="978915" y="496062"/>
                  </a:lnTo>
                  <a:lnTo>
                    <a:pt x="987678" y="453136"/>
                  </a:lnTo>
                  <a:lnTo>
                    <a:pt x="990600" y="408939"/>
                  </a:lnTo>
                  <a:lnTo>
                    <a:pt x="987678" y="364743"/>
                  </a:lnTo>
                  <a:lnTo>
                    <a:pt x="978915" y="321945"/>
                  </a:lnTo>
                  <a:lnTo>
                    <a:pt x="964945" y="280542"/>
                  </a:lnTo>
                  <a:lnTo>
                    <a:pt x="945895" y="241046"/>
                  </a:lnTo>
                  <a:lnTo>
                    <a:pt x="922019" y="203580"/>
                  </a:lnTo>
                  <a:lnTo>
                    <a:pt x="893826" y="168401"/>
                  </a:lnTo>
                  <a:lnTo>
                    <a:pt x="861441" y="135889"/>
                  </a:lnTo>
                  <a:lnTo>
                    <a:pt x="825500" y="106172"/>
                  </a:lnTo>
                  <a:lnTo>
                    <a:pt x="786003" y="79628"/>
                  </a:lnTo>
                  <a:lnTo>
                    <a:pt x="743331" y="56387"/>
                  </a:lnTo>
                  <a:lnTo>
                    <a:pt x="697992" y="36702"/>
                  </a:lnTo>
                  <a:lnTo>
                    <a:pt x="650240" y="21081"/>
                  </a:lnTo>
                  <a:lnTo>
                    <a:pt x="600202" y="9525"/>
                  </a:lnTo>
                  <a:lnTo>
                    <a:pt x="548513" y="2412"/>
                  </a:lnTo>
                  <a:lnTo>
                    <a:pt x="495300" y="0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9808" y="2121407"/>
              <a:ext cx="1018540" cy="3304540"/>
            </a:xfrm>
            <a:custGeom>
              <a:avLst/>
              <a:gdLst/>
              <a:ahLst/>
              <a:cxnLst/>
              <a:rect l="l" t="t" r="r" b="b"/>
              <a:pathLst>
                <a:path w="1018539" h="3304540">
                  <a:moveTo>
                    <a:pt x="27419" y="13716"/>
                  </a:moveTo>
                  <a:lnTo>
                    <a:pt x="23406" y="4025"/>
                  </a:lnTo>
                  <a:lnTo>
                    <a:pt x="13716" y="0"/>
                  </a:lnTo>
                  <a:lnTo>
                    <a:pt x="4013" y="4025"/>
                  </a:lnTo>
                  <a:lnTo>
                    <a:pt x="0" y="13716"/>
                  </a:lnTo>
                  <a:lnTo>
                    <a:pt x="4013" y="23418"/>
                  </a:lnTo>
                  <a:lnTo>
                    <a:pt x="13716" y="27432"/>
                  </a:lnTo>
                  <a:lnTo>
                    <a:pt x="23406" y="23418"/>
                  </a:lnTo>
                  <a:lnTo>
                    <a:pt x="27419" y="13716"/>
                  </a:lnTo>
                  <a:close/>
                </a:path>
                <a:path w="1018539" h="3304540">
                  <a:moveTo>
                    <a:pt x="1018032" y="3290316"/>
                  </a:moveTo>
                  <a:lnTo>
                    <a:pt x="1014006" y="3280626"/>
                  </a:lnTo>
                  <a:lnTo>
                    <a:pt x="1004316" y="3276600"/>
                  </a:lnTo>
                  <a:lnTo>
                    <a:pt x="994613" y="3280626"/>
                  </a:lnTo>
                  <a:lnTo>
                    <a:pt x="990600" y="3290316"/>
                  </a:lnTo>
                  <a:lnTo>
                    <a:pt x="994613" y="3300018"/>
                  </a:lnTo>
                  <a:lnTo>
                    <a:pt x="1004316" y="3304032"/>
                  </a:lnTo>
                  <a:lnTo>
                    <a:pt x="1014006" y="3300018"/>
                  </a:lnTo>
                  <a:lnTo>
                    <a:pt x="1018032" y="32903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3000" y="4495799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115570"/>
                  </a:moveTo>
                  <a:lnTo>
                    <a:pt x="283210" y="115570"/>
                  </a:lnTo>
                  <a:lnTo>
                    <a:pt x="228600" y="0"/>
                  </a:lnTo>
                  <a:lnTo>
                    <a:pt x="173990" y="115570"/>
                  </a:lnTo>
                  <a:lnTo>
                    <a:pt x="0" y="115570"/>
                  </a:lnTo>
                  <a:lnTo>
                    <a:pt x="140970" y="187960"/>
                  </a:lnTo>
                  <a:lnTo>
                    <a:pt x="87630" y="304800"/>
                  </a:lnTo>
                  <a:lnTo>
                    <a:pt x="228600" y="232410"/>
                  </a:lnTo>
                  <a:lnTo>
                    <a:pt x="369570" y="304800"/>
                  </a:lnTo>
                  <a:lnTo>
                    <a:pt x="336550" y="232410"/>
                  </a:lnTo>
                  <a:lnTo>
                    <a:pt x="316230" y="187960"/>
                  </a:lnTo>
                  <a:lnTo>
                    <a:pt x="457200" y="115570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4524" y="4497323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115569"/>
                  </a:moveTo>
                  <a:lnTo>
                    <a:pt x="173989" y="115569"/>
                  </a:lnTo>
                  <a:lnTo>
                    <a:pt x="228600" y="0"/>
                  </a:lnTo>
                  <a:lnTo>
                    <a:pt x="283209" y="115569"/>
                  </a:lnTo>
                  <a:lnTo>
                    <a:pt x="457200" y="115569"/>
                  </a:lnTo>
                  <a:lnTo>
                    <a:pt x="316229" y="187959"/>
                  </a:lnTo>
                  <a:lnTo>
                    <a:pt x="369569" y="304800"/>
                  </a:lnTo>
                  <a:lnTo>
                    <a:pt x="228600" y="232409"/>
                  </a:lnTo>
                  <a:lnTo>
                    <a:pt x="87629" y="304800"/>
                  </a:lnTo>
                  <a:lnTo>
                    <a:pt x="140969" y="187959"/>
                  </a:lnTo>
                  <a:lnTo>
                    <a:pt x="0" y="11556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39952" y="4492751"/>
              <a:ext cx="466725" cy="314325"/>
            </a:xfrm>
            <a:custGeom>
              <a:avLst/>
              <a:gdLst/>
              <a:ahLst/>
              <a:cxnLst/>
              <a:rect l="l" t="t" r="r" b="b"/>
              <a:pathLst>
                <a:path w="466725" h="3143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466725" h="314325">
                  <a:moveTo>
                    <a:pt x="466344" y="309372"/>
                  </a:moveTo>
                  <a:lnTo>
                    <a:pt x="464997" y="306146"/>
                  </a:lnTo>
                  <a:lnTo>
                    <a:pt x="461772" y="304800"/>
                  </a:lnTo>
                  <a:lnTo>
                    <a:pt x="458533" y="306146"/>
                  </a:lnTo>
                  <a:lnTo>
                    <a:pt x="457200" y="309372"/>
                  </a:lnTo>
                  <a:lnTo>
                    <a:pt x="458533" y="312610"/>
                  </a:lnTo>
                  <a:lnTo>
                    <a:pt x="461772" y="313956"/>
                  </a:lnTo>
                  <a:lnTo>
                    <a:pt x="464997" y="312610"/>
                  </a:lnTo>
                  <a:lnTo>
                    <a:pt x="466344" y="309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43000" y="4952999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115570"/>
                  </a:moveTo>
                  <a:lnTo>
                    <a:pt x="283210" y="115570"/>
                  </a:lnTo>
                  <a:lnTo>
                    <a:pt x="228600" y="0"/>
                  </a:lnTo>
                  <a:lnTo>
                    <a:pt x="173990" y="115570"/>
                  </a:lnTo>
                  <a:lnTo>
                    <a:pt x="0" y="115570"/>
                  </a:lnTo>
                  <a:lnTo>
                    <a:pt x="140970" y="187960"/>
                  </a:lnTo>
                  <a:lnTo>
                    <a:pt x="87630" y="304800"/>
                  </a:lnTo>
                  <a:lnTo>
                    <a:pt x="228600" y="232410"/>
                  </a:lnTo>
                  <a:lnTo>
                    <a:pt x="369570" y="304800"/>
                  </a:lnTo>
                  <a:lnTo>
                    <a:pt x="336550" y="232410"/>
                  </a:lnTo>
                  <a:lnTo>
                    <a:pt x="316230" y="187960"/>
                  </a:lnTo>
                  <a:lnTo>
                    <a:pt x="457200" y="115570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44524" y="4954523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115569"/>
                  </a:moveTo>
                  <a:lnTo>
                    <a:pt x="173989" y="115569"/>
                  </a:lnTo>
                  <a:lnTo>
                    <a:pt x="228600" y="0"/>
                  </a:lnTo>
                  <a:lnTo>
                    <a:pt x="283209" y="115569"/>
                  </a:lnTo>
                  <a:lnTo>
                    <a:pt x="457200" y="115569"/>
                  </a:lnTo>
                  <a:lnTo>
                    <a:pt x="316229" y="187959"/>
                  </a:lnTo>
                  <a:lnTo>
                    <a:pt x="369569" y="304800"/>
                  </a:lnTo>
                  <a:lnTo>
                    <a:pt x="228600" y="232409"/>
                  </a:lnTo>
                  <a:lnTo>
                    <a:pt x="87629" y="304800"/>
                  </a:lnTo>
                  <a:lnTo>
                    <a:pt x="140969" y="187959"/>
                  </a:lnTo>
                  <a:lnTo>
                    <a:pt x="0" y="11556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39952" y="4949951"/>
              <a:ext cx="466725" cy="314325"/>
            </a:xfrm>
            <a:custGeom>
              <a:avLst/>
              <a:gdLst/>
              <a:ahLst/>
              <a:cxnLst/>
              <a:rect l="l" t="t" r="r" b="b"/>
              <a:pathLst>
                <a:path w="466725" h="3143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466725" h="314325">
                  <a:moveTo>
                    <a:pt x="466344" y="309372"/>
                  </a:moveTo>
                  <a:lnTo>
                    <a:pt x="464997" y="306146"/>
                  </a:lnTo>
                  <a:lnTo>
                    <a:pt x="461772" y="304800"/>
                  </a:lnTo>
                  <a:lnTo>
                    <a:pt x="458533" y="306146"/>
                  </a:lnTo>
                  <a:lnTo>
                    <a:pt x="457200" y="309372"/>
                  </a:lnTo>
                  <a:lnTo>
                    <a:pt x="458533" y="312610"/>
                  </a:lnTo>
                  <a:lnTo>
                    <a:pt x="461772" y="313944"/>
                  </a:lnTo>
                  <a:lnTo>
                    <a:pt x="464997" y="312610"/>
                  </a:lnTo>
                  <a:lnTo>
                    <a:pt x="466344" y="309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8200" y="4038599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115570"/>
                  </a:moveTo>
                  <a:lnTo>
                    <a:pt x="281940" y="115570"/>
                  </a:lnTo>
                  <a:lnTo>
                    <a:pt x="228600" y="0"/>
                  </a:lnTo>
                  <a:lnTo>
                    <a:pt x="173990" y="115570"/>
                  </a:lnTo>
                  <a:lnTo>
                    <a:pt x="0" y="115570"/>
                  </a:lnTo>
                  <a:lnTo>
                    <a:pt x="140970" y="187960"/>
                  </a:lnTo>
                  <a:lnTo>
                    <a:pt x="87630" y="304800"/>
                  </a:lnTo>
                  <a:lnTo>
                    <a:pt x="228600" y="232410"/>
                  </a:lnTo>
                  <a:lnTo>
                    <a:pt x="369570" y="304800"/>
                  </a:lnTo>
                  <a:lnTo>
                    <a:pt x="336524" y="232410"/>
                  </a:lnTo>
                  <a:lnTo>
                    <a:pt x="316230" y="187960"/>
                  </a:lnTo>
                  <a:lnTo>
                    <a:pt x="457200" y="115570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39724" y="4040123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115569"/>
                  </a:moveTo>
                  <a:lnTo>
                    <a:pt x="173989" y="115569"/>
                  </a:lnTo>
                  <a:lnTo>
                    <a:pt x="228600" y="0"/>
                  </a:lnTo>
                  <a:lnTo>
                    <a:pt x="281939" y="115569"/>
                  </a:lnTo>
                  <a:lnTo>
                    <a:pt x="457200" y="115569"/>
                  </a:lnTo>
                  <a:lnTo>
                    <a:pt x="316229" y="187959"/>
                  </a:lnTo>
                  <a:lnTo>
                    <a:pt x="369569" y="304800"/>
                  </a:lnTo>
                  <a:lnTo>
                    <a:pt x="228600" y="232409"/>
                  </a:lnTo>
                  <a:lnTo>
                    <a:pt x="87629" y="304800"/>
                  </a:lnTo>
                  <a:lnTo>
                    <a:pt x="140969" y="187959"/>
                  </a:lnTo>
                  <a:lnTo>
                    <a:pt x="0" y="11556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5152" y="4035551"/>
              <a:ext cx="466725" cy="314325"/>
            </a:xfrm>
            <a:custGeom>
              <a:avLst/>
              <a:gdLst/>
              <a:ahLst/>
              <a:cxnLst/>
              <a:rect l="l" t="t" r="r" b="b"/>
              <a:pathLst>
                <a:path w="466725" h="3143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466725" h="314325">
                  <a:moveTo>
                    <a:pt x="466344" y="309372"/>
                  </a:moveTo>
                  <a:lnTo>
                    <a:pt x="464997" y="306146"/>
                  </a:lnTo>
                  <a:lnTo>
                    <a:pt x="461772" y="304800"/>
                  </a:lnTo>
                  <a:lnTo>
                    <a:pt x="458533" y="306146"/>
                  </a:lnTo>
                  <a:lnTo>
                    <a:pt x="457200" y="309372"/>
                  </a:lnTo>
                  <a:lnTo>
                    <a:pt x="458533" y="312610"/>
                  </a:lnTo>
                  <a:lnTo>
                    <a:pt x="461772" y="313956"/>
                  </a:lnTo>
                  <a:lnTo>
                    <a:pt x="464997" y="312610"/>
                  </a:lnTo>
                  <a:lnTo>
                    <a:pt x="466344" y="309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95400" y="3962399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116840"/>
                  </a:moveTo>
                  <a:lnTo>
                    <a:pt x="281940" y="116840"/>
                  </a:lnTo>
                  <a:lnTo>
                    <a:pt x="228600" y="0"/>
                  </a:lnTo>
                  <a:lnTo>
                    <a:pt x="173990" y="116840"/>
                  </a:lnTo>
                  <a:lnTo>
                    <a:pt x="0" y="116840"/>
                  </a:lnTo>
                  <a:lnTo>
                    <a:pt x="140970" y="187960"/>
                  </a:lnTo>
                  <a:lnTo>
                    <a:pt x="87630" y="304800"/>
                  </a:lnTo>
                  <a:lnTo>
                    <a:pt x="228600" y="232410"/>
                  </a:lnTo>
                  <a:lnTo>
                    <a:pt x="369570" y="304800"/>
                  </a:lnTo>
                  <a:lnTo>
                    <a:pt x="336550" y="232410"/>
                  </a:lnTo>
                  <a:lnTo>
                    <a:pt x="316230" y="187960"/>
                  </a:lnTo>
                  <a:lnTo>
                    <a:pt x="457200" y="116840"/>
                  </a:lnTo>
                  <a:close/>
                </a:path>
              </a:pathLst>
            </a:custGeom>
            <a:solidFill>
              <a:srgbClr val="A1B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96924" y="3963923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0" y="116839"/>
                  </a:moveTo>
                  <a:lnTo>
                    <a:pt x="173989" y="116839"/>
                  </a:lnTo>
                  <a:lnTo>
                    <a:pt x="228600" y="0"/>
                  </a:lnTo>
                  <a:lnTo>
                    <a:pt x="281939" y="116839"/>
                  </a:lnTo>
                  <a:lnTo>
                    <a:pt x="457200" y="116839"/>
                  </a:lnTo>
                  <a:lnTo>
                    <a:pt x="316229" y="187959"/>
                  </a:lnTo>
                  <a:lnTo>
                    <a:pt x="369569" y="304800"/>
                  </a:lnTo>
                  <a:lnTo>
                    <a:pt x="228600" y="232409"/>
                  </a:lnTo>
                  <a:lnTo>
                    <a:pt x="87629" y="304800"/>
                  </a:lnTo>
                  <a:lnTo>
                    <a:pt x="140969" y="187959"/>
                  </a:lnTo>
                  <a:lnTo>
                    <a:pt x="0" y="11683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92352" y="3959351"/>
              <a:ext cx="466725" cy="314325"/>
            </a:xfrm>
            <a:custGeom>
              <a:avLst/>
              <a:gdLst/>
              <a:ahLst/>
              <a:cxnLst/>
              <a:rect l="l" t="t" r="r" b="b"/>
              <a:pathLst>
                <a:path w="466725" h="314325">
                  <a:moveTo>
                    <a:pt x="9144" y="4572"/>
                  </a:moveTo>
                  <a:lnTo>
                    <a:pt x="7797" y="1346"/>
                  </a:lnTo>
                  <a:lnTo>
                    <a:pt x="4572" y="0"/>
                  </a:lnTo>
                  <a:lnTo>
                    <a:pt x="1333" y="1346"/>
                  </a:lnTo>
                  <a:lnTo>
                    <a:pt x="0" y="4572"/>
                  </a:lnTo>
                  <a:lnTo>
                    <a:pt x="1333" y="7810"/>
                  </a:lnTo>
                  <a:lnTo>
                    <a:pt x="4572" y="9156"/>
                  </a:lnTo>
                  <a:lnTo>
                    <a:pt x="7797" y="7810"/>
                  </a:lnTo>
                  <a:lnTo>
                    <a:pt x="9144" y="4572"/>
                  </a:lnTo>
                  <a:close/>
                </a:path>
                <a:path w="466725" h="314325">
                  <a:moveTo>
                    <a:pt x="466344" y="309372"/>
                  </a:moveTo>
                  <a:lnTo>
                    <a:pt x="464997" y="306146"/>
                  </a:lnTo>
                  <a:lnTo>
                    <a:pt x="461772" y="304800"/>
                  </a:lnTo>
                  <a:lnTo>
                    <a:pt x="458533" y="306146"/>
                  </a:lnTo>
                  <a:lnTo>
                    <a:pt x="457200" y="309372"/>
                  </a:lnTo>
                  <a:lnTo>
                    <a:pt x="458533" y="312610"/>
                  </a:lnTo>
                  <a:lnTo>
                    <a:pt x="461772" y="313956"/>
                  </a:lnTo>
                  <a:lnTo>
                    <a:pt x="464997" y="312610"/>
                  </a:lnTo>
                  <a:lnTo>
                    <a:pt x="466344" y="309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63524" y="3582923"/>
              <a:ext cx="990600" cy="0"/>
            </a:xfrm>
            <a:custGeom>
              <a:avLst/>
              <a:gdLst/>
              <a:ahLst/>
              <a:cxnLst/>
              <a:rect l="l" t="t" r="r" b="b"/>
              <a:pathLst>
                <a:path w="990600">
                  <a:moveTo>
                    <a:pt x="0" y="0"/>
                  </a:moveTo>
                  <a:lnTo>
                    <a:pt x="990600" y="0"/>
                  </a:lnTo>
                </a:path>
              </a:pathLst>
            </a:custGeom>
            <a:ln w="579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54124" y="3506723"/>
              <a:ext cx="304800" cy="76200"/>
            </a:xfrm>
            <a:custGeom>
              <a:avLst/>
              <a:gdLst/>
              <a:ahLst/>
              <a:cxnLst/>
              <a:rect l="l" t="t" r="r" b="b"/>
              <a:pathLst>
                <a:path w="304800" h="76200">
                  <a:moveTo>
                    <a:pt x="0" y="76200"/>
                  </a:moveTo>
                  <a:lnTo>
                    <a:pt x="3048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044954" y="2093468"/>
            <a:ext cx="3571240" cy="3063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3365" marR="508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Verdana"/>
                <a:cs typeface="Verdana"/>
              </a:rPr>
              <a:t>If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each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star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represents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1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mg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of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NaCl, </a:t>
            </a:r>
            <a:r>
              <a:rPr sz="1400" dirty="0">
                <a:latin typeface="Verdana"/>
                <a:cs typeface="Verdana"/>
              </a:rPr>
              <a:t>what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is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the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total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amt.</a:t>
            </a:r>
            <a:r>
              <a:rPr sz="1400" spc="-4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of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NaCl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in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the </a:t>
            </a:r>
            <a:r>
              <a:rPr sz="1400" spc="-10" dirty="0">
                <a:latin typeface="Verdana"/>
                <a:cs typeface="Verdana"/>
              </a:rPr>
              <a:t>tube?</a:t>
            </a:r>
            <a:endParaRPr sz="1400">
              <a:latin typeface="Verdana"/>
              <a:cs typeface="Verdana"/>
            </a:endParaRPr>
          </a:p>
          <a:p>
            <a:pPr marL="1079500">
              <a:lnSpc>
                <a:spcPct val="100000"/>
              </a:lnSpc>
              <a:spcBef>
                <a:spcPts val="810"/>
              </a:spcBef>
            </a:pPr>
            <a:r>
              <a:rPr sz="1600" b="1" dirty="0">
                <a:latin typeface="Verdana"/>
                <a:cs typeface="Verdana"/>
              </a:rPr>
              <a:t>4</a:t>
            </a:r>
            <a:r>
              <a:rPr sz="1600" b="1" spc="-60" dirty="0">
                <a:latin typeface="Verdana"/>
                <a:cs typeface="Verdana"/>
              </a:rPr>
              <a:t> </a:t>
            </a:r>
            <a:r>
              <a:rPr sz="1600" b="1" spc="-35" dirty="0">
                <a:latin typeface="Verdana"/>
                <a:cs typeface="Verdana"/>
              </a:rPr>
              <a:t>mg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5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mL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910"/>
              </a:spcBef>
            </a:pPr>
            <a:endParaRPr sz="1800">
              <a:latin typeface="Verdana"/>
              <a:cs typeface="Verdana"/>
            </a:endParaRPr>
          </a:p>
          <a:p>
            <a:pPr marL="179705" marR="557530">
              <a:lnSpc>
                <a:spcPct val="101400"/>
              </a:lnSpc>
            </a:pPr>
            <a:r>
              <a:rPr sz="1400" dirty="0">
                <a:latin typeface="Verdana"/>
                <a:cs typeface="Verdana"/>
              </a:rPr>
              <a:t>What</a:t>
            </a:r>
            <a:r>
              <a:rPr sz="1400" spc="-4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is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the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conc.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of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NaCl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in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the </a:t>
            </a:r>
            <a:r>
              <a:rPr sz="1400" dirty="0">
                <a:latin typeface="Verdana"/>
                <a:cs typeface="Verdana"/>
              </a:rPr>
              <a:t>tube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in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mg/mL?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40"/>
              </a:spcBef>
            </a:pPr>
            <a:endParaRPr sz="1400">
              <a:latin typeface="Verdana"/>
              <a:cs typeface="Verdana"/>
            </a:endParaRPr>
          </a:p>
          <a:p>
            <a:pPr marL="447040" algn="ctr">
              <a:lnSpc>
                <a:spcPct val="100000"/>
              </a:lnSpc>
            </a:pPr>
            <a:r>
              <a:rPr sz="1600" b="1" dirty="0">
                <a:latin typeface="Verdana"/>
                <a:cs typeface="Verdana"/>
              </a:rPr>
              <a:t>4</a:t>
            </a:r>
            <a:r>
              <a:rPr sz="1600" b="1" spc="-35" dirty="0">
                <a:latin typeface="Verdana"/>
                <a:cs typeface="Verdana"/>
              </a:rPr>
              <a:t> </a:t>
            </a:r>
            <a:r>
              <a:rPr sz="1600" b="1" dirty="0">
                <a:latin typeface="Verdana"/>
                <a:cs typeface="Verdana"/>
              </a:rPr>
              <a:t>mg</a:t>
            </a:r>
            <a:r>
              <a:rPr sz="1600" b="1" spc="-40" dirty="0">
                <a:latin typeface="Verdana"/>
                <a:cs typeface="Verdana"/>
              </a:rPr>
              <a:t> </a:t>
            </a:r>
            <a:r>
              <a:rPr sz="1600" b="1" dirty="0">
                <a:latin typeface="Verdana"/>
                <a:cs typeface="Verdana"/>
              </a:rPr>
              <a:t>/</a:t>
            </a:r>
            <a:r>
              <a:rPr sz="1600" b="1" spc="-20" dirty="0">
                <a:latin typeface="Verdana"/>
                <a:cs typeface="Verdana"/>
              </a:rPr>
              <a:t> </a:t>
            </a:r>
            <a:r>
              <a:rPr sz="1600" b="1" dirty="0">
                <a:latin typeface="Verdana"/>
                <a:cs typeface="Verdana"/>
              </a:rPr>
              <a:t>5mL</a:t>
            </a:r>
            <a:r>
              <a:rPr sz="1600" b="1" spc="-60" dirty="0">
                <a:latin typeface="Verdana"/>
                <a:cs typeface="Verdana"/>
              </a:rPr>
              <a:t> </a:t>
            </a:r>
            <a:r>
              <a:rPr sz="1600" b="1" dirty="0">
                <a:latin typeface="Verdana"/>
                <a:cs typeface="Verdana"/>
              </a:rPr>
              <a:t>=</a:t>
            </a:r>
            <a:r>
              <a:rPr sz="1600" b="1" spc="-25" dirty="0">
                <a:latin typeface="Verdana"/>
                <a:cs typeface="Verdana"/>
              </a:rPr>
              <a:t> </a:t>
            </a:r>
            <a:r>
              <a:rPr sz="1600" b="1" dirty="0">
                <a:latin typeface="Verdana"/>
                <a:cs typeface="Verdana"/>
              </a:rPr>
              <a:t>0.8</a:t>
            </a:r>
            <a:r>
              <a:rPr sz="1600" b="1" spc="-5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mg/mL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Calculations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887" y="1630756"/>
            <a:ext cx="7780655" cy="385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407034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There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are</a:t>
            </a:r>
            <a:r>
              <a:rPr sz="3000" spc="-9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few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equations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you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spc="-20" dirty="0">
                <a:latin typeface="Verdana"/>
                <a:cs typeface="Verdana"/>
              </a:rPr>
              <a:t>need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remember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order</a:t>
            </a:r>
            <a:r>
              <a:rPr sz="3000" spc="-9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determine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required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amount</a:t>
            </a:r>
            <a:r>
              <a:rPr sz="3000" spc="-1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10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solute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and </a:t>
            </a:r>
            <a:r>
              <a:rPr sz="3000" dirty="0">
                <a:latin typeface="Verdana"/>
                <a:cs typeface="Verdana"/>
              </a:rPr>
              <a:t>solvent</a:t>
            </a:r>
            <a:r>
              <a:rPr sz="3000" spc="-17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required.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8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spc="-60" dirty="0">
                <a:latin typeface="Verdana"/>
                <a:cs typeface="Verdana"/>
              </a:rPr>
              <a:t>Take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your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time</a:t>
            </a:r>
            <a:r>
              <a:rPr sz="3000" spc="-7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5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your</a:t>
            </a:r>
            <a:r>
              <a:rPr sz="3000" spc="-10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calculations</a:t>
            </a:r>
            <a:endParaRPr sz="30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62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Remember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1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cancel</a:t>
            </a:r>
            <a:r>
              <a:rPr sz="2600" spc="-12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units</a:t>
            </a:r>
            <a:endParaRPr sz="26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Ask</a:t>
            </a:r>
            <a:r>
              <a:rPr sz="2600" spc="-114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yourself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if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the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answer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makes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sense</a:t>
            </a:r>
            <a:endParaRPr sz="26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70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Record</a:t>
            </a:r>
            <a:r>
              <a:rPr sz="2600" spc="-1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all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calculations</a:t>
            </a:r>
            <a:r>
              <a:rPr sz="2600" spc="-13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and</a:t>
            </a:r>
            <a:r>
              <a:rPr sz="2600" spc="-12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formulas</a:t>
            </a:r>
            <a:r>
              <a:rPr sz="2600" spc="-145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used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Weight</a:t>
            </a:r>
            <a:r>
              <a:rPr spc="-165" dirty="0"/>
              <a:t> </a:t>
            </a:r>
            <a:r>
              <a:rPr dirty="0"/>
              <a:t>per</a:t>
            </a:r>
            <a:r>
              <a:rPr spc="-125" dirty="0"/>
              <a:t> </a:t>
            </a:r>
            <a:r>
              <a:rPr spc="-10" dirty="0"/>
              <a:t>Volume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4448" y="1630756"/>
            <a:ext cx="7550784" cy="2900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5140" marR="1471295" indent="-47244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5140" algn="l"/>
              </a:tabLst>
            </a:pPr>
            <a:r>
              <a:rPr sz="3000" dirty="0">
                <a:latin typeface="Verdana"/>
                <a:cs typeface="Verdana"/>
              </a:rPr>
              <a:t>Simplest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way</a:t>
            </a:r>
            <a:r>
              <a:rPr sz="3000" spc="-1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expressing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spc="-50" dirty="0">
                <a:latin typeface="Verdana"/>
                <a:cs typeface="Verdana"/>
              </a:rPr>
              <a:t>a </a:t>
            </a:r>
            <a:r>
              <a:rPr sz="3000" spc="-10" dirty="0">
                <a:latin typeface="Verdana"/>
                <a:cs typeface="Verdana"/>
              </a:rPr>
              <a:t>concentration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350"/>
              </a:spcBef>
              <a:buClr>
                <a:srgbClr val="CC0000"/>
              </a:buClr>
              <a:buFont typeface="Lucida Grande"/>
              <a:buChar char="□"/>
            </a:pPr>
            <a:endParaRPr sz="3000">
              <a:latin typeface="Verdana"/>
              <a:cs typeface="Verdana"/>
            </a:endParaRPr>
          </a:p>
          <a:p>
            <a:pPr marL="484505" indent="-471805">
              <a:lnSpc>
                <a:spcPct val="100000"/>
              </a:lnSpc>
              <a:buClr>
                <a:srgbClr val="CC0000"/>
              </a:buClr>
              <a:buFont typeface="Lucida Grande"/>
              <a:buChar char="□"/>
              <a:tabLst>
                <a:tab pos="484505" algn="l"/>
              </a:tabLst>
            </a:pPr>
            <a:r>
              <a:rPr sz="3000" dirty="0">
                <a:latin typeface="Verdana"/>
                <a:cs typeface="Verdana"/>
              </a:rPr>
              <a:t>Example: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2mg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/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mL</a:t>
            </a:r>
            <a:endParaRPr sz="3000">
              <a:latin typeface="Verdana"/>
              <a:cs typeface="Verdana"/>
            </a:endParaRPr>
          </a:p>
          <a:p>
            <a:pPr marL="920750" marR="5080" lvl="1" indent="-436245">
              <a:lnSpc>
                <a:spcPct val="100000"/>
              </a:lnSpc>
              <a:spcBef>
                <a:spcPts val="595"/>
              </a:spcBef>
              <a:buClr>
                <a:srgbClr val="CC0000"/>
              </a:buClr>
              <a:buFont typeface="Lucida Grande"/>
              <a:buChar char="■"/>
              <a:tabLst>
                <a:tab pos="920750" algn="l"/>
              </a:tabLst>
            </a:pPr>
            <a:r>
              <a:rPr sz="2600" dirty="0">
                <a:latin typeface="Verdana"/>
                <a:cs typeface="Verdana"/>
              </a:rPr>
              <a:t>2mg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is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the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weight</a:t>
            </a:r>
            <a:r>
              <a:rPr sz="2600" spc="-2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something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in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mL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solvent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Percents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4753" y="1630756"/>
            <a:ext cx="7571740" cy="274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367030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May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expressed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solidFill>
                  <a:srgbClr val="CC0000"/>
                </a:solidFill>
                <a:latin typeface="Verdana"/>
                <a:cs typeface="Verdana"/>
              </a:rPr>
              <a:t>weight</a:t>
            </a:r>
            <a:r>
              <a:rPr sz="3000" spc="-4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3000" spc="-25" dirty="0">
                <a:solidFill>
                  <a:srgbClr val="CC0000"/>
                </a:solidFill>
                <a:latin typeface="Verdana"/>
                <a:cs typeface="Verdana"/>
              </a:rPr>
              <a:t>per </a:t>
            </a:r>
            <a:r>
              <a:rPr sz="3000" dirty="0">
                <a:solidFill>
                  <a:srgbClr val="CC0000"/>
                </a:solidFill>
                <a:latin typeface="Verdana"/>
                <a:cs typeface="Verdana"/>
              </a:rPr>
              <a:t>volume</a:t>
            </a:r>
            <a:r>
              <a:rPr sz="3000" spc="-7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which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grams</a:t>
            </a:r>
            <a:r>
              <a:rPr sz="3000" spc="-114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per</a:t>
            </a:r>
            <a:r>
              <a:rPr sz="3000" spc="-9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100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mL </a:t>
            </a:r>
            <a:r>
              <a:rPr sz="3000" spc="-10" dirty="0">
                <a:latin typeface="Verdana"/>
                <a:cs typeface="Verdana"/>
              </a:rPr>
              <a:t>(w/v%)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□"/>
            </a:pPr>
            <a:endParaRPr sz="3000">
              <a:latin typeface="Verdana"/>
              <a:cs typeface="Verdana"/>
            </a:endParaRPr>
          </a:p>
          <a:p>
            <a:pPr marL="920750" marR="5080" lvl="1" indent="-436245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Lucida Grande"/>
              <a:buChar char="■"/>
              <a:tabLst>
                <a:tab pos="920750" algn="l"/>
              </a:tabLst>
            </a:pPr>
            <a:r>
              <a:rPr sz="2600" dirty="0">
                <a:latin typeface="Verdana"/>
                <a:cs typeface="Verdana"/>
              </a:rPr>
              <a:t>Example: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20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grams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KCL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in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100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mL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spc="-35" dirty="0">
                <a:latin typeface="Verdana"/>
                <a:cs typeface="Verdana"/>
              </a:rPr>
              <a:t>of </a:t>
            </a:r>
            <a:r>
              <a:rPr sz="2600" dirty="0">
                <a:latin typeface="Verdana"/>
                <a:cs typeface="Verdana"/>
              </a:rPr>
              <a:t>solvent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is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20%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solution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(w/v)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Practice</a:t>
            </a:r>
            <a:r>
              <a:rPr spc="-245" dirty="0"/>
              <a:t> </a:t>
            </a:r>
            <a:r>
              <a:rPr spc="-1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887" y="1630756"/>
            <a:ext cx="7453630" cy="1415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1965" algn="l"/>
              </a:tabLst>
            </a:pPr>
            <a:r>
              <a:rPr sz="3000" dirty="0">
                <a:latin typeface="Verdana"/>
                <a:cs typeface="Verdana"/>
              </a:rPr>
              <a:t>How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would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you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prepare</a:t>
            </a:r>
            <a:r>
              <a:rPr sz="3000" spc="-7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500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mL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spc="-50" dirty="0">
                <a:latin typeface="Verdana"/>
                <a:cs typeface="Verdana"/>
              </a:rPr>
              <a:t>a </a:t>
            </a:r>
            <a:r>
              <a:rPr sz="3000" dirty="0">
                <a:latin typeface="Verdana"/>
                <a:cs typeface="Verdana"/>
              </a:rPr>
              <a:t>5%</a:t>
            </a:r>
            <a:r>
              <a:rPr sz="3000" spc="-8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(w/v)</a:t>
            </a:r>
            <a:r>
              <a:rPr sz="3000" spc="-8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solution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114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NaCl?</a:t>
            </a:r>
            <a:endParaRPr sz="3000">
              <a:latin typeface="Verdana"/>
              <a:cs typeface="Verdana"/>
            </a:endParaRPr>
          </a:p>
          <a:p>
            <a:pPr marL="917575" lvl="1" indent="-435609">
              <a:lnSpc>
                <a:spcPct val="100000"/>
              </a:lnSpc>
              <a:spcBef>
                <a:spcPts val="620"/>
              </a:spcBef>
              <a:buClr>
                <a:srgbClr val="CC0000"/>
              </a:buClr>
              <a:buFont typeface="Lucida Grande"/>
              <a:buChar char="■"/>
              <a:tabLst>
                <a:tab pos="917575" algn="l"/>
              </a:tabLst>
            </a:pPr>
            <a:r>
              <a:rPr sz="2600" dirty="0">
                <a:latin typeface="Verdana"/>
                <a:cs typeface="Verdana"/>
              </a:rPr>
              <a:t>5%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=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5g/100mL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060" y="2897076"/>
            <a:ext cx="1004569" cy="1050925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451484" indent="-438784">
              <a:lnSpc>
                <a:spcPct val="100000"/>
              </a:lnSpc>
              <a:spcBef>
                <a:spcPts val="1020"/>
              </a:spcBef>
              <a:buClr>
                <a:srgbClr val="CC0000"/>
              </a:buClr>
              <a:buSzPct val="69230"/>
              <a:buFont typeface="Lucida Grande"/>
              <a:buChar char="■"/>
              <a:tabLst>
                <a:tab pos="451484" algn="l"/>
              </a:tabLst>
            </a:pPr>
            <a:r>
              <a:rPr sz="3900" u="heavy" spc="-75" baseline="-320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5</a:t>
            </a:r>
            <a:endParaRPr sz="3900" baseline="-3205">
              <a:latin typeface="Verdana"/>
              <a:cs typeface="Verdana"/>
            </a:endParaRPr>
          </a:p>
          <a:p>
            <a:pPr marL="360045">
              <a:lnSpc>
                <a:spcPct val="100000"/>
              </a:lnSpc>
              <a:spcBef>
                <a:spcPts val="915"/>
              </a:spcBef>
            </a:pPr>
            <a:r>
              <a:rPr sz="2600" spc="-25" dirty="0">
                <a:latin typeface="Verdana"/>
                <a:cs typeface="Verdana"/>
              </a:rPr>
              <a:t>100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4467" y="3020117"/>
            <a:ext cx="1854835" cy="99441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927100" algn="l"/>
              </a:tabLst>
            </a:pPr>
            <a:r>
              <a:rPr sz="2600" spc="-50" dirty="0">
                <a:latin typeface="Verdana"/>
                <a:cs typeface="Verdana"/>
              </a:rPr>
              <a:t>=</a:t>
            </a:r>
            <a:r>
              <a:rPr sz="2600" dirty="0">
                <a:latin typeface="Verdana"/>
                <a:cs typeface="Verdana"/>
              </a:rPr>
              <a:t>	</a:t>
            </a:r>
            <a:r>
              <a:rPr sz="2600" u="heavy" spc="-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x</a:t>
            </a:r>
            <a:endParaRPr sz="2600">
              <a:latin typeface="Verdana"/>
              <a:cs typeface="Verdana"/>
            </a:endParaRPr>
          </a:p>
          <a:p>
            <a:pPr marL="707390">
              <a:lnSpc>
                <a:spcPct val="100000"/>
              </a:lnSpc>
              <a:spcBef>
                <a:spcPts val="695"/>
              </a:spcBef>
            </a:pPr>
            <a:r>
              <a:rPr sz="2600" spc="-10" dirty="0">
                <a:latin typeface="Verdana"/>
                <a:cs typeface="Verdana"/>
              </a:rPr>
              <a:t>500mL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6279" y="3976935"/>
            <a:ext cx="7306945" cy="218376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198495" algn="l"/>
              </a:tabLst>
            </a:pPr>
            <a:r>
              <a:rPr sz="2600" dirty="0">
                <a:latin typeface="Verdana"/>
                <a:cs typeface="Verdana"/>
              </a:rPr>
              <a:t>100x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=</a:t>
            </a:r>
            <a:r>
              <a:rPr sz="2600" spc="-25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2500</a:t>
            </a:r>
            <a:r>
              <a:rPr sz="2600" dirty="0">
                <a:latin typeface="Verdana"/>
                <a:cs typeface="Verdana"/>
              </a:rPr>
              <a:t>	</a:t>
            </a:r>
            <a:r>
              <a:rPr sz="2600" spc="-10" dirty="0">
                <a:latin typeface="Verdana"/>
                <a:cs typeface="Verdana"/>
              </a:rPr>
              <a:t>x=25grams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12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NaCl</a:t>
            </a:r>
            <a:endParaRPr sz="2600">
              <a:latin typeface="Verdana"/>
              <a:cs typeface="Verdana"/>
            </a:endParaRPr>
          </a:p>
          <a:p>
            <a:pPr marL="448309" marR="5080" indent="-436245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Lucida Grande"/>
              <a:buChar char="■"/>
              <a:tabLst>
                <a:tab pos="448309" algn="l"/>
                <a:tab pos="4866005" algn="l"/>
                <a:tab pos="5564505" algn="l"/>
                <a:tab pos="5991225" algn="l"/>
              </a:tabLst>
            </a:pPr>
            <a:r>
              <a:rPr sz="2600" dirty="0">
                <a:latin typeface="Verdana"/>
                <a:cs typeface="Verdana"/>
              </a:rPr>
              <a:t>Weigh</a:t>
            </a:r>
            <a:r>
              <a:rPr sz="2600" spc="-3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out</a:t>
            </a:r>
            <a:r>
              <a:rPr sz="2600" spc="-2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25</a:t>
            </a:r>
            <a:r>
              <a:rPr sz="2600" spc="-3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grams</a:t>
            </a:r>
            <a:r>
              <a:rPr sz="2600" spc="-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NaCl</a:t>
            </a:r>
            <a:r>
              <a:rPr sz="2600" spc="-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and</a:t>
            </a:r>
            <a:r>
              <a:rPr sz="2600" spc="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add</a:t>
            </a:r>
            <a:r>
              <a:rPr sz="2600" spc="-3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it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500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mL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volumetric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flask.</a:t>
            </a:r>
            <a:r>
              <a:rPr sz="2600" dirty="0">
                <a:latin typeface="Verdana"/>
                <a:cs typeface="Verdana"/>
              </a:rPr>
              <a:t>	</a:t>
            </a:r>
            <a:r>
              <a:rPr sz="2600" spc="-25" dirty="0">
                <a:latin typeface="Verdana"/>
                <a:cs typeface="Verdana"/>
              </a:rPr>
              <a:t>Add </a:t>
            </a:r>
            <a:r>
              <a:rPr sz="2600" spc="-10" dirty="0">
                <a:latin typeface="Verdana"/>
                <a:cs typeface="Verdana"/>
              </a:rPr>
              <a:t>approximately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400</a:t>
            </a:r>
            <a:r>
              <a:rPr sz="2600" spc="-8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mL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and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mix.</a:t>
            </a:r>
            <a:r>
              <a:rPr sz="2600" dirty="0">
                <a:latin typeface="Verdana"/>
                <a:cs typeface="Verdana"/>
              </a:rPr>
              <a:t>	</a:t>
            </a:r>
            <a:r>
              <a:rPr sz="2600" spc="-20" dirty="0">
                <a:latin typeface="Verdana"/>
                <a:cs typeface="Verdana"/>
              </a:rPr>
              <a:t>Once </a:t>
            </a:r>
            <a:r>
              <a:rPr sz="2600" dirty="0">
                <a:latin typeface="Verdana"/>
                <a:cs typeface="Verdana"/>
              </a:rPr>
              <a:t>dissolved,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QS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500</a:t>
            </a:r>
            <a:r>
              <a:rPr sz="2600" spc="-90" dirty="0">
                <a:latin typeface="Verdana"/>
                <a:cs typeface="Verdana"/>
              </a:rPr>
              <a:t> </a:t>
            </a:r>
            <a:r>
              <a:rPr sz="2600" spc="-25" dirty="0">
                <a:latin typeface="Verdana"/>
                <a:cs typeface="Verdana"/>
              </a:rPr>
              <a:t>mL.</a:t>
            </a:r>
            <a:r>
              <a:rPr sz="2600" dirty="0">
                <a:latin typeface="Verdana"/>
                <a:cs typeface="Verdana"/>
              </a:rPr>
              <a:t>	Cap</a:t>
            </a:r>
            <a:r>
              <a:rPr sz="2600" spc="-7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and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store.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61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Percents</a:t>
            </a:r>
            <a:r>
              <a:rPr spc="-270" dirty="0"/>
              <a:t> </a:t>
            </a:r>
            <a:r>
              <a:rPr spc="-10" dirty="0"/>
              <a:t>continued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4448" y="1630756"/>
            <a:ext cx="7510780" cy="4571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5140" marR="5080" indent="-47244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Lucida Grande"/>
              <a:buChar char="□"/>
              <a:tabLst>
                <a:tab pos="485140" algn="l"/>
              </a:tabLst>
            </a:pPr>
            <a:r>
              <a:rPr sz="3000" dirty="0">
                <a:latin typeface="Verdana"/>
                <a:cs typeface="Verdana"/>
              </a:rPr>
              <a:t>May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expressed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volume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percent </a:t>
            </a:r>
            <a:r>
              <a:rPr sz="3000" dirty="0">
                <a:latin typeface="Verdana"/>
                <a:cs typeface="Verdana"/>
              </a:rPr>
              <a:t>which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(v/v):</a:t>
            </a:r>
            <a:endParaRPr sz="3000">
              <a:latin typeface="Verdana"/>
              <a:cs typeface="Verdana"/>
            </a:endParaRPr>
          </a:p>
          <a:p>
            <a:pPr marL="1463675" marR="2609215" indent="377825">
              <a:lnSpc>
                <a:spcPts val="4390"/>
              </a:lnSpc>
              <a:spcBef>
                <a:spcPts val="120"/>
              </a:spcBef>
            </a:pPr>
            <a:r>
              <a:rPr sz="30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mL</a:t>
            </a:r>
            <a:r>
              <a:rPr sz="3000" u="heavy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30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of</a:t>
            </a:r>
            <a:r>
              <a:rPr sz="3000" u="heavy" spc="-3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solute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100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mL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7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solvent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310"/>
              </a:spcBef>
            </a:pPr>
            <a:endParaRPr sz="3000">
              <a:latin typeface="Verdana"/>
              <a:cs typeface="Verdana"/>
            </a:endParaRPr>
          </a:p>
          <a:p>
            <a:pPr marL="485140" marR="939800" indent="-47244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Lucida Grande"/>
              <a:buChar char="□"/>
              <a:tabLst>
                <a:tab pos="485140" algn="l"/>
              </a:tabLst>
            </a:pPr>
            <a:r>
              <a:rPr sz="3000" dirty="0">
                <a:latin typeface="Verdana"/>
                <a:cs typeface="Verdana"/>
              </a:rPr>
              <a:t>May</a:t>
            </a:r>
            <a:r>
              <a:rPr sz="3000" spc="-9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expressed</a:t>
            </a:r>
            <a:r>
              <a:rPr sz="3000" spc="-114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weight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per </a:t>
            </a:r>
            <a:r>
              <a:rPr sz="3000" dirty="0">
                <a:latin typeface="Verdana"/>
                <a:cs typeface="Verdana"/>
              </a:rPr>
              <a:t>weight</a:t>
            </a:r>
            <a:r>
              <a:rPr sz="3000" spc="-7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which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(w/w):</a:t>
            </a:r>
            <a:endParaRPr sz="3000">
              <a:latin typeface="Verdana"/>
              <a:cs typeface="Verdana"/>
            </a:endParaRPr>
          </a:p>
          <a:p>
            <a:pPr marL="1841500">
              <a:lnSpc>
                <a:spcPct val="100000"/>
              </a:lnSpc>
              <a:spcBef>
                <a:spcPts val="595"/>
              </a:spcBef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grams</a:t>
            </a:r>
            <a:r>
              <a:rPr sz="2600" u="heavy" spc="-16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solute</a:t>
            </a:r>
            <a:endParaRPr sz="2600">
              <a:latin typeface="Verdana"/>
              <a:cs typeface="Verdana"/>
            </a:endParaRPr>
          </a:p>
          <a:p>
            <a:pPr marL="1841500">
              <a:lnSpc>
                <a:spcPct val="100000"/>
              </a:lnSpc>
              <a:spcBef>
                <a:spcPts val="695"/>
              </a:spcBef>
            </a:pPr>
            <a:r>
              <a:rPr sz="2600" dirty="0">
                <a:latin typeface="Verdana"/>
                <a:cs typeface="Verdana"/>
              </a:rPr>
              <a:t>100</a:t>
            </a:r>
            <a:r>
              <a:rPr sz="2600" spc="-1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grams</a:t>
            </a:r>
            <a:r>
              <a:rPr sz="2600" spc="-10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solvent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975</Words>
  <Application>Microsoft Macintosh PowerPoint</Application>
  <PresentationFormat>On-screen Show (4:3)</PresentationFormat>
  <Paragraphs>142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Aptos</vt:lpstr>
      <vt:lpstr>Aptos Display</vt:lpstr>
      <vt:lpstr>Arial</vt:lpstr>
      <vt:lpstr>Lucida Grande</vt:lpstr>
      <vt:lpstr>Symbol</vt:lpstr>
      <vt:lpstr>Times New Roman</vt:lpstr>
      <vt:lpstr>Verdana</vt:lpstr>
      <vt:lpstr>Office Theme</vt:lpstr>
      <vt:lpstr>Making Solutions</vt:lpstr>
      <vt:lpstr>Introduction</vt:lpstr>
      <vt:lpstr>Key Terms</vt:lpstr>
      <vt:lpstr>Concentration</vt:lpstr>
      <vt:lpstr>Calculations</vt:lpstr>
      <vt:lpstr>Weight per Volume</vt:lpstr>
      <vt:lpstr>Percents</vt:lpstr>
      <vt:lpstr>Practice Problem</vt:lpstr>
      <vt:lpstr>Percents continued</vt:lpstr>
      <vt:lpstr>Practice Problem</vt:lpstr>
      <vt:lpstr>Molarity</vt:lpstr>
      <vt:lpstr>Practice Calculations</vt:lpstr>
      <vt:lpstr>Key unit conversions</vt:lpstr>
      <vt:lpstr>Practice Problem</vt:lpstr>
      <vt:lpstr>Practice Problem continued</vt:lpstr>
      <vt:lpstr>Preparing dilute solutions from concentrated solutions</vt:lpstr>
      <vt:lpstr>Practice Problem</vt:lpstr>
      <vt:lpstr>Serial Dilutions</vt:lpstr>
      <vt:lpstr>Questionse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ِAmal Khalaf</cp:lastModifiedBy>
  <cp:revision>1</cp:revision>
  <dcterms:created xsi:type="dcterms:W3CDTF">2024-09-02T04:02:59Z</dcterms:created>
  <dcterms:modified xsi:type="dcterms:W3CDTF">2024-09-09T07:41:01Z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2024-09-02T00:00:00Z</vt:filetime>
  </property>
  <property fmtid="{D5CDD505-2E9C-101B-9397-08002B2CF9AE}" pid="5" name="Producer">
    <vt:lpwstr>www.ilovepdf.com</vt:lpwstr>
  </property>
</Properties>
</file>