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7" r:id="rId1"/>
  </p:sldMasterIdLst>
  <p:notesMasterIdLst>
    <p:notesMasterId r:id="rId11"/>
  </p:notesMasterIdLst>
  <p:sldIdLst>
    <p:sldId id="256" r:id="rId2"/>
    <p:sldId id="268" r:id="rId3"/>
    <p:sldId id="267" r:id="rId4"/>
    <p:sldId id="258" r:id="rId5"/>
    <p:sldId id="259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/>
    <p:restoredTop sz="93169"/>
  </p:normalViewPr>
  <p:slideViewPr>
    <p:cSldViewPr snapToGrid="0" snapToObjects="1">
      <p:cViewPr>
        <p:scale>
          <a:sx n="75" d="100"/>
          <a:sy n="75" d="100"/>
        </p:scale>
        <p:origin x="-1284" y="-6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07EB4-24AE-8746-836D-C263B4E7541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2D05B-74DE-7747-9CF7-D84A4AC1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9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2D05B-74DE-7747-9CF7-D84A4AC1C4A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2D05B-74DE-7747-9CF7-D84A4AC1C4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6DC-986E-DF4C-9EF4-AE73FB257E71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0131-E2B3-4B4A-A158-6726A75BB93B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3055-B06A-8149-9283-2CDE0D56DEE4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47FC-3896-9F49-94B8-3DB7E75DD92C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F87902-CAA0-D84F-BE95-54B22FE0DD03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2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72A8-5C05-7E4C-B6C1-6F486DDD55F3}" type="datetime1">
              <a:rPr lang="en-GB" smtClean="0"/>
              <a:t>08/02/2025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9E56-7FFB-0048-883A-25556AD18736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9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A2C7DB-76E0-314B-806B-342D8934CCEE}" type="datetime1">
              <a:rPr lang="en-GB" smtClean="0"/>
              <a:t>08/02/2025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2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A920-D4DD-264A-BC9D-A3A221A0223F}" type="datetime1">
              <a:rPr lang="en-GB" smtClean="0"/>
              <a:t>08/02/2025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B8A-2184-434C-9ACC-B4D5288EC69F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9ECE-8ABC-F448-BC9C-DFF3DB066E01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0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A36CB9-FE81-A348-BF3F-E06AA7E052FD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912C0BC-EE1C-D94E-8F4E-B5F04401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vibrio cholera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72" y="5367476"/>
            <a:ext cx="1529412" cy="8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ge result for pseudomonas aeruginosa electron microscop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t="15297" r="40640" b="67371"/>
          <a:stretch/>
        </p:blipFill>
        <p:spPr bwMode="auto">
          <a:xfrm>
            <a:off x="5026668" y="5342941"/>
            <a:ext cx="1533404" cy="8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CC6552A8-97F9-8500-AA6D-6AAB3E745D31}"/>
              </a:ext>
            </a:extLst>
          </p:cNvPr>
          <p:cNvSpPr txBox="1">
            <a:spLocks/>
          </p:cNvSpPr>
          <p:nvPr/>
        </p:nvSpPr>
        <p:spPr>
          <a:xfrm>
            <a:off x="314461" y="1459954"/>
            <a:ext cx="8515078" cy="3177739"/>
          </a:xfrm>
          <a:prstGeom prst="rect">
            <a:avLst/>
          </a:prstGeom>
        </p:spPr>
        <p:txBody>
          <a:bodyPr vert="horz" lIns="91401" tIns="45700" rIns="91401" bIns="45700" rtlCol="0" anchor="b" anchorCtr="0">
            <a:noAutofit/>
          </a:bodyPr>
          <a:lstStyle>
            <a:lvl1pPr algn="r" defTabSz="9140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B00004"/>
                </a:solidFill>
                <a:latin typeface="Times"/>
                <a:cs typeface="Times"/>
              </a:rPr>
              <a:t>460 </a:t>
            </a:r>
            <a:r>
              <a:rPr lang="en-US" sz="2400" b="1" dirty="0">
                <a:solidFill>
                  <a:srgbClr val="B00004"/>
                </a:solidFill>
                <a:latin typeface="Times"/>
                <a:cs typeface="Times"/>
              </a:rPr>
              <a:t>MBIO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B00004"/>
                </a:solidFill>
                <a:latin typeface="Times"/>
              </a:rPr>
              <a:t>Medical </a:t>
            </a:r>
            <a:r>
              <a:rPr lang="en-US" sz="2400" b="1" dirty="0">
                <a:solidFill>
                  <a:srgbClr val="B00004"/>
                </a:solidFill>
                <a:latin typeface="Times"/>
              </a:rPr>
              <a:t>Bacteria</a:t>
            </a:r>
            <a:endParaRPr lang="ar-SA" sz="2400" b="1" dirty="0">
              <a:solidFill>
                <a:srgbClr val="B00004"/>
              </a:solidFill>
              <a:latin typeface="Times"/>
            </a:endParaRPr>
          </a:p>
          <a:p>
            <a:pPr algn="ctr"/>
            <a:r>
              <a:rPr lang="en-US" sz="2400" b="1" dirty="0">
                <a:solidFill>
                  <a:srgbClr val="6D6D6D"/>
                </a:solidFill>
                <a:latin typeface="Times"/>
                <a:cs typeface="Times"/>
              </a:rPr>
              <a:t>Lecture </a:t>
            </a:r>
            <a:r>
              <a:rPr lang="ar-SA" sz="2400" b="1" dirty="0">
                <a:solidFill>
                  <a:srgbClr val="6D6D6D"/>
                </a:solidFill>
                <a:latin typeface="Times"/>
                <a:cs typeface="Times"/>
              </a:rPr>
              <a:t>9</a:t>
            </a:r>
            <a:r>
              <a:rPr lang="en-US" sz="2400" b="1" dirty="0">
                <a:solidFill>
                  <a:srgbClr val="000000"/>
                </a:solidFill>
                <a:latin typeface="Times"/>
                <a:cs typeface="Times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"/>
                <a:cs typeface="Times"/>
              </a:rPr>
            </a:br>
            <a:r>
              <a:rPr lang="en-US" sz="2400" b="1" dirty="0">
                <a:solidFill>
                  <a:srgbClr val="6D6D6D"/>
                </a:solidFill>
                <a:latin typeface="Times"/>
              </a:rPr>
              <a:t>Gram Negative Rods </a:t>
            </a:r>
          </a:p>
          <a:p>
            <a:pPr algn="ctr"/>
            <a:r>
              <a:rPr lang="en-US" sz="2400" b="1" dirty="0">
                <a:solidFill>
                  <a:srgbClr val="6D6D6D"/>
                </a:solidFill>
                <a:latin typeface="Times"/>
              </a:rPr>
              <a:t>Pseudomonadaceae</a:t>
            </a:r>
            <a:r>
              <a:rPr lang="ar-SA" sz="2400" b="1" dirty="0">
                <a:solidFill>
                  <a:srgbClr val="6D6D6D"/>
                </a:solidFill>
                <a:latin typeface="Times"/>
              </a:rPr>
              <a:t> )</a:t>
            </a:r>
            <a:r>
              <a:rPr lang="en-US" sz="2400" b="1" i="1" dirty="0">
                <a:solidFill>
                  <a:srgbClr val="6D6D6D"/>
                </a:solidFill>
                <a:latin typeface="Times"/>
              </a:rPr>
              <a:t>Pseudomonas</a:t>
            </a:r>
            <a:r>
              <a:rPr lang="ar-SA" sz="2400" b="1" dirty="0">
                <a:solidFill>
                  <a:srgbClr val="6D6D6D"/>
                </a:solidFill>
                <a:latin typeface="Times"/>
              </a:rPr>
              <a:t>(</a:t>
            </a:r>
            <a:r>
              <a:rPr lang="en-US" sz="2400" b="1" dirty="0">
                <a:solidFill>
                  <a:srgbClr val="6D6D6D"/>
                </a:solidFill>
                <a:latin typeface="Times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6D6D6D"/>
                </a:solidFill>
                <a:latin typeface="Times"/>
              </a:rPr>
              <a:t>Vibrionaceae</a:t>
            </a:r>
            <a:r>
              <a:rPr lang="ar-SA" sz="2400" b="1" dirty="0">
                <a:solidFill>
                  <a:srgbClr val="6D6D6D"/>
                </a:solidFill>
                <a:latin typeface="Times"/>
              </a:rPr>
              <a:t> ) </a:t>
            </a:r>
            <a:r>
              <a:rPr lang="en-US" sz="2400" b="1" i="1" dirty="0">
                <a:solidFill>
                  <a:srgbClr val="6D6D6D"/>
                </a:solidFill>
                <a:latin typeface="Times"/>
              </a:rPr>
              <a:t>Vibrio</a:t>
            </a:r>
            <a:r>
              <a:rPr lang="ar-SA" sz="2400" b="1" dirty="0">
                <a:solidFill>
                  <a:srgbClr val="6D6D6D"/>
                </a:solidFill>
                <a:latin typeface="Times"/>
              </a:rPr>
              <a:t>(</a:t>
            </a:r>
            <a:r>
              <a:rPr lang="en-US" sz="2400" b="1" dirty="0">
                <a:solidFill>
                  <a:srgbClr val="6D6D6D"/>
                </a:solidFill>
                <a:latin typeface="Times"/>
              </a:rPr>
              <a:t> </a:t>
            </a:r>
            <a:endParaRPr lang="ar-SA" sz="2400" b="1" dirty="0">
              <a:solidFill>
                <a:srgbClr val="6D6D6D"/>
              </a:solidFill>
              <a:latin typeface="Times"/>
            </a:endParaRPr>
          </a:p>
          <a:p>
            <a:pPr algn="ctr">
              <a:spcAft>
                <a:spcPts val="600"/>
              </a:spcAft>
            </a:pP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2808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DA323C-6684-5E0B-38F8-31FA7FBA1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89" y="1277127"/>
            <a:ext cx="7647317" cy="66562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Characteristics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" pitchFamily="2" charset="0"/>
              </a:rPr>
              <a:t>Part of normal flora in human and animal intestine.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" pitchFamily="2" charset="0"/>
              </a:rPr>
              <a:t>Found in water, soil, sewage, vegetable, moist environment in hospitals.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Times" pitchFamily="2" charset="0"/>
              </a:rPr>
              <a:t>Medical importance species: </a:t>
            </a:r>
          </a:p>
          <a:p>
            <a:pPr marL="0" indent="0">
              <a:buNone/>
            </a:pPr>
            <a:r>
              <a:rPr lang="en-US" sz="1800" b="1" i="1" dirty="0">
                <a:latin typeface="Times" pitchFamily="2" charset="0"/>
              </a:rPr>
              <a:t>Pseudomonas aeruginosa</a:t>
            </a:r>
            <a:endParaRPr lang="en-US" sz="1800" b="1" dirty="0">
              <a:latin typeface="Times" pitchFamily="2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B050"/>
                </a:solidFill>
                <a:effectLst/>
                <a:latin typeface="Times New Roman,Bold" pitchFamily="2" charset="0"/>
              </a:rPr>
              <a:t>Morphology </a:t>
            </a:r>
            <a:endParaRPr lang="en-GB" sz="1800" dirty="0">
              <a:solidFill>
                <a:srgbClr val="00B050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Gram negative bacilli (seen under microscope among pus cell) </a:t>
            </a:r>
            <a:endParaRPr lang="en-GB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Medium size </a:t>
            </a:r>
            <a:endParaRPr lang="en-GB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Straight bacilli no curve </a:t>
            </a:r>
            <a:endParaRPr lang="en-GB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Singly arranged </a:t>
            </a:r>
            <a:endParaRPr lang="en-GB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Non-sporulated </a:t>
            </a:r>
            <a:endParaRPr lang="en-GB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Non –capsulated </a:t>
            </a:r>
            <a:endParaRPr lang="en-GB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Highly motile </a:t>
            </a:r>
          </a:p>
          <a:p>
            <a:pPr marL="0" indent="0">
              <a:buNone/>
            </a:pPr>
            <a:r>
              <a:rPr lang="en-US" sz="1600" i="1" dirty="0">
                <a:latin typeface="Times" pitchFamily="2" charset="0"/>
              </a:rPr>
              <a:t/>
            </a:r>
            <a:br>
              <a:rPr lang="en-US" sz="1600" i="1" dirty="0">
                <a:latin typeface="Times" pitchFamily="2" charset="0"/>
              </a:rPr>
            </a:br>
            <a:endParaRPr lang="en-US" sz="1600" i="1" dirty="0">
              <a:latin typeface="Times" pitchFamily="2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Times" pitchFamily="2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479E8F-65F8-45EB-708D-5A2F73E0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1</a:t>
            </a:fld>
            <a:endParaRPr lang="en-US"/>
          </a:p>
        </p:txBody>
      </p:sp>
      <p:pic>
        <p:nvPicPr>
          <p:cNvPr id="1025" name="Picture 1" descr="page2image428727760">
            <a:extLst>
              <a:ext uri="{FF2B5EF4-FFF2-40B4-BE49-F238E27FC236}">
                <a16:creationId xmlns="" xmlns:a16="http://schemas.microsoft.com/office/drawing/2014/main" id="{93CB17F8-2B9A-4DFE-FF84-9658D214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13" y="5590160"/>
            <a:ext cx="3464116" cy="10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9B163A1-D91B-3D28-89A0-3E01BDAA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528" y="2366676"/>
            <a:ext cx="2272878" cy="2124647"/>
          </a:xfrm>
          <a:prstGeom prst="rect">
            <a:avLst/>
          </a:prstGeom>
        </p:spPr>
      </p:pic>
      <p:pic>
        <p:nvPicPr>
          <p:cNvPr id="5" name="Picture 4" descr="mage result for pseudomonas aeruginosa electron microscope&quot;">
            <a:extLst>
              <a:ext uri="{FF2B5EF4-FFF2-40B4-BE49-F238E27FC236}">
                <a16:creationId xmlns="" xmlns:a16="http://schemas.microsoft.com/office/drawing/2014/main" id="{1BAD5980-4351-8352-F5EE-4D2971018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t="15297" r="40640" b="67371"/>
          <a:stretch/>
        </p:blipFill>
        <p:spPr bwMode="auto">
          <a:xfrm flipH="1">
            <a:off x="7560929" y="65283"/>
            <a:ext cx="1402477" cy="8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AF5DAA-6FD3-525F-3BF0-75AACBB8FA04}"/>
              </a:ext>
            </a:extLst>
          </p:cNvPr>
          <p:cNvSpPr txBox="1"/>
          <p:nvPr/>
        </p:nvSpPr>
        <p:spPr>
          <a:xfrm>
            <a:off x="1973484" y="289096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" pitchFamily="2" charset="0"/>
              </a:rPr>
              <a:t>Pseudomonadaceae</a:t>
            </a:r>
            <a:r>
              <a:rPr lang="ar-SA" sz="2800" b="1" dirty="0">
                <a:solidFill>
                  <a:srgbClr val="7030A0"/>
                </a:solidFill>
                <a:latin typeface="Times" pitchFamily="2" charset="0"/>
              </a:rPr>
              <a:t> )</a:t>
            </a:r>
            <a:r>
              <a:rPr lang="en-US" sz="2800" b="1" i="1" dirty="0">
                <a:solidFill>
                  <a:srgbClr val="7030A0"/>
                </a:solidFill>
                <a:latin typeface="Times" pitchFamily="2" charset="0"/>
              </a:rPr>
              <a:t>Pseudomonas</a:t>
            </a:r>
            <a:r>
              <a:rPr lang="ar-SA" sz="2800" b="1" i="1" dirty="0">
                <a:solidFill>
                  <a:srgbClr val="7030A0"/>
                </a:solidFill>
                <a:latin typeface="Times" pitchFamily="2" charset="0"/>
              </a:rPr>
              <a:t>(</a:t>
            </a:r>
            <a:r>
              <a:rPr lang="en-US" sz="2800" b="1" dirty="0">
                <a:solidFill>
                  <a:srgbClr val="7030A0"/>
                </a:solidFill>
                <a:latin typeface="Times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9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936D3D-9BAD-2E8B-DB53-4EA65B2A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76" y="426265"/>
            <a:ext cx="7772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 character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Strict aerobic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 on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" pitchFamily="2" charset="0"/>
              </a:rPr>
              <a:t>Its optimum temperature for growth is 37 C, and it is able to grow at temperatures as high as 42C. </a:t>
            </a:r>
            <a:endPara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Showing flat colony &amp; </a:t>
            </a:r>
            <a:r>
              <a:rPr lang="en-GB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exopigment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(pyocyanin which is bluish green &amp; fluorescein which is yellowish green but present of two together give green </a:t>
            </a:r>
            <a:r>
              <a:rPr lang="en-GB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characteristic </a:t>
            </a:r>
            <a:r>
              <a:rPr lang="en-GB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odor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(ripen grapes or apple)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the ability to grow with minimal nutrients, e.g. in water and in the presence of some disinfectants; these properties are the key to its role as a hospital pathogen.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Biochemical test </a:t>
            </a:r>
            <a:endParaRPr lang="en-GB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Oxidase positive</a:t>
            </a:r>
          </a:p>
          <a:p>
            <a:r>
              <a:rPr lang="en-US" sz="1800" dirty="0">
                <a:latin typeface="Times" pitchFamily="2" charset="0"/>
              </a:rPr>
              <a:t>Catalase 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Idol –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liquefaction +</a:t>
            </a:r>
            <a:r>
              <a:rPr lang="en-GB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GB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O Ag &amp; H Ag (motile)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29DF58-3323-9F36-8398-CA5E3578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http://textbookofbacteriology.net/P.aeruginosa.colonies.jpeg">
            <a:extLst>
              <a:ext uri="{FF2B5EF4-FFF2-40B4-BE49-F238E27FC236}">
                <a16:creationId xmlns="" xmlns:a16="http://schemas.microsoft.com/office/drawing/2014/main" id="{B6490F57-CD97-E7E2-DEA2-425D39B7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92943" y="4676874"/>
            <a:ext cx="1737799" cy="13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BBDF40-F403-3A12-AEB5-B4B6C2985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437" y="4676876"/>
            <a:ext cx="1519277" cy="1396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A6A0D9-1A6E-2C20-5E1E-C0D5BC405FA4}"/>
              </a:ext>
            </a:extLst>
          </p:cNvPr>
          <p:cNvSpPr txBox="1"/>
          <p:nvPr/>
        </p:nvSpPr>
        <p:spPr>
          <a:xfrm>
            <a:off x="5519939" y="6455347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/>
              <a:t>Pseudomonas aeruginosa</a:t>
            </a:r>
            <a:r>
              <a:rPr lang="en-GB" sz="1000" b="1" dirty="0"/>
              <a:t> colonies on agar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586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2545E0-7155-1045-8216-C20C8E68F0F3}"/>
              </a:ext>
            </a:extLst>
          </p:cNvPr>
          <p:cNvSpPr/>
          <p:nvPr/>
        </p:nvSpPr>
        <p:spPr>
          <a:xfrm>
            <a:off x="432385" y="220090"/>
            <a:ext cx="87116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00B050"/>
                </a:solidFill>
                <a:latin typeface="Times" pitchFamily="2" charset="0"/>
              </a:rPr>
              <a:t>P. aeruginosa </a:t>
            </a:r>
            <a:r>
              <a:rPr lang="en-GB" sz="2000" b="1" dirty="0">
                <a:solidFill>
                  <a:srgbClr val="00B050"/>
                </a:solidFill>
                <a:effectLst/>
                <a:latin typeface="Times New Roman,Bold" pitchFamily="2" charset="0"/>
              </a:rPr>
              <a:t>Disease: </a:t>
            </a:r>
          </a:p>
          <a:p>
            <a:pPr marL="0" indent="0">
              <a:buNone/>
            </a:pPr>
            <a:endParaRPr lang="en-GB" sz="2000" b="1" dirty="0">
              <a:solidFill>
                <a:srgbClr val="00B050"/>
              </a:solidFill>
              <a:effectLst/>
              <a:latin typeface="Times New Roman,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itchFamily="2" charset="0"/>
              </a:rPr>
              <a:t>Nosocomial pathogen, Opportunistic pathogens.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" pitchFamily="2" charset="0"/>
              </a:rPr>
              <a:t>Cause invasive and toxigenic infections in patients with abnormal host defenses.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imes New Roman" panose="02020603050405020304" pitchFamily="18" charset="0"/>
              </a:rPr>
              <a:t>Pyogenic wound infection, UTI, respiratory infection </a:t>
            </a:r>
            <a:r>
              <a:rPr lang="en-GB" sz="2000" dirty="0"/>
              <a:t>, </a:t>
            </a:r>
            <a:r>
              <a:rPr lang="en-GB" sz="2000" dirty="0">
                <a:latin typeface="Times New Roman" panose="02020603050405020304" pitchFamily="18" charset="0"/>
              </a:rPr>
              <a:t>o</a:t>
            </a:r>
            <a:r>
              <a:rPr lang="en-GB" sz="2000" dirty="0">
                <a:effectLst/>
                <a:latin typeface="Times New Roman" panose="02020603050405020304" pitchFamily="18" charset="0"/>
              </a:rPr>
              <a:t>titis media,, </a:t>
            </a:r>
            <a:r>
              <a:rPr lang="en-US" sz="2000" dirty="0">
                <a:latin typeface="Times" pitchFamily="2" charset="0"/>
              </a:rPr>
              <a:t>eye infection,, endocarditis, septicemia , bacteremia, meningitis, brain abscesses.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Produce soluble </a:t>
            </a:r>
            <a:r>
              <a:rPr lang="en-US" sz="2000" b="1" dirty="0">
                <a:latin typeface="Times" pitchFamily="2" charset="0"/>
              </a:rPr>
              <a:t>fluorescent pyocyanin pigment</a:t>
            </a:r>
            <a:r>
              <a:rPr lang="en-US" sz="2000" dirty="0">
                <a:latin typeface="Times" pitchFamily="2" charset="0"/>
              </a:rPr>
              <a:t>, refers to </a:t>
            </a:r>
            <a:r>
              <a:rPr lang="en-US" sz="2000" b="1" dirty="0">
                <a:latin typeface="Times" pitchFamily="2" charset="0"/>
              </a:rPr>
              <a:t>"blue pus", </a:t>
            </a:r>
            <a:r>
              <a:rPr lang="en-US" sz="2000" dirty="0">
                <a:latin typeface="Times" pitchFamily="2" charset="0"/>
              </a:rPr>
              <a:t>which is a characteristic of suppurative infections caused by </a:t>
            </a:r>
            <a:r>
              <a:rPr lang="en-US" sz="2000" i="1" dirty="0">
                <a:latin typeface="Times" pitchFamily="2" charset="0"/>
              </a:rPr>
              <a:t>P. aeruginosa</a:t>
            </a:r>
            <a:r>
              <a:rPr lang="en-US" sz="2000" dirty="0">
                <a:latin typeface="Times" pitchFamily="2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It is resistant to high concentrations of salts and dyes, weak antiseptics, and many antibiotics.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>
                <a:effectLst/>
                <a:latin typeface="Times New Roman" panose="02020603050405020304" pitchFamily="18" charset="0"/>
              </a:rPr>
              <a:t>highly resistance to antibiotic.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sz="2000" dirty="0">
              <a:effectLst/>
              <a:latin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 </a:t>
            </a:r>
            <a:endParaRPr lang="en-US" sz="2000" dirty="0">
              <a:latin typeface="Times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Identification is based on: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colony morphology (Bluish-green pigmented large colonies with “fruity” odor on culture media)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oxidase-positive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growth at 42C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Times" pitchFamily="2" charset="0"/>
              </a:rPr>
              <a:t>non-lactose fermenter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>
              <a:effectLst/>
              <a:latin typeface="Times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3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971D0C2-FF1E-3849-B852-5126E1371975}"/>
              </a:ext>
            </a:extLst>
          </p:cNvPr>
          <p:cNvSpPr/>
          <p:nvPr/>
        </p:nvSpPr>
        <p:spPr>
          <a:xfrm>
            <a:off x="251791" y="327630"/>
            <a:ext cx="864041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 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(Adhere to epithelial cells)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Exopolysaccharide capsule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(protect from antibodies and phagocytosis)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Biofilm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through tissues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Fluorescent pigment pyocyanin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(impairs normal function of human nasal cilia, disrupts respiratory epithelium).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extracellular proteases associated with invasive stage: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Elastase</a:t>
            </a:r>
            <a:r>
              <a:rPr lang="ar-S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digests protein</a:t>
            </a:r>
            <a:r>
              <a:rPr lang="ar-S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Alkaline protease </a:t>
            </a:r>
            <a:r>
              <a:rPr lang="ar-S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lyses fibrin</a:t>
            </a:r>
            <a:r>
              <a:rPr lang="ar-S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S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Toxins: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Haemolysins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(beta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haemolysis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Phospholipase &amp;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lecithinase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(destroy lipid and lecithin)</a:t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Exotoxin A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(Cytotoxic by blocking protein synthesis- pore forming protein), same mechanism of action as the diphtheria toxin </a:t>
            </a:r>
            <a:r>
              <a:rPr lang="ar-S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Exoenzyme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interfere with membrane permeability </a:t>
            </a:r>
          </a:p>
          <a:p>
            <a:pPr lvl="2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Lipd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Endotoxin): tissue necrosis</a:t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Enterotoxins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food poising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 Iron acquiring systems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 Antibiotics resistance due to outer membrane changes</a:t>
            </a: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9ED8951-FB7B-D843-B65C-B562FE1093BA}"/>
              </a:ext>
            </a:extLst>
          </p:cNvPr>
          <p:cNvSpPr/>
          <p:nvPr/>
        </p:nvSpPr>
        <p:spPr>
          <a:xfrm>
            <a:off x="180594" y="818557"/>
            <a:ext cx="8640418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Characteristics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latin typeface="Times" pitchFamily="2" charset="0"/>
              </a:rPr>
              <a:t>Vibrios</a:t>
            </a:r>
            <a:r>
              <a:rPr lang="en-US" dirty="0">
                <a:latin typeface="Times" pitchFamily="2" charset="0"/>
              </a:rPr>
              <a:t> are one of the most common organisms in surface waters of the world.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B050"/>
                </a:solidFill>
                <a:effectLst/>
                <a:latin typeface="Times New Roman,Bold" pitchFamily="2" charset="0"/>
              </a:rPr>
              <a:t>Morphology </a:t>
            </a:r>
            <a:endParaRPr lang="en-US" dirty="0">
              <a:latin typeface="Times" pitchFamily="2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comma-shaped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Actively motile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C0099"/>
                </a:solidFill>
                <a:latin typeface="Times" pitchFamily="2" charset="0"/>
              </a:rPr>
              <a:t>Medical importance species: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latin typeface="Times" pitchFamily="2" charset="0"/>
              </a:rPr>
              <a:t>    V. cholerae    and  </a:t>
            </a:r>
            <a:r>
              <a:rPr lang="en-US" b="1" dirty="0">
                <a:latin typeface="Times" pitchFamily="2" charset="0"/>
              </a:rPr>
              <a:t> </a:t>
            </a:r>
            <a:r>
              <a:rPr lang="en-US" b="1" i="1" dirty="0">
                <a:latin typeface="Times" pitchFamily="2" charset="0"/>
              </a:rPr>
              <a:t>V. </a:t>
            </a:r>
            <a:r>
              <a:rPr lang="en-US" b="1" i="1" dirty="0" err="1">
                <a:latin typeface="Times" pitchFamily="2" charset="0"/>
              </a:rPr>
              <a:t>parahaemolyticus</a:t>
            </a:r>
            <a:r>
              <a:rPr lang="en-US" b="1" i="1" dirty="0">
                <a:latin typeface="Times" pitchFamily="2" charset="0"/>
              </a:rPr>
              <a:t> </a:t>
            </a:r>
            <a:endParaRPr lang="en-US" dirty="0">
              <a:solidFill>
                <a:srgbClr val="CC0099"/>
              </a:solidFill>
              <a:latin typeface="Times" pitchFamily="2" charset="0"/>
            </a:endParaRP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 character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aerobic and facultatively anaerobic.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pH growth range  8.5- 9.5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(sensitive to acidic pH)</a:t>
            </a: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Biochemical test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ferment carbohydrates.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oxidase-positive.</a:t>
            </a:r>
            <a:endParaRPr lang="en-GB" sz="18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distinguished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being oxidase-positive and motile by polar flagella.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distinguished from pseudomonads by being fermentative and oxidative in their metabolism. 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Times" pitchFamily="2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effectLst/>
              <a:latin typeface="Times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5FC8CC-F486-E147-8142-BB8657748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913" y="1929455"/>
            <a:ext cx="2603500" cy="143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7EFB4C-4769-914C-BBA9-FC137E11B65B}"/>
              </a:ext>
            </a:extLst>
          </p:cNvPr>
          <p:cNvSpPr txBox="1"/>
          <p:nvPr/>
        </p:nvSpPr>
        <p:spPr>
          <a:xfrm>
            <a:off x="6093847" y="3364555"/>
            <a:ext cx="186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Vibrio cholerae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1AD414-C4B1-9427-9344-AD7831F3A12B}"/>
              </a:ext>
            </a:extLst>
          </p:cNvPr>
          <p:cNvSpPr txBox="1"/>
          <p:nvPr/>
        </p:nvSpPr>
        <p:spPr>
          <a:xfrm>
            <a:off x="2117167" y="-3366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" pitchFamily="2" charset="0"/>
              </a:rPr>
              <a:t>Vibrionaceae</a:t>
            </a:r>
          </a:p>
          <a:p>
            <a:pPr algn="ctr"/>
            <a:r>
              <a:rPr lang="en-US" sz="3200" b="1" i="1" dirty="0">
                <a:solidFill>
                  <a:srgbClr val="7030A0"/>
                </a:solidFill>
                <a:latin typeface="Times" pitchFamily="2" charset="0"/>
              </a:rPr>
              <a:t>(Vibrio</a:t>
            </a:r>
            <a:r>
              <a:rPr lang="ar-SA" sz="3200" b="1" i="1" dirty="0">
                <a:solidFill>
                  <a:srgbClr val="7030A0"/>
                </a:solidFill>
                <a:latin typeface="Times" pitchFamily="2" charset="0"/>
              </a:rPr>
              <a:t>(</a:t>
            </a:r>
            <a:r>
              <a:rPr lang="en-US" sz="3200" b="1" dirty="0">
                <a:solidFill>
                  <a:srgbClr val="7030A0"/>
                </a:solidFill>
                <a:latin typeface="Times" pitchFamily="2" charset="0"/>
              </a:rPr>
              <a:t> </a:t>
            </a:r>
            <a:r>
              <a:rPr lang="en-US" sz="3200" b="1" i="1" dirty="0">
                <a:solidFill>
                  <a:srgbClr val="7030A0"/>
                </a:solidFill>
                <a:latin typeface="Times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6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7E7F65-2F49-BC4B-A58C-65E2C40D3367}"/>
              </a:ext>
            </a:extLst>
          </p:cNvPr>
          <p:cNvSpPr txBox="1"/>
          <p:nvPr/>
        </p:nvSpPr>
        <p:spPr>
          <a:xfrm>
            <a:off x="4837043" y="4200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E3CCCBF-C564-4A4A-9C22-E246FD9B2F89}"/>
              </a:ext>
            </a:extLst>
          </p:cNvPr>
          <p:cNvSpPr/>
          <p:nvPr/>
        </p:nvSpPr>
        <p:spPr>
          <a:xfrm>
            <a:off x="215480" y="760133"/>
            <a:ext cx="850789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" pitchFamily="2" charset="0"/>
              </a:rPr>
              <a:t>• </a:t>
            </a:r>
            <a:r>
              <a:rPr lang="en-US" b="1" i="1" dirty="0">
                <a:latin typeface="Times" pitchFamily="2" charset="0"/>
              </a:rPr>
              <a:t>V. cholerae </a:t>
            </a:r>
            <a:r>
              <a:rPr lang="en-US" dirty="0">
                <a:latin typeface="Times" pitchFamily="2" charset="0"/>
              </a:rPr>
              <a:t>is </a:t>
            </a:r>
            <a:r>
              <a:rPr lang="en-US" b="1" dirty="0">
                <a:latin typeface="Times" pitchFamily="2" charset="0"/>
              </a:rPr>
              <a:t>noninvasive ( not reach the blood)</a:t>
            </a:r>
            <a:r>
              <a:rPr lang="en-US" dirty="0">
                <a:latin typeface="Times" pitchFamily="2" charset="0"/>
              </a:rPr>
              <a:t>, only act locally, affecting the </a:t>
            </a:r>
            <a:r>
              <a:rPr lang="en-US" b="1" dirty="0">
                <a:latin typeface="Times" pitchFamily="2" charset="0"/>
              </a:rPr>
              <a:t>small intestine </a:t>
            </a:r>
            <a:r>
              <a:rPr lang="en-US" dirty="0">
                <a:latin typeface="Times" pitchFamily="2" charset="0"/>
              </a:rPr>
              <a:t>through secretion of an enterotoxin. 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Found in fresh water, sea food. most often in communities with poor sewage and water treatment. 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Causes </a:t>
            </a:r>
            <a:r>
              <a:rPr lang="en-US" b="1" dirty="0">
                <a:latin typeface="Times" pitchFamily="2" charset="0"/>
              </a:rPr>
              <a:t>Cholera </a:t>
            </a:r>
            <a:r>
              <a:rPr lang="en-US" dirty="0">
                <a:latin typeface="Times" pitchFamily="2" charset="0"/>
              </a:rPr>
              <a:t>(</a:t>
            </a:r>
            <a:r>
              <a:rPr lang="en-US" b="1" dirty="0">
                <a:latin typeface="Times" pitchFamily="2" charset="0"/>
              </a:rPr>
              <a:t>epidemic cholera</a:t>
            </a:r>
            <a:r>
              <a:rPr lang="en-US" dirty="0">
                <a:latin typeface="Times" pitchFamily="2" charset="0"/>
              </a:rPr>
              <a:t>) is a severe diarrheal disease 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Transmission to humans is by contaminated water or food.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" pitchFamily="2" charset="0"/>
              </a:rPr>
              <a:t>Large inoculum (10</a:t>
            </a:r>
            <a:r>
              <a:rPr lang="en-US" baseline="30000" dirty="0">
                <a:latin typeface="Times" pitchFamily="2" charset="0"/>
              </a:rPr>
              <a:t>8</a:t>
            </a:r>
            <a:r>
              <a:rPr lang="en-US" dirty="0">
                <a:latin typeface="Times" pitchFamily="2" charset="0"/>
              </a:rPr>
              <a:t> ) is required to cause disease because the</a:t>
            </a:r>
          </a:p>
          <a:p>
            <a:pPr algn="just"/>
            <a:endParaRPr lang="en-US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irulence factor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Cholera toxin (heat-labile enterotoxin) is the most important virulence factor, action on the mucosal epithelium, it is responsible for the characteristic diarrhea of cholera disease.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action: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Cholera toxin activates the adenylate cyclase enzyme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cells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intestinal mucosa leading to increase the secretion of 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Na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HCO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lumen of the small intestine. </a:t>
            </a:r>
          </a:p>
          <a:p>
            <a:endParaRPr lang="en-US" dirty="0">
              <a:effectLst/>
              <a:latin typeface="Time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E83F5A-29AA-4D49-8A90-49FAEDE97CB3}"/>
              </a:ext>
            </a:extLst>
          </p:cNvPr>
          <p:cNvSpPr txBox="1"/>
          <p:nvPr/>
        </p:nvSpPr>
        <p:spPr>
          <a:xfrm>
            <a:off x="4830419" y="5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58562" y="175358"/>
            <a:ext cx="2797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" pitchFamily="2" charset="0"/>
              </a:rPr>
              <a:t>Vibrio cholerae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E141418-D126-2843-872C-38B03B3E2DAC}"/>
              </a:ext>
            </a:extLst>
          </p:cNvPr>
          <p:cNvSpPr/>
          <p:nvPr/>
        </p:nvSpPr>
        <p:spPr>
          <a:xfrm>
            <a:off x="180594" y="1262725"/>
            <a:ext cx="89634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Cholera is one of the most rapidly fatal illnesses 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may become hypotensive within an hour of the onset of symptoms and may die within 2-3h if no treatment.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Vomiting and abrupt watery diarrhea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Rice–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water stools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characteristic)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enormous numbers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mucosa, epithelial cells, result in severe fluids loss and dehydration.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lead to shock, coma and death.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loss of potassium ions may result in cardiac complications and circulatory failure.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Untreated cholera results in high (50-60%) mortality.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solution containing: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(Glucose + Bicarbonate + Potassium) for fluids and electrolytes replacement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Tetracycline shortens the duration of diarrhea and reduce fluid loss.  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5760" y="-108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Cholera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olera - Causes, Symptoms,Treatment and Prevention of Cholera">
            <a:extLst>
              <a:ext uri="{FF2B5EF4-FFF2-40B4-BE49-F238E27FC236}">
                <a16:creationId xmlns="" xmlns:a16="http://schemas.microsoft.com/office/drawing/2014/main" id="{CBDF1373-9DC6-381A-C0A3-1357EB4E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32" y="198689"/>
            <a:ext cx="2752614" cy="15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C0BC-EE1C-D94E-8F4E-B5F044016B8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664"/>
          <a:stretch>
            <a:fillRect/>
          </a:stretch>
        </p:blipFill>
        <p:spPr>
          <a:xfrm>
            <a:off x="0" y="5305"/>
            <a:ext cx="9144000" cy="54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11718</TotalTime>
  <Words>728</Words>
  <Application>Microsoft Office PowerPoint</Application>
  <PresentationFormat>On-screen Show (4:3)</PresentationFormat>
  <Paragraphs>119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alsheikh</dc:creator>
  <cp:lastModifiedBy>Prof. Dr. Ihab</cp:lastModifiedBy>
  <cp:revision>65</cp:revision>
  <dcterms:created xsi:type="dcterms:W3CDTF">2018-09-10T17:37:39Z</dcterms:created>
  <dcterms:modified xsi:type="dcterms:W3CDTF">2025-02-08T10:51:28Z</dcterms:modified>
</cp:coreProperties>
</file>