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81" r:id="rId4"/>
    <p:sldId id="293" r:id="rId5"/>
    <p:sldId id="258" r:id="rId6"/>
    <p:sldId id="284" r:id="rId7"/>
    <p:sldId id="296" r:id="rId8"/>
    <p:sldId id="277" r:id="rId9"/>
    <p:sldId id="260" r:id="rId10"/>
    <p:sldId id="295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E1"/>
    <a:srgbClr val="C272C9"/>
    <a:srgbClr val="974704"/>
    <a:srgbClr val="60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3028"/>
  </p:normalViewPr>
  <p:slideViewPr>
    <p:cSldViewPr snapToGrid="0" snapToObjects="1">
      <p:cViewPr>
        <p:scale>
          <a:sx n="75" d="100"/>
          <a:sy n="75" d="100"/>
        </p:scale>
        <p:origin x="-1002" y="-6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9F85-CF5E-804A-A532-1BA1CC2F03F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A47E0-DBD4-BF46-A293-9E64E0F0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1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47E0-DBD4-BF46-A293-9E64E0F0AB9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890D-E81A-F74C-B406-1B78BEBA5C04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23B-87FA-2B49-BC35-98B34B38085A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151E-DE7A-1342-A28D-93BB005F0FA3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9463-276D-8642-8853-6D237F23E1BA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E03F1E-6FE8-1741-8C84-B436C50450B3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2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507-D7DD-E94F-9AE6-27B94CE4F511}" type="datetime1">
              <a:rPr lang="en-GB" smtClean="0"/>
              <a:t>08/02/2025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C600-D8C0-1C42-8FFB-F0C86CB6185A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02EF37-5C2A-DA41-B1A1-1B6C7229D91A}" type="datetime1">
              <a:rPr lang="en-GB" smtClean="0"/>
              <a:t>08/02/2025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06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A71-FF86-874D-9EFF-3E2510AD90B4}" type="datetime1">
              <a:rPr lang="en-GB" smtClean="0"/>
              <a:t>08/02/2025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3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BB2-9DF7-254B-A293-C95600FBF2EB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EE12-ADD0-EA43-AB6F-A16E34522A57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037D4B-A9B1-704C-84AA-DF127E4AF5C0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nterobacterales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en.wikipedia.org/wiki/Gammaproteobacteri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Pseudomonadota" TargetMode="External"/><Relationship Id="rId5" Type="http://schemas.openxmlformats.org/officeDocument/2006/relationships/hyperlink" Target="https://en.wikipedia.org/wiki/Bacteria" TargetMode="External"/><Relationship Id="rId10" Type="http://schemas.openxmlformats.org/officeDocument/2006/relationships/hyperlink" Target="https://en.wikipedia.org/wiki/Escherichia" TargetMode="External"/><Relationship Id="rId4" Type="http://schemas.openxmlformats.org/officeDocument/2006/relationships/hyperlink" Target="https://en.wikipedia.org/wiki/Taxonomy_(biology)" TargetMode="External"/><Relationship Id="rId9" Type="http://schemas.openxmlformats.org/officeDocument/2006/relationships/hyperlink" Target="https://en.wikipedia.org/wiki/Enterobacteriacea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956FBA3-E12B-842B-EE5A-3C74AEB145CF}"/>
              </a:ext>
            </a:extLst>
          </p:cNvPr>
          <p:cNvSpPr txBox="1">
            <a:spLocks/>
          </p:cNvSpPr>
          <p:nvPr/>
        </p:nvSpPr>
        <p:spPr>
          <a:xfrm>
            <a:off x="367677" y="1840130"/>
            <a:ext cx="8692179" cy="3177739"/>
          </a:xfrm>
          <a:prstGeom prst="rect">
            <a:avLst/>
          </a:prstGeom>
        </p:spPr>
        <p:txBody>
          <a:bodyPr vert="horz" lIns="91401" tIns="45700" rIns="91401" bIns="45700" rtlCol="0" anchor="b" anchorCtr="0">
            <a:noAutofit/>
          </a:bodyPr>
          <a:lstStyle>
            <a:lvl1pPr algn="r" defTabSz="9140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baseline="30000" dirty="0" smtClean="0">
                <a:solidFill>
                  <a:srgbClr val="B00004"/>
                </a:solidFill>
                <a:latin typeface="Times"/>
                <a:cs typeface="Times"/>
              </a:rPr>
              <a:t>460 </a:t>
            </a:r>
            <a:r>
              <a:rPr lang="en-US" sz="4000" b="1" baseline="30000" dirty="0">
                <a:solidFill>
                  <a:srgbClr val="B00004"/>
                </a:solidFill>
                <a:latin typeface="Times"/>
                <a:cs typeface="Times"/>
              </a:rPr>
              <a:t>MBIO</a:t>
            </a:r>
          </a:p>
          <a:p>
            <a:pPr algn="ctr"/>
            <a:r>
              <a:rPr lang="en-US" sz="4000" b="1" baseline="30000" dirty="0" smtClean="0">
                <a:solidFill>
                  <a:srgbClr val="B00004"/>
                </a:solidFill>
                <a:latin typeface="Times"/>
              </a:rPr>
              <a:t>Medical </a:t>
            </a:r>
            <a:r>
              <a:rPr lang="en-US" sz="4000" b="1" baseline="30000" dirty="0">
                <a:solidFill>
                  <a:srgbClr val="B00004"/>
                </a:solidFill>
                <a:latin typeface="Times"/>
              </a:rPr>
              <a:t>Bacteria</a:t>
            </a:r>
            <a:r>
              <a:rPr lang="en-US" sz="4000" b="1" baseline="30000" dirty="0">
                <a:solidFill>
                  <a:srgbClr val="000000"/>
                </a:solidFill>
                <a:latin typeface="Times"/>
                <a:cs typeface="Times"/>
              </a:rPr>
              <a:t/>
            </a:r>
            <a:br>
              <a:rPr lang="en-US" sz="4000" b="1" baseline="30000" dirty="0">
                <a:solidFill>
                  <a:srgbClr val="000000"/>
                </a:solidFill>
                <a:latin typeface="Times"/>
                <a:cs typeface="Times"/>
              </a:rPr>
            </a:br>
            <a:r>
              <a:rPr lang="en-US" sz="4000" b="1" baseline="30000" dirty="0">
                <a:solidFill>
                  <a:srgbClr val="6D6D6D"/>
                </a:solidFill>
                <a:latin typeface="Times"/>
                <a:cs typeface="Times"/>
              </a:rPr>
              <a:t>Lecture </a:t>
            </a:r>
            <a:r>
              <a:rPr lang="ar-SA" sz="4000" b="1" baseline="30000" dirty="0">
                <a:solidFill>
                  <a:srgbClr val="6D6D6D"/>
                </a:solidFill>
                <a:latin typeface="Times"/>
                <a:cs typeface="Times"/>
              </a:rPr>
              <a:t>6</a:t>
            </a:r>
            <a:endParaRPr lang="en-US" sz="4000" b="1" baseline="30000" dirty="0">
              <a:solidFill>
                <a:srgbClr val="6D6D6D"/>
              </a:solidFill>
              <a:latin typeface="Times"/>
              <a:cs typeface="Times"/>
            </a:endParaRPr>
          </a:p>
          <a:p>
            <a:pPr algn="ctr">
              <a:spcAft>
                <a:spcPts val="600"/>
              </a:spcAft>
            </a:pPr>
            <a:r>
              <a:rPr lang="en-US" sz="4000" b="1" baseline="30000" dirty="0">
                <a:solidFill>
                  <a:srgbClr val="6D6D6D"/>
                </a:solidFill>
                <a:latin typeface="Times"/>
              </a:rPr>
              <a:t>Enterobacteriaceae</a:t>
            </a:r>
          </a:p>
          <a:p>
            <a:pPr algn="ctr">
              <a:spcAft>
                <a:spcPts val="600"/>
              </a:spcAft>
            </a:pPr>
            <a:r>
              <a:rPr lang="en-US" sz="4000" b="1" baseline="30000" dirty="0">
                <a:solidFill>
                  <a:srgbClr val="6D6D6D"/>
                </a:solidFill>
                <a:latin typeface="Times"/>
              </a:rPr>
              <a:t>(</a:t>
            </a:r>
            <a:r>
              <a:rPr lang="en-US" sz="4000" b="1" i="1" baseline="30000" dirty="0">
                <a:solidFill>
                  <a:srgbClr val="6D6D6D"/>
                </a:solidFill>
                <a:latin typeface="Times"/>
              </a:rPr>
              <a:t>Escherichia coli</a:t>
            </a:r>
            <a:r>
              <a:rPr lang="en-US" sz="4000" b="1" baseline="30000" dirty="0">
                <a:solidFill>
                  <a:srgbClr val="6D6D6D"/>
                </a:solidFill>
                <a:latin typeface="Times"/>
              </a:rPr>
              <a:t>)</a:t>
            </a:r>
          </a:p>
          <a:p>
            <a:pPr algn="ctr">
              <a:spcAft>
                <a:spcPts val="600"/>
              </a:spcAft>
            </a:pPr>
            <a:endParaRPr lang="en-US" sz="4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2808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8BF87F1-75C4-7426-106B-9D94839F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05DD29-C727-41A3-C7AA-079CEBEF15CC}"/>
              </a:ext>
            </a:extLst>
          </p:cNvPr>
          <p:cNvSpPr txBox="1"/>
          <p:nvPr/>
        </p:nvSpPr>
        <p:spPr>
          <a:xfrm>
            <a:off x="289529" y="462937"/>
            <a:ext cx="849191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 </a:t>
            </a:r>
          </a:p>
          <a:p>
            <a:endParaRPr lang="en-GB" b="1" dirty="0">
              <a:solidFill>
                <a:srgbClr val="00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,Bold" pitchFamily="2" charset="0"/>
              </a:rPr>
              <a:t>Sample: </a:t>
            </a:r>
            <a:endParaRPr lang="en-GB" dirty="0"/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Urine or pus or stools</a:t>
            </a:r>
            <a:endParaRPr lang="en-GB" dirty="0">
              <a:latin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,Bold" pitchFamily="2" charset="0"/>
              </a:rPr>
              <a:t>Isolation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on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MacConkey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 agar media after colonies appear examines morphological and cultural character.  </a:t>
            </a:r>
          </a:p>
          <a:p>
            <a:r>
              <a:rPr lang="en-GB" sz="1800" dirty="0">
                <a:effectLst/>
                <a:latin typeface="Times New Roman,Bold" pitchFamily="2" charset="0"/>
              </a:rPr>
              <a:t>Biochemical reaction</a:t>
            </a:r>
            <a:br>
              <a:rPr lang="en-GB" sz="1800" dirty="0">
                <a:effectLst/>
                <a:latin typeface="Times New Roman,Bold" pitchFamily="2" charset="0"/>
              </a:rPr>
            </a:br>
            <a:r>
              <a:rPr lang="en-GB" sz="1800" dirty="0">
                <a:effectLst/>
                <a:latin typeface="Times New Roman,Bold" pitchFamily="2" charset="0"/>
              </a:rPr>
              <a:t>Serological typing.</a:t>
            </a:r>
            <a:br>
              <a:rPr lang="en-GB" sz="1800" dirty="0">
                <a:effectLst/>
                <a:latin typeface="Times New Roman,Bold" pitchFamily="2" charset="0"/>
              </a:rPr>
            </a:br>
            <a:r>
              <a:rPr lang="en-GB" sz="1800" dirty="0">
                <a:effectLst/>
                <a:latin typeface="Times New Roman,Bold" pitchFamily="2" charset="0"/>
              </a:rPr>
              <a:t>Toxin production by animal model or ELISA </a:t>
            </a:r>
          </a:p>
          <a:p>
            <a:endParaRPr lang="en-GB" dirty="0">
              <a:solidFill>
                <a:srgbClr val="00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7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664"/>
          <a:stretch>
            <a:fillRect/>
          </a:stretch>
        </p:blipFill>
        <p:spPr>
          <a:xfrm>
            <a:off x="0" y="5305"/>
            <a:ext cx="9144000" cy="54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B284E9-6240-AA45-8BFB-EA6685905661}"/>
              </a:ext>
            </a:extLst>
          </p:cNvPr>
          <p:cNvSpPr/>
          <p:nvPr/>
        </p:nvSpPr>
        <p:spPr>
          <a:xfrm>
            <a:off x="251791" y="517803"/>
            <a:ext cx="864041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found mainly in the intestinal tract of human or animal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either 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normal flora non pathogenic as ( </a:t>
            </a:r>
            <a:r>
              <a:rPr lang="en-GB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E.coli , Proteus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spp. </a:t>
            </a:r>
            <a:r>
              <a:rPr lang="en-GB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Morganella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pathogenic (</a:t>
            </a:r>
            <a:r>
              <a:rPr lang="en-GB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Salmonella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 in environmental sites (soil, water and plants).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Facultative anaerobic bacteria.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 glucose with strong acid production and often gas.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diagnosis on selective and differential media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endotoxin from their cell wall, some release exotoxin. </a:t>
            </a:r>
          </a:p>
          <a:p>
            <a:pPr marL="342900" indent="-342900">
              <a:buFont typeface="Arial" charset="0"/>
              <a:buChar char="•"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pathogen of Enterobacteriaceae: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 includes many harmless symbionts and many pathogens, such as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coli, Salmonella, Klebsiella, Shigella,  Enterobacter Citrobacter, Proteus and Serratia 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Morphology: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Gram negative bacilli </a:t>
            </a:r>
            <a:r>
              <a:rPr lang="ar-S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Short to medium size bacilli</a:t>
            </a:r>
            <a:r>
              <a:rPr lang="ar-S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Arrangement is single or pairs.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Non-spore forming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ember of this family motile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peritrichous flagella)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species are capsulated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developed capsule producing mucoid colony on sugar containing media)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85479" y="0"/>
            <a:ext cx="430290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" pitchFamily="2" charset="0"/>
              </a:rPr>
              <a:t>Enterobacteriaceae family </a:t>
            </a:r>
            <a:endParaRPr lang="ar-SA" sz="2800" b="1" dirty="0">
              <a:solidFill>
                <a:srgbClr val="C00000"/>
              </a:solidFill>
              <a:latin typeface="Times" pitchFamily="2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" pitchFamily="2" charset="0"/>
              </a:rPr>
              <a:t>(The enteric bacteria) </a:t>
            </a:r>
          </a:p>
        </p:txBody>
      </p:sp>
    </p:spTree>
    <p:extLst>
      <p:ext uri="{BB962C8B-B14F-4D97-AF65-F5344CB8AC3E}">
        <p14:creationId xmlns:p14="http://schemas.microsoft.com/office/powerpoint/2010/main" val="39527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C3241A5-F836-CA70-C8B1-9BA2ED7D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32EDF9-6DA9-B4A3-DE1C-FF94C6833F01}"/>
              </a:ext>
            </a:extLst>
          </p:cNvPr>
          <p:cNvSpPr txBox="1"/>
          <p:nvPr/>
        </p:nvSpPr>
        <p:spPr>
          <a:xfrm>
            <a:off x="102616" y="307777"/>
            <a:ext cx="598467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 character: </a:t>
            </a:r>
            <a:endParaRPr lang="en-GB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Facultative anaerobic on simple laboratory media ( ordinary nutrient media).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 at 37°C 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 use for isolation of Enterobacteriaceae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Non-inhibitory &amp; non-differential media as Nutrient agar.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Non-inhibitory but differential media such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 bromothymol blue lactose agar media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inhibitory selective media as :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MacConkey agar media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GB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lactose fermenter genus: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pink </a:t>
            </a:r>
            <a:r>
              <a:rPr lang="en-GB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in </a:t>
            </a:r>
            <a:r>
              <a:rPr lang="en-GB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 , Klebsiella , Enterobacter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(coliform bacteria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GB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lactose fermenter: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white </a:t>
            </a:r>
            <a:r>
              <a:rPr lang="en-GB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in </a:t>
            </a:r>
            <a:r>
              <a:rPr lang="en-GB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Salmonella, Shigella, Proteus.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Coliform bacteria: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 of  </a:t>
            </a:r>
            <a:r>
              <a:rPr lang="en-GB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Enterobacteraceae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that ferment lactose. 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Hektoen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enteric agar media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Xylose lysine deoxycholate agar media (XLD media) </a:t>
            </a:r>
          </a:p>
          <a:p>
            <a:endParaRPr lang="en-GB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acConkey Agar- Composition, Principle, Uses, Preparation and Colony  Morphology">
            <a:extLst>
              <a:ext uri="{FF2B5EF4-FFF2-40B4-BE49-F238E27FC236}">
                <a16:creationId xmlns="" xmlns:a16="http://schemas.microsoft.com/office/drawing/2014/main" id="{E4774D84-C7A4-5C48-D95F-D386CC62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8"/>
          <a:stretch/>
        </p:blipFill>
        <p:spPr bwMode="auto">
          <a:xfrm>
            <a:off x="6875362" y="33221"/>
            <a:ext cx="1607984" cy="233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ktoen Enteric agar | Medical Laboratories">
            <a:extLst>
              <a:ext uri="{FF2B5EF4-FFF2-40B4-BE49-F238E27FC236}">
                <a16:creationId xmlns="" xmlns:a16="http://schemas.microsoft.com/office/drawing/2014/main" id="{BDF7C5B1-4034-6D04-9EAD-4E7C7954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50" y="2798705"/>
            <a:ext cx="2503514" cy="148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1BFC2E-CEA9-0EB2-B733-23DCF7B4242C}"/>
              </a:ext>
            </a:extLst>
          </p:cNvPr>
          <p:cNvSpPr txBox="1"/>
          <p:nvPr/>
        </p:nvSpPr>
        <p:spPr>
          <a:xfrm>
            <a:off x="6557398" y="4265069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Hektoen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enteric agar media</a:t>
            </a:r>
            <a:endParaRPr lang="en-US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951CAB-9D69-CBD6-F927-956D30CBEFEA}"/>
              </a:ext>
            </a:extLst>
          </p:cNvPr>
          <p:cNvSpPr txBox="1"/>
          <p:nvPr/>
        </p:nvSpPr>
        <p:spPr>
          <a:xfrm>
            <a:off x="6197346" y="237524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MacConkey agar media</a:t>
            </a:r>
          </a:p>
        </p:txBody>
      </p:sp>
      <p:pic>
        <p:nvPicPr>
          <p:cNvPr id="1028" name="Picture 4" descr="Xylose Lysine Deoxycholate (XLD) Agar- Principle, Uses, Composition,  Preparation and Colony Characteristics">
            <a:extLst>
              <a:ext uri="{FF2B5EF4-FFF2-40B4-BE49-F238E27FC236}">
                <a16:creationId xmlns="" xmlns:a16="http://schemas.microsoft.com/office/drawing/2014/main" id="{0A5311CD-F909-7BB9-5031-C2AFF2801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 bwMode="auto">
          <a:xfrm>
            <a:off x="6087293" y="4682028"/>
            <a:ext cx="2881845" cy="15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0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C3241A5-F836-CA70-C8B1-9BA2ED7D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3</a:t>
            </a:fld>
            <a:endParaRPr lang="en-US"/>
          </a:p>
        </p:txBody>
      </p:sp>
      <p:pic>
        <p:nvPicPr>
          <p:cNvPr id="4100" name="Picture 4" descr="IMViC Test- Principle, Result Chart, Examples, Uses">
            <a:extLst>
              <a:ext uri="{FF2B5EF4-FFF2-40B4-BE49-F238E27FC236}">
                <a16:creationId xmlns="" xmlns:a16="http://schemas.microsoft.com/office/drawing/2014/main" id="{51DE863E-A473-4697-5AF7-A7C02EC91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8" b="16834"/>
          <a:stretch/>
        </p:blipFill>
        <p:spPr bwMode="auto">
          <a:xfrm>
            <a:off x="0" y="3972891"/>
            <a:ext cx="4856371" cy="22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9F58E3-9041-3BA8-F30E-F94B7AFB2A60}"/>
              </a:ext>
            </a:extLst>
          </p:cNvPr>
          <p:cNvSpPr txBox="1"/>
          <p:nvPr/>
        </p:nvSpPr>
        <p:spPr>
          <a:xfrm>
            <a:off x="190984" y="336969"/>
            <a:ext cx="886042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Biochemical test</a:t>
            </a:r>
            <a:r>
              <a:rPr lang="en-GB" sz="2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of them ferment dextrose or glucose and give acid &amp; gases after fermentation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Oxidase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 nitrate to nitrite 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lot of genera within the family are differentiated by their biochemical character, Specially </a:t>
            </a:r>
            <a:r>
              <a:rPr lang="en-GB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IMViC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test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ndol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ethyl red , </a:t>
            </a:r>
            <a:r>
              <a:rPr lang="en-GB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ogus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prauskeur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itrate utilization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Triple Sugar Iron Agar (TSI) is used for the  identification of Enterobacteriaceae based on the fermentation of glucose, lactose, sucrose and the production of gas and H</a:t>
            </a:r>
            <a:r>
              <a:rPr lang="en-GB" sz="20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endParaRPr lang="en-GB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E58164-C541-14C0-7A50-EC4338B58B04}"/>
              </a:ext>
            </a:extLst>
          </p:cNvPr>
          <p:cNvSpPr txBox="1"/>
          <p:nvPr/>
        </p:nvSpPr>
        <p:spPr>
          <a:xfrm>
            <a:off x="1424188" y="6336365"/>
            <a:ext cx="156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IMViC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test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BC9108-282D-337C-8C4D-02D079BCC187}"/>
              </a:ext>
            </a:extLst>
          </p:cNvPr>
          <p:cNvSpPr txBox="1"/>
          <p:nvPr/>
        </p:nvSpPr>
        <p:spPr>
          <a:xfrm>
            <a:off x="5607432" y="62719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Triple Sugar Iron Agar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TSI (Triple Sugar Iron) test: Objective, Principle, Procedure and Result -  Online Biology Notes">
            <a:extLst>
              <a:ext uri="{FF2B5EF4-FFF2-40B4-BE49-F238E27FC236}">
                <a16:creationId xmlns="" xmlns:a16="http://schemas.microsoft.com/office/drawing/2014/main" id="{C834AA9B-7FBC-DA66-5C81-C4B6F4B1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26182" r="10163" b="2755"/>
          <a:stretch/>
        </p:blipFill>
        <p:spPr bwMode="auto">
          <a:xfrm>
            <a:off x="5023517" y="3972891"/>
            <a:ext cx="3939889" cy="20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2545E0-7155-1045-8216-C20C8E68F0F3}"/>
              </a:ext>
            </a:extLst>
          </p:cNvPr>
          <p:cNvSpPr/>
          <p:nvPr/>
        </p:nvSpPr>
        <p:spPr>
          <a:xfrm>
            <a:off x="0" y="1296392"/>
            <a:ext cx="53576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Theodor </a:t>
            </a:r>
            <a:r>
              <a:rPr lang="en-US" sz="2000" dirty="0" err="1">
                <a:latin typeface="Times" pitchFamily="2" charset="0"/>
              </a:rPr>
              <a:t>Escherich</a:t>
            </a:r>
            <a:r>
              <a:rPr lang="en-US" sz="2000" dirty="0">
                <a:latin typeface="Times" pitchFamily="2" charset="0"/>
              </a:rPr>
              <a:t> first described </a:t>
            </a:r>
            <a:r>
              <a:rPr lang="en-US" sz="2000" i="1" dirty="0">
                <a:latin typeface="Times" pitchFamily="2" charset="0"/>
              </a:rPr>
              <a:t>E. coli </a:t>
            </a:r>
            <a:r>
              <a:rPr lang="en-US" sz="2000" dirty="0">
                <a:latin typeface="Times" pitchFamily="2" charset="0"/>
              </a:rPr>
              <a:t>in 1885, as Bacterium coli commune, which he isolated from the feces of newborns.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The most common normal inhabitant of large intestine, Found in 100% of human colon (live in host intestinal tracts of healthy and diseased people)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Not all </a:t>
            </a:r>
            <a:r>
              <a:rPr lang="en-US" sz="2000" i="1" dirty="0">
                <a:latin typeface="Times" pitchFamily="2" charset="0"/>
              </a:rPr>
              <a:t>E. coli </a:t>
            </a:r>
            <a:r>
              <a:rPr lang="en-US" sz="2000" dirty="0">
                <a:latin typeface="Times" pitchFamily="2" charset="0"/>
              </a:rPr>
              <a:t>strains are pathogenic.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Over 700 antigenic types (serotypes) of </a:t>
            </a:r>
            <a:r>
              <a:rPr lang="en-US" sz="2000" i="1" dirty="0">
                <a:latin typeface="Times" pitchFamily="2" charset="0"/>
              </a:rPr>
              <a:t>E. coli </a:t>
            </a:r>
            <a:r>
              <a:rPr lang="en-US" sz="2000" dirty="0">
                <a:latin typeface="Times" pitchFamily="2" charset="0"/>
              </a:rPr>
              <a:t>are recognized based on </a:t>
            </a:r>
            <a:r>
              <a:rPr lang="en-US" sz="2000" b="1" dirty="0">
                <a:latin typeface="Times" pitchFamily="2" charset="0"/>
              </a:rPr>
              <a:t>O, H, </a:t>
            </a:r>
            <a:r>
              <a:rPr lang="en-US" sz="2000" dirty="0">
                <a:latin typeface="Times" pitchFamily="2" charset="0"/>
              </a:rPr>
              <a:t>and </a:t>
            </a:r>
            <a:r>
              <a:rPr lang="en-US" sz="2000" b="1" dirty="0">
                <a:latin typeface="Times" pitchFamily="2" charset="0"/>
              </a:rPr>
              <a:t>K </a:t>
            </a:r>
            <a:r>
              <a:rPr lang="en-US" sz="2000" dirty="0">
                <a:latin typeface="Times" pitchFamily="2" charset="0"/>
              </a:rPr>
              <a:t>antigens.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Times" pitchFamily="2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000" b="1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5921" y="308946"/>
            <a:ext cx="3036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" pitchFamily="2" charset="0"/>
              </a:rPr>
              <a:t>Escherichia coli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mage result for escherichia coli electron microscop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90" y="89882"/>
            <a:ext cx="1857716" cy="12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escherichia col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24" y="1604576"/>
            <a:ext cx="154384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4">
            <a:extLst>
              <a:ext uri="{FF2B5EF4-FFF2-40B4-BE49-F238E27FC236}">
                <a16:creationId xmlns="" xmlns:a16="http://schemas.microsoft.com/office/drawing/2014/main" id="{B3ED83D1-8CD7-5064-89E4-43457E812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333951"/>
              </p:ext>
            </p:extLst>
          </p:nvPr>
        </p:nvGraphicFramePr>
        <p:xfrm>
          <a:off x="6299512" y="2712780"/>
          <a:ext cx="2663894" cy="26341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8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5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59578" marR="59578" marT="29789" marB="2978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5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hlinkClick r:id="rId4" tooltip="Taxonomy (biology)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Scientific classification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9578" marR="59578" marT="29789" marB="2978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14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Domain: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5" tooltip="Bacteria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Bacteria</a:t>
                      </a:r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14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Phylum: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6" tooltip="Pseudomonadota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Pseudomonadota</a:t>
                      </a:r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14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Class: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7" tooltip="Gammaproteobacteria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Gammaproteobacteria</a:t>
                      </a:r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14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Order: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8" tooltip="Enterobacterales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Enterobacterales</a:t>
                      </a:r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Family: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9" tooltip="Enterobacteriaceae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Enterobacteriaceae</a:t>
                      </a:r>
                      <a:r>
                        <a:rPr lang="en-GB" sz="1200" i="0" u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14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Genus: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i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0" tooltip="Escherichia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Escherichia</a:t>
                      </a:r>
                      <a:r>
                        <a:rPr lang="en-GB" sz="1200" i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319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Species: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E. coli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="" xmlns:a16="http://schemas.microsoft.com/office/drawing/2014/main" val="3938696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13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8BF87F1-75C4-7426-106B-9D94839F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05DD29-C727-41A3-C7AA-079CEBEF15CC}"/>
              </a:ext>
            </a:extLst>
          </p:cNvPr>
          <p:cNvSpPr txBox="1"/>
          <p:nvPr/>
        </p:nvSpPr>
        <p:spPr>
          <a:xfrm>
            <a:off x="471488" y="335615"/>
            <a:ext cx="84919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Morphology: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of strain are motile by long peritrichous flagella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strain produce capsule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 strains 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Arranged in either singly or pairs.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of spp. formed Pilli or fimbriae </a:t>
            </a:r>
            <a:endParaRPr lang="en-US" dirty="0">
              <a:solidFill>
                <a:srgbClr val="00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A" dirty="0">
              <a:solidFill>
                <a:srgbClr val="00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character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Aerobic &amp; facultative anaerobic grow at 14-44°C but optimum temp. is 37°C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Producing mucoid elastic colony on CHO containing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 on ordinary agar media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 on MacConkey media: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Lactose-fermenting mucoid,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rose pink or red colonies.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blood agar media: some strains reduced 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ß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Eosin methylene blue :  metallic green sheen colonies.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0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36E1AC4-C0C3-EADA-5784-F7DF862A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8ED7D2-A749-525F-1346-83134D779458}"/>
              </a:ext>
            </a:extLst>
          </p:cNvPr>
          <p:cNvSpPr txBox="1"/>
          <p:nvPr/>
        </p:nvSpPr>
        <p:spPr>
          <a:xfrm>
            <a:off x="28218" y="0"/>
            <a:ext cx="643045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solidFill>
                <a:srgbClr val="00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Biochemical reaction: </a:t>
            </a:r>
          </a:p>
          <a:p>
            <a:endParaRPr lang="en-GB" b="1" dirty="0">
              <a:solidFill>
                <a:srgbClr val="00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Indole test :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indole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Ferment glucose,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actose and sucrose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producing acid &amp; gases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Gelatine Liquefaction Test: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GB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Urease test: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GB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IMViC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very important 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Indol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  Methyl red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  VP -</a:t>
            </a:r>
            <a:r>
              <a:rPr lang="en-GB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Citrate  -</a:t>
            </a:r>
            <a:r>
              <a:rPr lang="en-GB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+/+/ - / -</a:t>
            </a:r>
            <a:endParaRPr lang="en-GB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Triple sugar iron agar media (TSI) formation of </a:t>
            </a:r>
          </a:p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(yellow slant , yellow butt, gas positive, no H</a:t>
            </a:r>
            <a:r>
              <a:rPr lang="en-GB" sz="20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produced)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A/A/+/- </a:t>
            </a:r>
          </a:p>
        </p:txBody>
      </p:sp>
      <p:pic>
        <p:nvPicPr>
          <p:cNvPr id="1026" name="Picture 2" descr="Indole Test- Principle, Reagents, Procedure, Result Interpretation and  Limitations">
            <a:extLst>
              <a:ext uri="{FF2B5EF4-FFF2-40B4-BE49-F238E27FC236}">
                <a16:creationId xmlns="" xmlns:a16="http://schemas.microsoft.com/office/drawing/2014/main" id="{7E2432CB-A65B-4689-7D37-CB8ADC4B9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12800"/>
          <a:stretch/>
        </p:blipFill>
        <p:spPr bwMode="auto">
          <a:xfrm>
            <a:off x="5814758" y="4366163"/>
            <a:ext cx="2073898" cy="18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latin Hydrolysis Test- Principle, Uses, Media, Procedure and Result">
            <a:extLst>
              <a:ext uri="{FF2B5EF4-FFF2-40B4-BE49-F238E27FC236}">
                <a16:creationId xmlns="" xmlns:a16="http://schemas.microsoft.com/office/drawing/2014/main" id="{C5847F94-DF71-92BC-63BC-9F1C4129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32" y="4271058"/>
            <a:ext cx="2073899" cy="21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rease Test- Principle, Media, Procedure and Result">
            <a:extLst>
              <a:ext uri="{FF2B5EF4-FFF2-40B4-BE49-F238E27FC236}">
                <a16:creationId xmlns="" xmlns:a16="http://schemas.microsoft.com/office/drawing/2014/main" id="{E2F3D54C-E072-F884-AE89-E3E55C6BB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9"/>
          <a:stretch/>
        </p:blipFill>
        <p:spPr bwMode="auto">
          <a:xfrm>
            <a:off x="334892" y="4366163"/>
            <a:ext cx="2073900" cy="20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0260EF-A3FF-264F-3220-EBFB8FA88FAE}"/>
              </a:ext>
            </a:extLst>
          </p:cNvPr>
          <p:cNvSpPr txBox="1"/>
          <p:nvPr/>
        </p:nvSpPr>
        <p:spPr>
          <a:xfrm>
            <a:off x="520861" y="6488668"/>
            <a:ext cx="16436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Urease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2E433B-E1F7-549F-6F16-604E05EA7F6F}"/>
              </a:ext>
            </a:extLst>
          </p:cNvPr>
          <p:cNvSpPr txBox="1"/>
          <p:nvPr/>
        </p:nvSpPr>
        <p:spPr>
          <a:xfrm>
            <a:off x="6059855" y="6345362"/>
            <a:ext cx="3287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indole test</a:t>
            </a:r>
          </a:p>
        </p:txBody>
      </p:sp>
      <p:pic>
        <p:nvPicPr>
          <p:cNvPr id="1032" name="Picture 8" descr="TSIA Test- Principle, Media, Procedure, Results, Uses, Limitations">
            <a:extLst>
              <a:ext uri="{FF2B5EF4-FFF2-40B4-BE49-F238E27FC236}">
                <a16:creationId xmlns="" xmlns:a16="http://schemas.microsoft.com/office/drawing/2014/main" id="{6FF70D46-938F-2385-8429-B48F44D8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73" y="327972"/>
            <a:ext cx="2685327" cy="34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36FF8F-CA4D-FE39-D0B6-04CC1BDECBFA}"/>
              </a:ext>
            </a:extLst>
          </p:cNvPr>
          <p:cNvSpPr txBox="1"/>
          <p:nvPr/>
        </p:nvSpPr>
        <p:spPr>
          <a:xfrm>
            <a:off x="2669532" y="6513724"/>
            <a:ext cx="25378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Gelatine Liquefaction Test</a:t>
            </a:r>
          </a:p>
        </p:txBody>
      </p:sp>
    </p:spTree>
    <p:extLst>
      <p:ext uri="{BB962C8B-B14F-4D97-AF65-F5344CB8AC3E}">
        <p14:creationId xmlns:p14="http://schemas.microsoft.com/office/powerpoint/2010/main" val="254587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380" y="34895"/>
            <a:ext cx="8889620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Antigenic structure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classified into different serotypes:</a:t>
            </a:r>
          </a:p>
          <a:p>
            <a:r>
              <a:rPr lang="en-US" b="1" dirty="0">
                <a:solidFill>
                  <a:srgbClr val="7030A0"/>
                </a:solidFill>
                <a:latin typeface="Times" pitchFamily="2" charset="0"/>
              </a:rPr>
              <a:t>1. somatic antigen ( O antigen):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171 serotype </a:t>
            </a:r>
            <a:endParaRPr lang="en-US" b="1" dirty="0">
              <a:solidFill>
                <a:srgbClr val="7030A0"/>
              </a:solidFill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It is the polysaccharide portion of the LPS in the outer membrane.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Heat stable, alcohol stable</a:t>
            </a:r>
            <a:endParaRPr lang="en-US" b="1" dirty="0">
              <a:solidFill>
                <a:srgbClr val="1E5666"/>
              </a:solidFill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O111 &amp; O55 is highly pathogenic. </a:t>
            </a:r>
            <a:endParaRPr lang="en-US" b="1" dirty="0">
              <a:highlight>
                <a:srgbClr val="FFFF00"/>
              </a:highlight>
              <a:latin typeface="Times" pitchFamily="2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Times" pitchFamily="2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Capsular </a:t>
            </a:r>
            <a:r>
              <a:rPr lang="en-US" b="1" dirty="0">
                <a:solidFill>
                  <a:srgbClr val="7030A0"/>
                </a:solidFill>
                <a:latin typeface="Times" pitchFamily="2" charset="0"/>
              </a:rPr>
              <a:t>antigen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 </a:t>
            </a:r>
            <a:r>
              <a:rPr lang="en-US" b="1" dirty="0">
                <a:solidFill>
                  <a:srgbClr val="7030A0"/>
                </a:solidFill>
                <a:latin typeface="Times" pitchFamily="2" charset="0"/>
              </a:rPr>
              <a:t>antigen):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serotype </a:t>
            </a:r>
            <a:endParaRPr lang="en-US" b="1" dirty="0">
              <a:solidFill>
                <a:srgbClr val="1E5666"/>
              </a:solidFill>
              <a:latin typeface="Time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composed of polysaccharides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Most important K1 </a:t>
            </a:r>
          </a:p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Flagellar </a:t>
            </a:r>
            <a:r>
              <a:rPr lang="en-US" b="1" dirty="0">
                <a:solidFill>
                  <a:srgbClr val="7030A0"/>
                </a:solidFill>
                <a:latin typeface="Times" pitchFamily="2" charset="0"/>
              </a:rPr>
              <a:t>antigen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 </a:t>
            </a:r>
            <a:r>
              <a:rPr lang="en-US" b="1" dirty="0">
                <a:solidFill>
                  <a:srgbClr val="7030A0"/>
                </a:solidFill>
                <a:latin typeface="Times" pitchFamily="2" charset="0"/>
              </a:rPr>
              <a:t>antigen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serotype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protein, part of flagella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heat-labile and alcohol sensitive. </a:t>
            </a:r>
          </a:p>
          <a:p>
            <a:r>
              <a:rPr lang="en-US" b="1" dirty="0">
                <a:solidFill>
                  <a:srgbClr val="7030A0"/>
                </a:solidFill>
                <a:latin typeface="Times" pitchFamily="2" charset="0"/>
              </a:rPr>
              <a:t>4. Fimbriae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" pitchFamily="2" charset="0"/>
              </a:rPr>
              <a:t>antigen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 </a:t>
            </a:r>
            <a:r>
              <a:rPr lang="en-US" b="1" dirty="0">
                <a:solidFill>
                  <a:srgbClr val="7030A0"/>
                </a:solidFill>
                <a:latin typeface="Times" pitchFamily="2" charset="0"/>
              </a:rPr>
              <a:t>antigen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found in some species of </a:t>
            </a:r>
            <a:r>
              <a:rPr lang="en-US" i="1" dirty="0">
                <a:latin typeface="Times" pitchFamily="2" charset="0"/>
              </a:rPr>
              <a:t>E. coli </a:t>
            </a:r>
            <a:r>
              <a:rPr lang="en-US" dirty="0">
                <a:latin typeface="Times" pitchFamily="2" charset="0"/>
              </a:rPr>
              <a:t>especially F4, F5, F41.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 is a highly pathogenic type causing adhesion of organisms in the intestinal mucosa. </a:t>
            </a:r>
          </a:p>
          <a:p>
            <a:endParaRPr lang="en-US" sz="1800" b="1" dirty="0">
              <a:solidFill>
                <a:srgbClr val="00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Virulence</a:t>
            </a:r>
            <a:r>
              <a:rPr lang="en-US" sz="1800" b="1" dirty="0">
                <a:solidFill>
                  <a:schemeClr val="accent1"/>
                </a:solidFill>
                <a:latin typeface="Times" pitchFamily="2" charset="0"/>
              </a:rPr>
              <a:t> </a:t>
            </a:r>
            <a:r>
              <a:rPr lang="en-US" sz="1800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US" dirty="0">
              <a:latin typeface="Times" pitchFamily="2" charset="0"/>
            </a:endParaRPr>
          </a:p>
          <a:p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E. coli  </a:t>
            </a:r>
            <a:r>
              <a:rPr lang="en-US" b="1" dirty="0">
                <a:solidFill>
                  <a:srgbClr val="0070C0"/>
                </a:solidFill>
                <a:latin typeface="Times" pitchFamily="2" charset="0"/>
              </a:rPr>
              <a:t>Toxins: </a:t>
            </a:r>
            <a:r>
              <a:rPr lang="en-US" i="1" dirty="0">
                <a:latin typeface="Times" pitchFamily="2" charset="0"/>
              </a:rPr>
              <a:t>E. coli </a:t>
            </a:r>
            <a:r>
              <a:rPr lang="en-US" dirty="0">
                <a:latin typeface="Times" pitchFamily="2" charset="0"/>
              </a:rPr>
              <a:t>produce two types of toxins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rgbClr val="7030A0"/>
                </a:solidFill>
                <a:latin typeface="Times" pitchFamily="2" charset="0"/>
              </a:rPr>
              <a:t>Hemolysisn</a:t>
            </a:r>
            <a:r>
              <a:rPr lang="en-US" dirty="0">
                <a:latin typeface="Times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rgbClr val="7030A0"/>
                </a:solidFill>
                <a:latin typeface="Times" pitchFamily="2" charset="0"/>
              </a:rPr>
              <a:t>Eneterotoxins</a:t>
            </a:r>
            <a:endParaRPr lang="en-US" dirty="0">
              <a:solidFill>
                <a:srgbClr val="7030A0"/>
              </a:solidFill>
              <a:latin typeface="Times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" pitchFamily="2" charset="0"/>
              </a:rPr>
              <a:t>Heat labile (LT): </a:t>
            </a:r>
            <a:r>
              <a:rPr lang="en-US" dirty="0">
                <a:latin typeface="Times" pitchFamily="2" charset="0"/>
              </a:rPr>
              <a:t>resemble cholera toxin in structure &amp; action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" pitchFamily="2" charset="0"/>
              </a:rPr>
              <a:t>Heat stable (ST)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" pitchFamily="2" charset="0"/>
              </a:rPr>
              <a:t>Verotoxin</a:t>
            </a:r>
            <a:r>
              <a:rPr lang="en-US" b="1" dirty="0">
                <a:latin typeface="Times" pitchFamily="2" charset="0"/>
              </a:rPr>
              <a:t> (Shiga-like toxin)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>
              <a:latin typeface="Times" pitchFamily="2" charset="0"/>
            </a:endParaRPr>
          </a:p>
          <a:p>
            <a:endParaRPr lang="en-US" b="1" dirty="0">
              <a:latin typeface="Times" pitchFamily="2" charset="0"/>
            </a:endParaRPr>
          </a:p>
          <a:p>
            <a:endParaRPr lang="en-US" b="1" dirty="0">
              <a:latin typeface="Times" pitchFamily="2" charset="0"/>
            </a:endParaRPr>
          </a:p>
        </p:txBody>
      </p:sp>
      <p:pic>
        <p:nvPicPr>
          <p:cNvPr id="1026" name="Picture 2" descr="coli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30" y="1371274"/>
            <a:ext cx="2854825" cy="205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0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146908-AA4B-444D-A020-CF367232EF79}"/>
              </a:ext>
            </a:extLst>
          </p:cNvPr>
          <p:cNvSpPr/>
          <p:nvPr/>
        </p:nvSpPr>
        <p:spPr>
          <a:xfrm>
            <a:off x="215278" y="220090"/>
            <a:ext cx="892872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cause of non-nosocomial urinary tract infections, wound infections, Neonatal septicemia, and meningitis, dysentery, diarrhea of infants, diarrhea of travelers, pneumonia, endocarditis, , gastroenteritis,  gynecological and endotoxic shock</a:t>
            </a:r>
          </a:p>
          <a:p>
            <a:r>
              <a:rPr lang="en-US" b="1" i="1" dirty="0">
                <a:solidFill>
                  <a:srgbClr val="BF0000"/>
                </a:solidFill>
                <a:latin typeface="Times" pitchFamily="2" charset="0"/>
              </a:rPr>
              <a:t> </a:t>
            </a:r>
          </a:p>
          <a:p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E. coli </a:t>
            </a:r>
            <a:r>
              <a:rPr lang="en-US" b="1" dirty="0">
                <a:solidFill>
                  <a:srgbClr val="0070C0"/>
                </a:solidFill>
                <a:latin typeface="Times" pitchFamily="2" charset="0"/>
              </a:rPr>
              <a:t>strains causing Diarrhea:</a:t>
            </a:r>
          </a:p>
          <a:p>
            <a:r>
              <a:rPr lang="en-US" dirty="0">
                <a:latin typeface="Times" pitchFamily="2" charset="0"/>
              </a:rPr>
              <a:t>Five classes (strains) of </a:t>
            </a:r>
            <a:r>
              <a:rPr lang="en-US" i="1" dirty="0">
                <a:latin typeface="Times" pitchFamily="2" charset="0"/>
              </a:rPr>
              <a:t>E. coli </a:t>
            </a:r>
            <a:r>
              <a:rPr lang="en-US" dirty="0">
                <a:latin typeface="Times" pitchFamily="2" charset="0"/>
              </a:rPr>
              <a:t>that cause diarrheal diseases: </a:t>
            </a:r>
            <a:endParaRPr lang="en-US" b="1" dirty="0">
              <a:latin typeface="Times" pitchFamily="2" charset="0"/>
            </a:endParaRPr>
          </a:p>
          <a:p>
            <a:r>
              <a:rPr lang="en-US" b="1" dirty="0">
                <a:solidFill>
                  <a:srgbClr val="602321"/>
                </a:solidFill>
                <a:latin typeface="Times" pitchFamily="2" charset="0"/>
              </a:rPr>
              <a:t>1. </a:t>
            </a:r>
            <a:r>
              <a:rPr lang="en-US" b="1" dirty="0" err="1">
                <a:solidFill>
                  <a:srgbClr val="602321"/>
                </a:solidFill>
                <a:latin typeface="Times" pitchFamily="2" charset="0"/>
              </a:rPr>
              <a:t>Enteropathogenic</a:t>
            </a:r>
            <a:r>
              <a:rPr lang="en-US" b="1" i="1" dirty="0">
                <a:solidFill>
                  <a:srgbClr val="602321"/>
                </a:solidFill>
                <a:latin typeface="Times" pitchFamily="2" charset="0"/>
              </a:rPr>
              <a:t> E.coli </a:t>
            </a:r>
            <a:r>
              <a:rPr lang="en-US" b="1" dirty="0">
                <a:solidFill>
                  <a:srgbClr val="602321"/>
                </a:solidFill>
                <a:latin typeface="Times" pitchFamily="2" charset="0"/>
              </a:rPr>
              <a:t>(EPEC) </a:t>
            </a:r>
            <a:endParaRPr lang="en-US" b="1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Do not produce enterotoxin, non- invasive.</a:t>
            </a:r>
          </a:p>
          <a:p>
            <a:r>
              <a:rPr lang="en-US" b="1" dirty="0">
                <a:solidFill>
                  <a:srgbClr val="602220"/>
                </a:solidFill>
                <a:latin typeface="Times" pitchFamily="2" charset="0"/>
              </a:rPr>
              <a:t>2. </a:t>
            </a:r>
            <a:r>
              <a:rPr lang="en-US" b="1" dirty="0" err="1">
                <a:solidFill>
                  <a:srgbClr val="602220"/>
                </a:solidFill>
                <a:latin typeface="Times" pitchFamily="2" charset="0"/>
              </a:rPr>
              <a:t>Enteroinvasive</a:t>
            </a:r>
            <a:r>
              <a:rPr lang="en-US" b="1" dirty="0">
                <a:solidFill>
                  <a:srgbClr val="602220"/>
                </a:solidFill>
                <a:latin typeface="Times" pitchFamily="2" charset="0"/>
              </a:rPr>
              <a:t> </a:t>
            </a:r>
            <a:r>
              <a:rPr lang="en-US" b="1" i="1" dirty="0">
                <a:solidFill>
                  <a:srgbClr val="602220"/>
                </a:solidFill>
                <a:latin typeface="Times" pitchFamily="2" charset="0"/>
              </a:rPr>
              <a:t>E.coli </a:t>
            </a:r>
            <a:r>
              <a:rPr lang="en-US" b="1" dirty="0">
                <a:solidFill>
                  <a:srgbClr val="602220"/>
                </a:solidFill>
                <a:latin typeface="Times" pitchFamily="2" charset="0"/>
              </a:rPr>
              <a:t>(EIEC) </a:t>
            </a:r>
            <a:endParaRPr lang="en-US" dirty="0">
              <a:solidFill>
                <a:srgbClr val="602220"/>
              </a:solidFill>
              <a:latin typeface="Times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Non-motile, non-lactose fermenting</a:t>
            </a:r>
            <a:r>
              <a:rPr lang="ar-SA" dirty="0">
                <a:latin typeface="Times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resemble shigella, causes shigellosis-like dysentery in children in developing countries</a:t>
            </a:r>
            <a:r>
              <a:rPr lang="ar-SA" dirty="0">
                <a:latin typeface="Times" pitchFamily="2" charset="0"/>
              </a:rPr>
              <a:t>.</a:t>
            </a:r>
            <a:endParaRPr lang="en-US" dirty="0">
              <a:latin typeface="Times" pitchFamily="2" charset="0"/>
            </a:endParaRPr>
          </a:p>
          <a:p>
            <a:r>
              <a:rPr lang="en-US" b="1" dirty="0">
                <a:solidFill>
                  <a:srgbClr val="602321"/>
                </a:solidFill>
                <a:latin typeface="Times" pitchFamily="2" charset="0"/>
              </a:rPr>
              <a:t>3. Enterotoxigenic </a:t>
            </a:r>
            <a:r>
              <a:rPr lang="en-US" b="1" i="1" dirty="0">
                <a:solidFill>
                  <a:srgbClr val="602321"/>
                </a:solidFill>
                <a:latin typeface="Times" pitchFamily="2" charset="0"/>
              </a:rPr>
              <a:t>E.coli</a:t>
            </a:r>
            <a:r>
              <a:rPr lang="en-US" b="1" dirty="0">
                <a:solidFill>
                  <a:srgbClr val="602321"/>
                </a:solidFill>
                <a:latin typeface="Times" pitchFamily="2" charset="0"/>
              </a:rPr>
              <a:t> (ETEC) </a:t>
            </a:r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causes mild watery diarrhea to fatal disease indistinguishable from cholera. </a:t>
            </a:r>
            <a:endParaRPr lang="en-US" b="1" dirty="0">
              <a:solidFill>
                <a:srgbClr val="602220"/>
              </a:solidFill>
              <a:latin typeface="Times" pitchFamily="2" charset="0"/>
            </a:endParaRPr>
          </a:p>
          <a:p>
            <a:r>
              <a:rPr lang="en-US" b="1" dirty="0">
                <a:solidFill>
                  <a:srgbClr val="602220"/>
                </a:solidFill>
                <a:latin typeface="Times" pitchFamily="2" charset="0"/>
              </a:rPr>
              <a:t>4. Enterohemorrhagic </a:t>
            </a:r>
            <a:r>
              <a:rPr lang="en-US" b="1" i="1" dirty="0">
                <a:solidFill>
                  <a:srgbClr val="602220"/>
                </a:solidFill>
                <a:latin typeface="Times" pitchFamily="2" charset="0"/>
              </a:rPr>
              <a:t>E.coli</a:t>
            </a:r>
            <a:r>
              <a:rPr lang="en-US" b="1" dirty="0">
                <a:solidFill>
                  <a:srgbClr val="602220"/>
                </a:solidFill>
                <a:latin typeface="Times" pitchFamily="2" charset="0"/>
              </a:rPr>
              <a:t> ( EHEC)</a:t>
            </a:r>
            <a:r>
              <a:rPr lang="en-US" b="1" i="1" dirty="0">
                <a:solidFill>
                  <a:srgbClr val="602220"/>
                </a:solidFill>
                <a:latin typeface="Times" pitchFamily="2" charset="0"/>
              </a:rPr>
              <a:t> </a:t>
            </a:r>
          </a:p>
          <a:p>
            <a:r>
              <a:rPr lang="en-US" b="1" dirty="0">
                <a:solidFill>
                  <a:srgbClr val="602220"/>
                </a:solidFill>
                <a:latin typeface="Times" pitchFamily="2" charset="0"/>
              </a:rPr>
              <a:t>    Shiga toxin-producing </a:t>
            </a:r>
            <a:r>
              <a:rPr lang="en-US" b="1" i="1" dirty="0">
                <a:solidFill>
                  <a:srgbClr val="602220"/>
                </a:solidFill>
                <a:latin typeface="Times" pitchFamily="2" charset="0"/>
              </a:rPr>
              <a:t>E.coli </a:t>
            </a:r>
            <a:r>
              <a:rPr lang="en-US" b="1" dirty="0">
                <a:solidFill>
                  <a:srgbClr val="602220"/>
                </a:solidFill>
                <a:latin typeface="Times" pitchFamily="2" charset="0"/>
              </a:rPr>
              <a:t>(STEC)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Cytotoxic </a:t>
            </a:r>
            <a:r>
              <a:rPr lang="en-US" dirty="0" err="1">
                <a:latin typeface="Times" pitchFamily="2" charset="0"/>
              </a:rPr>
              <a:t>verotoxin</a:t>
            </a:r>
            <a:r>
              <a:rPr lang="en-US" dirty="0">
                <a:latin typeface="Times" pitchFamily="2" charset="0"/>
              </a:rPr>
              <a:t> producing E.coli serotype O157:H7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causes mild diarrhea to hemorrhagic colitis and cause </a:t>
            </a:r>
            <a:r>
              <a:rPr lang="en-US" b="1" dirty="0">
                <a:latin typeface="Times" pitchFamily="2" charset="0"/>
              </a:rPr>
              <a:t>a hemorrhagic uremic syndrome </a:t>
            </a:r>
            <a:endParaRPr lang="en-US" b="1" dirty="0">
              <a:solidFill>
                <a:srgbClr val="602321"/>
              </a:solidFill>
              <a:latin typeface="Times" pitchFamily="2" charset="0"/>
            </a:endParaRPr>
          </a:p>
          <a:p>
            <a:r>
              <a:rPr lang="en-US" b="1" dirty="0">
                <a:solidFill>
                  <a:srgbClr val="602321"/>
                </a:solidFill>
                <a:latin typeface="Times" pitchFamily="2" charset="0"/>
              </a:rPr>
              <a:t>5. </a:t>
            </a:r>
            <a:r>
              <a:rPr lang="en-US" b="1" dirty="0" err="1">
                <a:solidFill>
                  <a:srgbClr val="602321"/>
                </a:solidFill>
                <a:latin typeface="Times" pitchFamily="2" charset="0"/>
              </a:rPr>
              <a:t>Enteroaggressive</a:t>
            </a:r>
            <a:r>
              <a:rPr lang="en-US" b="1" dirty="0">
                <a:solidFill>
                  <a:srgbClr val="602321"/>
                </a:solidFill>
                <a:latin typeface="Times" pitchFamily="2" charset="0"/>
              </a:rPr>
              <a:t> </a:t>
            </a:r>
            <a:r>
              <a:rPr lang="en-US" b="1" i="1" dirty="0">
                <a:solidFill>
                  <a:srgbClr val="602321"/>
                </a:solidFill>
                <a:latin typeface="Times" pitchFamily="2" charset="0"/>
              </a:rPr>
              <a:t>E.coli </a:t>
            </a:r>
            <a:r>
              <a:rPr lang="en-US" b="1" dirty="0">
                <a:solidFill>
                  <a:srgbClr val="602321"/>
                </a:solidFill>
                <a:latin typeface="Times" pitchFamily="2" charset="0"/>
              </a:rPr>
              <a:t>( EAEC) </a:t>
            </a:r>
            <a:endParaRPr lang="en-US" dirty="0">
              <a:latin typeface="Times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Appear aggregated stacked brick formation.</a:t>
            </a:r>
            <a:endParaRPr lang="ar-SA" dirty="0">
              <a:latin typeface="Times" pitchFamily="2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Times" pitchFamily="2" charset="0"/>
            </a:endParaRPr>
          </a:p>
          <a:p>
            <a:pPr marL="342900" indent="-342900">
              <a:buFont typeface="Arial" charset="0"/>
              <a:buChar char="•"/>
            </a:pPr>
            <a:endParaRPr lang="ar-SA" dirty="0">
              <a:latin typeface="Times" pitchFamily="2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Times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BFC8EE-5704-9786-46F6-171DF76DE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493" y="5324355"/>
            <a:ext cx="1805327" cy="131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6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25938</TotalTime>
  <Words>1036</Words>
  <Application>Microsoft Office PowerPoint</Application>
  <PresentationFormat>On-screen Show (4:3)</PresentationFormat>
  <Paragraphs>161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alsheikh</dc:creator>
  <cp:lastModifiedBy>Prof. Dr. Ihab</cp:lastModifiedBy>
  <cp:revision>101</cp:revision>
  <cp:lastPrinted>2020-11-01T17:49:10Z</cp:lastPrinted>
  <dcterms:created xsi:type="dcterms:W3CDTF">2018-09-10T17:37:39Z</dcterms:created>
  <dcterms:modified xsi:type="dcterms:W3CDTF">2025-02-08T10:47:47Z</dcterms:modified>
</cp:coreProperties>
</file>