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0" r:id="rId3"/>
    <p:sldId id="282" r:id="rId4"/>
    <p:sldId id="261" r:id="rId5"/>
    <p:sldId id="272" r:id="rId6"/>
    <p:sldId id="262" r:id="rId7"/>
    <p:sldId id="271" r:id="rId8"/>
    <p:sldId id="264" r:id="rId9"/>
    <p:sldId id="278" r:id="rId10"/>
    <p:sldId id="273" r:id="rId11"/>
    <p:sldId id="274" r:id="rId12"/>
    <p:sldId id="277" r:id="rId13"/>
    <p:sldId id="267" r:id="rId14"/>
    <p:sldId id="279" r:id="rId15"/>
    <p:sldId id="268" r:id="rId16"/>
    <p:sldId id="280" r:id="rId17"/>
    <p:sldId id="269" r:id="rId18"/>
    <p:sldId id="27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924F-0E59-4C97-8B59-0CB78AB81442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FBE3C-946E-4647-A349-25F3CC168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4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74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39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08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894DD40-B43F-4D4F-BF7E-6E0A36BBF2E0}" type="slidenum">
              <a:rPr lang="en-US" altLang="en-US" sz="1200">
                <a:solidFill>
                  <a:prstClr val="black"/>
                </a:solidFill>
                <a:latin typeface="Times" panose="02020603050405020304" pitchFamily="18" charset="0"/>
              </a:rPr>
              <a:pPr algn="r"/>
              <a:t>15</a:t>
            </a:fld>
            <a:endParaRPr lang="en-US" altLang="en-US" sz="12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Figure 2.9 The electron microscope.</a:t>
            </a:r>
          </a:p>
        </p:txBody>
      </p:sp>
    </p:spTree>
    <p:extLst>
      <p:ext uri="{BB962C8B-B14F-4D97-AF65-F5344CB8AC3E}">
        <p14:creationId xmlns:p14="http://schemas.microsoft.com/office/powerpoint/2010/main" val="152841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3023E73-F8C7-4FD8-A7FC-6129EEAF2B97}" type="slidenum">
              <a:rPr lang="en-US" altLang="en-US" sz="1200">
                <a:solidFill>
                  <a:prstClr val="black"/>
                </a:solidFill>
                <a:latin typeface="Times" panose="02020603050405020304" pitchFamily="18" charset="0"/>
              </a:rPr>
              <a:pPr algn="r"/>
              <a:t>17</a:t>
            </a:fld>
            <a:endParaRPr lang="en-US" altLang="en-US" sz="12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Figure 2.10 Electron micrographs.</a:t>
            </a:r>
          </a:p>
        </p:txBody>
      </p:sp>
    </p:spTree>
    <p:extLst>
      <p:ext uri="{BB962C8B-B14F-4D97-AF65-F5344CB8AC3E}">
        <p14:creationId xmlns:p14="http://schemas.microsoft.com/office/powerpoint/2010/main" val="355626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40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6" indent="0" algn="ctr">
              <a:buNone/>
              <a:defRPr sz="2400"/>
            </a:lvl2pPr>
            <a:lvl3pPr marL="914411" indent="0" algn="ctr">
              <a:buNone/>
              <a:defRPr sz="2400"/>
            </a:lvl3pPr>
            <a:lvl4pPr marL="1371617" indent="0" algn="ctr">
              <a:buNone/>
              <a:defRPr sz="2000"/>
            </a:lvl4pPr>
            <a:lvl5pPr marL="1828823" indent="0" algn="ctr">
              <a:buNone/>
              <a:defRPr sz="2000"/>
            </a:lvl5pPr>
            <a:lvl6pPr marL="2286029" indent="0" algn="ctr">
              <a:buNone/>
              <a:defRPr sz="2000"/>
            </a:lvl6pPr>
            <a:lvl7pPr marL="2743234" indent="0" algn="ctr">
              <a:buNone/>
              <a:defRPr sz="2000"/>
            </a:lvl7pPr>
            <a:lvl8pPr marL="3200440" indent="0" algn="ctr">
              <a:buNone/>
              <a:defRPr sz="2000"/>
            </a:lvl8pPr>
            <a:lvl9pPr marL="3657646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60A6-CC93-46E2-A089-A92EA9D9DD6D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8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6CF1-75AE-46E1-B14F-A2F0E5AB071F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0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C315-21D7-4938-B311-D971BB0096D0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EB09-8572-4EA6-8325-6BB075513E4B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6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B003-F6A4-42DD-A54D-5FDBEB7A0F91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2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D78D-E489-4CF5-BB24-80306776157D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C809-319C-4B25-8A34-E29E3BB94754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8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5BF2-1E13-4F85-A3A8-2844D13E9121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0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8298-0581-4B57-B6AB-224337C6973F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2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C969BAF2-0AB2-4EB8-B03C-C34AC77E9610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1FCBEA-8775-47FF-B5AE-80BB080D233C}" type="slidenum">
              <a:rPr lang="en-US" smtClean="0">
                <a:solidFill>
                  <a:srgbClr val="696464"/>
                </a:solidFill>
              </a:rPr>
              <a:pPr/>
              <a:t>‹#›</a:t>
            </a:fld>
            <a:endParaRPr lang="en-US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3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6127-D37B-4E4E-B45C-637532E979CC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8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5"/>
            <a:ext cx="12192002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B9439C-32F3-4307-999C-2D4D97AE01BC}" type="datetime1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1FCBEA-8775-47FF-B5AE-80BB080D23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44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11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11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3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5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8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700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4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6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9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21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lms.ksu.edu.sa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532856" y="8869"/>
            <a:ext cx="2704772" cy="74492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prstClr val="black"/>
                </a:solidFill>
              </a:rPr>
              <a:t>140MIC: Microbiology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571732" y="2380706"/>
            <a:ext cx="6473716" cy="1817370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38" b="1" dirty="0">
                <a:solidFill>
                  <a:prstClr val="black"/>
                </a:solidFill>
              </a:rPr>
              <a:t>Lecture-6</a:t>
            </a:r>
            <a:endParaRPr lang="en-US" sz="3038" dirty="0">
              <a:solidFill>
                <a:prstClr val="black"/>
              </a:solidFill>
            </a:endParaRPr>
          </a:p>
          <a:p>
            <a:pPr algn="ctr"/>
            <a:endParaRPr lang="en-US" sz="2700" dirty="0">
              <a:solidFill>
                <a:prstClr val="black"/>
              </a:solidFill>
            </a:endParaRPr>
          </a:p>
          <a:p>
            <a:pPr algn="ctr"/>
            <a:r>
              <a:rPr lang="en-US" sz="2700" b="1" dirty="0">
                <a:solidFill>
                  <a:prstClr val="black"/>
                </a:solidFill>
              </a:rPr>
              <a:t>Microscopes </a:t>
            </a:r>
          </a:p>
        </p:txBody>
      </p:sp>
    </p:spTree>
    <p:extLst>
      <p:ext uri="{BB962C8B-B14F-4D97-AF65-F5344CB8AC3E}">
        <p14:creationId xmlns:p14="http://schemas.microsoft.com/office/powerpoint/2010/main" val="13578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Phase-contrast and Dark-felid Microscopy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Two form of  light microscopy  improve image with </a:t>
            </a:r>
            <a:r>
              <a:rPr lang="en-US" dirty="0" smtClean="0">
                <a:solidFill>
                  <a:srgbClr val="FF0000"/>
                </a:solidFill>
              </a:rPr>
              <a:t>out using staining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Phase –contrast microscopy  is based  on the principle that cells differ in refractive index from their surroundings 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Phase –contrast </a:t>
            </a:r>
            <a:r>
              <a:rPr lang="en-US" dirty="0" smtClean="0"/>
              <a:t>microscopy resulting  a dark image on light background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The dark-fielded microscopy  is a light microscope  in which the light reaches the specimen from the sides only . Thus the specimens appears light on a dark background.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 dark-fielded </a:t>
            </a:r>
            <a:r>
              <a:rPr lang="en-US" dirty="0" smtClean="0"/>
              <a:t>microscopy  used  in observed microbial motility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2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Fluorescence Microscopy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Used  to visualize  specimens that fluoresce – emit light of one color following absorption of light of another color 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 smtClean="0"/>
              <a:t>Cells fluoresce either :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/>
              <a:t>Contain naturally fluorescent substances such as chlorophyll 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/>
              <a:t>Because cells have satin with fluorescent dye 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DAPI (4`,6-diamidino-2-phenylindole) is widely used fluorescent dye staining cell`s DNA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9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679" y="2271635"/>
            <a:ext cx="1836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Brightfield</a:t>
            </a:r>
            <a:r>
              <a:rPr lang="en-US" sz="1400" dirty="0"/>
              <a:t> Microscope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665" y="835214"/>
            <a:ext cx="1780960" cy="1389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6" y="788034"/>
            <a:ext cx="1781568" cy="14413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96269" y="2231515"/>
            <a:ext cx="1736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Darkfield</a:t>
            </a:r>
            <a:r>
              <a:rPr lang="en-US" sz="1400" dirty="0"/>
              <a:t> Microscope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213" y="814759"/>
            <a:ext cx="1780079" cy="13885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50537" y="2244623"/>
            <a:ext cx="2159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Phase-contrast Microscope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419" y="757868"/>
            <a:ext cx="1818751" cy="1418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2758" y="788034"/>
            <a:ext cx="1910534" cy="14836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35038" y="2240856"/>
            <a:ext cx="2136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Differential interference contrast (DIC) Microscope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89241" y="2347872"/>
            <a:ext cx="2031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Fluorescence Microscope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389" y="2718567"/>
            <a:ext cx="1829771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Uses visible light as a source of illumination; cannot resolve structures smaller than about 0.2 µm; specimen appears against a bright background. Inexpensive and easy to </a:t>
            </a:r>
            <a:r>
              <a:rPr lang="en-US" sz="1400" dirty="0" smtClean="0"/>
              <a:t>use.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2196269" y="2705799"/>
            <a:ext cx="1785257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Uses a special condenser with an opaque disk that blocks light from entering the objective lens directly; light reflected by specimen enters the objective lens, and the specimen appears light against a black background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82334" y="2638436"/>
            <a:ext cx="2413546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Uses a special condenser containing an annular (</a:t>
            </a:r>
            <a:r>
              <a:rPr lang="en-US" sz="1400" dirty="0" smtClean="0"/>
              <a:t>ring-shaped) diaphragm</a:t>
            </a:r>
            <a:r>
              <a:rPr lang="en-US" sz="1400" dirty="0"/>
              <a:t>. </a:t>
            </a:r>
            <a:r>
              <a:rPr lang="en-US" sz="1400" dirty="0" smtClean="0"/>
              <a:t>The diaphragm </a:t>
            </a:r>
            <a:r>
              <a:rPr lang="en-US" sz="1400" dirty="0"/>
              <a:t>allows direct light to pass through </a:t>
            </a:r>
            <a:r>
              <a:rPr lang="en-US" sz="1400" dirty="0" smtClean="0"/>
              <a:t>the condenser</a:t>
            </a:r>
            <a:r>
              <a:rPr lang="en-US" sz="1400" dirty="0"/>
              <a:t>, focusing light on the specimen and a diffraction plate in the objective lens. Direct and reflected </a:t>
            </a:r>
            <a:r>
              <a:rPr lang="en-US" sz="1400" dirty="0" smtClean="0"/>
              <a:t>or diffracted </a:t>
            </a:r>
            <a:r>
              <a:rPr lang="en-US" sz="1400" dirty="0"/>
              <a:t>light rays are</a:t>
            </a:r>
          </a:p>
          <a:p>
            <a:r>
              <a:rPr lang="en-US" sz="1400" dirty="0"/>
              <a:t>brought together to </a:t>
            </a:r>
            <a:r>
              <a:rPr lang="en-US" sz="1400" dirty="0" smtClean="0"/>
              <a:t>produce the </a:t>
            </a:r>
            <a:r>
              <a:rPr lang="en-US" sz="1400" dirty="0"/>
              <a:t>image. </a:t>
            </a:r>
            <a:endParaRPr lang="en-US" sz="1400" dirty="0" smtClean="0"/>
          </a:p>
          <a:p>
            <a:r>
              <a:rPr lang="en-US" sz="1400" dirty="0" smtClean="0"/>
              <a:t>No </a:t>
            </a:r>
            <a:r>
              <a:rPr lang="en-US" sz="1400" dirty="0"/>
              <a:t>staining required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98135" y="2814901"/>
            <a:ext cx="220890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Like phase-contrast, uses differences in refractive indexes to produce images. Uses two beams of light separated by prisms; the specimen appears colored as a result of the prism effect. </a:t>
            </a:r>
            <a:endParaRPr lang="en-US" sz="1400" dirty="0" smtClean="0"/>
          </a:p>
          <a:p>
            <a:r>
              <a:rPr lang="en-US" sz="1400" dirty="0" smtClean="0"/>
              <a:t>No </a:t>
            </a:r>
            <a:r>
              <a:rPr lang="en-US" sz="1400" dirty="0"/>
              <a:t>staining required.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83565" y="2717204"/>
            <a:ext cx="195034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Uses an ultraviolet or near-ultraviolet source of illumination that causes fluorescent compounds in a specimen to emit light.</a:t>
            </a:r>
          </a:p>
        </p:txBody>
      </p:sp>
    </p:spTree>
    <p:extLst>
      <p:ext uri="{BB962C8B-B14F-4D97-AF65-F5344CB8AC3E}">
        <p14:creationId xmlns:p14="http://schemas.microsoft.com/office/powerpoint/2010/main" val="79784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2921" y="457200"/>
            <a:ext cx="7065818" cy="1143000"/>
          </a:xfrm>
        </p:spPr>
        <p:txBody>
          <a:bodyPr>
            <a:normAutofit/>
          </a:bodyPr>
          <a:lstStyle/>
          <a:p>
            <a:pPr marL="762010" indent="-762010" algn="ctr"/>
            <a:r>
              <a:rPr lang="en-US" altLang="en-US" sz="3200" dirty="0"/>
              <a:t>Electron Microscopy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524" y="1748468"/>
            <a:ext cx="8928657" cy="24371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Electron </a:t>
            </a:r>
            <a:r>
              <a:rPr lang="en-US" altLang="en-US" dirty="0"/>
              <a:t>microscopes use </a:t>
            </a:r>
            <a:r>
              <a:rPr lang="en-US" altLang="en-US" b="1" dirty="0"/>
              <a:t>electrons</a:t>
            </a:r>
            <a:r>
              <a:rPr lang="en-US" altLang="en-US" dirty="0"/>
              <a:t> instead of </a:t>
            </a:r>
            <a:r>
              <a:rPr lang="en-US" altLang="en-US" dirty="0" smtClean="0"/>
              <a:t>photons(visible light) </a:t>
            </a:r>
            <a:r>
              <a:rPr lang="en-US" altLang="en-US" dirty="0"/>
              <a:t>to image cells and </a:t>
            </a:r>
            <a:r>
              <a:rPr lang="en-US" altLang="en-US" dirty="0" smtClean="0"/>
              <a:t>structures.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Electromagnets function  as lenses in EM , whole system operates in a vacuum.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EM are fitted with cameras to allow a photograph to be taken </a:t>
            </a:r>
            <a:endParaRPr lang="en-US" altLang="en-US" dirty="0"/>
          </a:p>
          <a:p>
            <a:pPr>
              <a:lnSpc>
                <a:spcPct val="150000"/>
              </a:lnSpc>
            </a:pPr>
            <a:r>
              <a:rPr lang="en-US" altLang="en-US" b="1" u="sng" dirty="0"/>
              <a:t>Two types of electron microscopes</a:t>
            </a:r>
            <a:r>
              <a:rPr lang="en-US" altLang="en-US" dirty="0"/>
              <a:t>:</a:t>
            </a:r>
          </a:p>
          <a:p>
            <a:pPr marL="793760" lvl="1">
              <a:lnSpc>
                <a:spcPct val="150000"/>
              </a:lnSpc>
            </a:pPr>
            <a:r>
              <a:rPr lang="en-US" altLang="en-US" i="1" dirty="0"/>
              <a:t>Transmission electron microscopes (TEM</a:t>
            </a:r>
            <a:r>
              <a:rPr lang="en-US" altLang="en-US" i="1" dirty="0" smtClean="0"/>
              <a:t>) </a:t>
            </a:r>
          </a:p>
          <a:p>
            <a:pPr marL="1342407" lvl="4">
              <a:lnSpc>
                <a:spcPct val="150000"/>
              </a:lnSpc>
            </a:pPr>
            <a:r>
              <a:rPr lang="en-US" altLang="en-US" i="1" dirty="0" smtClean="0"/>
              <a:t>(need thin section),</a:t>
            </a:r>
            <a:r>
              <a:rPr lang="en-US" altLang="en-US" i="1" dirty="0" smtClean="0">
                <a:solidFill>
                  <a:srgbClr val="FF0000"/>
                </a:solidFill>
              </a:rPr>
              <a:t>negative</a:t>
            </a:r>
            <a:r>
              <a:rPr lang="en-US" altLang="en-US" i="1" dirty="0" smtClean="0"/>
              <a:t> stain </a:t>
            </a:r>
            <a:endParaRPr lang="en-US" altLang="en-US" i="1" dirty="0"/>
          </a:p>
          <a:p>
            <a:pPr marL="793760" lvl="1">
              <a:lnSpc>
                <a:spcPct val="150000"/>
              </a:lnSpc>
            </a:pPr>
            <a:r>
              <a:rPr lang="en-US" altLang="en-US" i="1" dirty="0"/>
              <a:t>Scanning electron microscopes (SEM</a:t>
            </a:r>
            <a:r>
              <a:rPr lang="en-US" altLang="en-US" i="1" dirty="0" smtClean="0"/>
              <a:t>)</a:t>
            </a:r>
          </a:p>
          <a:p>
            <a:pPr marL="1342407" lvl="4">
              <a:lnSpc>
                <a:spcPct val="150000"/>
              </a:lnSpc>
            </a:pPr>
            <a:r>
              <a:rPr lang="en-US" altLang="en-US" sz="1600" i="1" dirty="0" smtClean="0"/>
              <a:t>Coat with heavy metal</a:t>
            </a:r>
            <a:endParaRPr lang="en-US" altLang="en-US" sz="1600" i="1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861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Electron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Transmission electron microscopy  is used to examine cells and cell structure at very high magnification and resolution  , even enabling one to view structures at the molecular level 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This is because the wavelength of electrons is much shorter than the wavelength of visible light and wavelength  affects resolution 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Unlike visible light , electron beams can not  penetrate very well. So,  special techniques of thin sectioning are needed to prepare specimens before  observing them 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To obtain sufficient contrast, the preparation are treated with stains such as osmic acid , permanganate , uranium , lanthanum ; because these substances are composed of atoms of high  atomic weight , they scatter electrons well and thus improve contrast.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4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3" descr="figure_02_09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2622551" y="136525"/>
            <a:ext cx="6945313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6401" y="0"/>
            <a:ext cx="1981200" cy="304800"/>
          </a:xfrm>
          <a:ln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solidFill>
                  <a:schemeClr val="accent2"/>
                </a:solidFill>
              </a:rPr>
              <a:t>Figure 2.9</a:t>
            </a:r>
          </a:p>
        </p:txBody>
      </p:sp>
      <p:sp>
        <p:nvSpPr>
          <p:cNvPr id="231428" name="Text Box 5"/>
          <p:cNvSpPr txBox="1">
            <a:spLocks noChangeArrowheads="1"/>
          </p:cNvSpPr>
          <p:nvPr/>
        </p:nvSpPr>
        <p:spPr bwMode="auto">
          <a:xfrm>
            <a:off x="8007351" y="774700"/>
            <a:ext cx="1422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solidFill>
                  <a:prstClr val="black"/>
                </a:solidFill>
              </a:rPr>
              <a:t>Electron</a:t>
            </a:r>
            <a:br>
              <a:rPr lang="en-US" altLang="en-US" b="1">
                <a:solidFill>
                  <a:prstClr val="black"/>
                </a:solidFill>
              </a:rPr>
            </a:br>
            <a:r>
              <a:rPr lang="en-US" altLang="en-US" b="1">
                <a:solidFill>
                  <a:prstClr val="black"/>
                </a:solidFill>
              </a:rPr>
              <a:t>source</a:t>
            </a:r>
          </a:p>
        </p:txBody>
      </p:sp>
      <p:sp>
        <p:nvSpPr>
          <p:cNvPr id="231429" name="Text Box 6"/>
          <p:cNvSpPr txBox="1">
            <a:spLocks noChangeArrowheads="1"/>
          </p:cNvSpPr>
          <p:nvPr/>
        </p:nvSpPr>
        <p:spPr bwMode="auto">
          <a:xfrm>
            <a:off x="8008938" y="2260600"/>
            <a:ext cx="153511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prstClr val="black"/>
                </a:solidFill>
              </a:rPr>
              <a:t>Evacuated</a:t>
            </a:r>
            <a:br>
              <a:rPr lang="en-US" altLang="en-US" b="1" dirty="0">
                <a:solidFill>
                  <a:prstClr val="black"/>
                </a:solidFill>
              </a:rPr>
            </a:br>
            <a:r>
              <a:rPr lang="en-US" altLang="en-US" b="1" dirty="0">
                <a:solidFill>
                  <a:prstClr val="black"/>
                </a:solidFill>
              </a:rPr>
              <a:t>chamber</a:t>
            </a:r>
          </a:p>
        </p:txBody>
      </p:sp>
      <p:sp>
        <p:nvSpPr>
          <p:cNvPr id="231430" name="Text Box 7"/>
          <p:cNvSpPr txBox="1">
            <a:spLocks noChangeArrowheads="1"/>
          </p:cNvSpPr>
          <p:nvPr/>
        </p:nvSpPr>
        <p:spPr bwMode="auto">
          <a:xfrm>
            <a:off x="7997825" y="3052763"/>
            <a:ext cx="11461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prstClr val="black"/>
                </a:solidFill>
              </a:rPr>
              <a:t>Sample</a:t>
            </a:r>
            <a:br>
              <a:rPr lang="en-US" altLang="en-US" b="1" dirty="0">
                <a:solidFill>
                  <a:prstClr val="black"/>
                </a:solidFill>
              </a:rPr>
            </a:br>
            <a:r>
              <a:rPr lang="en-US" altLang="en-US" b="1" dirty="0">
                <a:solidFill>
                  <a:prstClr val="black"/>
                </a:solidFill>
              </a:rPr>
              <a:t>port</a:t>
            </a:r>
          </a:p>
        </p:txBody>
      </p:sp>
      <p:sp>
        <p:nvSpPr>
          <p:cNvPr id="231431" name="Text Box 8"/>
          <p:cNvSpPr txBox="1">
            <a:spLocks noChangeArrowheads="1"/>
          </p:cNvSpPr>
          <p:nvPr/>
        </p:nvSpPr>
        <p:spPr bwMode="auto">
          <a:xfrm>
            <a:off x="7996239" y="4962525"/>
            <a:ext cx="1195387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solidFill>
                  <a:prstClr val="black"/>
                </a:solidFill>
              </a:rPr>
              <a:t>Viewing</a:t>
            </a:r>
            <a:br>
              <a:rPr lang="en-US" altLang="en-US" b="1">
                <a:solidFill>
                  <a:prstClr val="black"/>
                </a:solidFill>
              </a:rPr>
            </a:br>
            <a:r>
              <a:rPr lang="en-US" altLang="en-US" b="1">
                <a:solidFill>
                  <a:prstClr val="black"/>
                </a:solidFill>
              </a:rPr>
              <a:t>screen</a:t>
            </a:r>
          </a:p>
        </p:txBody>
      </p:sp>
      <p:sp>
        <p:nvSpPr>
          <p:cNvPr id="231432" name="Line 9"/>
          <p:cNvSpPr>
            <a:spLocks noChangeShapeType="1"/>
          </p:cNvSpPr>
          <p:nvPr/>
        </p:nvSpPr>
        <p:spPr bwMode="auto">
          <a:xfrm>
            <a:off x="4792663" y="917575"/>
            <a:ext cx="31178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433" name="Line 16"/>
          <p:cNvSpPr>
            <a:spLocks noChangeShapeType="1"/>
          </p:cNvSpPr>
          <p:nvPr/>
        </p:nvSpPr>
        <p:spPr bwMode="auto">
          <a:xfrm>
            <a:off x="4781550" y="919163"/>
            <a:ext cx="3117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434" name="Line 17"/>
          <p:cNvSpPr>
            <a:spLocks noChangeShapeType="1"/>
          </p:cNvSpPr>
          <p:nvPr/>
        </p:nvSpPr>
        <p:spPr bwMode="auto">
          <a:xfrm>
            <a:off x="4818063" y="2409825"/>
            <a:ext cx="31178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435" name="Line 18"/>
          <p:cNvSpPr>
            <a:spLocks noChangeShapeType="1"/>
          </p:cNvSpPr>
          <p:nvPr/>
        </p:nvSpPr>
        <p:spPr bwMode="auto">
          <a:xfrm>
            <a:off x="4806950" y="2411413"/>
            <a:ext cx="3117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436" name="Line 19"/>
          <p:cNvSpPr>
            <a:spLocks noChangeShapeType="1"/>
          </p:cNvSpPr>
          <p:nvPr/>
        </p:nvSpPr>
        <p:spPr bwMode="auto">
          <a:xfrm>
            <a:off x="5294313" y="3203575"/>
            <a:ext cx="2641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437" name="Line 20"/>
          <p:cNvSpPr>
            <a:spLocks noChangeShapeType="1"/>
          </p:cNvSpPr>
          <p:nvPr/>
        </p:nvSpPr>
        <p:spPr bwMode="auto">
          <a:xfrm>
            <a:off x="5283200" y="3205163"/>
            <a:ext cx="264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438" name="Line 21"/>
          <p:cNvSpPr>
            <a:spLocks noChangeShapeType="1"/>
          </p:cNvSpPr>
          <p:nvPr/>
        </p:nvSpPr>
        <p:spPr bwMode="auto">
          <a:xfrm>
            <a:off x="4811713" y="5108575"/>
            <a:ext cx="31178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439" name="Line 22"/>
          <p:cNvSpPr>
            <a:spLocks noChangeShapeType="1"/>
          </p:cNvSpPr>
          <p:nvPr/>
        </p:nvSpPr>
        <p:spPr bwMode="auto">
          <a:xfrm>
            <a:off x="4800600" y="5110163"/>
            <a:ext cx="3117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440" name="Date Placeholder 3"/>
          <p:cNvSpPr>
            <a:spLocks/>
          </p:cNvSpPr>
          <p:nvPr/>
        </p:nvSpPr>
        <p:spPr bwMode="auto">
          <a:xfrm>
            <a:off x="1676400" y="6604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E2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97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Electron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Scanning electron microscopy  used to observed external features of an organisms or cell 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No need  for thin sections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 The  specimen  is coated with  a thin film of a heavy metal such as gold .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An electron beam then scans back and forth across the specimens. Electrons  scattered from the metal coating are collected and activate a viewing screen  to produce an image.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63378" y="238333"/>
            <a:ext cx="7104396" cy="2301218"/>
            <a:chOff x="2088605" y="513040"/>
            <a:chExt cx="8341109" cy="2588387"/>
          </a:xfrm>
        </p:grpSpPr>
        <p:pic>
          <p:nvPicPr>
            <p:cNvPr id="235522" name="Picture 17" descr="figure_02_10a_unlabele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28" b="5591"/>
            <a:stretch/>
          </p:blipFill>
          <p:spPr bwMode="auto">
            <a:xfrm>
              <a:off x="2088605" y="528090"/>
              <a:ext cx="8341109" cy="257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24" name="Text Box 4"/>
            <p:cNvSpPr txBox="1">
              <a:spLocks noChangeArrowheads="1"/>
            </p:cNvSpPr>
            <p:nvPr/>
          </p:nvSpPr>
          <p:spPr bwMode="auto">
            <a:xfrm>
              <a:off x="3948114" y="524151"/>
              <a:ext cx="1246187" cy="446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1" dirty="0">
                  <a:solidFill>
                    <a:prstClr val="black"/>
                  </a:solidFill>
                </a:rPr>
                <a:t>Cytoplasmic </a:t>
              </a:r>
              <a:br>
                <a:rPr lang="en-US" altLang="en-US" sz="1600" b="1" dirty="0">
                  <a:solidFill>
                    <a:prstClr val="black"/>
                  </a:solidFill>
                </a:rPr>
              </a:br>
              <a:r>
                <a:rPr lang="en-US" altLang="en-US" sz="1600" b="1" dirty="0">
                  <a:solidFill>
                    <a:prstClr val="black"/>
                  </a:solidFill>
                </a:rPr>
                <a:t>membrane</a:t>
              </a:r>
            </a:p>
          </p:txBody>
        </p:sp>
        <p:sp>
          <p:nvSpPr>
            <p:cNvPr id="235525" name="Text Box 5"/>
            <p:cNvSpPr txBox="1">
              <a:spLocks noChangeArrowheads="1"/>
            </p:cNvSpPr>
            <p:nvPr/>
          </p:nvSpPr>
          <p:spPr bwMode="auto">
            <a:xfrm>
              <a:off x="7759700" y="513040"/>
              <a:ext cx="1030288" cy="471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1">
                  <a:solidFill>
                    <a:prstClr val="black"/>
                  </a:solidFill>
                </a:rPr>
                <a:t>DNA</a:t>
              </a:r>
              <a:br>
                <a:rPr lang="en-US" altLang="en-US" sz="1600" b="1">
                  <a:solidFill>
                    <a:prstClr val="black"/>
                  </a:solidFill>
                </a:rPr>
              </a:br>
              <a:r>
                <a:rPr lang="en-US" altLang="en-US" sz="1600" b="1">
                  <a:solidFill>
                    <a:prstClr val="black"/>
                  </a:solidFill>
                </a:rPr>
                <a:t>(nucleoid)</a:t>
              </a:r>
            </a:p>
          </p:txBody>
        </p:sp>
        <p:sp>
          <p:nvSpPr>
            <p:cNvPr id="235526" name="Text Box 6"/>
            <p:cNvSpPr txBox="1">
              <a:spLocks noChangeArrowheads="1"/>
            </p:cNvSpPr>
            <p:nvPr/>
          </p:nvSpPr>
          <p:spPr bwMode="auto">
            <a:xfrm>
              <a:off x="5697538" y="636864"/>
              <a:ext cx="754062" cy="25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1">
                  <a:solidFill>
                    <a:prstClr val="black"/>
                  </a:solidFill>
                </a:rPr>
                <a:t>Septum</a:t>
              </a:r>
            </a:p>
          </p:txBody>
        </p:sp>
        <p:sp>
          <p:nvSpPr>
            <p:cNvPr id="235527" name="Text Box 7"/>
            <p:cNvSpPr txBox="1">
              <a:spLocks noChangeArrowheads="1"/>
            </p:cNvSpPr>
            <p:nvPr/>
          </p:nvSpPr>
          <p:spPr bwMode="auto">
            <a:xfrm>
              <a:off x="6588125" y="587651"/>
              <a:ext cx="914400" cy="2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1">
                  <a:solidFill>
                    <a:prstClr val="black"/>
                  </a:solidFill>
                </a:rPr>
                <a:t>Cell wall</a:t>
              </a:r>
            </a:p>
          </p:txBody>
        </p:sp>
        <p:sp>
          <p:nvSpPr>
            <p:cNvPr id="235528" name="Line 13"/>
            <p:cNvSpPr>
              <a:spLocks noChangeShapeType="1"/>
            </p:cNvSpPr>
            <p:nvPr/>
          </p:nvSpPr>
          <p:spPr bwMode="auto">
            <a:xfrm>
              <a:off x="4340225" y="968651"/>
              <a:ext cx="0" cy="403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529" name="Line 14"/>
            <p:cNvSpPr>
              <a:spLocks noChangeShapeType="1"/>
            </p:cNvSpPr>
            <p:nvPr/>
          </p:nvSpPr>
          <p:spPr bwMode="auto">
            <a:xfrm flipH="1">
              <a:off x="5899151" y="868639"/>
              <a:ext cx="201613" cy="590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530" name="Line 15"/>
            <p:cNvSpPr>
              <a:spLocks noChangeShapeType="1"/>
            </p:cNvSpPr>
            <p:nvPr/>
          </p:nvSpPr>
          <p:spPr bwMode="auto">
            <a:xfrm>
              <a:off x="6905625" y="843239"/>
              <a:ext cx="12700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531" name="Line 16"/>
            <p:cNvSpPr>
              <a:spLocks noChangeShapeType="1"/>
            </p:cNvSpPr>
            <p:nvPr/>
          </p:nvSpPr>
          <p:spPr bwMode="auto">
            <a:xfrm>
              <a:off x="7999413" y="994052"/>
              <a:ext cx="0" cy="942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5532" name="Date Placeholder 3"/>
          <p:cNvSpPr>
            <a:spLocks/>
          </p:cNvSpPr>
          <p:nvPr/>
        </p:nvSpPr>
        <p:spPr bwMode="auto">
          <a:xfrm>
            <a:off x="1676400" y="6604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0E2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2012 Pearson Education, Inc.</a:t>
            </a:r>
          </a:p>
        </p:txBody>
      </p:sp>
      <p:pic>
        <p:nvPicPr>
          <p:cNvPr id="13" name="Picture 12" descr="figure_02_10b_unlabele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7" b="4979"/>
          <a:stretch/>
        </p:blipFill>
        <p:spPr bwMode="auto">
          <a:xfrm>
            <a:off x="915425" y="2734325"/>
            <a:ext cx="2721800" cy="19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igure_02_10c_unlabele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" b="4979"/>
          <a:stretch/>
        </p:blipFill>
        <p:spPr bwMode="auto">
          <a:xfrm>
            <a:off x="4279484" y="2814775"/>
            <a:ext cx="2466643" cy="173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78" y="4638688"/>
            <a:ext cx="10641614" cy="1542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9425" y="6443155"/>
            <a:ext cx="3457658" cy="275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71654" y="643396"/>
            <a:ext cx="2533338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Note that:-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Electron </a:t>
            </a:r>
            <a:r>
              <a:rPr lang="en-US" dirty="0"/>
              <a:t>micrographs taken either TEM or SEM are black and white images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Some  false color is added to these images to boost their artistic appearance. </a:t>
            </a:r>
          </a:p>
        </p:txBody>
      </p:sp>
    </p:spTree>
    <p:extLst>
      <p:ext uri="{BB962C8B-B14F-4D97-AF65-F5344CB8AC3E}">
        <p14:creationId xmlns:p14="http://schemas.microsoft.com/office/powerpoint/2010/main" val="26908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8307" y="2430452"/>
            <a:ext cx="8964645" cy="2169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1019188"/>
            <a:endParaRPr lang="en-US" altLang="en-US" dirty="0">
              <a:solidFill>
                <a:prstClr val="black"/>
              </a:solidFill>
            </a:endParaRPr>
          </a:p>
          <a:p>
            <a:pPr defTabSz="1019188"/>
            <a:r>
              <a:rPr lang="en-US" altLang="en-US" dirty="0">
                <a:solidFill>
                  <a:prstClr val="black"/>
                </a:solidFill>
              </a:rPr>
              <a:t>1- Differentiate between the 4 types of light microscopy. Provide examples of images produced by each type. </a:t>
            </a:r>
          </a:p>
          <a:p>
            <a:pPr defTabSz="1019188"/>
            <a:r>
              <a:rPr lang="en-US" altLang="en-US" dirty="0">
                <a:solidFill>
                  <a:prstClr val="black"/>
                </a:solidFill>
              </a:rPr>
              <a:t>2- Explain the difference between the 2 types of electron microscope. Provide examples of images produced by each types</a:t>
            </a:r>
          </a:p>
          <a:p>
            <a:pPr defTabSz="1019188"/>
            <a:r>
              <a:rPr lang="en-US" altLang="en-US" dirty="0">
                <a:solidFill>
                  <a:prstClr val="black"/>
                </a:solidFill>
              </a:rPr>
              <a:t>3- Is there any other types of microscopies?</a:t>
            </a:r>
          </a:p>
          <a:p>
            <a:pPr defTabSz="1019188">
              <a:lnSpc>
                <a:spcPct val="150000"/>
              </a:lnSpc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879" y="771441"/>
            <a:ext cx="6383045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E9E5DC"/>
                </a:solidFill>
              </a:rPr>
              <a:t>Home </a:t>
            </a:r>
            <a:r>
              <a:rPr lang="en-US" altLang="en-US" b="1" dirty="0" smtClean="0">
                <a:solidFill>
                  <a:srgbClr val="E9E5DC"/>
                </a:solidFill>
              </a:rPr>
              <a:t>work</a:t>
            </a:r>
          </a:p>
          <a:p>
            <a:pPr algn="ctr"/>
            <a:r>
              <a:rPr lang="en-US" altLang="en-US" b="1" dirty="0" smtClean="0">
                <a:solidFill>
                  <a:srgbClr val="E9E5DC"/>
                </a:solidFill>
              </a:rPr>
              <a:t>Black board </a:t>
            </a:r>
            <a:endParaRPr lang="en-US" altLang="en-US" b="1" dirty="0">
              <a:solidFill>
                <a:srgbClr val="E9E5DC"/>
              </a:solidFill>
            </a:endParaRPr>
          </a:p>
          <a:p>
            <a:endParaRPr lang="en-US" dirty="0"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390" y="5529922"/>
            <a:ext cx="7585234" cy="822960"/>
          </a:xfrm>
        </p:spPr>
        <p:txBody>
          <a:bodyPr/>
          <a:lstStyle/>
          <a:p>
            <a:pPr algn="ctr"/>
            <a:r>
              <a:rPr lang="en-US" sz="2250" b="1" dirty="0"/>
              <a:t>REMEMBER </a:t>
            </a:r>
            <a:r>
              <a:rPr lang="en-US" sz="2250" dirty="0"/>
              <a:t/>
            </a:r>
            <a:br>
              <a:rPr lang="en-US" sz="2250" dirty="0"/>
            </a:br>
            <a:r>
              <a:rPr lang="en-US" sz="2250" dirty="0"/>
              <a:t/>
            </a:r>
            <a:br>
              <a:rPr lang="en-US" sz="2250" dirty="0"/>
            </a:br>
            <a:r>
              <a:rPr lang="en-US" sz="2250" dirty="0"/>
              <a:t>You can always ask questions through our discussion board on </a:t>
            </a:r>
            <a:br>
              <a:rPr lang="en-US" sz="2250" dirty="0"/>
            </a:br>
            <a:r>
              <a:rPr lang="en-US" sz="2250" dirty="0">
                <a:hlinkClick r:id="rId2"/>
              </a:rPr>
              <a:t>www.lms.ksu.edu.sa</a:t>
            </a:r>
            <a:endParaRPr lang="en-US" sz="225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 b="96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02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8720" y="561703"/>
            <a:ext cx="2978331" cy="7184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Microscopes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0891" y="1832671"/>
            <a:ext cx="10655244" cy="43852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Microscopes and microbiology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linking advance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The microscope is the microbiologist’s most basic tool 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 Microscopes use lenses to magnify object’s images. </a:t>
            </a:r>
            <a:endParaRPr lang="en-US" dirty="0" smtClean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 There are many types of microscopes (look at </a:t>
            </a:r>
            <a:r>
              <a:rPr lang="en-US" dirty="0" smtClean="0"/>
              <a:t>the next </a:t>
            </a:r>
            <a:r>
              <a:rPr lang="en-US" dirty="0"/>
              <a:t>slide) but the most common include two types:- : </a:t>
            </a:r>
            <a:endParaRPr lang="en-US" b="1" u="sng" dirty="0" smtClean="0"/>
          </a:p>
          <a:p>
            <a:pPr lvl="2">
              <a:lnSpc>
                <a:spcPct val="110000"/>
              </a:lnSpc>
            </a:pPr>
            <a:r>
              <a:rPr lang="en-US" sz="1900" b="1" dirty="0" smtClean="0"/>
              <a:t>Light microscopes (5 types) </a:t>
            </a:r>
          </a:p>
          <a:p>
            <a:pPr marL="292612" lvl="1" indent="0">
              <a:lnSpc>
                <a:spcPct val="110000"/>
              </a:lnSpc>
              <a:buNone/>
            </a:pPr>
            <a:endParaRPr lang="en-US" sz="1900" dirty="0" smtClean="0"/>
          </a:p>
          <a:p>
            <a:pPr lvl="2">
              <a:lnSpc>
                <a:spcPct val="110000"/>
              </a:lnSpc>
            </a:pPr>
            <a:r>
              <a:rPr lang="en-US" sz="1900" b="1" dirty="0" smtClean="0"/>
              <a:t>Electron microscope (2 types)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Light microscope  used to examine  cells at relatively low  magnifications and electron microscope  used  to look at cells and cell structure  at very high magnification.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b="1" u="sng" dirty="0" smtClean="0"/>
          </a:p>
          <a:p>
            <a:pPr lvl="4">
              <a:lnSpc>
                <a:spcPct val="110000"/>
              </a:lnSpc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910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767" y="3074517"/>
            <a:ext cx="1771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Microscope Type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6410" y="512974"/>
            <a:ext cx="828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1-Light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26410" y="2046635"/>
            <a:ext cx="118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2-Confocal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24295" y="2728301"/>
            <a:ext cx="1510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3-Two-Photon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1043" y="3326789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4-Scanning </a:t>
            </a:r>
            <a:r>
              <a:rPr lang="en-US" dirty="0"/>
              <a:t>Acoustic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1043" y="4032850"/>
            <a:ext cx="11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5-Electron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50046" y="5111762"/>
            <a:ext cx="179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6-Scanned-Probe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55877" y="132806"/>
            <a:ext cx="13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1-Brightfield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75114" y="518723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2-Darkfield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86618" y="871470"/>
            <a:ext cx="176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3-Phase-contrast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75114" y="1167732"/>
            <a:ext cx="3960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4-Differential </a:t>
            </a:r>
            <a:r>
              <a:rPr lang="en-US" dirty="0"/>
              <a:t>interference contrast (DIC)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85260" y="1448610"/>
            <a:ext cx="160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5-Fluorescence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87690" y="3884813"/>
            <a:ext cx="2427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 </a:t>
            </a:r>
            <a:r>
              <a:rPr lang="en-US" dirty="0" smtClean="0"/>
              <a:t>1-Transmission (TEM)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34421" y="4233835"/>
            <a:ext cx="1821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2-Scanning (SEM)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21798" y="4871139"/>
            <a:ext cx="215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1-Scanning </a:t>
            </a:r>
            <a:r>
              <a:rPr lang="en-US" dirty="0"/>
              <a:t>tunneling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09407" y="5544090"/>
            <a:ext cx="179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 </a:t>
            </a:r>
            <a:r>
              <a:rPr lang="en-US" dirty="0" smtClean="0"/>
              <a:t>2-Atomic </a:t>
            </a:r>
            <a:r>
              <a:rPr lang="en-US" dirty="0"/>
              <a:t>force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3605534" y="3937252"/>
            <a:ext cx="659859" cy="5605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3902582" y="5111762"/>
            <a:ext cx="242886" cy="369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3417347" y="197757"/>
            <a:ext cx="376373" cy="13518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1921461" y="882306"/>
            <a:ext cx="404949" cy="45619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68514" y="2104132"/>
            <a:ext cx="531585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Uses a single photon to illuminate one plane of a specimen at a time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05534" y="2231301"/>
            <a:ext cx="1624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68514" y="2539156"/>
            <a:ext cx="337233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/>
              <a:t>Uses two photons to illuminate a specimen.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870873" y="2904115"/>
            <a:ext cx="1333937" cy="1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351275" y="3120079"/>
            <a:ext cx="5508283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Uses a sound wave of specific frequency that travels through the specimen with a portion being reflected when it hits an interface within the material.</a:t>
            </a:r>
          </a:p>
        </p:txBody>
      </p:sp>
      <p:cxnSp>
        <p:nvCxnSpPr>
          <p:cNvPr id="31" name="Straight Arrow Connector 30"/>
          <p:cNvCxnSpPr>
            <a:stCxn id="6" idx="3"/>
          </p:cNvCxnSpPr>
          <p:nvPr/>
        </p:nvCxnSpPr>
        <p:spPr>
          <a:xfrm flipV="1">
            <a:off x="4373208" y="3501071"/>
            <a:ext cx="895690" cy="10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388103" y="4620178"/>
            <a:ext cx="5618087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Uses a thin metal probe that scans a specimen and produces an image.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Resolving power is much greater than that of an electron microscope.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No special preparation required.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068585" y="4975347"/>
            <a:ext cx="319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315149" y="5533079"/>
            <a:ext cx="3821628" cy="7434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Uses a metal-and-diamond probe.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Produces a three-dimensional image.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No special preparation required.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524197" y="5728756"/>
            <a:ext cx="759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4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2921" y="457200"/>
            <a:ext cx="7065818" cy="1143000"/>
          </a:xfrm>
        </p:spPr>
        <p:txBody>
          <a:bodyPr>
            <a:normAutofit/>
          </a:bodyPr>
          <a:lstStyle/>
          <a:p>
            <a:pPr marL="762010" indent="-762010" algn="ctr"/>
            <a:r>
              <a:rPr lang="en-US" altLang="en-US" sz="3200" dirty="0"/>
              <a:t>Some Principles of Light Microscopy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9439" y="1798838"/>
            <a:ext cx="8863464" cy="144075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/>
              <a:t> Compound light microscope uses </a:t>
            </a:r>
            <a:r>
              <a:rPr lang="en-US" altLang="en-US" sz="1800" b="1" dirty="0"/>
              <a:t>visible light </a:t>
            </a:r>
            <a:r>
              <a:rPr lang="en-US" altLang="en-US" sz="1800" dirty="0"/>
              <a:t>to illuminate cells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/>
              <a:t> </a:t>
            </a:r>
            <a:r>
              <a:rPr lang="en-US" altLang="en-US" sz="1800" b="1" dirty="0"/>
              <a:t>Many different types of light microscopy</a:t>
            </a:r>
            <a:r>
              <a:rPr lang="en-US" altLang="en-US" sz="1800" dirty="0" smtClean="0"/>
              <a:t>:</a:t>
            </a:r>
            <a:endParaRPr lang="en-US" alt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617625" y="3438227"/>
            <a:ext cx="13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1-Brightfield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6862" y="382414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2-Darkfield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8366" y="4176891"/>
            <a:ext cx="176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3-Phase-contrast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6862" y="4473153"/>
            <a:ext cx="3960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4-Differential </a:t>
            </a:r>
            <a:r>
              <a:rPr lang="en-US" dirty="0"/>
              <a:t>interference contrast (DIC)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7008" y="4754031"/>
            <a:ext cx="160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5-Fluorescence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1019188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Bright-field microscope</a:t>
            </a:r>
          </a:p>
          <a:p>
            <a:pPr defTabSz="1019188"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prstClr val="black"/>
                </a:solidFill>
              </a:rPr>
              <a:t> Specimens are visualized because of differences in contrast (density) between specimen and surroundings</a:t>
            </a:r>
            <a:r>
              <a:rPr lang="en-US" altLang="en-US" dirty="0" smtClean="0">
                <a:solidFill>
                  <a:prstClr val="black"/>
                </a:solidFill>
              </a:rPr>
              <a:t>.</a:t>
            </a:r>
          </a:p>
          <a:p>
            <a:pPr defTabSz="1019188"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prstClr val="black"/>
                </a:solidFill>
              </a:rPr>
              <a:t>Contrast differences arise because cells absorb or scatter light to varying degrees. </a:t>
            </a:r>
            <a:endParaRPr lang="en-US" altLang="en-US" dirty="0">
              <a:solidFill>
                <a:prstClr val="black"/>
              </a:solidFill>
            </a:endParaRPr>
          </a:p>
          <a:p>
            <a:pPr defTabSz="1019188"/>
            <a:endParaRPr lang="en-US" altLang="en-US" dirty="0">
              <a:solidFill>
                <a:prstClr val="black"/>
              </a:solidFill>
            </a:endParaRPr>
          </a:p>
          <a:p>
            <a:pPr defTabSz="1019188">
              <a:buFont typeface="Courier New" panose="02070309020205020404" pitchFamily="49" charset="0"/>
              <a:buChar char="o"/>
            </a:pPr>
            <a:r>
              <a:rPr lang="en-US" altLang="en-US" sz="2400" u="sng" dirty="0" smtClean="0">
                <a:solidFill>
                  <a:prstClr val="black"/>
                </a:solidFill>
              </a:rPr>
              <a:t>Two sets of lenses form the image </a:t>
            </a:r>
          </a:p>
          <a:p>
            <a:pPr lvl="1" defTabSz="1019188">
              <a:buFont typeface="Courier New" panose="02070309020205020404" pitchFamily="49" charset="0"/>
              <a:buChar char="o"/>
            </a:pPr>
            <a:r>
              <a:rPr lang="en-US" altLang="en-US" sz="2000" b="1" dirty="0" smtClean="0">
                <a:solidFill>
                  <a:prstClr val="black"/>
                </a:solidFill>
              </a:rPr>
              <a:t> Objective lens and ocular lens (compound )</a:t>
            </a:r>
          </a:p>
          <a:p>
            <a:pPr lvl="1" defTabSz="1019188">
              <a:buFont typeface="Courier New" panose="02070309020205020404" pitchFamily="49" charset="0"/>
              <a:buChar char="o"/>
            </a:pPr>
            <a:r>
              <a:rPr lang="en-US" altLang="en-US" sz="2000" dirty="0" smtClean="0">
                <a:solidFill>
                  <a:prstClr val="black"/>
                </a:solidFill>
              </a:rPr>
              <a:t> </a:t>
            </a:r>
            <a:r>
              <a:rPr lang="en-US" altLang="en-US" sz="2000" dirty="0">
                <a:solidFill>
                  <a:prstClr val="black"/>
                </a:solidFill>
              </a:rPr>
              <a:t>Total magnification = objective magnification </a:t>
            </a:r>
            <a:r>
              <a:rPr lang="en-US" altLang="en-US" sz="2000" dirty="0">
                <a:solidFill>
                  <a:prstClr val="black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2000" dirty="0">
                <a:solidFill>
                  <a:prstClr val="black"/>
                </a:solidFill>
              </a:rPr>
              <a:t> ocular magnification</a:t>
            </a:r>
          </a:p>
          <a:p>
            <a:pPr lvl="1" defTabSz="1019188"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 Maximum magnification is ~2,000</a:t>
            </a:r>
            <a:r>
              <a:rPr lang="en-US" altLang="en-US" sz="2000" dirty="0">
                <a:solidFill>
                  <a:prstClr val="black"/>
                </a:solidFill>
                <a:sym typeface="Symbol" panose="05050102010706020507" pitchFamily="18" charset="2"/>
              </a:rPr>
              <a:t>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62010" indent="-762010" algn="ctr"/>
            <a:r>
              <a:rPr lang="en-US" altLang="en-US" sz="3200" dirty="0"/>
              <a:t>Some Principles of Light Microscopy</a:t>
            </a:r>
          </a:p>
        </p:txBody>
      </p:sp>
    </p:spTree>
    <p:extLst>
      <p:ext uri="{BB962C8B-B14F-4D97-AF65-F5344CB8AC3E}">
        <p14:creationId xmlns:p14="http://schemas.microsoft.com/office/powerpoint/2010/main" val="36072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0156" t="25176" r="38700" b="15145"/>
          <a:stretch/>
        </p:blipFill>
        <p:spPr>
          <a:xfrm>
            <a:off x="3133493" y="-84057"/>
            <a:ext cx="5809785" cy="62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Magnification is not the limiting factor  in the ability of seeing small things but also we need a good resolution which is the ability to distinguish two adjacent  objects 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Magnification can </a:t>
            </a:r>
            <a:r>
              <a:rPr lang="en-US" dirty="0"/>
              <a:t>b</a:t>
            </a:r>
            <a:r>
              <a:rPr lang="en-US" dirty="0" smtClean="0"/>
              <a:t>e increased with out limit but  resolution cannot because it is the function of physical properties of  light.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Light microscopy limits resolution is about 0.2µm , electron microscope resolution is greater than of light microscope 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62010" indent="-762010" algn="ctr"/>
            <a:r>
              <a:rPr lang="en-US" altLang="en-US" sz="3200" dirty="0"/>
              <a:t>Some Principles of Light Microscopy</a:t>
            </a:r>
          </a:p>
        </p:txBody>
      </p:sp>
    </p:spTree>
    <p:extLst>
      <p:ext uri="{BB962C8B-B14F-4D97-AF65-F5344CB8AC3E}">
        <p14:creationId xmlns:p14="http://schemas.microsoft.com/office/powerpoint/2010/main" val="11893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3262" y="3396222"/>
            <a:ext cx="9577958" cy="3000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defTabSz="1019188"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Staining </a:t>
            </a:r>
          </a:p>
          <a:p>
            <a:pPr marL="742960" lvl="1" indent="-285753" defTabSz="101918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prstClr val="black"/>
                </a:solidFill>
              </a:rPr>
              <a:t>Dyes are organic compounds that bind to specific cellular materials</a:t>
            </a:r>
          </a:p>
          <a:p>
            <a:pPr marL="742960" lvl="1" indent="-285753" defTabSz="101918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prstClr val="black"/>
                </a:solidFill>
              </a:rPr>
              <a:t>Examples of common stains are </a:t>
            </a:r>
            <a:r>
              <a:rPr lang="en-US" altLang="en-US" b="1" dirty="0">
                <a:solidFill>
                  <a:prstClr val="black"/>
                </a:solidFill>
              </a:rPr>
              <a:t>methylene blue, safranin, and crystal violet</a:t>
            </a:r>
          </a:p>
          <a:p>
            <a:pPr defTabSz="1019188">
              <a:lnSpc>
                <a:spcPct val="150000"/>
              </a:lnSpc>
            </a:pPr>
            <a:r>
              <a:rPr lang="en-US" altLang="en-US" b="1" dirty="0">
                <a:solidFill>
                  <a:prstClr val="black"/>
                </a:solidFill>
              </a:rPr>
              <a:t>Differential stains: the </a:t>
            </a:r>
            <a:r>
              <a:rPr lang="en-US" altLang="en-US" b="1" i="1" u="sng" dirty="0">
                <a:solidFill>
                  <a:srgbClr val="FF0000"/>
                </a:solidFill>
              </a:rPr>
              <a:t>Gram stain</a:t>
            </a:r>
          </a:p>
          <a:p>
            <a:pPr marL="285753" indent="-285753" defTabSz="101918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prstClr val="black"/>
                </a:solidFill>
              </a:rPr>
              <a:t>Differential stains separate bacteria into groups</a:t>
            </a:r>
            <a:br>
              <a:rPr lang="en-US" altLang="en-US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Bacteria can be divided into two major groups: </a:t>
            </a:r>
            <a:r>
              <a:rPr lang="en-US" altLang="en-US" u="sng" dirty="0">
                <a:solidFill>
                  <a:prstClr val="black"/>
                </a:solidFill>
                <a:cs typeface="Times New Roman" panose="02020603050405020304" pitchFamily="18" charset="0"/>
              </a:rPr>
              <a:t>gram-positive</a:t>
            </a: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and </a:t>
            </a:r>
            <a:r>
              <a:rPr lang="en-US" altLang="en-US" u="sng" dirty="0">
                <a:solidFill>
                  <a:prstClr val="black"/>
                </a:solidFill>
                <a:cs typeface="Times New Roman" panose="02020603050405020304" pitchFamily="18" charset="0"/>
              </a:rPr>
              <a:t>gram-negative</a:t>
            </a:r>
            <a:endParaRPr lang="en-US" alt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3" indent="-285753" defTabSz="1019188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Gram-positive bacteria appear purple and gram-negative bacteria appear red after staining 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2921" y="457200"/>
            <a:ext cx="7065818" cy="1143000"/>
          </a:xfrm>
        </p:spPr>
        <p:txBody>
          <a:bodyPr>
            <a:normAutofit/>
          </a:bodyPr>
          <a:lstStyle/>
          <a:p>
            <a:pPr marL="762010" indent="-762010" algn="ctr"/>
            <a:r>
              <a:rPr lang="en-US" altLang="en-US" sz="3200" dirty="0"/>
              <a:t>Some Principles of Light Microscopy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0878" y="1864312"/>
            <a:ext cx="9243122" cy="11299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/>
              <a:t> </a:t>
            </a:r>
            <a:r>
              <a:rPr lang="en-US" altLang="en-US" b="1" i="1" u="sng" dirty="0"/>
              <a:t>Resolution</a:t>
            </a:r>
            <a:r>
              <a:rPr lang="en-US" altLang="en-US" i="1" u="sng" dirty="0"/>
              <a:t>:</a:t>
            </a:r>
            <a:r>
              <a:rPr lang="en-US" altLang="en-US" dirty="0"/>
              <a:t> the ability to distinguish two adjacent objects as separate and distinct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Resolution is determined by the wavelength of light used and numerical aperture of lens</a:t>
            </a:r>
          </a:p>
          <a:p>
            <a:pPr marL="201171" lvl="1" indent="0">
              <a:lnSpc>
                <a:spcPct val="150000"/>
              </a:lnSpc>
              <a:buNone/>
            </a:pP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13355" y="3057307"/>
            <a:ext cx="638304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rgbClr val="E9E5DC"/>
                </a:solidFill>
              </a:rPr>
              <a:t>Methods to Improve contrast to generate a better final image?</a:t>
            </a:r>
          </a:p>
          <a:p>
            <a:endParaRPr lang="en-US" dirty="0"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06981" y="117566"/>
            <a:ext cx="4398025" cy="513837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49086" y="5164500"/>
            <a:ext cx="9313816" cy="465591"/>
          </a:xfrm>
        </p:spPr>
        <p:txBody>
          <a:bodyPr/>
          <a:lstStyle/>
          <a:p>
            <a:r>
              <a:rPr lang="en-US" dirty="0" smtClean="0"/>
              <a:t>Microscopic observation of gram-positive (purple) and gram- negative (red) bacteria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02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1200</Words>
  <Application>Microsoft Office PowerPoint</Application>
  <PresentationFormat>شاشة عريضة</PresentationFormat>
  <Paragraphs>139</Paragraphs>
  <Slides>19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Courier New</vt:lpstr>
      <vt:lpstr>Symbol</vt:lpstr>
      <vt:lpstr>Times</vt:lpstr>
      <vt:lpstr>Times New Roman</vt:lpstr>
      <vt:lpstr>Wingdings</vt:lpstr>
      <vt:lpstr>Retrospect</vt:lpstr>
      <vt:lpstr>عرض تقديمي في PowerPoint</vt:lpstr>
      <vt:lpstr>Microscopes</vt:lpstr>
      <vt:lpstr>عرض تقديمي في PowerPoint</vt:lpstr>
      <vt:lpstr>Some Principles of Light Microscopy</vt:lpstr>
      <vt:lpstr>Some Principles of Light Microscopy</vt:lpstr>
      <vt:lpstr>عرض تقديمي في PowerPoint</vt:lpstr>
      <vt:lpstr>Some Principles of Light Microscopy</vt:lpstr>
      <vt:lpstr>Some Principles of Light Microscopy</vt:lpstr>
      <vt:lpstr>عرض تقديمي في PowerPoint</vt:lpstr>
      <vt:lpstr>Phase-contrast and Dark-felid Microscopy </vt:lpstr>
      <vt:lpstr>Fluorescence Microscopy</vt:lpstr>
      <vt:lpstr>عرض تقديمي في PowerPoint</vt:lpstr>
      <vt:lpstr>Electron Microscopy</vt:lpstr>
      <vt:lpstr>Electron Microscopy</vt:lpstr>
      <vt:lpstr>Figure 2.9</vt:lpstr>
      <vt:lpstr>Electron Microscopy</vt:lpstr>
      <vt:lpstr>عرض تقديمي في PowerPoint</vt:lpstr>
      <vt:lpstr>عرض تقديمي في PowerPoint</vt:lpstr>
      <vt:lpstr>REMEMBER   You can always ask questions through our discussion board on  www.lms.ksu.edu.sa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Aljowaie</dc:creator>
  <cp:lastModifiedBy>user</cp:lastModifiedBy>
  <cp:revision>42</cp:revision>
  <dcterms:created xsi:type="dcterms:W3CDTF">2018-09-15T12:16:49Z</dcterms:created>
  <dcterms:modified xsi:type="dcterms:W3CDTF">2021-02-13T09:20:00Z</dcterms:modified>
</cp:coreProperties>
</file>