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73" r:id="rId3"/>
    <p:sldId id="274" r:id="rId4"/>
    <p:sldId id="276" r:id="rId5"/>
    <p:sldId id="277" r:id="rId6"/>
    <p:sldId id="278" r:id="rId7"/>
    <p:sldId id="285" r:id="rId8"/>
    <p:sldId id="287" r:id="rId9"/>
    <p:sldId id="288" r:id="rId10"/>
    <p:sldId id="281" r:id="rId11"/>
    <p:sldId id="28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C4043-6657-4C16-A49C-8E55A5E81120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DA43F-7B54-44B3-8B6B-1E5335DF3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8D200-B163-49B8-91B4-ABC44E23B153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>
                <a:solidFill>
                  <a:prstClr val="black"/>
                </a:solidFill>
              </a:rPr>
              <a:t>المحاضرة الأولى </a:t>
            </a:r>
            <a:r>
              <a:rPr lang="en-US">
                <a:solidFill>
                  <a:prstClr val="black"/>
                </a:solidFill>
              </a:rPr>
              <a:t>Welcoming and syllabus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ar-SA" dirty="0">
                <a:solidFill>
                  <a:prstClr val="black"/>
                </a:solidFill>
              </a:rPr>
              <a:t>الشعبة .............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263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Beijerinck and Winogradsky studied bacteria in soil and water and developed the enrichment culture technique for the isolation of representatives of various physiological groups 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Major new concepts in microbiology emerged during this period, including enrichment cultures, </a:t>
            </a:r>
            <a:r>
              <a:rPr lang="en-US" altLang="en-US" dirty="0" err="1"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chemolithotrophy</a:t>
            </a:r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, chemoautotrophy, and nitrogen fixation.</a:t>
            </a:r>
          </a:p>
          <a:p>
            <a:pPr eaLnBrk="1" hangingPunct="1"/>
            <a:r>
              <a:rPr lang="en-US" altLang="en-US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Martinus</a:t>
            </a:r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 Beijerinck, professor at the Delft Polytechnic School in Holland, trained as a botanist. Began career in microbiology studying plants. 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Sergei Winogradsky, Russian microbiologist, contemporary of </a:t>
            </a:r>
            <a:r>
              <a:rPr lang="en-US" altLang="en-US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Beijerinick</a:t>
            </a:r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. </a:t>
            </a:r>
          </a:p>
          <a:p>
            <a:pPr eaLnBrk="1" hangingPunct="1">
              <a:buFontTx/>
              <a:buChar char="•"/>
            </a:pPr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4588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B0DFDC3C-5937-4600-9657-9002EB092033}" type="slidenum">
              <a:rPr lang="en-US" altLang="en-US" sz="1200">
                <a:solidFill>
                  <a:prstClr val="black"/>
                </a:solidFill>
                <a:latin typeface="Times" panose="02020603050405020304" pitchFamily="18" charset="0"/>
              </a:rPr>
              <a:pPr algn="r"/>
              <a:t>4</a:t>
            </a:fld>
            <a:endParaRPr lang="en-US" altLang="en-US" sz="1200">
              <a:solidFill>
                <a:prstClr val="black"/>
              </a:solidFill>
              <a:latin typeface="Times" panose="02020603050405020304" pitchFamily="18" charset="0"/>
            </a:endParaRPr>
          </a:p>
        </p:txBody>
      </p:sp>
      <p:sp>
        <p:nvSpPr>
          <p:cNvPr id="252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29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Figure 1.21 </a:t>
            </a:r>
            <a:r>
              <a:rPr lang="en-US" altLang="en-US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Martinus</a:t>
            </a:r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 Beijerinck and </a:t>
            </a:r>
            <a:r>
              <a:rPr lang="en-US" altLang="en-US" i="1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Azotobacter</a:t>
            </a:r>
            <a:r>
              <a:rPr lang="en-US" altLang="en-US" i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9488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5132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5027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6" indent="0" algn="ctr">
              <a:buNone/>
              <a:defRPr sz="2400"/>
            </a:lvl2pPr>
            <a:lvl3pPr marL="914411" indent="0" algn="ctr">
              <a:buNone/>
              <a:defRPr sz="2400"/>
            </a:lvl3pPr>
            <a:lvl4pPr marL="1371617" indent="0" algn="ctr">
              <a:buNone/>
              <a:defRPr sz="2000"/>
            </a:lvl4pPr>
            <a:lvl5pPr marL="1828823" indent="0" algn="ctr">
              <a:buNone/>
              <a:defRPr sz="2000"/>
            </a:lvl5pPr>
            <a:lvl6pPr marL="2286029" indent="0" algn="ctr">
              <a:buNone/>
              <a:defRPr sz="2000"/>
            </a:lvl6pPr>
            <a:lvl7pPr marL="2743234" indent="0" algn="ctr">
              <a:buNone/>
              <a:defRPr sz="2000"/>
            </a:lvl7pPr>
            <a:lvl8pPr marL="3200440" indent="0" algn="ctr">
              <a:buNone/>
              <a:defRPr sz="2000"/>
            </a:lvl8pPr>
            <a:lvl9pPr marL="3657646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60A6-CC93-46E2-A089-A92EA9D9DD6D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802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6CF1-75AE-46E1-B14F-A2F0E5AB071F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7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C315-21D7-4938-B311-D971BB0096D0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14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845C0-8168-4090-9C5F-C77B00CA3846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63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85D9-EEAF-4049-B40C-F4BED315700B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36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145305F-A8D6-4C13-AB1F-888BD96C0766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59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530D-4AA2-4013-ACB9-DD3E2326900D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01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66B1-C19C-467F-B3A3-45A4FB855C6C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63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EB60-FF02-4D43-829B-2AAD6B7FCA9D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61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CAD3-E3CF-4EAD-B9E6-4BD61B43AE96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901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C959-4DB0-4A03-AA9C-AA5868A03719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EB09-8572-4EA6-8325-6BB075513E4B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799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1257-C3C1-402C-9681-892D3B4D7EC3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054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867DF-5D0A-4C15-91FC-8984B0738D27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1378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ECAB-DBEB-4F8A-8A72-A439EBA7DBC7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5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B003-F6A4-42DD-A54D-5FDBEB7A0F91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11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ED78D-E489-4CF5-BB24-80306776157D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9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C809-319C-4B25-8A34-E29E3BB94754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0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5BF2-1E13-4F85-A3A8-2844D13E9121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57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8298-0581-4B57-B6AB-224337C6973F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86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6" indent="0">
              <a:buNone/>
              <a:defRPr sz="1200"/>
            </a:lvl2pPr>
            <a:lvl3pPr marL="914411" indent="0">
              <a:buNone/>
              <a:defRPr sz="1000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7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fld id="{C969BAF2-0AB2-4EB8-B03C-C34AC77E9610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1FCBEA-8775-47FF-B5AE-80BB080D233C}" type="slidenum">
              <a:rPr lang="en-US" smtClean="0">
                <a:solidFill>
                  <a:srgbClr val="696464"/>
                </a:solidFill>
              </a:rPr>
              <a:pPr/>
              <a:t>‹#›</a:t>
            </a:fld>
            <a:endParaRPr lang="en-US">
              <a:solidFill>
                <a:srgbClr val="69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51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6" indent="0">
              <a:buNone/>
              <a:defRPr sz="1200"/>
            </a:lvl2pPr>
            <a:lvl3pPr marL="914411" indent="0">
              <a:buNone/>
              <a:defRPr sz="1000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6127-D37B-4E4E-B45C-637532E979CC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2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5"/>
            <a:ext cx="12192002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2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3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B9439C-32F3-4307-999C-2D4D97AE01BC}" type="datetime1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167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11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1" indent="-91441" algn="l" defTabSz="914411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53" indent="-182882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35" indent="-182882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18" indent="-182882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700" indent="-182882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14" indent="-228603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16" indent="-228603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19" indent="-228603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21" indent="-228603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8EACFE9-9E93-4A69-BDFA-8F4D790091B6}" type="datetime1">
              <a:rPr lang="en-US" smtClean="0">
                <a:solidFill>
                  <a:srgbClr val="696464"/>
                </a:solidFill>
              </a:rPr>
              <a:pPr/>
              <a:t>2/7/2022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</a:endParaRP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D2B0B76-F0AA-4D6F-A40D-D1BD7CD0F8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8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://www.lms.ksu.edu.sa/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532856" y="8869"/>
            <a:ext cx="2704772" cy="744920"/>
          </a:xfrm>
          <a:prstGeom prst="rect">
            <a:avLst/>
          </a:prstGeom>
        </p:spPr>
        <p:txBody>
          <a:bodyPr vert="horz" lIns="28932" tIns="14466" rIns="28932" bIns="14466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prstClr val="black"/>
                </a:solidFill>
              </a:rPr>
              <a:t>140MIC: Microbiology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2441105" y="2628900"/>
            <a:ext cx="6473716" cy="1817370"/>
          </a:xfrm>
          <a:prstGeom prst="rect">
            <a:avLst/>
          </a:prstGeom>
        </p:spPr>
        <p:txBody>
          <a:bodyPr vert="horz" lIns="28932" tIns="14466" rIns="28932" bIns="14466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038" b="1" dirty="0">
                <a:solidFill>
                  <a:prstClr val="black"/>
                </a:solidFill>
              </a:rPr>
              <a:t>Lecture-5</a:t>
            </a:r>
            <a:endParaRPr lang="en-US" sz="3038" dirty="0">
              <a:solidFill>
                <a:prstClr val="black"/>
              </a:solidFill>
            </a:endParaRPr>
          </a:p>
          <a:p>
            <a:pPr algn="ctr"/>
            <a:r>
              <a:rPr lang="en-US" sz="2700" dirty="0">
                <a:solidFill>
                  <a:prstClr val="black"/>
                </a:solidFill>
              </a:rPr>
              <a:t>History of microbiology (Part-2)</a:t>
            </a:r>
          </a:p>
        </p:txBody>
      </p:sp>
    </p:spTree>
    <p:extLst>
      <p:ext uri="{BB962C8B-B14F-4D97-AF65-F5344CB8AC3E}">
        <p14:creationId xmlns:p14="http://schemas.microsoft.com/office/powerpoint/2010/main" val="2350834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3390" y="5529922"/>
            <a:ext cx="7585234" cy="822960"/>
          </a:xfrm>
        </p:spPr>
        <p:txBody>
          <a:bodyPr/>
          <a:lstStyle/>
          <a:p>
            <a:pPr algn="ctr"/>
            <a:r>
              <a:rPr lang="en-US" sz="2250" b="1" dirty="0"/>
              <a:t>REMEMBER </a:t>
            </a:r>
            <a:br>
              <a:rPr lang="en-US" sz="2250" dirty="0"/>
            </a:br>
            <a:br>
              <a:rPr lang="en-US" sz="2250" dirty="0"/>
            </a:br>
            <a:r>
              <a:rPr lang="en-US" sz="2250" dirty="0"/>
              <a:t>You can always ask questions through our discussion board on </a:t>
            </a:r>
            <a:br>
              <a:rPr lang="en-US" sz="2250" dirty="0"/>
            </a:br>
            <a:r>
              <a:rPr lang="en-US" sz="2250" dirty="0">
                <a:hlinkClick r:id="rId2"/>
              </a:rPr>
              <a:t>www.lms.ksu.edu.sa</a:t>
            </a:r>
            <a:endParaRPr lang="en-US" sz="2250" dirty="0"/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64" b="966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73284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15712" y="1871167"/>
            <a:ext cx="7734311" cy="3964479"/>
          </a:xfrm>
        </p:spPr>
        <p:txBody>
          <a:bodyPr>
            <a:noAutofit/>
          </a:bodyPr>
          <a:lstStyle/>
          <a:p>
            <a:pPr marL="0" indent="0" defTabSz="573286">
              <a:buNone/>
            </a:pPr>
            <a:endParaRPr lang="en-US" altLang="en-US" sz="2250" dirty="0"/>
          </a:p>
          <a:p>
            <a:pPr defTabSz="573286">
              <a:buFont typeface="Arial" panose="020B0604020202020204" pitchFamily="34" charset="0"/>
              <a:buChar char="•"/>
            </a:pPr>
            <a:r>
              <a:rPr lang="en-US" altLang="en-US" sz="2250" b="1" dirty="0"/>
              <a:t> </a:t>
            </a:r>
            <a:r>
              <a:rPr lang="en-US" altLang="en-US" sz="2250" b="1" dirty="0">
                <a:solidFill>
                  <a:schemeClr val="bg1">
                    <a:lumMod val="75000"/>
                  </a:schemeClr>
                </a:solidFill>
              </a:rPr>
              <a:t>History of microbiology (part-1)</a:t>
            </a:r>
          </a:p>
          <a:p>
            <a:pPr lvl="1" defTabSz="573286">
              <a:buFont typeface="Arial" panose="020B0604020202020204" pitchFamily="34" charset="0"/>
              <a:buChar char="•"/>
            </a:pPr>
            <a:r>
              <a:rPr lang="en-US" altLang="en-US" sz="2050" b="1" dirty="0">
                <a:solidFill>
                  <a:schemeClr val="bg1">
                    <a:lumMod val="75000"/>
                  </a:schemeClr>
                </a:solidFill>
              </a:rPr>
              <a:t> Microbiology in the Islamic era (Arabic content). </a:t>
            </a:r>
          </a:p>
          <a:p>
            <a:pPr lvl="1" defTabSz="573286">
              <a:buFont typeface="Arial" panose="020B0604020202020204" pitchFamily="34" charset="0"/>
              <a:buChar char="•"/>
            </a:pPr>
            <a:r>
              <a:rPr lang="en-US" altLang="en-US" sz="2050" b="1" dirty="0">
                <a:solidFill>
                  <a:schemeClr val="bg1">
                    <a:lumMod val="75000"/>
                  </a:schemeClr>
                </a:solidFill>
              </a:rPr>
              <a:t> Pathways of discovery in microbiology</a:t>
            </a:r>
          </a:p>
          <a:p>
            <a:pPr lvl="2" defTabSz="1019188">
              <a:buFont typeface="Courier New" panose="02070309020205020404" pitchFamily="49" charset="0"/>
              <a:buChar char="o"/>
            </a:pPr>
            <a:r>
              <a:rPr lang="en-US" altLang="en-US" sz="1625" dirty="0">
                <a:solidFill>
                  <a:schemeClr val="bg1">
                    <a:lumMod val="75000"/>
                  </a:schemeClr>
                </a:solidFill>
              </a:rPr>
              <a:t>The historical roots of microbiology</a:t>
            </a:r>
          </a:p>
          <a:p>
            <a:pPr lvl="2" defTabSz="1019188">
              <a:buFont typeface="Courier New" panose="02070309020205020404" pitchFamily="49" charset="0"/>
              <a:buChar char="o"/>
            </a:pPr>
            <a:r>
              <a:rPr lang="en-US" altLang="en-US" sz="1625" dirty="0">
                <a:solidFill>
                  <a:schemeClr val="bg1">
                    <a:lumMod val="75000"/>
                  </a:schemeClr>
                </a:solidFill>
              </a:rPr>
              <a:t>Pasteur and the defeat of spontaneous generation</a:t>
            </a:r>
          </a:p>
          <a:p>
            <a:pPr lvl="2" defTabSz="1019188">
              <a:buFont typeface="Courier New" panose="02070309020205020404" pitchFamily="49" charset="0"/>
              <a:buChar char="o"/>
            </a:pPr>
            <a:r>
              <a:rPr lang="en-US" altLang="en-US" sz="1625" dirty="0">
                <a:solidFill>
                  <a:schemeClr val="bg1">
                    <a:lumMod val="75000"/>
                  </a:schemeClr>
                </a:solidFill>
              </a:rPr>
              <a:t>Koch, infectious disease, and pure culture microbiology.</a:t>
            </a:r>
          </a:p>
          <a:p>
            <a:pPr marL="91441" lvl="2" indent="-91441" defTabSz="573286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altLang="en-US" sz="2250" b="1" dirty="0"/>
              <a:t> History of microbiology (part-2)</a:t>
            </a:r>
          </a:p>
          <a:p>
            <a:pPr lvl="1" defTabSz="1019188">
              <a:buFont typeface="Courier New" panose="02070309020205020404" pitchFamily="49" charset="0"/>
              <a:buChar char="o"/>
            </a:pPr>
            <a:r>
              <a:rPr lang="en-US" altLang="en-US" sz="2025" dirty="0"/>
              <a:t>The rise of microbial diversity</a:t>
            </a:r>
          </a:p>
          <a:p>
            <a:pPr lvl="1" defTabSz="1019188">
              <a:buFont typeface="Courier New" panose="02070309020205020404" pitchFamily="49" charset="0"/>
              <a:buChar char="o"/>
            </a:pPr>
            <a:r>
              <a:rPr lang="en-US" altLang="en-US" sz="2025" dirty="0"/>
              <a:t>The modern era of microbiology</a:t>
            </a:r>
          </a:p>
          <a:p>
            <a:pPr marL="0" indent="0" algn="ctr" rtl="1">
              <a:lnSpc>
                <a:spcPct val="150000"/>
              </a:lnSpc>
              <a:buNone/>
            </a:pPr>
            <a:endParaRPr lang="en-US" sz="2250" dirty="0"/>
          </a:p>
        </p:txBody>
      </p:sp>
      <p:grpSp>
        <p:nvGrpSpPr>
          <p:cNvPr id="2" name="Group 1"/>
          <p:cNvGrpSpPr/>
          <p:nvPr/>
        </p:nvGrpSpPr>
        <p:grpSpPr>
          <a:xfrm>
            <a:off x="1532856" y="8868"/>
            <a:ext cx="7857152" cy="1436622"/>
            <a:chOff x="15743" y="15766"/>
            <a:chExt cx="13968271" cy="2553994"/>
          </a:xfrm>
        </p:grpSpPr>
        <p:sp>
          <p:nvSpPr>
            <p:cNvPr id="5" name="Title 4"/>
            <p:cNvSpPr txBox="1">
              <a:spLocks/>
            </p:cNvSpPr>
            <p:nvPr/>
          </p:nvSpPr>
          <p:spPr>
            <a:xfrm>
              <a:off x="2475186" y="1177148"/>
              <a:ext cx="11508828" cy="1392612"/>
            </a:xfrm>
            <a:prstGeom prst="rect">
              <a:avLst/>
            </a:prstGeom>
          </p:spPr>
          <p:txBody>
            <a:bodyPr vert="horz" lIns="28932" tIns="14466" rIns="28932" bIns="14466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3038" dirty="0">
                  <a:solidFill>
                    <a:prstClr val="black"/>
                  </a:solidFill>
                </a:rPr>
                <a:t>History of microbiology</a:t>
              </a:r>
            </a:p>
            <a:p>
              <a:pPr algn="ctr"/>
              <a:r>
                <a:rPr lang="en-US" sz="3038" dirty="0">
                  <a:solidFill>
                    <a:prstClr val="black"/>
                  </a:solidFill>
                </a:rPr>
                <a:t>Content</a:t>
              </a:r>
            </a:p>
          </p:txBody>
        </p:sp>
        <p:sp>
          <p:nvSpPr>
            <p:cNvPr id="7" name="Title 4"/>
            <p:cNvSpPr txBox="1">
              <a:spLocks/>
            </p:cNvSpPr>
            <p:nvPr/>
          </p:nvSpPr>
          <p:spPr>
            <a:xfrm>
              <a:off x="15743" y="15766"/>
              <a:ext cx="4808483" cy="1324303"/>
            </a:xfrm>
            <a:prstGeom prst="rect">
              <a:avLst/>
            </a:prstGeom>
          </p:spPr>
          <p:txBody>
            <a:bodyPr vert="horz" lIns="28932" tIns="14466" rIns="28932" bIns="14466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1800" dirty="0">
                  <a:solidFill>
                    <a:prstClr val="black"/>
                  </a:solidFill>
                </a:rPr>
                <a:t>140MIC: Microbiology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5473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29" tIns="0" rIns="91429" bIns="0" rtlCol="0" anchor="t">
            <a:normAutofit/>
          </a:bodyPr>
          <a:lstStyle/>
          <a:p>
            <a:pPr algn="ctr"/>
            <a:br>
              <a:rPr lang="en-US" altLang="en-US" sz="2800" dirty="0"/>
            </a:br>
            <a:br>
              <a:rPr lang="en-US" altLang="en-US" sz="2800" dirty="0"/>
            </a:br>
            <a:r>
              <a:rPr lang="en-US" altLang="en-US" sz="2800" dirty="0"/>
              <a:t>The rise of microbial diversity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lIns="0" tIns="18285" rIns="0" bIns="18285" rtlCol="0">
            <a:normAutofit/>
          </a:bodyPr>
          <a:lstStyle/>
          <a:p>
            <a:pPr marL="250831" indent="-250831" defTabSz="1019201">
              <a:lnSpc>
                <a:spcPct val="140000"/>
              </a:lnSpc>
            </a:pPr>
            <a:r>
              <a:rPr lang="en-US" altLang="en-US" sz="2400" b="1" i="1" u="sng" dirty="0"/>
              <a:t>Microbial Diversity</a:t>
            </a:r>
          </a:p>
          <a:p>
            <a:pPr marL="877910" lvl="1" indent="-317508" defTabSz="1019201"/>
            <a:r>
              <a:rPr lang="en-US" altLang="en-US" sz="2000" dirty="0"/>
              <a:t>Field that focuses on nonmedical aspects of microbiology (soil , water)</a:t>
            </a:r>
          </a:p>
          <a:p>
            <a:pPr marL="877910" lvl="1" indent="-317508" defTabSz="1019201"/>
            <a:endParaRPr lang="en-US" altLang="en-US" sz="2000" dirty="0"/>
          </a:p>
          <a:p>
            <a:pPr marL="250831" indent="-250831" defTabSz="1019201"/>
            <a:r>
              <a:rPr lang="en-US" altLang="en-US" sz="2400" b="1" u="sng" dirty="0" err="1"/>
              <a:t>Martinus</a:t>
            </a:r>
            <a:r>
              <a:rPr lang="en-US" altLang="en-US" sz="2400" b="1" u="sng" dirty="0"/>
              <a:t> Beijerinck (1851–1931) </a:t>
            </a:r>
          </a:p>
          <a:p>
            <a:pPr marL="877910" lvl="1" indent="-317508" defTabSz="1019201"/>
            <a:r>
              <a:rPr lang="en-US" altLang="en-US" sz="2000" dirty="0"/>
              <a:t>Developed </a:t>
            </a:r>
            <a:r>
              <a:rPr lang="en-US" altLang="en-US" sz="2000" i="1" u="sng" dirty="0"/>
              <a:t>enrichment culture technique</a:t>
            </a:r>
          </a:p>
          <a:p>
            <a:pPr marL="1273207" lvl="2" indent="-254006" defTabSz="1019201">
              <a:lnSpc>
                <a:spcPct val="100000"/>
              </a:lnSpc>
            </a:pPr>
            <a:r>
              <a:rPr lang="en-US" altLang="en-US" sz="2000" dirty="0"/>
              <a:t>Microbes isolated from natural samples in a highly selective techniques  by adjusting  nutrient and incubation conditions to favor a particular metabolic group of  organisms.</a:t>
            </a:r>
          </a:p>
          <a:p>
            <a:pPr marL="1599925" lvl="2" indent="-254006" defTabSz="1019201"/>
            <a:r>
              <a:rPr lang="en-US" altLang="en-US" sz="1800" dirty="0"/>
              <a:t>Example: nitrogen-fixing bacteria, sulfate –reducing bacteria , sulfur- oxidizing bacteria, aerobic nitrogen –fixing bacteria.</a:t>
            </a:r>
            <a:endParaRPr lang="en-US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443131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906" name="Picture 5" descr="figure_01_21_unlabele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651" b="2701"/>
          <a:stretch/>
        </p:blipFill>
        <p:spPr bwMode="auto">
          <a:xfrm>
            <a:off x="2671481" y="1271186"/>
            <a:ext cx="2612009" cy="4043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1908" name="Date Placeholder 3"/>
          <p:cNvSpPr>
            <a:spLocks/>
          </p:cNvSpPr>
          <p:nvPr/>
        </p:nvSpPr>
        <p:spPr bwMode="auto">
          <a:xfrm>
            <a:off x="1676400" y="6604000"/>
            <a:ext cx="228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E25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 2012 Pearson Education, Inc.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56074" y="2624506"/>
            <a:ext cx="43155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1600" dirty="0"/>
              <a:t>A page from the laboratory notebook of M.Beijerinck in 1900 describing the aerobic nitrogen-fixing bacterium </a:t>
            </a:r>
            <a:r>
              <a:rPr lang="en-US" sz="1600" i="1" dirty="0" err="1"/>
              <a:t>Azotobacter</a:t>
            </a:r>
            <a:r>
              <a:rPr lang="en-US" sz="1600" i="1" dirty="0"/>
              <a:t> chroococcum </a:t>
            </a:r>
            <a:r>
              <a:rPr lang="en-US" sz="1600" dirty="0"/>
              <a:t>( shown in red) </a:t>
            </a:r>
          </a:p>
          <a:p>
            <a:pPr marL="342900" indent="-342900">
              <a:buAutoNum type="alphaLcParenR"/>
            </a:pPr>
            <a:r>
              <a:rPr lang="en-US" sz="1600" dirty="0"/>
              <a:t>A painting by </a:t>
            </a:r>
            <a:r>
              <a:rPr lang="en-US" sz="1600" dirty="0" err="1"/>
              <a:t>M.Beijerinck’s</a:t>
            </a:r>
            <a:r>
              <a:rPr lang="en-US" sz="1600" dirty="0"/>
              <a:t> sister showing cells of the same bacteria . </a:t>
            </a:r>
          </a:p>
        </p:txBody>
      </p:sp>
    </p:spTree>
    <p:extLst>
      <p:ext uri="{BB962C8B-B14F-4D97-AF65-F5344CB8AC3E}">
        <p14:creationId xmlns:p14="http://schemas.microsoft.com/office/powerpoint/2010/main" val="279185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1097279" y="1845734"/>
            <a:ext cx="10110652" cy="2791580"/>
          </a:xfrm>
        </p:spPr>
        <p:txBody>
          <a:bodyPr vert="horz" lIns="0" tIns="18285" rIns="0" bIns="18285" rtlCol="0">
            <a:normAutofit/>
          </a:bodyPr>
          <a:lstStyle/>
          <a:p>
            <a:pPr marL="250831" indent="-250831" defTabSz="1019201"/>
            <a:r>
              <a:rPr lang="en-US" altLang="en-US" sz="2400" b="1" u="sng" dirty="0"/>
              <a:t>Sergei Winogradsky (1856–1953)</a:t>
            </a:r>
          </a:p>
          <a:p>
            <a:pPr marL="250831" indent="-250831" defTabSz="1019201"/>
            <a:r>
              <a:rPr lang="en-US" altLang="en-US" sz="2400" dirty="0"/>
              <a:t>The Concept of </a:t>
            </a:r>
            <a:r>
              <a:rPr lang="en-US" altLang="en-US" sz="2400" b="1" dirty="0"/>
              <a:t>Chemolithotrophy</a:t>
            </a:r>
          </a:p>
          <a:p>
            <a:pPr marL="865210" lvl="1" indent="-317508" defTabSz="1019201"/>
            <a:r>
              <a:rPr lang="en-US" altLang="en-US" sz="2000" dirty="0"/>
              <a:t>Demonstrated that specific bacteria are linked to specific biogeochemical transformations (e.g., S &amp; N cycles)</a:t>
            </a:r>
          </a:p>
          <a:p>
            <a:pPr marL="865210" lvl="1" indent="-317508" defTabSz="1019201"/>
            <a:endParaRPr lang="en-US" altLang="en-US" sz="2000" dirty="0"/>
          </a:p>
          <a:p>
            <a:pPr marL="865210" lvl="1" indent="-317508" defTabSz="1019201"/>
            <a:r>
              <a:rPr lang="en-US" altLang="en-US" sz="2000" dirty="0"/>
              <a:t>Proposed concept of </a:t>
            </a:r>
            <a:r>
              <a:rPr lang="en-US" altLang="en-US" sz="2000" i="1" u="sng" dirty="0" err="1"/>
              <a:t>chemolithotrophy</a:t>
            </a:r>
            <a:endParaRPr lang="en-US" altLang="en-US" sz="2000" i="1" u="sng" dirty="0"/>
          </a:p>
          <a:p>
            <a:pPr marL="1260507" lvl="2" indent="-254006" defTabSz="1019201"/>
            <a:r>
              <a:rPr lang="en-US" altLang="en-US" sz="1800" dirty="0"/>
              <a:t>Oxidation of inorganic compounds linked to energy conservation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2346960" y="286605"/>
            <a:ext cx="7543800" cy="1450757"/>
          </a:xfrm>
        </p:spPr>
        <p:txBody>
          <a:bodyPr vert="horz" lIns="91429" tIns="0" rIns="91429" bIns="0" rtlCol="0" anchor="t">
            <a:normAutofit/>
          </a:bodyPr>
          <a:lstStyle/>
          <a:p>
            <a:pPr algn="ctr" eaLnBrk="1" hangingPunct="1"/>
            <a:br>
              <a:rPr lang="en-US" altLang="en-US" sz="2800" dirty="0"/>
            </a:br>
            <a:br>
              <a:rPr lang="en-US" altLang="en-US" sz="2800" dirty="0"/>
            </a:br>
            <a:r>
              <a:rPr lang="en-US" altLang="en-US" sz="2800" dirty="0"/>
              <a:t>The rise of microbial diversity</a:t>
            </a:r>
          </a:p>
        </p:txBody>
      </p:sp>
    </p:spTree>
    <p:extLst>
      <p:ext uri="{BB962C8B-B14F-4D97-AF65-F5344CB8AC3E}">
        <p14:creationId xmlns:p14="http://schemas.microsoft.com/office/powerpoint/2010/main" val="221159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0B76-F0AA-4D6F-A40D-D1BD7CD0F86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46075" y="755954"/>
            <a:ext cx="1471449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Carbon source </a:t>
            </a:r>
            <a:endParaRPr lang="ar-SA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11311" y="545067"/>
            <a:ext cx="78827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CO</a:t>
            </a:r>
            <a:r>
              <a:rPr lang="en-US" baseline="-30000" dirty="0">
                <a:solidFill>
                  <a:prstClr val="black"/>
                </a:solidFill>
              </a:rPr>
              <a:t>2</a:t>
            </a:r>
            <a:endParaRPr lang="ar-SA" baseline="-300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3214" y="545067"/>
            <a:ext cx="1555531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Autotrophs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1172" y="1263446"/>
            <a:ext cx="1660636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Heterotrophs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6057" y="1263446"/>
            <a:ext cx="5444359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Reduced organic molecule from other organisms </a:t>
            </a:r>
            <a:endParaRPr lang="ar-SA" dirty="0">
              <a:solidFill>
                <a:prstClr val="black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596055" y="608810"/>
            <a:ext cx="924910" cy="3874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601310" y="1042729"/>
            <a:ext cx="840827" cy="40538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696607" y="755954"/>
            <a:ext cx="557048" cy="158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696607" y="1448112"/>
            <a:ext cx="63062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93373" y="2611977"/>
            <a:ext cx="133481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Energy source </a:t>
            </a:r>
            <a:endParaRPr lang="ar-SA" b="1" dirty="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31171" y="2407816"/>
            <a:ext cx="180778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Phototrophs 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11312" y="2407816"/>
            <a:ext cx="78827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Light 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20661" y="3284639"/>
            <a:ext cx="178675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</a:rPr>
              <a:t>Chemotrophs</a:t>
            </a:r>
            <a:r>
              <a:rPr lang="en-US" dirty="0">
                <a:solidFill>
                  <a:prstClr val="black"/>
                </a:solidFill>
              </a:rPr>
              <a:t> 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00803" y="3275865"/>
            <a:ext cx="3037487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Oxidation of organic and inorganic molecule </a:t>
            </a:r>
            <a:endParaRPr lang="ar-SA" dirty="0">
              <a:solidFill>
                <a:prstClr val="black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2511967" y="2657961"/>
            <a:ext cx="1156138" cy="11918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469927" y="2796643"/>
            <a:ext cx="1177159" cy="67266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822731" y="2592482"/>
            <a:ext cx="50449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696607" y="3469305"/>
            <a:ext cx="55704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804035" y="4986424"/>
            <a:ext cx="151348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Electron source </a:t>
            </a:r>
            <a:endParaRPr lang="ar-SA" b="1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647086" y="4707165"/>
            <a:ext cx="168691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</a:rPr>
              <a:t>Lithotrophs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654971" y="5495385"/>
            <a:ext cx="179201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</a:rPr>
              <a:t>Organotrophs</a:t>
            </a:r>
            <a:r>
              <a:rPr lang="en-US" dirty="0">
                <a:solidFill>
                  <a:prstClr val="black"/>
                </a:solidFill>
              </a:rPr>
              <a:t> 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27078" y="4707165"/>
            <a:ext cx="270115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>
                <a:solidFill>
                  <a:prstClr val="black"/>
                </a:solidFill>
              </a:rPr>
              <a:t>Reduce inorganic </a:t>
            </a:r>
            <a:r>
              <a:rPr lang="en-US" dirty="0">
                <a:solidFill>
                  <a:prstClr val="black"/>
                </a:solidFill>
              </a:rPr>
              <a:t>molecule </a:t>
            </a:r>
            <a:endParaRPr lang="ar-SA" dirty="0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27228" y="5495385"/>
            <a:ext cx="191288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From organic molecule </a:t>
            </a:r>
            <a:endParaRPr lang="ar-SA" dirty="0">
              <a:solidFill>
                <a:prstClr val="black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2448910" y="4924306"/>
            <a:ext cx="1008998" cy="24678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480436" y="5171090"/>
            <a:ext cx="961701" cy="43092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541579" y="4891830"/>
            <a:ext cx="62799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538951" y="5680051"/>
            <a:ext cx="63062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Callout 11"/>
          <p:cNvSpPr/>
          <p:nvPr/>
        </p:nvSpPr>
        <p:spPr>
          <a:xfrm>
            <a:off x="9438290" y="4876455"/>
            <a:ext cx="1904933" cy="12378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633436" y="5113387"/>
            <a:ext cx="1514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Not required </a:t>
            </a:r>
          </a:p>
        </p:txBody>
      </p:sp>
    </p:spTree>
    <p:extLst>
      <p:ext uri="{BB962C8B-B14F-4D97-AF65-F5344CB8AC3E}">
        <p14:creationId xmlns:p14="http://schemas.microsoft.com/office/powerpoint/2010/main" val="3972607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1" y="430306"/>
            <a:ext cx="5682343" cy="670562"/>
          </a:xfrm>
        </p:spPr>
        <p:txBody>
          <a:bodyPr>
            <a:normAutofit fontScale="90000"/>
          </a:bodyPr>
          <a:lstStyle/>
          <a:p>
            <a:br>
              <a:rPr lang="en-US" altLang="en-US" dirty="0"/>
            </a:br>
            <a:br>
              <a:rPr lang="en-US" altLang="en-US" dirty="0"/>
            </a:br>
            <a:r>
              <a:rPr lang="en-US" altLang="en-US" sz="3600" b="1" dirty="0">
                <a:solidFill>
                  <a:srgbClr val="FF0000"/>
                </a:solidFill>
              </a:rPr>
              <a:t>The Modern Era of Microbiology</a:t>
            </a:r>
            <a:r>
              <a:rPr lang="en-US" altLang="en-US" dirty="0"/>
              <a:t>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973068"/>
              </p:ext>
            </p:extLst>
          </p:nvPr>
        </p:nvGraphicFramePr>
        <p:xfrm>
          <a:off x="744071" y="1244303"/>
          <a:ext cx="9771530" cy="4188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2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757">
                <a:tc gridSpan="2">
                  <a:txBody>
                    <a:bodyPr/>
                    <a:lstStyle/>
                    <a:p>
                      <a:r>
                        <a:rPr lang="en-US" sz="1600" dirty="0"/>
                        <a:t>The major subdisciplines of microbiology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757">
                <a:tc>
                  <a:txBody>
                    <a:bodyPr/>
                    <a:lstStyle/>
                    <a:p>
                      <a:r>
                        <a:rPr lang="en-US" sz="1600" dirty="0" err="1"/>
                        <a:t>subdiscipline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Focus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221">
                <a:tc gridSpan="2">
                  <a:txBody>
                    <a:bodyPr/>
                    <a:lstStyle/>
                    <a:p>
                      <a:r>
                        <a:rPr lang="en-US" sz="1600" b="1" dirty="0"/>
                        <a:t>1- Basic emphases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0108">
                <a:tc>
                  <a:txBody>
                    <a:bodyPr/>
                    <a:lstStyle/>
                    <a:p>
                      <a:r>
                        <a:rPr lang="en-US" sz="1600" dirty="0"/>
                        <a:t>Microbial physiology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Study of the nutrients that microbes require for metabolism and growth and the products that they generate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757">
                <a:tc>
                  <a:txBody>
                    <a:bodyPr/>
                    <a:lstStyle/>
                    <a:p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Microbial  genetics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Study of Genes , heredity and genetic  variation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757">
                <a:tc>
                  <a:txBody>
                    <a:bodyPr/>
                    <a:lstStyle/>
                    <a:p>
                      <a:r>
                        <a:rPr lang="en-US" sz="1600" dirty="0"/>
                        <a:t>Microbial biochemistry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Study of microbial enzymes and chemical reactions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0681">
                <a:tc>
                  <a:txBody>
                    <a:bodyPr/>
                    <a:lstStyle/>
                    <a:p>
                      <a:r>
                        <a:rPr lang="en-US" sz="1600" dirty="0"/>
                        <a:t>Microbial  systematics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The science of grouping and classification and nomenclature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757">
                <a:tc>
                  <a:txBody>
                    <a:bodyPr/>
                    <a:lstStyle/>
                    <a:p>
                      <a:r>
                        <a:rPr lang="en-US" sz="1600" dirty="0"/>
                        <a:t>Molecular biology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Study  Nucleic acids and protein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757">
                <a:tc>
                  <a:txBody>
                    <a:bodyPr/>
                    <a:lstStyle/>
                    <a:p>
                      <a:r>
                        <a:rPr lang="en-US" sz="1600" dirty="0"/>
                        <a:t>Microbial ecology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Study  microbial diversity and activity in natural habitats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757">
                <a:tc>
                  <a:txBody>
                    <a:bodyPr/>
                    <a:lstStyle/>
                    <a:p>
                      <a:r>
                        <a:rPr lang="en-US" sz="1600" dirty="0"/>
                        <a:t>Virology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Study </a:t>
                      </a:r>
                      <a:r>
                        <a:rPr lang="en-US" sz="1600" baseline="0" dirty="0"/>
                        <a:t> of viruses and </a:t>
                      </a:r>
                      <a:r>
                        <a:rPr lang="en-US" sz="1600" baseline="0" dirty="0" err="1"/>
                        <a:t>subviral</a:t>
                      </a:r>
                      <a:r>
                        <a:rPr lang="en-US" sz="1600" baseline="0" dirty="0"/>
                        <a:t> particles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8549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4249" y="450761"/>
            <a:ext cx="10058400" cy="784325"/>
          </a:xfrm>
        </p:spPr>
        <p:txBody>
          <a:bodyPr>
            <a:noAutofit/>
          </a:bodyPr>
          <a:lstStyle/>
          <a:p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b="1" dirty="0">
                <a:solidFill>
                  <a:srgbClr val="FF0000"/>
                </a:solidFill>
              </a:rPr>
              <a:t>The Modern Era of Microbiology</a:t>
            </a:r>
            <a:r>
              <a:rPr lang="en-US" altLang="en-US" sz="3200" dirty="0"/>
              <a:t>	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0261421"/>
              </p:ext>
            </p:extLst>
          </p:nvPr>
        </p:nvGraphicFramePr>
        <p:xfrm>
          <a:off x="994249" y="1459897"/>
          <a:ext cx="10299583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3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5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The major subdisciplines of microbiology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subdisciplines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Focus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2400" b="1" dirty="0"/>
                        <a:t>2- Applied emphases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Medical Microbiology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Infectious disease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Immunology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Immune systems</a:t>
                      </a:r>
                      <a:r>
                        <a:rPr lang="en-US" sz="2000" baseline="0" dirty="0"/>
                        <a:t>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2000" b="0" i="0" u="none" dirty="0"/>
                        <a:t>Agricultural /soil microbiology </a:t>
                      </a:r>
                      <a:endParaRPr lang="en-US" sz="2000" b="0" i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Microbial diversity and processes in soil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2000" i="0" u="none" dirty="0"/>
                        <a:t>industrial microbiology </a:t>
                      </a:r>
                      <a:endParaRPr lang="en-US" sz="2000" i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Large-scale production of antibiotics</a:t>
                      </a:r>
                      <a:r>
                        <a:rPr lang="en-US" sz="2000" baseline="0" dirty="0"/>
                        <a:t> ,alcohol and other chemicals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Biotechnology **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Production of human proteins by genetically engineered microorganisms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Aquatic Microbiology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Microbial</a:t>
                      </a:r>
                      <a:r>
                        <a:rPr lang="en-US" sz="2000" baseline="0" dirty="0"/>
                        <a:t> processes in waters and wastewaters, drinking water safety.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820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lIns="0" tIns="18285" rIns="0" bIns="18285" rtlCol="0">
            <a:normAutofit/>
          </a:bodyPr>
          <a:lstStyle/>
          <a:p>
            <a:pPr marL="250831" indent="-250831" defTabSz="1019201">
              <a:lnSpc>
                <a:spcPct val="100000"/>
              </a:lnSpc>
            </a:pPr>
            <a:r>
              <a:rPr lang="en-US" altLang="en-US" sz="2400" dirty="0"/>
              <a:t> </a:t>
            </a:r>
            <a:r>
              <a:rPr lang="en-US" altLang="en-US" sz="2400" b="1" u="sng" dirty="0"/>
              <a:t>Molecular Microbiology</a:t>
            </a:r>
          </a:p>
          <a:p>
            <a:pPr marL="865210" lvl="1" indent="-317508" defTabSz="1019201">
              <a:lnSpc>
                <a:spcPct val="100000"/>
              </a:lnSpc>
            </a:pPr>
            <a:r>
              <a:rPr lang="en-US" altLang="en-US" sz="2400" i="1" u="sng" dirty="0"/>
              <a:t>** Biotechnology</a:t>
            </a:r>
            <a:endParaRPr lang="en-US" altLang="en-US" sz="2400" i="1" dirty="0"/>
          </a:p>
          <a:p>
            <a:pPr marL="1260507" lvl="2" indent="-254006" defTabSz="1019201">
              <a:lnSpc>
                <a:spcPct val="100000"/>
              </a:lnSpc>
            </a:pPr>
            <a:r>
              <a:rPr lang="en-US" altLang="en-US" sz="2000" dirty="0"/>
              <a:t>Manipulation of cellular genomes</a:t>
            </a:r>
          </a:p>
          <a:p>
            <a:pPr marL="1260507" lvl="2" indent="-254006" defTabSz="1019201">
              <a:lnSpc>
                <a:spcPct val="100000"/>
              </a:lnSpc>
            </a:pPr>
            <a:r>
              <a:rPr lang="en-US" altLang="en-US" sz="2000" dirty="0"/>
              <a:t>DNA from one organism can be inserted into a bacterium and the proteins encoded by that DNA harvested</a:t>
            </a:r>
          </a:p>
          <a:p>
            <a:pPr marL="865210" lvl="1" indent="-317508" defTabSz="1019201">
              <a:lnSpc>
                <a:spcPct val="100000"/>
              </a:lnSpc>
            </a:pPr>
            <a:r>
              <a:rPr lang="en-US" altLang="en-US" sz="2400" i="1" u="sng" dirty="0"/>
              <a:t>Genomics</a:t>
            </a:r>
            <a:r>
              <a:rPr lang="en-US" altLang="en-US" sz="2400" dirty="0"/>
              <a:t>: study of all of the genetic material (DNA) in living </a:t>
            </a:r>
            <a:r>
              <a:rPr lang="en-US" altLang="en-US" sz="2800" dirty="0"/>
              <a:t>cells</a:t>
            </a:r>
            <a:endParaRPr lang="en-US" altLang="en-US" sz="2400" dirty="0"/>
          </a:p>
          <a:p>
            <a:pPr marL="1260507" lvl="2" indent="-254006" defTabSz="1019201">
              <a:lnSpc>
                <a:spcPct val="100000"/>
              </a:lnSpc>
            </a:pPr>
            <a:r>
              <a:rPr lang="en-US" altLang="en-US" sz="2000" b="1" i="1" u="sng" dirty="0"/>
              <a:t>Transcriptomics</a:t>
            </a:r>
            <a:r>
              <a:rPr lang="en-US" altLang="en-US" sz="2000" dirty="0"/>
              <a:t>:</a:t>
            </a:r>
            <a:r>
              <a:rPr lang="en-US" altLang="en-US" sz="2000" i="1" dirty="0"/>
              <a:t> </a:t>
            </a:r>
            <a:r>
              <a:rPr lang="en-US" altLang="en-US" sz="2000" dirty="0"/>
              <a:t>study of RNA patterns.</a:t>
            </a:r>
          </a:p>
          <a:p>
            <a:pPr marL="1260507" lvl="2" indent="-254006" defTabSz="1019201">
              <a:lnSpc>
                <a:spcPct val="100000"/>
              </a:lnSpc>
            </a:pPr>
            <a:r>
              <a:rPr lang="en-US" altLang="en-US" sz="2000" b="1" i="1" u="sng" dirty="0"/>
              <a:t>Proteomics</a:t>
            </a:r>
            <a:r>
              <a:rPr lang="en-US" altLang="en-US" sz="2000" dirty="0"/>
              <a:t>: study of all the proteins produced by cells.</a:t>
            </a:r>
          </a:p>
          <a:p>
            <a:pPr marL="1260507" lvl="2" indent="-254006" defTabSz="1019201">
              <a:lnSpc>
                <a:spcPct val="100000"/>
              </a:lnSpc>
            </a:pPr>
            <a:r>
              <a:rPr lang="en-US" altLang="en-US" sz="2000" b="1" i="1" u="sng" dirty="0"/>
              <a:t>Metabolomics</a:t>
            </a:r>
            <a:r>
              <a:rPr lang="en-US" altLang="en-US" sz="2000" dirty="0"/>
              <a:t>: study of metabolic expression in cells.</a:t>
            </a:r>
            <a:endParaRPr lang="en-US" altLang="en-US" sz="32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287594" y="264303"/>
            <a:ext cx="7543800" cy="1450757"/>
          </a:xfrm>
        </p:spPr>
        <p:txBody>
          <a:bodyPr vert="horz" lIns="91429" tIns="0" rIns="91429" bIns="0" rtlCol="0" anchor="t">
            <a:normAutofit/>
          </a:bodyPr>
          <a:lstStyle/>
          <a:p>
            <a:pPr eaLnBrk="1" hangingPunct="1"/>
            <a:br>
              <a:rPr lang="en-US" altLang="en-US" sz="3200" b="1" dirty="0">
                <a:solidFill>
                  <a:srgbClr val="FF0000"/>
                </a:solidFill>
              </a:rPr>
            </a:br>
            <a:br>
              <a:rPr lang="en-US" altLang="en-US" sz="3200" b="1" dirty="0">
                <a:solidFill>
                  <a:srgbClr val="FF0000"/>
                </a:solidFill>
              </a:rPr>
            </a:br>
            <a:r>
              <a:rPr lang="en-US" altLang="en-US" sz="3200" b="1" dirty="0">
                <a:solidFill>
                  <a:srgbClr val="FF0000"/>
                </a:solidFill>
              </a:rPr>
              <a:t>The Modern Era of Microbiology	</a:t>
            </a:r>
          </a:p>
        </p:txBody>
      </p:sp>
    </p:spTree>
    <p:extLst>
      <p:ext uri="{BB962C8B-B14F-4D97-AF65-F5344CB8AC3E}">
        <p14:creationId xmlns:p14="http://schemas.microsoft.com/office/powerpoint/2010/main" val="44945465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638</Words>
  <Application>Microsoft Office PowerPoint</Application>
  <PresentationFormat>Widescreen</PresentationFormat>
  <Paragraphs>106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ＭＳ Ｐゴシック</vt:lpstr>
      <vt:lpstr>Arial</vt:lpstr>
      <vt:lpstr>Calibri</vt:lpstr>
      <vt:lpstr>Calibri Light</vt:lpstr>
      <vt:lpstr>Courier New</vt:lpstr>
      <vt:lpstr>Rockwell</vt:lpstr>
      <vt:lpstr>Rockwell Condensed</vt:lpstr>
      <vt:lpstr>Times</vt:lpstr>
      <vt:lpstr>Times New Roman</vt:lpstr>
      <vt:lpstr>Wingdings</vt:lpstr>
      <vt:lpstr>Retrospect</vt:lpstr>
      <vt:lpstr>Wood Type</vt:lpstr>
      <vt:lpstr>PowerPoint Presentation</vt:lpstr>
      <vt:lpstr>PowerPoint Presentation</vt:lpstr>
      <vt:lpstr>  The rise of microbial diversity</vt:lpstr>
      <vt:lpstr>PowerPoint Presentation</vt:lpstr>
      <vt:lpstr>  The rise of microbial diversity</vt:lpstr>
      <vt:lpstr>PowerPoint Presentation</vt:lpstr>
      <vt:lpstr>  The Modern Era of Microbiology </vt:lpstr>
      <vt:lpstr>  The Modern Era of Microbiology </vt:lpstr>
      <vt:lpstr>  The Modern Era of Microbiology </vt:lpstr>
      <vt:lpstr>REMEMBER   You can always ask questions through our discussion board on  www.lms.ksu.edu.sa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Reem Aljowaie</dc:creator>
  <cp:lastModifiedBy>Mohamed Ali</cp:lastModifiedBy>
  <cp:revision>37</cp:revision>
  <dcterms:created xsi:type="dcterms:W3CDTF">2018-09-08T16:37:58Z</dcterms:created>
  <dcterms:modified xsi:type="dcterms:W3CDTF">2022-02-07T05:51:09Z</dcterms:modified>
</cp:coreProperties>
</file>