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2" r:id="rId6"/>
    <p:sldId id="263" r:id="rId7"/>
    <p:sldId id="264" r:id="rId8"/>
    <p:sldId id="265" r:id="rId9"/>
    <p:sldId id="266" r:id="rId10"/>
    <p:sldId id="267" r:id="rId11"/>
    <p:sldId id="269" r:id="rId12"/>
    <p:sldId id="270" r:id="rId13"/>
    <p:sldId id="271" r:id="rId14"/>
    <p:sldId id="28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C4043-6657-4C16-A49C-8E55A5E81120}"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DA43F-7B54-44B3-8B6B-1E5335DF34C3}" type="slidenum">
              <a:rPr lang="en-US" smtClean="0"/>
              <a:t>‹#›</a:t>
            </a:fld>
            <a:endParaRPr lang="en-US"/>
          </a:p>
        </p:txBody>
      </p:sp>
    </p:spTree>
    <p:extLst>
      <p:ext uri="{BB962C8B-B14F-4D97-AF65-F5344CB8AC3E}">
        <p14:creationId xmlns:p14="http://schemas.microsoft.com/office/powerpoint/2010/main" val="335489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2</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76336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4FECFFB-9CB7-4235-A8A5-CB18D204D6A7}" type="slidenum">
              <a:rPr lang="en-US" altLang="en-US" sz="1200">
                <a:solidFill>
                  <a:prstClr val="black"/>
                </a:solidFill>
                <a:latin typeface="Times" panose="02020603050405020304" pitchFamily="18" charset="0"/>
              </a:rPr>
              <a:pPr algn="r"/>
              <a:t>13</a:t>
            </a:fld>
            <a:endParaRPr lang="en-US" altLang="en-US" sz="1200">
              <a:solidFill>
                <a:prstClr val="black"/>
              </a:solidFill>
              <a:latin typeface="Times" panose="02020603050405020304" pitchFamily="18" charset="0"/>
            </a:endParaRPr>
          </a:p>
        </p:txBody>
      </p:sp>
      <p:sp>
        <p:nvSpPr>
          <p:cNvPr id="236547"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65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ea typeface="ＭＳ Ｐゴシック" panose="020B0600070205080204" pitchFamily="34" charset="-128"/>
              </a:rPr>
              <a:t>Figure 1.19 Koch’s postulates for proving cause and effect in infectious diseases.</a:t>
            </a:r>
          </a:p>
        </p:txBody>
      </p:sp>
    </p:spTree>
    <p:extLst>
      <p:ext uri="{BB962C8B-B14F-4D97-AF65-F5344CB8AC3E}">
        <p14:creationId xmlns:p14="http://schemas.microsoft.com/office/powerpoint/2010/main" val="174179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885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2491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3311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406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938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744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61DEB4A-7B33-4BA8-801B-A500C64BFEBE}" type="slidenum">
              <a:rPr lang="en-US" altLang="en-US" sz="1200">
                <a:solidFill>
                  <a:prstClr val="black"/>
                </a:solidFill>
                <a:latin typeface="Times" panose="02020603050405020304" pitchFamily="18" charset="0"/>
              </a:rPr>
              <a:pPr algn="r"/>
              <a:t>10</a:t>
            </a:fld>
            <a:endParaRPr lang="en-US" altLang="en-US" sz="1200">
              <a:solidFill>
                <a:prstClr val="black"/>
              </a:solidFill>
              <a:latin typeface="Times" panose="02020603050405020304" pitchFamily="18" charset="0"/>
            </a:endParaRPr>
          </a:p>
        </p:txBody>
      </p:sp>
      <p:sp>
        <p:nvSpPr>
          <p:cNvPr id="222211"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22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mtClean="0">
                <a:latin typeface="Arial" panose="020B0604020202020204" pitchFamily="34" charset="0"/>
                <a:ea typeface="ＭＳ Ｐゴシック" panose="020B0600070205080204" pitchFamily="34" charset="-128"/>
              </a:rPr>
              <a:t>Figure 1.16 The defeat of spontaneous generation: Pasteur’s swan-necked flask experiment.</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649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B6D2A13-DB9E-4194-B34F-D43FB290AA64}" type="slidenum">
              <a:rPr lang="en-US" altLang="en-US" sz="1200">
                <a:solidFill>
                  <a:prstClr val="black"/>
                </a:solidFill>
                <a:latin typeface="Times" panose="02020603050405020304" pitchFamily="18" charset="0"/>
              </a:rPr>
              <a:pPr algn="r"/>
              <a:t>11</a:t>
            </a:fld>
            <a:endParaRPr lang="en-US" altLang="en-US" sz="1200">
              <a:solidFill>
                <a:prstClr val="black"/>
              </a:solidFill>
              <a:latin typeface="Times" panose="02020603050405020304" pitchFamily="18" charset="0"/>
            </a:endParaRPr>
          </a:p>
        </p:txBody>
      </p:sp>
      <p:sp>
        <p:nvSpPr>
          <p:cNvPr id="226307"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63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mtClean="0">
                <a:latin typeface="Arial" panose="020B0604020202020204" pitchFamily="34" charset="0"/>
                <a:ea typeface="ＭＳ Ｐゴシック" panose="020B0600070205080204" pitchFamily="34" charset="-128"/>
              </a:rPr>
              <a:t>Figure 1.16 The defeat of spontaneous generation: Pasteur’s swan-necked flask experiment.</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118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066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560A6-CC93-46E2-A089-A92EA9D9DD6D}" type="datetime1">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0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E06CF1-75AE-46E1-B14F-A2F0E5AB071F}" type="datetime1">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55507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6C315-21D7-4938-B311-D971BB0096D0}" type="datetime1">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81141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5EB09-8572-4EA6-8325-6BB075513E4B}" type="datetime1">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21957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2B003-F6A4-42DD-A54D-5FDBEB7A0F91}" type="datetime1">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1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0ED78D-E489-4CF5-BB24-80306776157D}" type="datetime1">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304169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1EC809-319C-4B25-8A34-E29E3BB94754}" type="datetime1">
              <a:rPr lang="en-US" smtClean="0"/>
              <a:pPr/>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25560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C65BF2-1E13-4F85-A3A8-2844D13E9121}" type="datetime1">
              <a:rPr lang="en-US" smtClean="0"/>
              <a:pPr/>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117925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D48298-0581-4B57-B6AB-224337C6973F}" type="datetime1">
              <a:rPr lang="en-US" smtClean="0"/>
              <a:pPr/>
              <a:t>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15297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7"/>
            <a:ext cx="2618511" cy="365125"/>
          </a:xfrm>
        </p:spPr>
        <p:txBody>
          <a:bodyPr/>
          <a:lstStyle>
            <a:lvl1pPr algn="l">
              <a:defRPr/>
            </a:lvl1pPr>
          </a:lstStyle>
          <a:p>
            <a:fld id="{C969BAF2-0AB2-4EB8-B03C-C34AC77E9610}" type="datetime1">
              <a:rPr lang="en-US" smtClean="0"/>
              <a:pPr/>
              <a:t>2/2/2021</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1FCBEA-8775-47FF-B5AE-80BB080D233C}"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37715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F6127-D37B-4E4E-B45C-637532E979CC}" type="datetime1">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6879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5"/>
            <a:ext cx="12192002"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79" y="1845734"/>
            <a:ext cx="10058402"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FB9439C-32F3-4307-999C-2D4D97AE01BC}" type="datetime1">
              <a:rPr lang="en-US" smtClean="0"/>
              <a:pPr/>
              <a:t>2/2/2021</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551FCBEA-8775-47FF-B5AE-80BB080D233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67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lms.ksu.edu.sa/"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5" name="Title 4"/>
          <p:cNvSpPr txBox="1">
            <a:spLocks/>
          </p:cNvSpPr>
          <p:nvPr/>
        </p:nvSpPr>
        <p:spPr>
          <a:xfrm>
            <a:off x="2285634" y="2485209"/>
            <a:ext cx="6473716" cy="181737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b="1" dirty="0">
                <a:solidFill>
                  <a:prstClr val="black"/>
                </a:solidFill>
              </a:rPr>
              <a:t>Lecture-4</a:t>
            </a:r>
            <a:endParaRPr lang="en-US" sz="3038" dirty="0">
              <a:solidFill>
                <a:prstClr val="black"/>
              </a:solidFill>
            </a:endParaRPr>
          </a:p>
          <a:p>
            <a:pPr algn="ctr"/>
            <a:r>
              <a:rPr lang="en-US" sz="2700" dirty="0">
                <a:solidFill>
                  <a:prstClr val="black"/>
                </a:solidFill>
              </a:rPr>
              <a:t>History of microbiology (Part-1)</a:t>
            </a:r>
          </a:p>
        </p:txBody>
      </p:sp>
      <p:sp>
        <p:nvSpPr>
          <p:cNvPr id="9" name="Content Placeholder 2"/>
          <p:cNvSpPr>
            <a:spLocks noGrp="1"/>
          </p:cNvSpPr>
          <p:nvPr>
            <p:ph idx="1"/>
          </p:nvPr>
        </p:nvSpPr>
        <p:spPr>
          <a:xfrm>
            <a:off x="2285634" y="3920718"/>
            <a:ext cx="7725142" cy="2370178"/>
          </a:xfrm>
        </p:spPr>
        <p:txBody>
          <a:bodyPr>
            <a:noAutofit/>
          </a:bodyPr>
          <a:lstStyle/>
          <a:p>
            <a:pPr marL="0" indent="0" algn="ctr">
              <a:lnSpc>
                <a:spcPct val="100000"/>
              </a:lnSpc>
              <a:spcBef>
                <a:spcPts val="0"/>
              </a:spcBef>
              <a:spcAft>
                <a:spcPts val="0"/>
              </a:spcAft>
              <a:buNone/>
            </a:pPr>
            <a:r>
              <a:rPr lang="en-US" sz="1350" b="1" dirty="0" smtClean="0"/>
              <a:t> </a:t>
            </a:r>
            <a:endParaRPr lang="en-US" sz="1350" b="1" dirty="0"/>
          </a:p>
          <a:p>
            <a:pPr marL="0" indent="0" algn="r" rtl="1">
              <a:lnSpc>
                <a:spcPct val="100000"/>
              </a:lnSpc>
              <a:spcBef>
                <a:spcPts val="0"/>
              </a:spcBef>
              <a:spcAft>
                <a:spcPts val="0"/>
              </a:spcAft>
              <a:buNone/>
            </a:pPr>
            <a:r>
              <a:rPr lang="en-US" sz="1350" b="1" dirty="0" smtClean="0"/>
              <a:t> </a:t>
            </a:r>
            <a:endParaRPr lang="ar-SA" sz="1350" u="sng" dirty="0"/>
          </a:p>
          <a:p>
            <a:pPr algn="r">
              <a:lnSpc>
                <a:spcPct val="100000"/>
              </a:lnSpc>
              <a:spcBef>
                <a:spcPts val="0"/>
              </a:spcBef>
              <a:spcAft>
                <a:spcPts val="0"/>
              </a:spcAft>
            </a:pPr>
            <a:endParaRPr lang="en-US" sz="1350" dirty="0"/>
          </a:p>
        </p:txBody>
      </p:sp>
    </p:spTree>
    <p:extLst>
      <p:ext uri="{BB962C8B-B14F-4D97-AF65-F5344CB8AC3E}">
        <p14:creationId xmlns:p14="http://schemas.microsoft.com/office/powerpoint/2010/main" val="2144884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ctrTitle" idx="4294967295"/>
          </p:nvPr>
        </p:nvSpPr>
        <p:spPr>
          <a:xfrm>
            <a:off x="935998" y="120249"/>
            <a:ext cx="7263130" cy="449125"/>
          </a:xfrm>
          <a:ln/>
          <a:extLst/>
        </p:spPr>
        <p:style>
          <a:lnRef idx="2">
            <a:schemeClr val="accent2"/>
          </a:lnRef>
          <a:fillRef idx="1">
            <a:schemeClr val="lt1"/>
          </a:fillRef>
          <a:effectRef idx="0">
            <a:schemeClr val="accent2"/>
          </a:effectRef>
          <a:fontRef idx="minor">
            <a:schemeClr val="dk1"/>
          </a:fontRef>
        </p:style>
        <p:txBody>
          <a:bodyPr>
            <a:noAutofit/>
          </a:bodyPr>
          <a:lstStyle/>
          <a:p>
            <a:pPr lvl="1" algn="ctr" defTabSz="1019188"/>
            <a:r>
              <a:rPr lang="en-US" altLang="en-US" b="1" dirty="0" smtClean="0">
                <a:solidFill>
                  <a:srgbClr val="FF0000"/>
                </a:solidFill>
              </a:rPr>
              <a:t>Pasteur's experiment that defeated the spontaneous generation theory</a:t>
            </a:r>
            <a:endParaRPr lang="en-US" altLang="en-US" b="1" dirty="0">
              <a:solidFill>
                <a:srgbClr val="FF0000"/>
              </a:solidFill>
            </a:endParaRPr>
          </a:p>
        </p:txBody>
      </p:sp>
      <p:grpSp>
        <p:nvGrpSpPr>
          <p:cNvPr id="7" name="Group 6"/>
          <p:cNvGrpSpPr/>
          <p:nvPr/>
        </p:nvGrpSpPr>
        <p:grpSpPr>
          <a:xfrm>
            <a:off x="860612" y="1721224"/>
            <a:ext cx="5121655" cy="3267691"/>
            <a:chOff x="799785" y="1776323"/>
            <a:chExt cx="5472791" cy="3672773"/>
          </a:xfrm>
        </p:grpSpPr>
        <p:pic>
          <p:nvPicPr>
            <p:cNvPr id="221186" name="Picture 21" descr="figure_01_16a_unlabeled"/>
            <p:cNvPicPr>
              <a:picLocks noChangeAspect="1" noChangeArrowheads="1"/>
            </p:cNvPicPr>
            <p:nvPr/>
          </p:nvPicPr>
          <p:blipFill>
            <a:blip r:embed="rId3" cstate="print">
              <a:extLst>
                <a:ext uri="{28A0092B-C50C-407E-A947-70E740481C1C}">
                  <a14:useLocalDpi xmlns:a14="http://schemas.microsoft.com/office/drawing/2010/main" val="0"/>
                </a:ext>
              </a:extLst>
            </a:blip>
            <a:srcRect b="3275"/>
            <a:stretch>
              <a:fillRect/>
            </a:stretch>
          </p:blipFill>
          <p:spPr bwMode="auto">
            <a:xfrm>
              <a:off x="880339" y="2046992"/>
              <a:ext cx="4736444" cy="27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Text Box 4"/>
            <p:cNvSpPr txBox="1">
              <a:spLocks noChangeArrowheads="1"/>
            </p:cNvSpPr>
            <p:nvPr/>
          </p:nvSpPr>
          <p:spPr bwMode="auto">
            <a:xfrm>
              <a:off x="4391388" y="1776323"/>
              <a:ext cx="188118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Steam, forced</a:t>
              </a:r>
              <a:br>
                <a:rPr lang="en-US" altLang="en-US" sz="1200" b="1" dirty="0">
                  <a:solidFill>
                    <a:prstClr val="black"/>
                  </a:solidFill>
                </a:rPr>
              </a:br>
              <a:r>
                <a:rPr lang="en-US" altLang="en-US" sz="1200" b="1" dirty="0">
                  <a:solidFill>
                    <a:prstClr val="black"/>
                  </a:solidFill>
                </a:rPr>
                <a:t>out open end</a:t>
              </a:r>
            </a:p>
          </p:txBody>
        </p:sp>
        <p:sp>
          <p:nvSpPr>
            <p:cNvPr id="221189" name="Text Box 5"/>
            <p:cNvSpPr txBox="1">
              <a:spLocks noChangeArrowheads="1"/>
            </p:cNvSpPr>
            <p:nvPr/>
          </p:nvSpPr>
          <p:spPr bwMode="auto">
            <a:xfrm>
              <a:off x="799785" y="4749008"/>
              <a:ext cx="1551529"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Nonsterile liquid</a:t>
              </a:r>
              <a:br>
                <a:rPr lang="en-US" altLang="en-US" sz="1200" b="1" dirty="0">
                  <a:solidFill>
                    <a:prstClr val="black"/>
                  </a:solidFill>
                </a:rPr>
              </a:br>
              <a:r>
                <a:rPr lang="en-US" altLang="en-US" sz="1200" b="1" dirty="0">
                  <a:solidFill>
                    <a:prstClr val="black"/>
                  </a:solidFill>
                </a:rPr>
                <a:t>poured into flask</a:t>
              </a:r>
            </a:p>
          </p:txBody>
        </p:sp>
        <p:sp>
          <p:nvSpPr>
            <p:cNvPr id="221190" name="Text Box 6"/>
            <p:cNvSpPr txBox="1">
              <a:spLocks noChangeArrowheads="1"/>
            </p:cNvSpPr>
            <p:nvPr/>
          </p:nvSpPr>
          <p:spPr bwMode="auto">
            <a:xfrm>
              <a:off x="2435089" y="4772820"/>
              <a:ext cx="162694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Neck of flask</a:t>
              </a:r>
              <a:br>
                <a:rPr lang="en-US" altLang="en-US" sz="1200" b="1" dirty="0">
                  <a:solidFill>
                    <a:prstClr val="black"/>
                  </a:solidFill>
                </a:rPr>
              </a:br>
              <a:r>
                <a:rPr lang="en-US" altLang="en-US" sz="1200" b="1" dirty="0">
                  <a:solidFill>
                    <a:prstClr val="black"/>
                  </a:solidFill>
                </a:rPr>
                <a:t>drawn out in flame</a:t>
              </a:r>
            </a:p>
          </p:txBody>
        </p:sp>
        <p:sp>
          <p:nvSpPr>
            <p:cNvPr id="221191" name="Text Box 7"/>
            <p:cNvSpPr txBox="1">
              <a:spLocks noChangeArrowheads="1"/>
            </p:cNvSpPr>
            <p:nvPr/>
          </p:nvSpPr>
          <p:spPr bwMode="auto">
            <a:xfrm>
              <a:off x="4248197" y="4762502"/>
              <a:ext cx="181095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Liquid sterilized</a:t>
              </a:r>
              <a:br>
                <a:rPr lang="en-US" altLang="en-US" sz="1200" b="1" dirty="0">
                  <a:solidFill>
                    <a:prstClr val="black"/>
                  </a:solidFill>
                </a:rPr>
              </a:br>
              <a:r>
                <a:rPr lang="en-US" altLang="en-US" sz="1200" b="1" dirty="0">
                  <a:solidFill>
                    <a:prstClr val="black"/>
                  </a:solidFill>
                </a:rPr>
                <a:t>by extensive heating</a:t>
              </a:r>
            </a:p>
          </p:txBody>
        </p:sp>
      </p:grpSp>
      <p:sp>
        <p:nvSpPr>
          <p:cNvPr id="221193" name="Date Placeholder 3"/>
          <p:cNvSpPr>
            <a:spLocks/>
          </p:cNvSpPr>
          <p:nvPr/>
        </p:nvSpPr>
        <p:spPr bwMode="auto">
          <a:xfrm>
            <a:off x="1676400" y="6604000"/>
            <a:ext cx="2286000" cy="228600"/>
          </a:xfrm>
          <a:prstGeom prst="rect">
            <a:avLst/>
          </a:prstGeom>
          <a:noFill/>
          <a:ln>
            <a:noFill/>
          </a:ln>
          <a:extLst>
            <a:ext uri="{909E8E84-426E-40DD-AFC4-6F175D3DCCD1}">
              <a14:hiddenFill xmlns:a14="http://schemas.microsoft.com/office/drawing/2010/main">
                <a:solidFill>
                  <a:srgbClr val="F0E25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prstClr val="black"/>
                </a:solidFill>
                <a:latin typeface="Times New Roman" panose="02020603050405020304" pitchFamily="18" charset="0"/>
                <a:cs typeface="Times New Roman" panose="02020603050405020304" pitchFamily="18" charset="0"/>
              </a:rPr>
              <a:t>© 2012 Pearson Education, Inc.</a:t>
            </a:r>
          </a:p>
        </p:txBody>
      </p:sp>
      <p:cxnSp>
        <p:nvCxnSpPr>
          <p:cNvPr id="5" name="Straight Arrow Connector 4"/>
          <p:cNvCxnSpPr/>
          <p:nvPr/>
        </p:nvCxnSpPr>
        <p:spPr>
          <a:xfrm>
            <a:off x="8186192" y="2046992"/>
            <a:ext cx="0" cy="282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669126" y="1051275"/>
            <a:ext cx="4247323" cy="2303161"/>
            <a:chOff x="6508956" y="1776323"/>
            <a:chExt cx="5338920" cy="3169235"/>
          </a:xfrm>
        </p:grpSpPr>
        <p:pic>
          <p:nvPicPr>
            <p:cNvPr id="12" name="Picture 22" descr="figure_01_16b_unlabeled"/>
            <p:cNvPicPr>
              <a:picLocks noChangeAspect="1" noChangeArrowheads="1"/>
            </p:cNvPicPr>
            <p:nvPr/>
          </p:nvPicPr>
          <p:blipFill>
            <a:blip r:embed="rId4" cstate="print">
              <a:extLst>
                <a:ext uri="{28A0092B-C50C-407E-A947-70E740481C1C}">
                  <a14:useLocalDpi xmlns:a14="http://schemas.microsoft.com/office/drawing/2010/main" val="0"/>
                </a:ext>
              </a:extLst>
            </a:blip>
            <a:srcRect b="3462"/>
            <a:stretch>
              <a:fillRect/>
            </a:stretch>
          </p:blipFill>
          <p:spPr bwMode="auto">
            <a:xfrm>
              <a:off x="6581912" y="2046992"/>
              <a:ext cx="4469266" cy="235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4"/>
            <p:cNvSpPr txBox="1">
              <a:spLocks noChangeArrowheads="1"/>
            </p:cNvSpPr>
            <p:nvPr/>
          </p:nvSpPr>
          <p:spPr bwMode="auto">
            <a:xfrm>
              <a:off x="8356003" y="3260200"/>
              <a:ext cx="121059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rgbClr val="0072CA"/>
                  </a:solidFill>
                </a:rPr>
                <a:t>Long time</a:t>
              </a:r>
            </a:p>
          </p:txBody>
        </p:sp>
        <p:sp>
          <p:nvSpPr>
            <p:cNvPr id="14" name="Text Box 10"/>
            <p:cNvSpPr txBox="1">
              <a:spLocks noChangeArrowheads="1"/>
            </p:cNvSpPr>
            <p:nvPr/>
          </p:nvSpPr>
          <p:spPr bwMode="auto">
            <a:xfrm>
              <a:off x="6912723" y="4393505"/>
              <a:ext cx="1249453" cy="45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Liquid cooled</a:t>
              </a:r>
              <a:br>
                <a:rPr lang="en-US" altLang="en-US" sz="1200" b="1" dirty="0">
                  <a:solidFill>
                    <a:prstClr val="black"/>
                  </a:solidFill>
                </a:rPr>
              </a:br>
              <a:r>
                <a:rPr lang="en-US" altLang="en-US" sz="1200" b="1" dirty="0">
                  <a:solidFill>
                    <a:prstClr val="black"/>
                  </a:solidFill>
                </a:rPr>
                <a:t>slowly</a:t>
              </a:r>
            </a:p>
          </p:txBody>
        </p:sp>
        <p:sp>
          <p:nvSpPr>
            <p:cNvPr id="15" name="Text Box 8"/>
            <p:cNvSpPr txBox="1">
              <a:spLocks noChangeArrowheads="1"/>
            </p:cNvSpPr>
            <p:nvPr/>
          </p:nvSpPr>
          <p:spPr bwMode="auto">
            <a:xfrm>
              <a:off x="6508956" y="1776323"/>
              <a:ext cx="2307589" cy="40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Dust and microorganisms</a:t>
              </a:r>
              <a:br>
                <a:rPr lang="en-US" altLang="en-US" sz="1200" b="1" dirty="0">
                  <a:solidFill>
                    <a:prstClr val="black"/>
                  </a:solidFill>
                </a:rPr>
              </a:br>
              <a:r>
                <a:rPr lang="en-US" altLang="en-US" sz="1200" b="1" dirty="0">
                  <a:solidFill>
                    <a:prstClr val="black"/>
                  </a:solidFill>
                </a:rPr>
                <a:t>trapped in bend</a:t>
              </a:r>
            </a:p>
          </p:txBody>
        </p:sp>
        <p:sp>
          <p:nvSpPr>
            <p:cNvPr id="18" name="Text Box 9"/>
            <p:cNvSpPr txBox="1">
              <a:spLocks noChangeArrowheads="1"/>
            </p:cNvSpPr>
            <p:nvPr/>
          </p:nvSpPr>
          <p:spPr bwMode="auto">
            <a:xfrm>
              <a:off x="10576288" y="1875542"/>
              <a:ext cx="12715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Open end</a:t>
              </a:r>
            </a:p>
          </p:txBody>
        </p:sp>
        <p:sp>
          <p:nvSpPr>
            <p:cNvPr id="19" name="Text Box 11"/>
            <p:cNvSpPr txBox="1">
              <a:spLocks noChangeArrowheads="1"/>
            </p:cNvSpPr>
            <p:nvPr/>
          </p:nvSpPr>
          <p:spPr bwMode="auto">
            <a:xfrm>
              <a:off x="9566594" y="4258171"/>
              <a:ext cx="1736044"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Liquid remains</a:t>
              </a:r>
              <a:br>
                <a:rPr lang="en-US" altLang="en-US" sz="1200" b="1" dirty="0">
                  <a:solidFill>
                    <a:prstClr val="black"/>
                  </a:solidFill>
                </a:rPr>
              </a:br>
              <a:r>
                <a:rPr lang="en-US" altLang="en-US" sz="1200" b="1" dirty="0">
                  <a:solidFill>
                    <a:prstClr val="black"/>
                  </a:solidFill>
                </a:rPr>
                <a:t>sterile indefinitely</a:t>
              </a:r>
            </a:p>
          </p:txBody>
        </p:sp>
      </p:grpSp>
      <p:grpSp>
        <p:nvGrpSpPr>
          <p:cNvPr id="28" name="Group 27"/>
          <p:cNvGrpSpPr/>
          <p:nvPr/>
        </p:nvGrpSpPr>
        <p:grpSpPr>
          <a:xfrm>
            <a:off x="6915616" y="3514814"/>
            <a:ext cx="4625295" cy="1998480"/>
            <a:chOff x="2055813" y="1593668"/>
            <a:chExt cx="8028713" cy="3507291"/>
          </a:xfrm>
        </p:grpSpPr>
        <p:grpSp>
          <p:nvGrpSpPr>
            <p:cNvPr id="29" name="Group 28"/>
            <p:cNvGrpSpPr/>
            <p:nvPr/>
          </p:nvGrpSpPr>
          <p:grpSpPr>
            <a:xfrm>
              <a:off x="2055813" y="1593668"/>
              <a:ext cx="8028713" cy="3507291"/>
              <a:chOff x="2055813" y="1566864"/>
              <a:chExt cx="8078787" cy="3533775"/>
            </a:xfrm>
          </p:grpSpPr>
          <p:pic>
            <p:nvPicPr>
              <p:cNvPr id="31" name="Picture 20" descr="figure_01_16c_unlabeled"/>
              <p:cNvPicPr>
                <a:picLocks noChangeAspect="1" noChangeArrowheads="1"/>
              </p:cNvPicPr>
              <p:nvPr/>
            </p:nvPicPr>
            <p:blipFill>
              <a:blip r:embed="rId5" cstate="print">
                <a:extLst>
                  <a:ext uri="{28A0092B-C50C-407E-A947-70E740481C1C}">
                    <a14:useLocalDpi xmlns:a14="http://schemas.microsoft.com/office/drawing/2010/main" val="0"/>
                  </a:ext>
                </a:extLst>
              </a:blip>
              <a:srcRect b="5115"/>
              <a:stretch>
                <a:fillRect/>
              </a:stretch>
            </p:blipFill>
            <p:spPr bwMode="auto">
              <a:xfrm>
                <a:off x="2055813" y="1566864"/>
                <a:ext cx="807878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2"/>
              <p:cNvSpPr txBox="1">
                <a:spLocks noChangeArrowheads="1"/>
              </p:cNvSpPr>
              <p:nvPr/>
            </p:nvSpPr>
            <p:spPr bwMode="auto">
              <a:xfrm>
                <a:off x="2524126" y="4205288"/>
                <a:ext cx="423569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Flask tipped so</a:t>
                </a:r>
                <a:br>
                  <a:rPr lang="en-US" altLang="en-US" sz="1200" b="1" dirty="0">
                    <a:solidFill>
                      <a:prstClr val="black"/>
                    </a:solidFill>
                  </a:rPr>
                </a:br>
                <a:r>
                  <a:rPr lang="en-US" altLang="en-US" sz="1200" b="1" dirty="0">
                    <a:solidFill>
                      <a:prstClr val="black"/>
                    </a:solidFill>
                  </a:rPr>
                  <a:t>microorganism-laden dust</a:t>
                </a:r>
                <a:br>
                  <a:rPr lang="en-US" altLang="en-US" sz="1200" b="1" dirty="0">
                    <a:solidFill>
                      <a:prstClr val="black"/>
                    </a:solidFill>
                  </a:rPr>
                </a:br>
                <a:r>
                  <a:rPr lang="en-US" altLang="en-US" sz="1200" b="1" dirty="0">
                    <a:solidFill>
                      <a:prstClr val="black"/>
                    </a:solidFill>
                  </a:rPr>
                  <a:t>contacts sterile liquid</a:t>
                </a:r>
              </a:p>
            </p:txBody>
          </p:sp>
          <p:sp>
            <p:nvSpPr>
              <p:cNvPr id="33" name="Text Box 13"/>
              <p:cNvSpPr txBox="1">
                <a:spLocks noChangeArrowheads="1"/>
              </p:cNvSpPr>
              <p:nvPr/>
            </p:nvSpPr>
            <p:spPr bwMode="auto">
              <a:xfrm>
                <a:off x="7681914" y="4168775"/>
                <a:ext cx="23955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Liquid putrefies</a:t>
                </a:r>
              </a:p>
            </p:txBody>
          </p:sp>
        </p:grpSp>
        <p:sp>
          <p:nvSpPr>
            <p:cNvPr id="30" name="Text Box 15"/>
            <p:cNvSpPr txBox="1">
              <a:spLocks noChangeArrowheads="1"/>
            </p:cNvSpPr>
            <p:nvPr/>
          </p:nvSpPr>
          <p:spPr bwMode="auto">
            <a:xfrm>
              <a:off x="5665787" y="2598738"/>
              <a:ext cx="1631308" cy="3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rgbClr val="0072CA"/>
                  </a:solidFill>
                </a:rPr>
                <a:t>Short time</a:t>
              </a:r>
            </a:p>
          </p:txBody>
        </p:sp>
      </p:grpSp>
      <p:sp>
        <p:nvSpPr>
          <p:cNvPr id="8" name="Right Brace 7"/>
          <p:cNvSpPr/>
          <p:nvPr/>
        </p:nvSpPr>
        <p:spPr>
          <a:xfrm>
            <a:off x="5768843" y="1206546"/>
            <a:ext cx="514391" cy="47239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9371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ctrTitle" idx="4294967295"/>
          </p:nvPr>
        </p:nvSpPr>
        <p:spPr>
          <a:xfrm>
            <a:off x="1676401" y="0"/>
            <a:ext cx="1981200" cy="304800"/>
          </a:xfrm>
          <a:ln/>
          <a:extLst>
            <a:ext uri="{91240B29-F687-4F45-9708-019B960494DF}">
              <a14:hiddenLine xmlns:a14="http://schemas.microsoft.com/office/drawing/2010/main" w="3175">
                <a:solidFill>
                  <a:schemeClr val="tx1"/>
                </a:solidFill>
                <a:miter lim="800000"/>
                <a:headEnd/>
                <a:tailEnd/>
              </a14:hiddenLine>
            </a:ext>
          </a:extLst>
        </p:spPr>
        <p:txBody>
          <a:bodyPr/>
          <a:lstStyle/>
          <a:p>
            <a:pPr eaLnBrk="1" hangingPunct="1"/>
            <a:r>
              <a:rPr lang="en-US" altLang="en-US" sz="1400" b="1">
                <a:solidFill>
                  <a:schemeClr val="accent2"/>
                </a:solidFill>
              </a:rPr>
              <a:t>Figure 1.16c</a:t>
            </a:r>
          </a:p>
        </p:txBody>
      </p:sp>
      <p:grpSp>
        <p:nvGrpSpPr>
          <p:cNvPr id="3" name="Group 2"/>
          <p:cNvGrpSpPr/>
          <p:nvPr/>
        </p:nvGrpSpPr>
        <p:grpSpPr>
          <a:xfrm>
            <a:off x="3487270" y="1676400"/>
            <a:ext cx="4725937" cy="2245498"/>
            <a:chOff x="2055813" y="1593668"/>
            <a:chExt cx="8028713" cy="3507291"/>
          </a:xfrm>
        </p:grpSpPr>
        <p:grpSp>
          <p:nvGrpSpPr>
            <p:cNvPr id="2" name="Group 1"/>
            <p:cNvGrpSpPr/>
            <p:nvPr/>
          </p:nvGrpSpPr>
          <p:grpSpPr>
            <a:xfrm>
              <a:off x="2055813" y="1593668"/>
              <a:ext cx="8028713" cy="3507291"/>
              <a:chOff x="2055813" y="1566864"/>
              <a:chExt cx="8078787" cy="3533775"/>
            </a:xfrm>
          </p:grpSpPr>
          <p:pic>
            <p:nvPicPr>
              <p:cNvPr id="225282" name="Picture 20" descr="figure_01_16c_unlabeled"/>
              <p:cNvPicPr>
                <a:picLocks noChangeAspect="1" noChangeArrowheads="1"/>
              </p:cNvPicPr>
              <p:nvPr/>
            </p:nvPicPr>
            <p:blipFill>
              <a:blip r:embed="rId3" cstate="print">
                <a:extLst>
                  <a:ext uri="{28A0092B-C50C-407E-A947-70E740481C1C}">
                    <a14:useLocalDpi xmlns:a14="http://schemas.microsoft.com/office/drawing/2010/main" val="0"/>
                  </a:ext>
                </a:extLst>
              </a:blip>
              <a:srcRect b="5115"/>
              <a:stretch>
                <a:fillRect/>
              </a:stretch>
            </p:blipFill>
            <p:spPr bwMode="auto">
              <a:xfrm>
                <a:off x="2055813" y="1566864"/>
                <a:ext cx="807878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Text Box 12"/>
              <p:cNvSpPr txBox="1">
                <a:spLocks noChangeArrowheads="1"/>
              </p:cNvSpPr>
              <p:nvPr/>
            </p:nvSpPr>
            <p:spPr bwMode="auto">
              <a:xfrm>
                <a:off x="2524126" y="4205288"/>
                <a:ext cx="423569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dirty="0">
                    <a:solidFill>
                      <a:prstClr val="black"/>
                    </a:solidFill>
                  </a:rPr>
                  <a:t>Flask tipped so</a:t>
                </a:r>
                <a:br>
                  <a:rPr lang="en-US" altLang="en-US" sz="1200" b="1" dirty="0">
                    <a:solidFill>
                      <a:prstClr val="black"/>
                    </a:solidFill>
                  </a:rPr>
                </a:br>
                <a:r>
                  <a:rPr lang="en-US" altLang="en-US" sz="1200" b="1" dirty="0">
                    <a:solidFill>
                      <a:prstClr val="black"/>
                    </a:solidFill>
                  </a:rPr>
                  <a:t>microorganism-laden dust</a:t>
                </a:r>
                <a:br>
                  <a:rPr lang="en-US" altLang="en-US" sz="1200" b="1" dirty="0">
                    <a:solidFill>
                      <a:prstClr val="black"/>
                    </a:solidFill>
                  </a:rPr>
                </a:br>
                <a:r>
                  <a:rPr lang="en-US" altLang="en-US" sz="1200" b="1" dirty="0">
                    <a:solidFill>
                      <a:prstClr val="black"/>
                    </a:solidFill>
                  </a:rPr>
                  <a:t>contacts sterile liquid</a:t>
                </a:r>
              </a:p>
            </p:txBody>
          </p:sp>
          <p:sp>
            <p:nvSpPr>
              <p:cNvPr id="225285" name="Text Box 13"/>
              <p:cNvSpPr txBox="1">
                <a:spLocks noChangeArrowheads="1"/>
              </p:cNvSpPr>
              <p:nvPr/>
            </p:nvSpPr>
            <p:spPr bwMode="auto">
              <a:xfrm>
                <a:off x="7681914" y="4168775"/>
                <a:ext cx="23955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Liquid</a:t>
                </a:r>
                <a:r>
                  <a:rPr lang="en-US" altLang="en-US" sz="1600" b="1" dirty="0">
                    <a:solidFill>
                      <a:prstClr val="black"/>
                    </a:solidFill>
                  </a:rPr>
                  <a:t> </a:t>
                </a:r>
                <a:r>
                  <a:rPr lang="en-US" altLang="en-US" sz="1200" b="1" dirty="0">
                    <a:solidFill>
                      <a:prstClr val="black"/>
                    </a:solidFill>
                  </a:rPr>
                  <a:t>putrefies</a:t>
                </a:r>
              </a:p>
            </p:txBody>
          </p:sp>
        </p:grpSp>
        <p:sp>
          <p:nvSpPr>
            <p:cNvPr id="225286" name="Text Box 15"/>
            <p:cNvSpPr txBox="1">
              <a:spLocks noChangeArrowheads="1"/>
            </p:cNvSpPr>
            <p:nvPr/>
          </p:nvSpPr>
          <p:spPr bwMode="auto">
            <a:xfrm>
              <a:off x="5665787" y="2598738"/>
              <a:ext cx="1631308" cy="3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rgbClr val="0072CA"/>
                  </a:solidFill>
                </a:rPr>
                <a:t>Short</a:t>
              </a:r>
              <a:r>
                <a:rPr lang="en-US" altLang="en-US" sz="1600" b="1" dirty="0">
                  <a:solidFill>
                    <a:srgbClr val="0072CA"/>
                  </a:solidFill>
                </a:rPr>
                <a:t> </a:t>
              </a:r>
              <a:r>
                <a:rPr lang="en-US" altLang="en-US" sz="1200" b="1" dirty="0">
                  <a:solidFill>
                    <a:srgbClr val="0072CA"/>
                  </a:solidFill>
                </a:rPr>
                <a:t>time</a:t>
              </a:r>
            </a:p>
          </p:txBody>
        </p:sp>
      </p:grpSp>
      <p:sp>
        <p:nvSpPr>
          <p:cNvPr id="225287" name="Date Placeholder 3"/>
          <p:cNvSpPr>
            <a:spLocks/>
          </p:cNvSpPr>
          <p:nvPr/>
        </p:nvSpPr>
        <p:spPr bwMode="auto">
          <a:xfrm>
            <a:off x="1676400" y="6604000"/>
            <a:ext cx="2286000" cy="228600"/>
          </a:xfrm>
          <a:prstGeom prst="rect">
            <a:avLst/>
          </a:prstGeom>
          <a:noFill/>
          <a:ln>
            <a:noFill/>
          </a:ln>
          <a:extLst>
            <a:ext uri="{909E8E84-426E-40DD-AFC4-6F175D3DCCD1}">
              <a14:hiddenFill xmlns:a14="http://schemas.microsoft.com/office/drawing/2010/main">
                <a:solidFill>
                  <a:srgbClr val="F0E25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prstClr val="black"/>
                </a:solidFill>
                <a:latin typeface="Times New Roman" panose="02020603050405020304" pitchFamily="18" charset="0"/>
                <a:cs typeface="Times New Roman" panose="02020603050405020304" pitchFamily="18" charset="0"/>
              </a:rPr>
              <a:t>© 2012 Pearson Education, Inc.</a:t>
            </a:r>
          </a:p>
        </p:txBody>
      </p:sp>
    </p:spTree>
    <p:extLst>
      <p:ext uri="{BB962C8B-B14F-4D97-AF65-F5344CB8AC3E}">
        <p14:creationId xmlns:p14="http://schemas.microsoft.com/office/powerpoint/2010/main" val="1778351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738362" y="2098767"/>
            <a:ext cx="8384263" cy="3360739"/>
          </a:xfrm>
        </p:spPr>
        <p:txBody>
          <a:bodyPr vert="horz" lIns="0" tIns="18285" rIns="0" bIns="18285" rtlCol="0">
            <a:noAutofit/>
          </a:bodyPr>
          <a:lstStyle/>
          <a:p>
            <a:pPr marL="250828" indent="-250828" defTabSz="1019188">
              <a:lnSpc>
                <a:spcPct val="150000"/>
              </a:lnSpc>
            </a:pPr>
            <a:r>
              <a:rPr lang="en-US" altLang="en-US" sz="1400" b="1" u="sng" dirty="0"/>
              <a:t>Robert Koch</a:t>
            </a:r>
            <a:r>
              <a:rPr lang="en-US" altLang="en-US" sz="1400" dirty="0"/>
              <a:t> (1843–1910)</a:t>
            </a:r>
          </a:p>
          <a:p>
            <a:pPr marL="890599" lvl="1" indent="-317504" defTabSz="1019188">
              <a:lnSpc>
                <a:spcPct val="150000"/>
              </a:lnSpc>
            </a:pPr>
            <a:r>
              <a:rPr lang="en-US" altLang="en-US" sz="1400" dirty="0"/>
              <a:t>Demonstrated the link between microbes and infectious diseases</a:t>
            </a:r>
          </a:p>
          <a:p>
            <a:pPr marL="1273191" lvl="2" indent="-254003" defTabSz="1019188">
              <a:lnSpc>
                <a:spcPct val="150000"/>
              </a:lnSpc>
            </a:pPr>
            <a:r>
              <a:rPr lang="en-US" altLang="en-US" dirty="0"/>
              <a:t>Identified causative agents of anthrax and tuberculosis</a:t>
            </a:r>
          </a:p>
          <a:p>
            <a:pPr marL="890599" lvl="1" indent="-317504" defTabSz="1019188">
              <a:lnSpc>
                <a:spcPct val="150000"/>
              </a:lnSpc>
            </a:pPr>
            <a:r>
              <a:rPr lang="en-US" altLang="en-US" sz="1400" dirty="0"/>
              <a:t>Koch’s postulates</a:t>
            </a:r>
          </a:p>
          <a:p>
            <a:pPr marL="890599" lvl="1" indent="-317504" defTabSz="1019188">
              <a:lnSpc>
                <a:spcPct val="150000"/>
              </a:lnSpc>
            </a:pPr>
            <a:r>
              <a:rPr lang="en-US" altLang="en-US" sz="1400" dirty="0"/>
              <a:t>Developed techniques (solid media) for obtaining </a:t>
            </a:r>
            <a:r>
              <a:rPr lang="en-US" altLang="en-US" sz="1400" u="sng" dirty="0"/>
              <a:t>pure cultures</a:t>
            </a:r>
            <a:r>
              <a:rPr lang="en-US" altLang="en-US" sz="1400" dirty="0"/>
              <a:t> of microbes, some still in existence today</a:t>
            </a:r>
          </a:p>
          <a:p>
            <a:pPr marL="890599" lvl="1" indent="-317504" defTabSz="1019188">
              <a:lnSpc>
                <a:spcPct val="150000"/>
              </a:lnSpc>
            </a:pPr>
            <a:r>
              <a:rPr lang="en-US" altLang="en-US" sz="1400" dirty="0"/>
              <a:t>Awarded Nobel Prize for Physiology and Medicine in 1905</a:t>
            </a:r>
            <a:endParaRPr lang="en-US" altLang="en-US" sz="1400" dirty="0">
              <a:cs typeface="Times New Roman" panose="02020603050405020304" pitchFamily="18" charset="0"/>
            </a:endParaRPr>
          </a:p>
        </p:txBody>
      </p:sp>
      <p:sp>
        <p:nvSpPr>
          <p:cNvPr id="12" name="Title 4"/>
          <p:cNvSpPr txBox="1">
            <a:spLocks/>
          </p:cNvSpPr>
          <p:nvPr/>
        </p:nvSpPr>
        <p:spPr>
          <a:xfrm>
            <a:off x="2171709" y="753789"/>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000" dirty="0">
                <a:solidFill>
                  <a:prstClr val="black"/>
                </a:solidFill>
              </a:rPr>
              <a:t>Koch, Infectious Disease, and the Rise of Pure Cultures</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176806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13581" y="713068"/>
            <a:ext cx="7379682" cy="5062257"/>
            <a:chOff x="1876426" y="136525"/>
            <a:chExt cx="8548687" cy="6407150"/>
          </a:xfrm>
        </p:grpSpPr>
        <p:pic>
          <p:nvPicPr>
            <p:cNvPr id="235522" name="Picture 44" descr="figure_01_19_unlabeled"/>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1876426" y="136525"/>
              <a:ext cx="8548687"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7"/>
            <p:cNvSpPr txBox="1">
              <a:spLocks noChangeArrowheads="1"/>
            </p:cNvSpPr>
            <p:nvPr/>
          </p:nvSpPr>
          <p:spPr bwMode="auto">
            <a:xfrm>
              <a:off x="4273552" y="4232275"/>
              <a:ext cx="9159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Experimental</a:t>
              </a:r>
              <a:br>
                <a:rPr lang="en-US" altLang="en-US" sz="800" b="1" dirty="0">
                  <a:solidFill>
                    <a:prstClr val="black"/>
                  </a:solidFill>
                </a:rPr>
              </a:br>
              <a:r>
                <a:rPr lang="en-US" altLang="en-US" sz="800" b="1" dirty="0">
                  <a:solidFill>
                    <a:prstClr val="black"/>
                  </a:solidFill>
                </a:rPr>
                <a:t>animals</a:t>
              </a:r>
            </a:p>
          </p:txBody>
        </p:sp>
        <p:sp>
          <p:nvSpPr>
            <p:cNvPr id="235525" name="Text Box 8"/>
            <p:cNvSpPr txBox="1">
              <a:spLocks noChangeArrowheads="1"/>
            </p:cNvSpPr>
            <p:nvPr/>
          </p:nvSpPr>
          <p:spPr bwMode="auto">
            <a:xfrm>
              <a:off x="4279901" y="2768601"/>
              <a:ext cx="836612"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Laboratory</a:t>
              </a:r>
              <a:br>
                <a:rPr lang="en-US" altLang="en-US" sz="800" b="1" dirty="0">
                  <a:solidFill>
                    <a:prstClr val="black"/>
                  </a:solidFill>
                </a:rPr>
              </a:br>
              <a:r>
                <a:rPr lang="en-US" altLang="en-US" sz="800" b="1" dirty="0">
                  <a:solidFill>
                    <a:prstClr val="black"/>
                  </a:solidFill>
                </a:rPr>
                <a:t>culture</a:t>
              </a:r>
            </a:p>
          </p:txBody>
        </p:sp>
        <p:sp>
          <p:nvSpPr>
            <p:cNvPr id="235526" name="Text Box 9"/>
            <p:cNvSpPr txBox="1">
              <a:spLocks noChangeArrowheads="1"/>
            </p:cNvSpPr>
            <p:nvPr/>
          </p:nvSpPr>
          <p:spPr bwMode="auto">
            <a:xfrm>
              <a:off x="4279902" y="1341438"/>
              <a:ext cx="9159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Microscopy,</a:t>
              </a:r>
              <a:br>
                <a:rPr lang="en-US" altLang="en-US" sz="800" b="1" dirty="0">
                  <a:solidFill>
                    <a:prstClr val="black"/>
                  </a:solidFill>
                </a:rPr>
              </a:br>
              <a:r>
                <a:rPr lang="en-US" altLang="en-US" sz="800" b="1" dirty="0">
                  <a:solidFill>
                    <a:prstClr val="black"/>
                  </a:solidFill>
                </a:rPr>
                <a:t>staining</a:t>
              </a:r>
            </a:p>
          </p:txBody>
        </p:sp>
        <p:sp>
          <p:nvSpPr>
            <p:cNvPr id="235527" name="Text Box 10"/>
            <p:cNvSpPr txBox="1">
              <a:spLocks noChangeArrowheads="1"/>
            </p:cNvSpPr>
            <p:nvPr/>
          </p:nvSpPr>
          <p:spPr bwMode="auto">
            <a:xfrm>
              <a:off x="4279902" y="5654675"/>
              <a:ext cx="8096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Laboratory</a:t>
              </a:r>
              <a:br>
                <a:rPr lang="en-US" altLang="en-US" sz="800" b="1" dirty="0">
                  <a:solidFill>
                    <a:prstClr val="black"/>
                  </a:solidFill>
                </a:rPr>
              </a:br>
              <a:r>
                <a:rPr lang="en-US" altLang="en-US" sz="800" b="1" dirty="0" err="1">
                  <a:solidFill>
                    <a:prstClr val="black"/>
                  </a:solidFill>
                </a:rPr>
                <a:t>reisolation</a:t>
              </a:r>
              <a:r>
                <a:rPr lang="en-US" altLang="en-US" sz="800" b="1" dirty="0">
                  <a:solidFill>
                    <a:prstClr val="black"/>
                  </a:solidFill>
                </a:rPr>
                <a:t/>
              </a:r>
              <a:br>
                <a:rPr lang="en-US" altLang="en-US" sz="800" b="1" dirty="0">
                  <a:solidFill>
                    <a:prstClr val="black"/>
                  </a:solidFill>
                </a:rPr>
              </a:br>
              <a:r>
                <a:rPr lang="en-US" altLang="en-US" sz="800" b="1" dirty="0">
                  <a:solidFill>
                    <a:prstClr val="black"/>
                  </a:solidFill>
                </a:rPr>
                <a:t>and culture</a:t>
              </a:r>
            </a:p>
          </p:txBody>
        </p:sp>
        <p:sp>
          <p:nvSpPr>
            <p:cNvPr id="235528" name="Text Box 11"/>
            <p:cNvSpPr txBox="1">
              <a:spLocks noChangeArrowheads="1"/>
            </p:cNvSpPr>
            <p:nvPr/>
          </p:nvSpPr>
          <p:spPr bwMode="auto">
            <a:xfrm>
              <a:off x="5826127" y="1381126"/>
              <a:ext cx="4397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Red</a:t>
              </a:r>
              <a:br>
                <a:rPr lang="en-US" altLang="en-US" sz="800" b="1" dirty="0">
                  <a:solidFill>
                    <a:prstClr val="black"/>
                  </a:solidFill>
                </a:rPr>
              </a:br>
              <a:r>
                <a:rPr lang="en-US" altLang="en-US" sz="800" b="1" dirty="0">
                  <a:solidFill>
                    <a:prstClr val="black"/>
                  </a:solidFill>
                </a:rPr>
                <a:t>blood</a:t>
              </a:r>
              <a:br>
                <a:rPr lang="en-US" altLang="en-US" sz="800" b="1" dirty="0">
                  <a:solidFill>
                    <a:prstClr val="black"/>
                  </a:solidFill>
                </a:rPr>
              </a:br>
              <a:r>
                <a:rPr lang="en-US" altLang="en-US" sz="800" b="1" dirty="0">
                  <a:solidFill>
                    <a:prstClr val="black"/>
                  </a:solidFill>
                </a:rPr>
                <a:t>cell</a:t>
              </a:r>
            </a:p>
          </p:txBody>
        </p:sp>
        <p:sp>
          <p:nvSpPr>
            <p:cNvPr id="235529" name="Text Box 12"/>
            <p:cNvSpPr txBox="1">
              <a:spLocks noChangeArrowheads="1"/>
            </p:cNvSpPr>
            <p:nvPr/>
          </p:nvSpPr>
          <p:spPr bwMode="auto">
            <a:xfrm>
              <a:off x="7054851" y="825500"/>
              <a:ext cx="6381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Diseased</a:t>
              </a:r>
              <a:br>
                <a:rPr lang="en-US" altLang="en-US" sz="900" b="1" dirty="0">
                  <a:solidFill>
                    <a:prstClr val="black"/>
                  </a:solidFill>
                </a:rPr>
              </a:br>
              <a:r>
                <a:rPr lang="en-US" altLang="en-US" sz="900" b="1" dirty="0">
                  <a:solidFill>
                    <a:prstClr val="black"/>
                  </a:solidFill>
                </a:rPr>
                <a:t>animal</a:t>
              </a:r>
            </a:p>
          </p:txBody>
        </p:sp>
        <p:sp>
          <p:nvSpPr>
            <p:cNvPr id="235530" name="Text Box 13"/>
            <p:cNvSpPr txBox="1">
              <a:spLocks noChangeArrowheads="1"/>
            </p:cNvSpPr>
            <p:nvPr/>
          </p:nvSpPr>
          <p:spPr bwMode="auto">
            <a:xfrm>
              <a:off x="6265864" y="4714875"/>
              <a:ext cx="11271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Diseased animal</a:t>
              </a:r>
            </a:p>
          </p:txBody>
        </p:sp>
        <p:sp>
          <p:nvSpPr>
            <p:cNvPr id="235531" name="Text Box 14"/>
            <p:cNvSpPr txBox="1">
              <a:spLocks noChangeArrowheads="1"/>
            </p:cNvSpPr>
            <p:nvPr/>
          </p:nvSpPr>
          <p:spPr bwMode="auto">
            <a:xfrm>
              <a:off x="9309101" y="819150"/>
              <a:ext cx="5445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Healthy</a:t>
              </a:r>
              <a:br>
                <a:rPr lang="en-US" altLang="en-US" sz="900" b="1" dirty="0">
                  <a:solidFill>
                    <a:prstClr val="black"/>
                  </a:solidFill>
                </a:rPr>
              </a:br>
              <a:r>
                <a:rPr lang="en-US" altLang="en-US" sz="900" b="1" dirty="0">
                  <a:solidFill>
                    <a:prstClr val="black"/>
                  </a:solidFill>
                </a:rPr>
                <a:t>animal</a:t>
              </a:r>
            </a:p>
          </p:txBody>
        </p:sp>
        <p:sp>
          <p:nvSpPr>
            <p:cNvPr id="235532" name="Text Box 15"/>
            <p:cNvSpPr txBox="1">
              <a:spLocks noChangeArrowheads="1"/>
            </p:cNvSpPr>
            <p:nvPr/>
          </p:nvSpPr>
          <p:spPr bwMode="auto">
            <a:xfrm>
              <a:off x="9626600" y="1690688"/>
              <a:ext cx="4397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Red</a:t>
              </a:r>
              <a:br>
                <a:rPr lang="en-US" altLang="en-US" sz="900" b="1" dirty="0">
                  <a:solidFill>
                    <a:prstClr val="black"/>
                  </a:solidFill>
                </a:rPr>
              </a:br>
              <a:r>
                <a:rPr lang="en-US" altLang="en-US" sz="900" b="1" dirty="0">
                  <a:solidFill>
                    <a:prstClr val="black"/>
                  </a:solidFill>
                </a:rPr>
                <a:t>blood</a:t>
              </a:r>
              <a:br>
                <a:rPr lang="en-US" altLang="en-US" sz="900" b="1" dirty="0">
                  <a:solidFill>
                    <a:prstClr val="black"/>
                  </a:solidFill>
                </a:rPr>
              </a:br>
              <a:r>
                <a:rPr lang="en-US" altLang="en-US" sz="900" b="1" dirty="0">
                  <a:solidFill>
                    <a:prstClr val="black"/>
                  </a:solidFill>
                </a:rPr>
                <a:t>cell</a:t>
              </a:r>
            </a:p>
          </p:txBody>
        </p:sp>
        <p:sp>
          <p:nvSpPr>
            <p:cNvPr id="235533" name="Text Box 16"/>
            <p:cNvSpPr txBox="1">
              <a:spLocks noChangeArrowheads="1"/>
            </p:cNvSpPr>
            <p:nvPr/>
          </p:nvSpPr>
          <p:spPr bwMode="auto">
            <a:xfrm>
              <a:off x="5735639" y="1995488"/>
              <a:ext cx="8239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Suspected </a:t>
              </a:r>
              <a:br>
                <a:rPr lang="en-US" altLang="en-US" sz="900" b="1" dirty="0">
                  <a:solidFill>
                    <a:prstClr val="black"/>
                  </a:solidFill>
                </a:rPr>
              </a:br>
              <a:r>
                <a:rPr lang="en-US" altLang="en-US" sz="900" b="1" dirty="0">
                  <a:solidFill>
                    <a:prstClr val="black"/>
                  </a:solidFill>
                </a:rPr>
                <a:t>pathogen</a:t>
              </a:r>
            </a:p>
          </p:txBody>
        </p:sp>
        <p:sp>
          <p:nvSpPr>
            <p:cNvPr id="235534" name="Text Box 17"/>
            <p:cNvSpPr txBox="1">
              <a:spLocks noChangeArrowheads="1"/>
            </p:cNvSpPr>
            <p:nvPr/>
          </p:nvSpPr>
          <p:spPr bwMode="auto">
            <a:xfrm>
              <a:off x="5686426" y="5614988"/>
              <a:ext cx="82391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Suspected </a:t>
              </a:r>
              <a:br>
                <a:rPr lang="en-US" altLang="en-US" sz="800" b="1" dirty="0">
                  <a:solidFill>
                    <a:prstClr val="black"/>
                  </a:solidFill>
                </a:rPr>
              </a:br>
              <a:r>
                <a:rPr lang="en-US" altLang="en-US" sz="800" b="1" dirty="0">
                  <a:solidFill>
                    <a:prstClr val="black"/>
                  </a:solidFill>
                </a:rPr>
                <a:t>pathogen</a:t>
              </a:r>
            </a:p>
          </p:txBody>
        </p:sp>
        <p:sp>
          <p:nvSpPr>
            <p:cNvPr id="235535" name="Text Box 18"/>
            <p:cNvSpPr txBox="1">
              <a:spLocks noChangeArrowheads="1"/>
            </p:cNvSpPr>
            <p:nvPr/>
          </p:nvSpPr>
          <p:spPr bwMode="auto">
            <a:xfrm>
              <a:off x="5532438" y="3324225"/>
              <a:ext cx="811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900" b="1" dirty="0">
                  <a:solidFill>
                    <a:prstClr val="black"/>
                  </a:solidFill>
                </a:rPr>
                <a:t>Colonies of</a:t>
              </a:r>
              <a:br>
                <a:rPr lang="en-US" altLang="en-US" sz="900" b="1" dirty="0">
                  <a:solidFill>
                    <a:prstClr val="black"/>
                  </a:solidFill>
                </a:rPr>
              </a:br>
              <a:r>
                <a:rPr lang="en-US" altLang="en-US" sz="900" b="1" dirty="0">
                  <a:solidFill>
                    <a:prstClr val="black"/>
                  </a:solidFill>
                </a:rPr>
                <a:t>suspected</a:t>
              </a:r>
              <a:br>
                <a:rPr lang="en-US" altLang="en-US" sz="900" b="1" dirty="0">
                  <a:solidFill>
                    <a:prstClr val="black"/>
                  </a:solidFill>
                </a:rPr>
              </a:br>
              <a:r>
                <a:rPr lang="en-US" altLang="en-US" sz="900" b="1" dirty="0">
                  <a:solidFill>
                    <a:prstClr val="black"/>
                  </a:solidFill>
                </a:rPr>
                <a:t>pathogen</a:t>
              </a:r>
            </a:p>
          </p:txBody>
        </p:sp>
        <p:sp>
          <p:nvSpPr>
            <p:cNvPr id="235536" name="Text Box 19"/>
            <p:cNvSpPr txBox="1">
              <a:spLocks noChangeArrowheads="1"/>
            </p:cNvSpPr>
            <p:nvPr/>
          </p:nvSpPr>
          <p:spPr bwMode="auto">
            <a:xfrm>
              <a:off x="9561513" y="5599113"/>
              <a:ext cx="86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Pure culture</a:t>
              </a:r>
              <a:br>
                <a:rPr lang="en-US" altLang="en-US" sz="800" b="1" dirty="0">
                  <a:solidFill>
                    <a:prstClr val="black"/>
                  </a:solidFill>
                </a:rPr>
              </a:br>
              <a:r>
                <a:rPr lang="en-US" altLang="en-US" sz="800" b="1" dirty="0">
                  <a:solidFill>
                    <a:prstClr val="black"/>
                  </a:solidFill>
                </a:rPr>
                <a:t>(must be</a:t>
              </a:r>
              <a:br>
                <a:rPr lang="en-US" altLang="en-US" sz="800" b="1" dirty="0">
                  <a:solidFill>
                    <a:prstClr val="black"/>
                  </a:solidFill>
                </a:rPr>
              </a:br>
              <a:r>
                <a:rPr lang="en-US" altLang="en-US" sz="800" b="1" dirty="0">
                  <a:solidFill>
                    <a:prstClr val="black"/>
                  </a:solidFill>
                </a:rPr>
                <a:t>same</a:t>
              </a:r>
              <a:br>
                <a:rPr lang="en-US" altLang="en-US" sz="800" b="1" dirty="0">
                  <a:solidFill>
                    <a:prstClr val="black"/>
                  </a:solidFill>
                </a:rPr>
              </a:br>
              <a:r>
                <a:rPr lang="en-US" altLang="en-US" sz="800" b="1" dirty="0">
                  <a:solidFill>
                    <a:prstClr val="black"/>
                  </a:solidFill>
                </a:rPr>
                <a:t>organism</a:t>
              </a:r>
              <a:br>
                <a:rPr lang="en-US" altLang="en-US" sz="800" b="1" dirty="0">
                  <a:solidFill>
                    <a:prstClr val="black"/>
                  </a:solidFill>
                </a:rPr>
              </a:br>
              <a:r>
                <a:rPr lang="en-US" altLang="en-US" sz="800" b="1" dirty="0">
                  <a:solidFill>
                    <a:prstClr val="black"/>
                  </a:solidFill>
                </a:rPr>
                <a:t>as before)</a:t>
              </a:r>
            </a:p>
          </p:txBody>
        </p:sp>
        <p:sp>
          <p:nvSpPr>
            <p:cNvPr id="235537" name="Text Box 20"/>
            <p:cNvSpPr txBox="1">
              <a:spLocks noChangeArrowheads="1"/>
            </p:cNvSpPr>
            <p:nvPr/>
          </p:nvSpPr>
          <p:spPr bwMode="auto">
            <a:xfrm>
              <a:off x="9558338" y="2827338"/>
              <a:ext cx="731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prstClr val="black"/>
                  </a:solidFill>
                </a:rPr>
                <a:t>No</a:t>
              </a:r>
              <a:br>
                <a:rPr lang="en-US" altLang="en-US" sz="800" b="1" dirty="0">
                  <a:solidFill>
                    <a:prstClr val="black"/>
                  </a:solidFill>
                </a:rPr>
              </a:br>
              <a:r>
                <a:rPr lang="en-US" altLang="en-US" sz="800" b="1" dirty="0">
                  <a:solidFill>
                    <a:prstClr val="black"/>
                  </a:solidFill>
                </a:rPr>
                <a:t>organisms</a:t>
              </a:r>
              <a:br>
                <a:rPr lang="en-US" altLang="en-US" sz="800" b="1" dirty="0">
                  <a:solidFill>
                    <a:prstClr val="black"/>
                  </a:solidFill>
                </a:rPr>
              </a:br>
              <a:r>
                <a:rPr lang="en-US" altLang="en-US" sz="800" b="1" dirty="0">
                  <a:solidFill>
                    <a:prstClr val="black"/>
                  </a:solidFill>
                </a:rPr>
                <a:t>present</a:t>
              </a:r>
            </a:p>
          </p:txBody>
        </p:sp>
        <p:sp>
          <p:nvSpPr>
            <p:cNvPr id="235538" name="Text Box 21"/>
            <p:cNvSpPr txBox="1">
              <a:spLocks noChangeArrowheads="1"/>
            </p:cNvSpPr>
            <p:nvPr/>
          </p:nvSpPr>
          <p:spPr bwMode="auto">
            <a:xfrm>
              <a:off x="7493002" y="1570038"/>
              <a:ext cx="86677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srgbClr val="FF0000"/>
                  </a:solidFill>
                </a:rPr>
                <a:t>Observe</a:t>
              </a:r>
              <a:br>
                <a:rPr lang="en-US" altLang="en-US" sz="800" b="1" dirty="0">
                  <a:solidFill>
                    <a:srgbClr val="FF0000"/>
                  </a:solidFill>
                </a:rPr>
              </a:br>
              <a:r>
                <a:rPr lang="en-US" altLang="en-US" sz="800" b="1" dirty="0">
                  <a:solidFill>
                    <a:srgbClr val="FF0000"/>
                  </a:solidFill>
                </a:rPr>
                <a:t>blood/tissue</a:t>
              </a:r>
              <a:br>
                <a:rPr lang="en-US" altLang="en-US" sz="800" b="1" dirty="0">
                  <a:solidFill>
                    <a:srgbClr val="FF0000"/>
                  </a:solidFill>
                </a:rPr>
              </a:br>
              <a:r>
                <a:rPr lang="en-US" altLang="en-US" sz="800" b="1" dirty="0">
                  <a:solidFill>
                    <a:srgbClr val="FF0000"/>
                  </a:solidFill>
                </a:rPr>
                <a:t>under the</a:t>
              </a:r>
              <a:br>
                <a:rPr lang="en-US" altLang="en-US" sz="800" b="1" dirty="0">
                  <a:solidFill>
                    <a:srgbClr val="FF0000"/>
                  </a:solidFill>
                </a:rPr>
              </a:br>
              <a:r>
                <a:rPr lang="en-US" altLang="en-US" sz="800" b="1" dirty="0">
                  <a:solidFill>
                    <a:srgbClr val="FF0000"/>
                  </a:solidFill>
                </a:rPr>
                <a:t>microscope</a:t>
              </a:r>
            </a:p>
          </p:txBody>
        </p:sp>
        <p:sp>
          <p:nvSpPr>
            <p:cNvPr id="235539" name="Text Box 22"/>
            <p:cNvSpPr txBox="1">
              <a:spLocks noChangeArrowheads="1"/>
            </p:cNvSpPr>
            <p:nvPr/>
          </p:nvSpPr>
          <p:spPr bwMode="auto">
            <a:xfrm>
              <a:off x="7356475" y="2754313"/>
              <a:ext cx="10366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srgbClr val="FF0000"/>
                  </a:solidFill>
                </a:rPr>
                <a:t>Streak agar plate</a:t>
              </a:r>
              <a:br>
                <a:rPr lang="en-US" altLang="en-US" sz="800" b="1" dirty="0">
                  <a:solidFill>
                    <a:srgbClr val="FF0000"/>
                  </a:solidFill>
                </a:rPr>
              </a:br>
              <a:r>
                <a:rPr lang="en-US" altLang="en-US" sz="800" b="1" dirty="0">
                  <a:solidFill>
                    <a:srgbClr val="FF0000"/>
                  </a:solidFill>
                </a:rPr>
                <a:t>with sample</a:t>
              </a:r>
              <a:br>
                <a:rPr lang="en-US" altLang="en-US" sz="800" b="1" dirty="0">
                  <a:solidFill>
                    <a:srgbClr val="FF0000"/>
                  </a:solidFill>
                </a:rPr>
              </a:br>
              <a:r>
                <a:rPr lang="en-US" altLang="en-US" sz="800" b="1" dirty="0">
                  <a:solidFill>
                    <a:srgbClr val="FF0000"/>
                  </a:solidFill>
                </a:rPr>
                <a:t>from either</a:t>
              </a:r>
              <a:br>
                <a:rPr lang="en-US" altLang="en-US" sz="800" b="1" dirty="0">
                  <a:solidFill>
                    <a:srgbClr val="FF0000"/>
                  </a:solidFill>
                </a:rPr>
              </a:br>
              <a:r>
                <a:rPr lang="en-US" altLang="en-US" sz="800" b="1" dirty="0">
                  <a:solidFill>
                    <a:srgbClr val="FF0000"/>
                  </a:solidFill>
                </a:rPr>
                <a:t>diseased or</a:t>
              </a:r>
              <a:br>
                <a:rPr lang="en-US" altLang="en-US" sz="800" b="1" dirty="0">
                  <a:solidFill>
                    <a:srgbClr val="FF0000"/>
                  </a:solidFill>
                </a:rPr>
              </a:br>
              <a:r>
                <a:rPr lang="en-US" altLang="en-US" sz="800" b="1" dirty="0">
                  <a:solidFill>
                    <a:srgbClr val="FF0000"/>
                  </a:solidFill>
                </a:rPr>
                <a:t>healthy animal</a:t>
              </a:r>
            </a:p>
          </p:txBody>
        </p:sp>
        <p:sp>
          <p:nvSpPr>
            <p:cNvPr id="235540" name="Text Box 23"/>
            <p:cNvSpPr txBox="1">
              <a:spLocks noChangeArrowheads="1"/>
            </p:cNvSpPr>
            <p:nvPr/>
          </p:nvSpPr>
          <p:spPr bwMode="auto">
            <a:xfrm>
              <a:off x="6973888" y="3746500"/>
              <a:ext cx="1803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srgbClr val="FF0000"/>
                  </a:solidFill>
                </a:rPr>
                <a:t>Inoculate healthy animal with</a:t>
              </a:r>
              <a:br>
                <a:rPr lang="en-US" altLang="en-US" sz="800" b="1" dirty="0">
                  <a:solidFill>
                    <a:srgbClr val="FF0000"/>
                  </a:solidFill>
                </a:rPr>
              </a:br>
              <a:r>
                <a:rPr lang="en-US" altLang="en-US" sz="800" b="1" dirty="0">
                  <a:solidFill>
                    <a:srgbClr val="FF0000"/>
                  </a:solidFill>
                </a:rPr>
                <a:t>cells of suspected pathogen</a:t>
              </a:r>
            </a:p>
          </p:txBody>
        </p:sp>
        <p:sp>
          <p:nvSpPr>
            <p:cNvPr id="235541" name="Text Box 24"/>
            <p:cNvSpPr txBox="1">
              <a:spLocks noChangeArrowheads="1"/>
            </p:cNvSpPr>
            <p:nvPr/>
          </p:nvSpPr>
          <p:spPr bwMode="auto">
            <a:xfrm>
              <a:off x="6972301" y="5121275"/>
              <a:ext cx="1962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srgbClr val="FF0000"/>
                  </a:solidFill>
                </a:rPr>
                <a:t>Remove blood or tissue sample</a:t>
              </a:r>
              <a:br>
                <a:rPr lang="en-US" altLang="en-US" sz="800" b="1" dirty="0">
                  <a:solidFill>
                    <a:srgbClr val="FF0000"/>
                  </a:solidFill>
                </a:rPr>
              </a:br>
              <a:r>
                <a:rPr lang="en-US" altLang="en-US" sz="800" b="1" dirty="0">
                  <a:solidFill>
                    <a:srgbClr val="FF0000"/>
                  </a:solidFill>
                </a:rPr>
                <a:t>and observe by microscopy</a:t>
              </a:r>
            </a:p>
          </p:txBody>
        </p:sp>
        <p:sp>
          <p:nvSpPr>
            <p:cNvPr id="235542" name="Text Box 25"/>
            <p:cNvSpPr txBox="1">
              <a:spLocks noChangeArrowheads="1"/>
            </p:cNvSpPr>
            <p:nvPr/>
          </p:nvSpPr>
          <p:spPr bwMode="auto">
            <a:xfrm>
              <a:off x="7543801" y="5620895"/>
              <a:ext cx="765175" cy="25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800" b="1" dirty="0">
                  <a:solidFill>
                    <a:srgbClr val="FF0000"/>
                  </a:solidFill>
                </a:rPr>
                <a:t>Laboratory</a:t>
              </a:r>
              <a:br>
                <a:rPr lang="en-US" altLang="en-US" sz="800" b="1" dirty="0">
                  <a:solidFill>
                    <a:srgbClr val="FF0000"/>
                  </a:solidFill>
                </a:rPr>
              </a:br>
              <a:r>
                <a:rPr lang="en-US" altLang="en-US" sz="800" b="1" dirty="0">
                  <a:solidFill>
                    <a:srgbClr val="FF0000"/>
                  </a:solidFill>
                </a:rPr>
                <a:t>culture</a:t>
              </a:r>
            </a:p>
          </p:txBody>
        </p:sp>
        <p:sp>
          <p:nvSpPr>
            <p:cNvPr id="235543" name="Text Box 27"/>
            <p:cNvSpPr txBox="1">
              <a:spLocks noChangeArrowheads="1"/>
            </p:cNvSpPr>
            <p:nvPr/>
          </p:nvSpPr>
          <p:spPr bwMode="auto">
            <a:xfrm>
              <a:off x="1912939" y="995364"/>
              <a:ext cx="1284288"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300" b="1">
                  <a:solidFill>
                    <a:prstClr val="black"/>
                  </a:solidFill>
                </a:rPr>
                <a:t>The Postulates:</a:t>
              </a:r>
            </a:p>
          </p:txBody>
        </p:sp>
        <p:sp>
          <p:nvSpPr>
            <p:cNvPr id="235544" name="Text Box 28"/>
            <p:cNvSpPr txBox="1">
              <a:spLocks noChangeArrowheads="1"/>
            </p:cNvSpPr>
            <p:nvPr/>
          </p:nvSpPr>
          <p:spPr bwMode="auto">
            <a:xfrm>
              <a:off x="4233863" y="1000125"/>
              <a:ext cx="542925"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300" b="1">
                  <a:solidFill>
                    <a:prstClr val="black"/>
                  </a:solidFill>
                </a:rPr>
                <a:t>Tools:</a:t>
              </a:r>
            </a:p>
          </p:txBody>
        </p:sp>
        <p:sp>
          <p:nvSpPr>
            <p:cNvPr id="235545" name="Text Box 29"/>
            <p:cNvSpPr txBox="1">
              <a:spLocks noChangeArrowheads="1"/>
            </p:cNvSpPr>
            <p:nvPr/>
          </p:nvSpPr>
          <p:spPr bwMode="auto">
            <a:xfrm>
              <a:off x="1982789" y="1322388"/>
              <a:ext cx="231616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100" b="1" dirty="0">
                  <a:solidFill>
                    <a:prstClr val="black"/>
                  </a:solidFill>
                </a:rPr>
                <a:t>1. The suspected pathogen</a:t>
              </a:r>
              <a:br>
                <a:rPr lang="en-US" altLang="en-US" sz="1100" b="1" dirty="0">
                  <a:solidFill>
                    <a:prstClr val="black"/>
                  </a:solidFill>
                </a:rPr>
              </a:br>
              <a:r>
                <a:rPr lang="en-US" altLang="en-US" sz="1100" b="1" dirty="0">
                  <a:solidFill>
                    <a:prstClr val="black"/>
                  </a:solidFill>
                </a:rPr>
                <a:t>    must be present in </a:t>
              </a:r>
              <a:r>
                <a:rPr lang="en-US" altLang="en-US" sz="1100" b="1" i="1" dirty="0">
                  <a:solidFill>
                    <a:prstClr val="black"/>
                  </a:solidFill>
                </a:rPr>
                <a:t>all</a:t>
              </a:r>
              <a:r>
                <a:rPr lang="en-US" altLang="en-US" sz="1100" b="1" dirty="0">
                  <a:solidFill>
                    <a:prstClr val="black"/>
                  </a:solidFill>
                </a:rPr>
                <a:t/>
              </a:r>
              <a:br>
                <a:rPr lang="en-US" altLang="en-US" sz="1100" b="1" dirty="0">
                  <a:solidFill>
                    <a:prstClr val="black"/>
                  </a:solidFill>
                </a:rPr>
              </a:br>
              <a:r>
                <a:rPr lang="en-US" altLang="en-US" sz="1100" b="1" dirty="0">
                  <a:solidFill>
                    <a:prstClr val="black"/>
                  </a:solidFill>
                </a:rPr>
                <a:t>    cases of the disease</a:t>
              </a:r>
              <a:br>
                <a:rPr lang="en-US" altLang="en-US" sz="1100" b="1" dirty="0">
                  <a:solidFill>
                    <a:prstClr val="black"/>
                  </a:solidFill>
                </a:rPr>
              </a:br>
              <a:r>
                <a:rPr lang="en-US" altLang="en-US" sz="1100" b="1" dirty="0">
                  <a:solidFill>
                    <a:prstClr val="black"/>
                  </a:solidFill>
                </a:rPr>
                <a:t>    and absent from healthy</a:t>
              </a:r>
              <a:br>
                <a:rPr lang="en-US" altLang="en-US" sz="1100" b="1" dirty="0">
                  <a:solidFill>
                    <a:prstClr val="black"/>
                  </a:solidFill>
                </a:rPr>
              </a:br>
              <a:r>
                <a:rPr lang="en-US" altLang="en-US" sz="1100" b="1" dirty="0">
                  <a:solidFill>
                    <a:prstClr val="black"/>
                  </a:solidFill>
                </a:rPr>
                <a:t>    animals.</a:t>
              </a:r>
            </a:p>
          </p:txBody>
        </p:sp>
        <p:sp>
          <p:nvSpPr>
            <p:cNvPr id="235546" name="Text Box 30"/>
            <p:cNvSpPr txBox="1">
              <a:spLocks noChangeArrowheads="1"/>
            </p:cNvSpPr>
            <p:nvPr/>
          </p:nvSpPr>
          <p:spPr bwMode="auto">
            <a:xfrm>
              <a:off x="1974851" y="2743201"/>
              <a:ext cx="218440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100" b="1" dirty="0">
                  <a:solidFill>
                    <a:prstClr val="black"/>
                  </a:solidFill>
                </a:rPr>
                <a:t>2. The suspected pathogen</a:t>
              </a:r>
              <a:br>
                <a:rPr lang="en-US" altLang="en-US" sz="1100" b="1" dirty="0">
                  <a:solidFill>
                    <a:prstClr val="black"/>
                  </a:solidFill>
                </a:rPr>
              </a:br>
              <a:r>
                <a:rPr lang="en-US" altLang="en-US" sz="1100" b="1" dirty="0">
                  <a:solidFill>
                    <a:prstClr val="black"/>
                  </a:solidFill>
                </a:rPr>
                <a:t>    must be grown in pure</a:t>
              </a:r>
              <a:br>
                <a:rPr lang="en-US" altLang="en-US" sz="1100" b="1" dirty="0">
                  <a:solidFill>
                    <a:prstClr val="black"/>
                  </a:solidFill>
                </a:rPr>
              </a:br>
              <a:r>
                <a:rPr lang="en-US" altLang="en-US" sz="1100" b="1" dirty="0">
                  <a:solidFill>
                    <a:prstClr val="black"/>
                  </a:solidFill>
                </a:rPr>
                <a:t>    culture.</a:t>
              </a:r>
            </a:p>
          </p:txBody>
        </p:sp>
        <p:sp>
          <p:nvSpPr>
            <p:cNvPr id="235547" name="Text Box 31"/>
            <p:cNvSpPr txBox="1">
              <a:spLocks noChangeArrowheads="1"/>
            </p:cNvSpPr>
            <p:nvPr/>
          </p:nvSpPr>
          <p:spPr bwMode="auto">
            <a:xfrm>
              <a:off x="1989139" y="4238626"/>
              <a:ext cx="21447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100" b="1" dirty="0">
                  <a:solidFill>
                    <a:prstClr val="black"/>
                  </a:solidFill>
                </a:rPr>
                <a:t>3. Cells from a pure</a:t>
              </a:r>
              <a:br>
                <a:rPr lang="en-US" altLang="en-US" sz="1100" b="1" dirty="0">
                  <a:solidFill>
                    <a:prstClr val="black"/>
                  </a:solidFill>
                </a:rPr>
              </a:br>
              <a:r>
                <a:rPr lang="en-US" altLang="en-US" sz="1100" b="1" dirty="0">
                  <a:solidFill>
                    <a:prstClr val="black"/>
                  </a:solidFill>
                </a:rPr>
                <a:t>    culture of the suspected</a:t>
              </a:r>
              <a:br>
                <a:rPr lang="en-US" altLang="en-US" sz="1100" b="1" dirty="0">
                  <a:solidFill>
                    <a:prstClr val="black"/>
                  </a:solidFill>
                </a:rPr>
              </a:br>
              <a:r>
                <a:rPr lang="en-US" altLang="en-US" sz="1100" b="1" dirty="0">
                  <a:solidFill>
                    <a:prstClr val="black"/>
                  </a:solidFill>
                </a:rPr>
                <a:t>    pathogen must cause</a:t>
              </a:r>
              <a:br>
                <a:rPr lang="en-US" altLang="en-US" sz="1100" b="1" dirty="0">
                  <a:solidFill>
                    <a:prstClr val="black"/>
                  </a:solidFill>
                </a:rPr>
              </a:br>
              <a:r>
                <a:rPr lang="en-US" altLang="en-US" sz="1100" b="1" dirty="0">
                  <a:solidFill>
                    <a:prstClr val="black"/>
                  </a:solidFill>
                </a:rPr>
                <a:t>    disease in a healthy</a:t>
              </a:r>
              <a:br>
                <a:rPr lang="en-US" altLang="en-US" sz="1100" b="1" dirty="0">
                  <a:solidFill>
                    <a:prstClr val="black"/>
                  </a:solidFill>
                </a:rPr>
              </a:br>
              <a:r>
                <a:rPr lang="en-US" altLang="en-US" sz="1100" b="1" dirty="0">
                  <a:solidFill>
                    <a:prstClr val="black"/>
                  </a:solidFill>
                </a:rPr>
                <a:t>    animal.</a:t>
              </a:r>
            </a:p>
          </p:txBody>
        </p:sp>
        <p:sp>
          <p:nvSpPr>
            <p:cNvPr id="235548" name="Text Box 32"/>
            <p:cNvSpPr txBox="1">
              <a:spLocks noChangeArrowheads="1"/>
            </p:cNvSpPr>
            <p:nvPr/>
          </p:nvSpPr>
          <p:spPr bwMode="auto">
            <a:xfrm>
              <a:off x="1987551" y="5627689"/>
              <a:ext cx="215741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100" b="1" dirty="0">
                  <a:solidFill>
                    <a:prstClr val="black"/>
                  </a:solidFill>
                </a:rPr>
                <a:t>4. The suspected pathogen</a:t>
              </a:r>
              <a:br>
                <a:rPr lang="en-US" altLang="en-US" sz="1100" b="1" dirty="0">
                  <a:solidFill>
                    <a:prstClr val="black"/>
                  </a:solidFill>
                </a:rPr>
              </a:br>
              <a:r>
                <a:rPr lang="en-US" altLang="en-US" sz="1100" b="1" dirty="0">
                  <a:solidFill>
                    <a:prstClr val="black"/>
                  </a:solidFill>
                </a:rPr>
                <a:t>    must be </a:t>
              </a:r>
              <a:r>
                <a:rPr lang="en-US" altLang="en-US" sz="1100" b="1" dirty="0" err="1">
                  <a:solidFill>
                    <a:prstClr val="black"/>
                  </a:solidFill>
                </a:rPr>
                <a:t>reisolated</a:t>
              </a:r>
              <a:r>
                <a:rPr lang="en-US" altLang="en-US" sz="1100" b="1" dirty="0">
                  <a:solidFill>
                    <a:prstClr val="black"/>
                  </a:solidFill>
                </a:rPr>
                <a:t> and</a:t>
              </a:r>
              <a:br>
                <a:rPr lang="en-US" altLang="en-US" sz="1100" b="1" dirty="0">
                  <a:solidFill>
                    <a:prstClr val="black"/>
                  </a:solidFill>
                </a:rPr>
              </a:br>
              <a:r>
                <a:rPr lang="en-US" altLang="en-US" sz="1100" b="1" dirty="0">
                  <a:solidFill>
                    <a:prstClr val="black"/>
                  </a:solidFill>
                </a:rPr>
                <a:t>    shown to be the same</a:t>
              </a:r>
              <a:br>
                <a:rPr lang="en-US" altLang="en-US" sz="1100" b="1" dirty="0">
                  <a:solidFill>
                    <a:prstClr val="black"/>
                  </a:solidFill>
                </a:rPr>
              </a:br>
              <a:r>
                <a:rPr lang="en-US" altLang="en-US" sz="1100" b="1" dirty="0">
                  <a:solidFill>
                    <a:prstClr val="black"/>
                  </a:solidFill>
                </a:rPr>
                <a:t>    as the original.</a:t>
              </a:r>
            </a:p>
          </p:txBody>
        </p:sp>
      </p:grpSp>
      <p:sp>
        <p:nvSpPr>
          <p:cNvPr id="235549" name="Line 33"/>
          <p:cNvSpPr>
            <a:spLocks noChangeShapeType="1"/>
          </p:cNvSpPr>
          <p:nvPr/>
        </p:nvSpPr>
        <p:spPr bwMode="auto">
          <a:xfrm flipV="1">
            <a:off x="5862918" y="1639887"/>
            <a:ext cx="595033" cy="1064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0" name="Line 34"/>
          <p:cNvSpPr>
            <a:spLocks noChangeShapeType="1"/>
          </p:cNvSpPr>
          <p:nvPr/>
        </p:nvSpPr>
        <p:spPr bwMode="auto">
          <a:xfrm flipH="1">
            <a:off x="6110255" y="2136105"/>
            <a:ext cx="146050" cy="131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1" name="Line 35"/>
          <p:cNvSpPr>
            <a:spLocks noChangeShapeType="1"/>
          </p:cNvSpPr>
          <p:nvPr/>
        </p:nvSpPr>
        <p:spPr bwMode="auto">
          <a:xfrm>
            <a:off x="8567204" y="1771035"/>
            <a:ext cx="555625" cy="185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2" name="Line 36"/>
          <p:cNvSpPr>
            <a:spLocks noChangeShapeType="1"/>
          </p:cNvSpPr>
          <p:nvPr/>
        </p:nvSpPr>
        <p:spPr bwMode="auto">
          <a:xfrm flipH="1">
            <a:off x="6259514" y="3214688"/>
            <a:ext cx="250825" cy="171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3" name="Line 37"/>
          <p:cNvSpPr>
            <a:spLocks noChangeShapeType="1"/>
          </p:cNvSpPr>
          <p:nvPr/>
        </p:nvSpPr>
        <p:spPr bwMode="auto">
          <a:xfrm flipH="1">
            <a:off x="6259514" y="3306764"/>
            <a:ext cx="344487" cy="79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4" name="Line 40"/>
          <p:cNvSpPr>
            <a:spLocks noChangeShapeType="1"/>
          </p:cNvSpPr>
          <p:nvPr/>
        </p:nvSpPr>
        <p:spPr bwMode="auto">
          <a:xfrm>
            <a:off x="6084061" y="5072931"/>
            <a:ext cx="198438"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555" name="Text Box 43"/>
          <p:cNvSpPr txBox="1">
            <a:spLocks noChangeArrowheads="1"/>
          </p:cNvSpPr>
          <p:nvPr/>
        </p:nvSpPr>
        <p:spPr bwMode="auto">
          <a:xfrm>
            <a:off x="4960938" y="157164"/>
            <a:ext cx="2270125"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600" b="1" dirty="0">
                <a:solidFill>
                  <a:prstClr val="black"/>
                </a:solidFill>
              </a:rPr>
              <a:t>KOCH’S POSTULATES</a:t>
            </a:r>
          </a:p>
        </p:txBody>
      </p:sp>
      <p:sp>
        <p:nvSpPr>
          <p:cNvPr id="235556" name="Date Placeholder 3"/>
          <p:cNvSpPr>
            <a:spLocks/>
          </p:cNvSpPr>
          <p:nvPr/>
        </p:nvSpPr>
        <p:spPr bwMode="auto">
          <a:xfrm>
            <a:off x="1676400" y="6604000"/>
            <a:ext cx="2286000" cy="228601"/>
          </a:xfrm>
          <a:prstGeom prst="rect">
            <a:avLst/>
          </a:prstGeom>
          <a:noFill/>
          <a:ln>
            <a:noFill/>
          </a:ln>
          <a:extLst>
            <a:ext uri="{909E8E84-426E-40DD-AFC4-6F175D3DCCD1}">
              <a14:hiddenFill xmlns:a14="http://schemas.microsoft.com/office/drawing/2010/main">
                <a:solidFill>
                  <a:srgbClr val="F0E25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prstClr val="black"/>
                </a:solidFill>
                <a:latin typeface="Times New Roman" panose="02020603050405020304" pitchFamily="18" charset="0"/>
                <a:cs typeface="Times New Roman" panose="02020603050405020304" pitchFamily="18" charset="0"/>
              </a:rPr>
              <a:t>© 2012 Pearson Education, Inc.</a:t>
            </a:r>
          </a:p>
        </p:txBody>
      </p:sp>
    </p:spTree>
    <p:extLst>
      <p:ext uri="{BB962C8B-B14F-4D97-AF65-F5344CB8AC3E}">
        <p14:creationId xmlns:p14="http://schemas.microsoft.com/office/powerpoint/2010/main" val="364588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986557" y="1771910"/>
            <a:ext cx="7946337" cy="3158677"/>
          </a:xfrm>
        </p:spPr>
        <p:txBody>
          <a:bodyPr vert="horz" lIns="0" tIns="18285" rIns="0" bIns="18285" rtlCol="0">
            <a:noAutofit/>
          </a:bodyPr>
          <a:lstStyle/>
          <a:p>
            <a:pPr marL="250828" indent="-250828" defTabSz="1019188"/>
            <a:r>
              <a:rPr lang="en-US" altLang="en-US" sz="1400" b="1" u="sng" dirty="0"/>
              <a:t>Koch’s Postulates Today</a:t>
            </a:r>
          </a:p>
          <a:p>
            <a:pPr marL="827098" lvl="1" indent="-317504" defTabSz="1019188"/>
            <a:r>
              <a:rPr lang="en-US" altLang="en-US" sz="1400" dirty="0"/>
              <a:t>Koch’s postulates apply for diseases that have an appropriate animal model </a:t>
            </a:r>
          </a:p>
          <a:p>
            <a:pPr marL="827098" lvl="1" indent="-317504" defTabSz="1019188"/>
            <a:r>
              <a:rPr lang="en-US" altLang="en-US" sz="1400" dirty="0"/>
              <a:t>Remain “gold standard” in medical microbiology, but not always possible to satisfy all postulates for every infectious disease</a:t>
            </a:r>
          </a:p>
          <a:p>
            <a:pPr marL="827098" lvl="1" indent="-317504" defTabSz="1019188"/>
            <a:r>
              <a:rPr lang="en-US" altLang="en-US" sz="1400" dirty="0"/>
              <a:t>Animal models not always available</a:t>
            </a:r>
          </a:p>
          <a:p>
            <a:pPr marL="1273191" lvl="2" indent="-254003" defTabSz="1019188"/>
            <a:r>
              <a:rPr lang="en-US" altLang="en-US" dirty="0"/>
              <a:t>For example, cholera, </a:t>
            </a:r>
            <a:r>
              <a:rPr lang="en-US" altLang="en-US" dirty="0" err="1"/>
              <a:t>rickettsias</a:t>
            </a:r>
            <a:r>
              <a:rPr lang="en-US" altLang="en-US" dirty="0"/>
              <a:t>, </a:t>
            </a:r>
            <a:r>
              <a:rPr lang="en-US" altLang="en-US" dirty="0" err="1"/>
              <a:t>chlamydias</a:t>
            </a:r>
            <a:endParaRPr lang="en-US" altLang="en-US" dirty="0"/>
          </a:p>
          <a:p>
            <a:pPr marL="250828" indent="-250828" defTabSz="1019188"/>
            <a:r>
              <a:rPr lang="en-US" altLang="en-US" sz="1400" b="1" u="sng" dirty="0">
                <a:latin typeface="Symbol" panose="05050102010706020507" pitchFamily="18" charset="2"/>
                <a:cs typeface="Arial" panose="020B0604020202020204" pitchFamily="34" charset="0"/>
              </a:rPr>
              <a:t> </a:t>
            </a:r>
            <a:r>
              <a:rPr lang="en-US" altLang="en-US" sz="1400" b="1" u="sng" dirty="0">
                <a:cs typeface="Arial" panose="020B0604020202020204" pitchFamily="34" charset="0"/>
              </a:rPr>
              <a:t>Koch and the Rise of Pure Cultures</a:t>
            </a:r>
            <a:endParaRPr lang="en-US" altLang="en-US" sz="1400" b="1" u="sng" dirty="0">
              <a:cs typeface="Times New Roman" panose="02020603050405020304" pitchFamily="18" charset="0"/>
            </a:endParaRPr>
          </a:p>
          <a:p>
            <a:pPr marL="827098" lvl="1" indent="-317504" defTabSz="1019188"/>
            <a:r>
              <a:rPr lang="en-US" altLang="en-US" sz="1400" dirty="0">
                <a:cs typeface="Arial" panose="020B0604020202020204" pitchFamily="34" charset="0"/>
              </a:rPr>
              <a:t>Discovered that using solid media provided a simple way of obtaining pure cultures</a:t>
            </a:r>
            <a:endParaRPr lang="en-US" altLang="en-US" sz="1400" dirty="0"/>
          </a:p>
          <a:p>
            <a:pPr marL="827098" lvl="1" indent="-317504" defTabSz="1019188"/>
            <a:r>
              <a:rPr lang="en-US" altLang="en-US" sz="1400" dirty="0">
                <a:cs typeface="Arial" panose="020B0604020202020204" pitchFamily="34" charset="0"/>
              </a:rPr>
              <a:t>Began with potato slices, but eventually devised uniform and reproducible nutrient solutions solidified with gelatin and agar</a:t>
            </a:r>
            <a:endParaRPr lang="en-US" altLang="en-US" sz="1400" dirty="0"/>
          </a:p>
          <a:p>
            <a:pPr marL="1273191" lvl="2" indent="-254003" defTabSz="1019188"/>
            <a:endParaRPr lang="en-US" altLang="en-US" dirty="0"/>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ctr" defTabSz="1019188" rtl="0" eaLnBrk="1" fontAlgn="auto" latinLnBrk="0" hangingPunct="1">
              <a:lnSpc>
                <a:spcPct val="100000"/>
              </a:lnSpc>
              <a:spcBef>
                <a:spcPts val="0"/>
              </a:spcBef>
              <a:spcAft>
                <a:spcPts val="0"/>
              </a:spcAft>
              <a:buClrTx/>
              <a:buSzTx/>
              <a:buFontTx/>
              <a:buNone/>
              <a:tabLst/>
              <a:defRPr/>
            </a:pPr>
            <a:r>
              <a:rPr kumimoji="0" lang="en-US" altLang="en-US" sz="2475" b="0" i="0" u="none" strike="noStrike" kern="1200" cap="none" spc="0" normalizeH="0" baseline="0" noProof="0" dirty="0">
                <a:ln>
                  <a:noFill/>
                </a:ln>
                <a:solidFill>
                  <a:prstClr val="black"/>
                </a:solidFill>
                <a:effectLst/>
                <a:uLnTx/>
                <a:uFillTx/>
                <a:latin typeface="Calibri" panose="020F0502020204030204"/>
                <a:ea typeface="+mn-ea"/>
                <a:cs typeface="+mn-cs"/>
              </a:rPr>
              <a:t>Koch, Infectious Disease, and the Rise of Pure Cultures</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140MIC: Microbiology</a:t>
            </a:r>
          </a:p>
        </p:txBody>
      </p:sp>
    </p:spTree>
    <p:extLst>
      <p:ext uri="{BB962C8B-B14F-4D97-AF65-F5344CB8AC3E}">
        <p14:creationId xmlns:p14="http://schemas.microsoft.com/office/powerpoint/2010/main" val="3723718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90" y="5529922"/>
            <a:ext cx="7585234" cy="822960"/>
          </a:xfrm>
        </p:spPr>
        <p:txBody>
          <a:bodyPr/>
          <a:lstStyle/>
          <a:p>
            <a:pPr algn="ctr"/>
            <a:r>
              <a:rPr lang="en-US" sz="2250" b="1" dirty="0"/>
              <a:t>REMEMBER </a:t>
            </a:r>
            <a:r>
              <a:rPr lang="en-US" sz="2250" dirty="0"/>
              <a:t/>
            </a:r>
            <a:br>
              <a:rPr lang="en-US" sz="2250" dirty="0"/>
            </a:br>
            <a:r>
              <a:rPr lang="en-US" sz="2250" dirty="0"/>
              <a:t/>
            </a:r>
            <a:br>
              <a:rPr lang="en-US" sz="2250" dirty="0"/>
            </a:br>
            <a:r>
              <a:rPr lang="en-US" sz="2250" dirty="0"/>
              <a:t>You can always ask questions through our discussion board on </a:t>
            </a:r>
            <a:br>
              <a:rPr lang="en-US" sz="2250" dirty="0"/>
            </a:br>
            <a:r>
              <a:rPr lang="en-US" sz="2250" dirty="0">
                <a:hlinkClick r:id="rId2"/>
              </a:rPr>
              <a:t>www.lms.ksu.edu.sa</a:t>
            </a:r>
            <a:endParaRPr lang="en-US" sz="2250"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9664" b="9664"/>
          <a:stretch>
            <a:fillRect/>
          </a:stretch>
        </p:blipFill>
        <p:spPr/>
      </p:pic>
    </p:spTree>
    <p:extLst>
      <p:ext uri="{BB962C8B-B14F-4D97-AF65-F5344CB8AC3E}">
        <p14:creationId xmlns:p14="http://schemas.microsoft.com/office/powerpoint/2010/main" val="7447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734311" cy="3964479"/>
          </a:xfrm>
        </p:spPr>
        <p:txBody>
          <a:bodyPr>
            <a:noAutofit/>
          </a:bodyPr>
          <a:lstStyle/>
          <a:p>
            <a:pPr marL="0" indent="0" defTabSz="573286">
              <a:buNone/>
            </a:pPr>
            <a:endParaRPr lang="en-US" altLang="en-US" sz="1400" dirty="0"/>
          </a:p>
          <a:p>
            <a:pPr defTabSz="573286">
              <a:buFont typeface="Arial" panose="020B0604020202020204" pitchFamily="34" charset="0"/>
              <a:buChar char="•"/>
            </a:pPr>
            <a:r>
              <a:rPr lang="en-US" altLang="en-US" sz="1400" b="1" dirty="0"/>
              <a:t> History of microbiology (part-1)</a:t>
            </a:r>
          </a:p>
          <a:p>
            <a:pPr lvl="1" defTabSz="573286">
              <a:buFont typeface="Arial" panose="020B0604020202020204" pitchFamily="34" charset="0"/>
              <a:buChar char="•"/>
            </a:pPr>
            <a:r>
              <a:rPr lang="en-US" altLang="en-US" sz="1400" b="1" dirty="0"/>
              <a:t> Microbiology in the Islamic era (Arabic content). </a:t>
            </a:r>
          </a:p>
          <a:p>
            <a:pPr lvl="1" defTabSz="573286">
              <a:buFont typeface="Arial" panose="020B0604020202020204" pitchFamily="34" charset="0"/>
              <a:buChar char="•"/>
            </a:pPr>
            <a:r>
              <a:rPr lang="en-US" altLang="en-US" sz="1400" b="1" dirty="0"/>
              <a:t> Pathways of discovery in microbiology</a:t>
            </a:r>
          </a:p>
          <a:p>
            <a:pPr lvl="2" defTabSz="1019188">
              <a:buFont typeface="Courier New" panose="02070309020205020404" pitchFamily="49" charset="0"/>
              <a:buChar char="o"/>
            </a:pPr>
            <a:r>
              <a:rPr lang="en-US" altLang="en-US" dirty="0"/>
              <a:t>The historical roots of microbiology</a:t>
            </a:r>
          </a:p>
          <a:p>
            <a:pPr lvl="2" defTabSz="1019188">
              <a:buFont typeface="Courier New" panose="02070309020205020404" pitchFamily="49" charset="0"/>
              <a:buChar char="o"/>
            </a:pPr>
            <a:r>
              <a:rPr lang="en-US" altLang="en-US" dirty="0"/>
              <a:t>Pasteur and the defeat of spontaneous generation</a:t>
            </a:r>
          </a:p>
          <a:p>
            <a:pPr lvl="2" defTabSz="1019188">
              <a:buFont typeface="Courier New" panose="02070309020205020404" pitchFamily="49" charset="0"/>
              <a:buChar char="o"/>
            </a:pPr>
            <a:r>
              <a:rPr lang="en-US" altLang="en-US" dirty="0"/>
              <a:t>Koch, infectious disease, and pure culture microbiology.</a:t>
            </a:r>
          </a:p>
          <a:p>
            <a:pPr marL="91441" lvl="2" indent="-91441" defTabSz="573286">
              <a:spcBef>
                <a:spcPts val="1200"/>
              </a:spcBef>
              <a:spcAft>
                <a:spcPts val="200"/>
              </a:spcAft>
              <a:buSzPct val="100000"/>
              <a:buFont typeface="Arial" panose="020B0604020202020204" pitchFamily="34" charset="0"/>
              <a:buChar char="•"/>
            </a:pPr>
            <a:r>
              <a:rPr lang="en-US" altLang="en-US" b="1" dirty="0"/>
              <a:t> History of microbiology (part-2)</a:t>
            </a:r>
          </a:p>
          <a:p>
            <a:pPr lvl="1" defTabSz="1019188">
              <a:buFont typeface="Courier New" panose="02070309020205020404" pitchFamily="49" charset="0"/>
              <a:buChar char="o"/>
            </a:pPr>
            <a:r>
              <a:rPr lang="en-US" altLang="en-US" sz="1400" dirty="0"/>
              <a:t>The rise of microbial diversity</a:t>
            </a:r>
          </a:p>
          <a:p>
            <a:pPr lvl="1" defTabSz="1019188">
              <a:buFont typeface="Courier New" panose="02070309020205020404" pitchFamily="49" charset="0"/>
              <a:buChar char="o"/>
            </a:pPr>
            <a:r>
              <a:rPr lang="en-US" altLang="en-US" sz="1400" dirty="0"/>
              <a:t>The modern era of microbiology</a:t>
            </a:r>
          </a:p>
          <a:p>
            <a:pPr marL="0" indent="0" algn="ctr" rtl="1">
              <a:lnSpc>
                <a:spcPct val="150000"/>
              </a:lnSpc>
              <a:buNone/>
            </a:pPr>
            <a:endParaRPr lang="en-US" sz="1400" dirty="0"/>
          </a:p>
        </p:txBody>
      </p:sp>
      <p:grpSp>
        <p:nvGrpSpPr>
          <p:cNvPr id="2" name="Group 1"/>
          <p:cNvGrpSpPr/>
          <p:nvPr/>
        </p:nvGrpSpPr>
        <p:grpSpPr>
          <a:xfrm>
            <a:off x="1532856" y="8868"/>
            <a:ext cx="7857152" cy="1436622"/>
            <a:chOff x="15743" y="15766"/>
            <a:chExt cx="13968271" cy="2553994"/>
          </a:xfrm>
        </p:grpSpPr>
        <p:sp>
          <p:nvSpPr>
            <p:cNvPr id="5" name="Title 4"/>
            <p:cNvSpPr txBox="1">
              <a:spLocks/>
            </p:cNvSpPr>
            <p:nvPr/>
          </p:nvSpPr>
          <p:spPr>
            <a:xfrm>
              <a:off x="2475186" y="1177148"/>
              <a:ext cx="11508828" cy="1392612"/>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dirty="0">
                  <a:solidFill>
                    <a:prstClr val="black"/>
                  </a:solidFill>
                </a:rPr>
                <a:t>History of microbiology</a:t>
              </a:r>
            </a:p>
            <a:p>
              <a:pPr algn="ctr"/>
              <a:r>
                <a:rPr lang="en-US" sz="3038" dirty="0">
                  <a:solidFill>
                    <a:prstClr val="black"/>
                  </a:solidFill>
                </a:rPr>
                <a:t>Content</a:t>
              </a:r>
            </a:p>
          </p:txBody>
        </p:sp>
        <p:sp>
          <p:nvSpPr>
            <p:cNvPr id="7" name="Title 4"/>
            <p:cNvSpPr txBox="1">
              <a:spLocks/>
            </p:cNvSpPr>
            <p:nvPr/>
          </p:nvSpPr>
          <p:spPr>
            <a:xfrm>
              <a:off x="15743" y="15766"/>
              <a:ext cx="4808483" cy="1324303"/>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spTree>
    <p:extLst>
      <p:ext uri="{BB962C8B-B14F-4D97-AF65-F5344CB8AC3E}">
        <p14:creationId xmlns:p14="http://schemas.microsoft.com/office/powerpoint/2010/main" val="8637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023" y="1845734"/>
            <a:ext cx="9184669" cy="3192431"/>
          </a:xfrm>
        </p:spPr>
        <p:txBody>
          <a:bodyPr>
            <a:normAutofit/>
          </a:bodyPr>
          <a:lstStyle/>
          <a:p>
            <a:pPr algn="r" rtl="1"/>
            <a:r>
              <a:rPr lang="ar-SA" sz="1400" b="1" u="sng" dirty="0" smtClean="0"/>
              <a:t>إلغاء فكرة المسبب العفوي: </a:t>
            </a:r>
          </a:p>
          <a:p>
            <a:pPr algn="just" rtl="1"/>
            <a:r>
              <a:rPr lang="ar-SA" sz="1400" dirty="0" smtClean="0"/>
              <a:t>قال صلى الله عليه وسلم عن الطاعون «إذا وقع بأرض فلا تدخلوها، وإذا كنتم بها فلا تفروا منه». </a:t>
            </a:r>
          </a:p>
          <a:p>
            <a:pPr algn="just" rtl="1"/>
            <a:r>
              <a:rPr lang="ar-SA" sz="1400" dirty="0" smtClean="0"/>
              <a:t>جاءت السنة المطهرة بالحث على النظافة في الأكل والشرب، والنظافة بعد الخارج من السبيلين والنهي عن الاكل في الآنية  المشقوقة والتنفس في الطعام والشراب والحث على السواك والمضمضة وتغطية الطعام والتحذير من لعاب الكلب .. الخ </a:t>
            </a:r>
          </a:p>
          <a:p>
            <a:pPr algn="r" rtl="1"/>
            <a:endParaRPr lang="ar-SA" sz="1400" dirty="0" smtClean="0"/>
          </a:p>
          <a:p>
            <a:pPr algn="r" rtl="1"/>
            <a:r>
              <a:rPr lang="ar-SA" sz="1400" b="1" u="sng" dirty="0"/>
              <a:t>العلماء المسلمون والأمراض المعدية</a:t>
            </a:r>
            <a:r>
              <a:rPr lang="ar-SA" sz="1400" b="1" u="sng" dirty="0" smtClean="0"/>
              <a:t>:</a:t>
            </a:r>
          </a:p>
          <a:p>
            <a:pPr algn="r" rtl="1"/>
            <a:r>
              <a:rPr lang="ar-SA" sz="1400" dirty="0" smtClean="0"/>
              <a:t>  </a:t>
            </a:r>
            <a:r>
              <a:rPr lang="ar-SA" sz="1400" dirty="0"/>
              <a:t>نصح المسلمون بالعديد من النصائح لتجنب الأمراض المعدية </a:t>
            </a:r>
            <a:r>
              <a:rPr lang="ar-SA" sz="1400" dirty="0" smtClean="0"/>
              <a:t>كالنظافة </a:t>
            </a:r>
            <a:r>
              <a:rPr lang="ar-SA" sz="1400" dirty="0"/>
              <a:t>التامة وتخصيص أدوات للمريض، وعزل المريض المصاب بمرض معدي فكانوا أول من أسس </a:t>
            </a:r>
            <a:r>
              <a:rPr lang="ar-SA" sz="1400" b="1" dirty="0"/>
              <a:t>نظام الحجر الصحي. </a:t>
            </a:r>
          </a:p>
        </p:txBody>
      </p:sp>
      <p:grpSp>
        <p:nvGrpSpPr>
          <p:cNvPr id="4" name="Group 3"/>
          <p:cNvGrpSpPr/>
          <p:nvPr/>
        </p:nvGrpSpPr>
        <p:grpSpPr>
          <a:xfrm>
            <a:off x="1532856" y="8868"/>
            <a:ext cx="7857152" cy="1436622"/>
            <a:chOff x="15743" y="15766"/>
            <a:chExt cx="13968271" cy="2553994"/>
          </a:xfrm>
        </p:grpSpPr>
        <p:sp>
          <p:nvSpPr>
            <p:cNvPr id="6" name="Title 4"/>
            <p:cNvSpPr txBox="1">
              <a:spLocks/>
            </p:cNvSpPr>
            <p:nvPr/>
          </p:nvSpPr>
          <p:spPr>
            <a:xfrm>
              <a:off x="2475186" y="1177148"/>
              <a:ext cx="11508828" cy="1392612"/>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dirty="0">
                  <a:solidFill>
                    <a:prstClr val="black"/>
                  </a:solidFill>
                </a:rPr>
                <a:t>History of microbiology</a:t>
              </a:r>
            </a:p>
            <a:p>
              <a:pPr algn="ctr"/>
              <a:r>
                <a:rPr lang="ar-SA" sz="3038" dirty="0">
                  <a:solidFill>
                    <a:prstClr val="black"/>
                  </a:solidFill>
                </a:rPr>
                <a:t>الأحياء الدقيقة في العصر الإسلامي </a:t>
              </a:r>
              <a:endParaRPr lang="en-US" sz="3038" dirty="0">
                <a:solidFill>
                  <a:prstClr val="black"/>
                </a:solidFill>
              </a:endParaRPr>
            </a:p>
          </p:txBody>
        </p:sp>
        <p:sp>
          <p:nvSpPr>
            <p:cNvPr id="7" name="Title 4"/>
            <p:cNvSpPr txBox="1">
              <a:spLocks/>
            </p:cNvSpPr>
            <p:nvPr/>
          </p:nvSpPr>
          <p:spPr>
            <a:xfrm>
              <a:off x="15743" y="15766"/>
              <a:ext cx="4808483" cy="1324303"/>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spTree>
    <p:extLst>
      <p:ext uri="{BB962C8B-B14F-4D97-AF65-F5344CB8AC3E}">
        <p14:creationId xmlns:p14="http://schemas.microsoft.com/office/powerpoint/2010/main" val="55641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8023" y="1836770"/>
            <a:ext cx="7837776" cy="3981325"/>
          </a:xfrm>
        </p:spPr>
        <p:txBody>
          <a:bodyPr>
            <a:normAutofit/>
          </a:bodyPr>
          <a:lstStyle/>
          <a:p>
            <a:pPr algn="r" rtl="1"/>
            <a:r>
              <a:rPr lang="ar-SA" sz="1400" b="1" u="sng" dirty="0" smtClean="0"/>
              <a:t>أبو </a:t>
            </a:r>
            <a:r>
              <a:rPr lang="ar-SA" sz="1400" b="1" u="sng" dirty="0"/>
              <a:t>بكر </a:t>
            </a:r>
            <a:r>
              <a:rPr lang="ar-SA" sz="1400" b="1" u="sng" dirty="0" smtClean="0"/>
              <a:t>الرازي</a:t>
            </a:r>
          </a:p>
          <a:p>
            <a:pPr lvl="1" algn="r" rtl="1">
              <a:buFont typeface="Arial" panose="020B0604020202020204" pitchFamily="34" charset="0"/>
              <a:buChar char="•"/>
            </a:pPr>
            <a:r>
              <a:rPr lang="ar-SA" sz="1400" dirty="0" smtClean="0"/>
              <a:t> </a:t>
            </a:r>
            <a:r>
              <a:rPr lang="ar-SA" sz="1400" dirty="0"/>
              <a:t>فرق </a:t>
            </a:r>
            <a:r>
              <a:rPr lang="ar-SA" sz="1400" dirty="0" smtClean="0"/>
              <a:t>بين </a:t>
            </a:r>
            <a:r>
              <a:rPr lang="ar-SA" sz="1400" dirty="0"/>
              <a:t>الحصبة والجدري- رغم التشابه الشديد بينهما. </a:t>
            </a:r>
            <a:endParaRPr lang="ar-SA" sz="1400" dirty="0" smtClean="0"/>
          </a:p>
          <a:p>
            <a:pPr lvl="1" algn="r" rtl="1">
              <a:buFont typeface="Arial" panose="020B0604020202020204" pitchFamily="34" charset="0"/>
              <a:buChar char="•"/>
            </a:pPr>
            <a:endParaRPr lang="ar-SA" sz="1400" dirty="0"/>
          </a:p>
          <a:p>
            <a:pPr algn="r" rtl="1"/>
            <a:r>
              <a:rPr lang="ar-SA" sz="1400" b="1" u="sng" dirty="0" smtClean="0"/>
              <a:t>ابن سينا</a:t>
            </a:r>
            <a:r>
              <a:rPr lang="ar-SA" sz="1400" u="sng" dirty="0" smtClean="0"/>
              <a:t> </a:t>
            </a:r>
          </a:p>
          <a:p>
            <a:pPr algn="r" rtl="1">
              <a:buFont typeface="Arial" panose="020B0604020202020204" pitchFamily="34" charset="0"/>
              <a:buChar char="•"/>
            </a:pPr>
            <a:r>
              <a:rPr lang="ar-SA" sz="1400" dirty="0" smtClean="0"/>
              <a:t>تناول </a:t>
            </a:r>
            <a:r>
              <a:rPr lang="ar-SA" sz="1400" dirty="0"/>
              <a:t>السل وأنواعه وطرق انتقاله وكيفية  الوقاية من عدواه </a:t>
            </a:r>
            <a:endParaRPr lang="ar-SA" sz="1400" dirty="0" smtClean="0"/>
          </a:p>
          <a:p>
            <a:pPr algn="r" rtl="1">
              <a:buFont typeface="Arial" panose="020B0604020202020204" pitchFamily="34" charset="0"/>
              <a:buChar char="•"/>
            </a:pPr>
            <a:r>
              <a:rPr lang="ar-SA" sz="1400" dirty="0" smtClean="0"/>
              <a:t>تناول </a:t>
            </a:r>
            <a:r>
              <a:rPr lang="ar-SA" sz="1400" dirty="0"/>
              <a:t>الجمرة الخبيثة وسماه (النار الفارسية). </a:t>
            </a:r>
            <a:endParaRPr lang="ar-SA" sz="1400" dirty="0" smtClean="0"/>
          </a:p>
          <a:p>
            <a:pPr algn="r" rtl="1">
              <a:buFont typeface="Arial" panose="020B0604020202020204" pitchFamily="34" charset="0"/>
              <a:buChar char="•"/>
            </a:pPr>
            <a:r>
              <a:rPr lang="ar-SA" sz="1400" dirty="0" smtClean="0"/>
              <a:t>اقترح </a:t>
            </a:r>
            <a:r>
              <a:rPr lang="ar-SA" sz="1400" dirty="0"/>
              <a:t>التطعيم </a:t>
            </a:r>
            <a:endParaRPr lang="ar-SA" sz="1400" dirty="0" smtClean="0"/>
          </a:p>
          <a:p>
            <a:pPr algn="r" rtl="1">
              <a:buFont typeface="Arial" panose="020B0604020202020204" pitchFamily="34" charset="0"/>
              <a:buChar char="•"/>
            </a:pPr>
            <a:r>
              <a:rPr lang="ar-SA" sz="1400" dirty="0" smtClean="0"/>
              <a:t> أول من اقترح وجود أجسام صغيرة مسببة  للمرض. وسماها (السبب) </a:t>
            </a:r>
            <a:endParaRPr lang="en-US" sz="1400" dirty="0" smtClean="0"/>
          </a:p>
          <a:p>
            <a:pPr algn="r" rtl="1">
              <a:buFont typeface="Arial" panose="020B0604020202020204" pitchFamily="34" charset="0"/>
              <a:buChar char="•"/>
            </a:pPr>
            <a:endParaRPr lang="en-US" sz="1400" dirty="0"/>
          </a:p>
          <a:p>
            <a:pPr algn="r" rtl="1"/>
            <a:r>
              <a:rPr lang="ar-SA" sz="1400" b="1" u="sng" dirty="0"/>
              <a:t>ابن رشد </a:t>
            </a:r>
          </a:p>
          <a:p>
            <a:pPr algn="r" rtl="1">
              <a:buFont typeface="Arial" panose="020B0604020202020204" pitchFamily="34" charset="0"/>
              <a:buChar char="•"/>
            </a:pPr>
            <a:r>
              <a:rPr lang="ar-SA" sz="1400" dirty="0"/>
              <a:t>قام بأول عملية تطعيم ضد الجدري.</a:t>
            </a:r>
          </a:p>
          <a:p>
            <a:pPr algn="r" rtl="1">
              <a:buFont typeface="Arial" panose="020B0604020202020204" pitchFamily="34" charset="0"/>
              <a:buChar char="•"/>
            </a:pPr>
            <a:endParaRPr lang="ar-SA" sz="1400" dirty="0" smtClean="0"/>
          </a:p>
          <a:p>
            <a:pPr marL="0" indent="0">
              <a:buNone/>
            </a:pPr>
            <a:endParaRPr lang="en-US" sz="1400" dirty="0"/>
          </a:p>
        </p:txBody>
      </p:sp>
      <p:grpSp>
        <p:nvGrpSpPr>
          <p:cNvPr id="4" name="Group 3"/>
          <p:cNvGrpSpPr/>
          <p:nvPr/>
        </p:nvGrpSpPr>
        <p:grpSpPr>
          <a:xfrm>
            <a:off x="1532856" y="8868"/>
            <a:ext cx="7857152" cy="1436622"/>
            <a:chOff x="15743" y="15766"/>
            <a:chExt cx="13968271" cy="2553994"/>
          </a:xfrm>
        </p:grpSpPr>
        <p:sp>
          <p:nvSpPr>
            <p:cNvPr id="6" name="Title 4"/>
            <p:cNvSpPr txBox="1">
              <a:spLocks/>
            </p:cNvSpPr>
            <p:nvPr/>
          </p:nvSpPr>
          <p:spPr>
            <a:xfrm>
              <a:off x="2475186" y="1177148"/>
              <a:ext cx="11508828" cy="1392612"/>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dirty="0">
                  <a:solidFill>
                    <a:prstClr val="black"/>
                  </a:solidFill>
                </a:rPr>
                <a:t>History of microbiology</a:t>
              </a:r>
            </a:p>
            <a:p>
              <a:pPr algn="ctr"/>
              <a:r>
                <a:rPr lang="ar-SA" sz="3038" dirty="0">
                  <a:solidFill>
                    <a:prstClr val="black"/>
                  </a:solidFill>
                </a:rPr>
                <a:t>الأحياء الدقيقة في العصر الإسلامي </a:t>
              </a:r>
              <a:endParaRPr lang="en-US" sz="3038" dirty="0">
                <a:solidFill>
                  <a:prstClr val="black"/>
                </a:solidFill>
              </a:endParaRPr>
            </a:p>
          </p:txBody>
        </p:sp>
        <p:sp>
          <p:nvSpPr>
            <p:cNvPr id="7" name="Title 4"/>
            <p:cNvSpPr txBox="1">
              <a:spLocks/>
            </p:cNvSpPr>
            <p:nvPr/>
          </p:nvSpPr>
          <p:spPr>
            <a:xfrm>
              <a:off x="15743" y="15766"/>
              <a:ext cx="4808483" cy="1324303"/>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spTree>
    <p:extLst>
      <p:ext uri="{BB962C8B-B14F-4D97-AF65-F5344CB8AC3E}">
        <p14:creationId xmlns:p14="http://schemas.microsoft.com/office/powerpoint/2010/main" val="395180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532855" y="2541325"/>
            <a:ext cx="4397681" cy="2474812"/>
          </a:xfrm>
        </p:spPr>
        <p:txBody>
          <a:bodyPr vert="horz" lIns="0" tIns="18285" rIns="0" bIns="18285" rtlCol="0">
            <a:normAutofit/>
          </a:bodyPr>
          <a:lstStyle/>
          <a:p>
            <a:pPr marL="250828" indent="-250828" defTabSz="1019188">
              <a:lnSpc>
                <a:spcPct val="85000"/>
              </a:lnSpc>
            </a:pPr>
            <a:r>
              <a:rPr lang="en-US" altLang="en-US" sz="1600" u="sng" dirty="0" smtClean="0"/>
              <a:t>Robert Hooke</a:t>
            </a:r>
            <a:r>
              <a:rPr lang="en-US" altLang="en-US" sz="1600" dirty="0" smtClean="0"/>
              <a:t> (1635–1703)</a:t>
            </a:r>
          </a:p>
          <a:p>
            <a:pPr marL="250828" indent="-250828" defTabSz="1019188">
              <a:lnSpc>
                <a:spcPct val="85000"/>
              </a:lnSpc>
            </a:pPr>
            <a:r>
              <a:rPr lang="en-US" altLang="en-US" sz="1600" u="sng" dirty="0" smtClean="0"/>
              <a:t>Antoni van Leeuwenhoek</a:t>
            </a:r>
            <a:r>
              <a:rPr lang="en-US" altLang="en-US" sz="1600" dirty="0" smtClean="0"/>
              <a:t> (1632–1723)</a:t>
            </a:r>
          </a:p>
          <a:p>
            <a:pPr marL="250828" indent="-250828" defTabSz="1019188">
              <a:lnSpc>
                <a:spcPct val="85000"/>
              </a:lnSpc>
            </a:pPr>
            <a:r>
              <a:rPr lang="en-US" altLang="en-US" sz="1600" u="sng" dirty="0" smtClean="0">
                <a:cs typeface="Times New Roman" panose="02020603050405020304" pitchFamily="18" charset="0"/>
              </a:rPr>
              <a:t>Ferdinand Cohn</a:t>
            </a:r>
            <a:r>
              <a:rPr lang="en-US" altLang="en-US" sz="1600" dirty="0" smtClean="0">
                <a:cs typeface="Times New Roman" panose="02020603050405020304" pitchFamily="18" charset="0"/>
              </a:rPr>
              <a:t> (1828–1898)</a:t>
            </a:r>
          </a:p>
          <a:p>
            <a:pPr marL="250828" indent="-250828" defTabSz="1019188">
              <a:lnSpc>
                <a:spcPct val="85000"/>
              </a:lnSpc>
            </a:pPr>
            <a:r>
              <a:rPr lang="en-US" altLang="en-US" sz="1600" u="sng" dirty="0"/>
              <a:t>Louis Pasteur</a:t>
            </a:r>
            <a:r>
              <a:rPr lang="en-US" altLang="en-US" sz="1600" dirty="0"/>
              <a:t> (1822–1895)</a:t>
            </a:r>
          </a:p>
          <a:p>
            <a:pPr marL="250828" indent="-250828" defTabSz="1019188">
              <a:lnSpc>
                <a:spcPct val="85000"/>
              </a:lnSpc>
            </a:pPr>
            <a:r>
              <a:rPr lang="en-US" altLang="en-US" sz="1600" u="sng" dirty="0"/>
              <a:t>Robert Koch</a:t>
            </a:r>
            <a:r>
              <a:rPr lang="en-US" altLang="en-US" sz="1600" dirty="0"/>
              <a:t> (1843–1910)</a:t>
            </a:r>
            <a:endParaRPr lang="en-US" altLang="en-US" sz="1600" dirty="0" smtClean="0">
              <a:cs typeface="Times New Roman" panose="02020603050405020304" pitchFamily="18" charset="0"/>
            </a:endParaRPr>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475" dirty="0">
                <a:solidFill>
                  <a:prstClr val="black"/>
                </a:solidFill>
              </a:rPr>
              <a:t>The Historical Roots of Microbiology</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4" name="TextBox 3"/>
          <p:cNvSpPr txBox="1"/>
          <p:nvPr/>
        </p:nvSpPr>
        <p:spPr>
          <a:xfrm>
            <a:off x="1982240" y="1849624"/>
            <a:ext cx="7088678" cy="403957"/>
          </a:xfrm>
          <a:prstGeom prst="rect">
            <a:avLst/>
          </a:prstGeom>
          <a:noFill/>
        </p:spPr>
        <p:txBody>
          <a:bodyPr wrap="square" rtlCol="0">
            <a:spAutoFit/>
          </a:bodyPr>
          <a:lstStyle/>
          <a:p>
            <a:r>
              <a:rPr lang="en-US" altLang="en-US" sz="2025" b="1" u="sng" dirty="0">
                <a:solidFill>
                  <a:prstClr val="black"/>
                </a:solidFill>
              </a:rPr>
              <a:t>Microbiology began with the microscope</a:t>
            </a:r>
            <a:endParaRPr lang="en-US" sz="2025" b="1" u="sng" dirty="0">
              <a:solidFill>
                <a:prstClr val="black"/>
              </a:solidFill>
            </a:endParaRPr>
          </a:p>
        </p:txBody>
      </p:sp>
      <p:pic>
        <p:nvPicPr>
          <p:cNvPr id="15" name="Picture 5" descr="figure_01_12_unlabel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551" b="2315"/>
          <a:stretch/>
        </p:blipFill>
        <p:spPr bwMode="auto">
          <a:xfrm>
            <a:off x="7494494" y="2541325"/>
            <a:ext cx="1696666" cy="270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73465" y="5361568"/>
            <a:ext cx="2339836" cy="461665"/>
          </a:xfrm>
          <a:prstGeom prst="rect">
            <a:avLst/>
          </a:prstGeom>
          <a:noFill/>
        </p:spPr>
        <p:txBody>
          <a:bodyPr wrap="square" rtlCol="0">
            <a:spAutoFit/>
          </a:bodyPr>
          <a:lstStyle/>
          <a:p>
            <a:r>
              <a:rPr lang="en-US" sz="1200" dirty="0"/>
              <a:t> </a:t>
            </a:r>
            <a:r>
              <a:rPr lang="en-US" sz="1200" dirty="0" smtClean="0"/>
              <a:t>A drawing of the microscope used by Robert Hooke  in 1664 .</a:t>
            </a:r>
            <a:endParaRPr lang="en-US" sz="1200" dirty="0"/>
          </a:p>
        </p:txBody>
      </p:sp>
    </p:spTree>
    <p:extLst>
      <p:ext uri="{BB962C8B-B14F-4D97-AF65-F5344CB8AC3E}">
        <p14:creationId xmlns:p14="http://schemas.microsoft.com/office/powerpoint/2010/main" val="155685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532856" y="2657715"/>
            <a:ext cx="4936757" cy="1726667"/>
          </a:xfrm>
        </p:spPr>
        <p:txBody>
          <a:bodyPr vert="horz" lIns="0" tIns="18285" rIns="0" bIns="18285" rtlCol="0">
            <a:normAutofit/>
          </a:bodyPr>
          <a:lstStyle/>
          <a:p>
            <a:pPr marL="0" indent="0" defTabSz="1019188">
              <a:lnSpc>
                <a:spcPct val="85000"/>
              </a:lnSpc>
              <a:buNone/>
            </a:pPr>
            <a:r>
              <a:rPr lang="en-US" altLang="en-US" b="1" u="sng" dirty="0" smtClean="0"/>
              <a:t>Robert Hooke</a:t>
            </a:r>
            <a:r>
              <a:rPr lang="en-US" altLang="en-US" b="1" dirty="0" smtClean="0"/>
              <a:t> (1635–1703): </a:t>
            </a:r>
          </a:p>
          <a:p>
            <a:pPr defTabSz="1019188">
              <a:lnSpc>
                <a:spcPct val="85000"/>
              </a:lnSpc>
              <a:buFont typeface="Courier New" panose="02070309020205020404" pitchFamily="49" charset="0"/>
              <a:buChar char="o"/>
            </a:pPr>
            <a:r>
              <a:rPr lang="en-US" altLang="en-US" dirty="0" smtClean="0"/>
              <a:t> The first  </a:t>
            </a:r>
            <a:r>
              <a:rPr lang="en-US" altLang="en-US" dirty="0"/>
              <a:t>description of </a:t>
            </a:r>
            <a:r>
              <a:rPr lang="en-US" altLang="en-US" dirty="0" smtClean="0"/>
              <a:t>microorganisms</a:t>
            </a:r>
          </a:p>
          <a:p>
            <a:pPr defTabSz="1019188">
              <a:lnSpc>
                <a:spcPct val="85000"/>
              </a:lnSpc>
              <a:buFont typeface="Courier New" panose="02070309020205020404" pitchFamily="49" charset="0"/>
              <a:buChar char="o"/>
            </a:pPr>
            <a:r>
              <a:rPr lang="en-US" altLang="en-US" dirty="0" smtClean="0"/>
              <a:t> Illustrated the fruiting structures of molds</a:t>
            </a:r>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475" dirty="0">
                <a:solidFill>
                  <a:prstClr val="black"/>
                </a:solidFill>
              </a:rPr>
              <a:t>The Historical Roots of Microbiology</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4" name="TextBox 3"/>
          <p:cNvSpPr txBox="1"/>
          <p:nvPr/>
        </p:nvSpPr>
        <p:spPr>
          <a:xfrm>
            <a:off x="1982240" y="1849624"/>
            <a:ext cx="7088678" cy="403957"/>
          </a:xfrm>
          <a:prstGeom prst="rect">
            <a:avLst/>
          </a:prstGeom>
          <a:noFill/>
        </p:spPr>
        <p:txBody>
          <a:bodyPr wrap="square" rtlCol="0">
            <a:spAutoFit/>
          </a:bodyPr>
          <a:lstStyle/>
          <a:p>
            <a:r>
              <a:rPr lang="en-US" altLang="en-US" sz="2025" b="1" u="sng" dirty="0">
                <a:solidFill>
                  <a:prstClr val="black"/>
                </a:solidFill>
              </a:rPr>
              <a:t>Microbiology began with the microscope</a:t>
            </a:r>
            <a:endParaRPr lang="en-US" sz="2025" b="1" u="sng" dirty="0">
              <a:solidFill>
                <a:prstClr val="black"/>
              </a:solidFill>
            </a:endParaRPr>
          </a:p>
        </p:txBody>
      </p:sp>
      <p:pic>
        <p:nvPicPr>
          <p:cNvPr id="15" name="Picture 5" descr="figure_01_12_unlabel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23" t="32332" r="-532" b="6974"/>
          <a:stretch/>
        </p:blipFill>
        <p:spPr bwMode="auto">
          <a:xfrm>
            <a:off x="7422776" y="2207942"/>
            <a:ext cx="2596632" cy="24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1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986557" y="2294617"/>
            <a:ext cx="8431022" cy="1287132"/>
          </a:xfrm>
        </p:spPr>
        <p:txBody>
          <a:bodyPr vert="horz" lIns="0" tIns="18285" rIns="0" bIns="18285" rtlCol="0">
            <a:normAutofit/>
          </a:bodyPr>
          <a:lstStyle/>
          <a:p>
            <a:pPr marL="0" indent="0" defTabSz="1019188">
              <a:lnSpc>
                <a:spcPct val="85000"/>
              </a:lnSpc>
              <a:buNone/>
            </a:pPr>
            <a:r>
              <a:rPr lang="en-US" altLang="en-US" sz="1600" b="1" u="sng" dirty="0" smtClean="0"/>
              <a:t>Antoni van Leeuwenhoek</a:t>
            </a:r>
            <a:r>
              <a:rPr lang="en-US" altLang="en-US" sz="1600" dirty="0" smtClean="0"/>
              <a:t> (1632–1723)</a:t>
            </a:r>
          </a:p>
          <a:p>
            <a:pPr defTabSz="1019188">
              <a:lnSpc>
                <a:spcPct val="85000"/>
              </a:lnSpc>
              <a:buFont typeface="Courier New" panose="02070309020205020404" pitchFamily="49" charset="0"/>
              <a:buChar char="o"/>
            </a:pPr>
            <a:r>
              <a:rPr lang="en-US" altLang="en-US" sz="1600" dirty="0" smtClean="0"/>
              <a:t> The first to describe bacteria.</a:t>
            </a:r>
          </a:p>
          <a:p>
            <a:pPr defTabSz="1019188">
              <a:lnSpc>
                <a:spcPct val="85000"/>
              </a:lnSpc>
              <a:buFont typeface="Courier New" panose="02070309020205020404" pitchFamily="49" charset="0"/>
              <a:buChar char="o"/>
            </a:pPr>
            <a:r>
              <a:rPr lang="en-US" altLang="en-US" sz="1600" dirty="0" smtClean="0"/>
              <a:t> Further progress required development of more powerful microscopes</a:t>
            </a:r>
            <a:endParaRPr lang="en-US" altLang="en-US" sz="1600" dirty="0" smtClean="0">
              <a:cs typeface="Times New Roman" panose="02020603050405020304" pitchFamily="18" charset="0"/>
            </a:endParaRPr>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475" dirty="0">
                <a:solidFill>
                  <a:prstClr val="black"/>
                </a:solidFill>
              </a:rPr>
              <a:t>The Historical Roots of Microbiology</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4" name="TextBox 3"/>
          <p:cNvSpPr txBox="1"/>
          <p:nvPr/>
        </p:nvSpPr>
        <p:spPr>
          <a:xfrm>
            <a:off x="1982240" y="1849624"/>
            <a:ext cx="7088678" cy="403957"/>
          </a:xfrm>
          <a:prstGeom prst="rect">
            <a:avLst/>
          </a:prstGeom>
          <a:noFill/>
        </p:spPr>
        <p:txBody>
          <a:bodyPr wrap="square" rtlCol="0">
            <a:spAutoFit/>
          </a:bodyPr>
          <a:lstStyle/>
          <a:p>
            <a:r>
              <a:rPr lang="en-US" altLang="en-US" sz="2025" b="1" u="sng" dirty="0">
                <a:solidFill>
                  <a:prstClr val="black"/>
                </a:solidFill>
              </a:rPr>
              <a:t>Microbiology began with the microscope</a:t>
            </a:r>
            <a:endParaRPr lang="en-US" sz="2025" b="1" u="sng" dirty="0">
              <a:solidFill>
                <a:prstClr val="black"/>
              </a:solidFill>
            </a:endParaRPr>
          </a:p>
        </p:txBody>
      </p:sp>
      <p:pic>
        <p:nvPicPr>
          <p:cNvPr id="8" name="Picture 7" descr="figure_01_13_unlabel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222" b="4237"/>
          <a:stretch/>
        </p:blipFill>
        <p:spPr bwMode="auto">
          <a:xfrm>
            <a:off x="4491318" y="3590935"/>
            <a:ext cx="2771632" cy="170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4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986557" y="2388133"/>
            <a:ext cx="8309448" cy="1293654"/>
          </a:xfrm>
        </p:spPr>
        <p:txBody>
          <a:bodyPr vert="horz" lIns="0" tIns="18285" rIns="0" bIns="18285" rtlCol="0">
            <a:normAutofit/>
          </a:bodyPr>
          <a:lstStyle/>
          <a:p>
            <a:pPr marL="0" indent="0" defTabSz="1019188">
              <a:lnSpc>
                <a:spcPct val="85000"/>
              </a:lnSpc>
              <a:buNone/>
            </a:pPr>
            <a:r>
              <a:rPr lang="en-US" altLang="en-US" sz="1600" b="1" u="sng" dirty="0" smtClean="0">
                <a:cs typeface="Times New Roman" panose="02020603050405020304" pitchFamily="18" charset="0"/>
              </a:rPr>
              <a:t>Ferdinand Cohn</a:t>
            </a:r>
            <a:r>
              <a:rPr lang="en-US" altLang="en-US" sz="1600" dirty="0" smtClean="0">
                <a:cs typeface="Times New Roman" panose="02020603050405020304" pitchFamily="18" charset="0"/>
              </a:rPr>
              <a:t> (1828–1898): </a:t>
            </a:r>
          </a:p>
          <a:p>
            <a:pPr defTabSz="1019188">
              <a:lnSpc>
                <a:spcPct val="85000"/>
              </a:lnSpc>
              <a:buFont typeface="Courier New" panose="02070309020205020404" pitchFamily="49" charset="0"/>
              <a:buChar char="o"/>
            </a:pPr>
            <a:r>
              <a:rPr lang="en-US" altLang="en-US" sz="1600" dirty="0" smtClean="0">
                <a:cs typeface="Times New Roman" panose="02020603050405020304" pitchFamily="18" charset="0"/>
              </a:rPr>
              <a:t> Founded the field of bacterial classification and bacteriology .</a:t>
            </a:r>
          </a:p>
          <a:p>
            <a:pPr defTabSz="1019188">
              <a:lnSpc>
                <a:spcPct val="85000"/>
              </a:lnSpc>
              <a:buFont typeface="Courier New" panose="02070309020205020404" pitchFamily="49" charset="0"/>
              <a:buChar char="o"/>
            </a:pPr>
            <a:r>
              <a:rPr lang="en-US" altLang="en-US" sz="1600" dirty="0" smtClean="0">
                <a:cs typeface="Times New Roman" panose="02020603050405020304" pitchFamily="18" charset="0"/>
              </a:rPr>
              <a:t> Discovered bacterial endospores (heat resistance bacteria )</a:t>
            </a:r>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475" dirty="0">
                <a:solidFill>
                  <a:prstClr val="black"/>
                </a:solidFill>
              </a:rPr>
              <a:t>The Historical Roots of Microbiology</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4" name="TextBox 3"/>
          <p:cNvSpPr txBox="1"/>
          <p:nvPr/>
        </p:nvSpPr>
        <p:spPr>
          <a:xfrm>
            <a:off x="1982240" y="1849624"/>
            <a:ext cx="7088678" cy="403957"/>
          </a:xfrm>
          <a:prstGeom prst="rect">
            <a:avLst/>
          </a:prstGeom>
          <a:noFill/>
        </p:spPr>
        <p:txBody>
          <a:bodyPr wrap="square" rtlCol="0">
            <a:spAutoFit/>
          </a:bodyPr>
          <a:lstStyle/>
          <a:p>
            <a:r>
              <a:rPr lang="en-US" altLang="en-US" sz="2025" b="1" u="sng" dirty="0">
                <a:solidFill>
                  <a:prstClr val="black"/>
                </a:solidFill>
              </a:rPr>
              <a:t>Microbiology began with the microscope</a:t>
            </a:r>
            <a:endParaRPr lang="en-US" sz="2025" b="1" u="sng"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281" y="3816339"/>
            <a:ext cx="1908792" cy="1265612"/>
          </a:xfrm>
          <a:prstGeom prst="rect">
            <a:avLst/>
          </a:prstGeom>
        </p:spPr>
      </p:pic>
    </p:spTree>
    <p:extLst>
      <p:ext uri="{BB962C8B-B14F-4D97-AF65-F5344CB8AC3E}">
        <p14:creationId xmlns:p14="http://schemas.microsoft.com/office/powerpoint/2010/main" val="196621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sz="half" idx="1"/>
          </p:nvPr>
        </p:nvSpPr>
        <p:spPr>
          <a:xfrm>
            <a:off x="1986557" y="1771911"/>
            <a:ext cx="8384263" cy="3329008"/>
          </a:xfrm>
        </p:spPr>
        <p:txBody>
          <a:bodyPr vert="horz" lIns="0" tIns="18285" rIns="0" bIns="18285" rtlCol="0">
            <a:noAutofit/>
          </a:bodyPr>
          <a:lstStyle/>
          <a:p>
            <a:pPr marL="0" indent="0" defTabSz="1019188">
              <a:lnSpc>
                <a:spcPct val="150000"/>
              </a:lnSpc>
              <a:buNone/>
            </a:pPr>
            <a:r>
              <a:rPr lang="en-US" altLang="en-US" sz="1600" b="1" u="sng" dirty="0" smtClean="0"/>
              <a:t>Louis </a:t>
            </a:r>
            <a:r>
              <a:rPr lang="en-US" altLang="en-US" sz="1600" b="1" u="sng" dirty="0"/>
              <a:t>Pasteur</a:t>
            </a:r>
            <a:r>
              <a:rPr lang="en-US" altLang="en-US" sz="1600" dirty="0"/>
              <a:t> (1822–1895). </a:t>
            </a:r>
          </a:p>
          <a:p>
            <a:pPr marL="860436" lvl="1" indent="-317504" defTabSz="1019188">
              <a:lnSpc>
                <a:spcPct val="150000"/>
              </a:lnSpc>
              <a:tabLst>
                <a:tab pos="1333517" algn="l"/>
              </a:tabLst>
            </a:pPr>
            <a:r>
              <a:rPr lang="en-US" altLang="en-US" sz="1600" dirty="0" smtClean="0"/>
              <a:t>Discovered </a:t>
            </a:r>
            <a:r>
              <a:rPr lang="en-US" altLang="en-US" sz="1600" dirty="0"/>
              <a:t>that alcoholic fermentation was a biologically mediated process (originally thought to be purely chemical)</a:t>
            </a:r>
          </a:p>
          <a:p>
            <a:pPr marL="860436" lvl="1" indent="-317504" defTabSz="1019188">
              <a:lnSpc>
                <a:spcPct val="150000"/>
              </a:lnSpc>
              <a:tabLst>
                <a:tab pos="1333517" algn="l"/>
              </a:tabLst>
            </a:pPr>
            <a:r>
              <a:rPr lang="en-US" altLang="en-US" sz="1600" b="1" dirty="0">
                <a:solidFill>
                  <a:schemeClr val="accent1"/>
                </a:solidFill>
              </a:rPr>
              <a:t>Disproved theory of spontaneous </a:t>
            </a:r>
            <a:r>
              <a:rPr lang="en-US" altLang="en-US" sz="1600" b="1" dirty="0" smtClean="0">
                <a:solidFill>
                  <a:schemeClr val="accent1"/>
                </a:solidFill>
              </a:rPr>
              <a:t>generation.</a:t>
            </a:r>
            <a:endParaRPr lang="en-US" altLang="en-US" sz="1600" b="1" dirty="0">
              <a:solidFill>
                <a:schemeClr val="accent1"/>
              </a:solidFill>
            </a:endParaRPr>
          </a:p>
          <a:p>
            <a:pPr marL="1255729" lvl="2" indent="-254003" defTabSz="1019188">
              <a:lnSpc>
                <a:spcPct val="150000"/>
              </a:lnSpc>
              <a:tabLst>
                <a:tab pos="1333517" algn="l"/>
              </a:tabLst>
            </a:pPr>
            <a:r>
              <a:rPr lang="en-US" altLang="en-US" sz="1600" dirty="0">
                <a:cs typeface="Times New Roman" panose="02020603050405020304" pitchFamily="18" charset="0"/>
              </a:rPr>
              <a:t>Led to the development of methods for controlling the growth of microorganisms (aseptic </a:t>
            </a:r>
            <a:r>
              <a:rPr lang="en-US" altLang="en-US" sz="1600" dirty="0" smtClean="0">
                <a:cs typeface="Times New Roman" panose="02020603050405020304" pitchFamily="18" charset="0"/>
              </a:rPr>
              <a:t>technique)or sterilization.</a:t>
            </a:r>
            <a:endParaRPr lang="en-US" altLang="en-US" sz="1600" dirty="0"/>
          </a:p>
          <a:p>
            <a:pPr marL="860436" lvl="1" indent="-317504" defTabSz="1019188">
              <a:lnSpc>
                <a:spcPct val="150000"/>
              </a:lnSpc>
              <a:tabLst>
                <a:tab pos="1333517" algn="l"/>
              </a:tabLst>
            </a:pPr>
            <a:r>
              <a:rPr lang="en-US" altLang="en-US" sz="1600" dirty="0"/>
              <a:t>Developed vaccines for anthrax, fowl cholera, and </a:t>
            </a:r>
            <a:r>
              <a:rPr lang="en-US" altLang="en-US" sz="1600" dirty="0" smtClean="0"/>
              <a:t>rabies</a:t>
            </a:r>
            <a:endParaRPr lang="en-US" altLang="en-US" sz="1600" dirty="0" smtClean="0">
              <a:cs typeface="Times New Roman" panose="02020603050405020304" pitchFamily="18" charset="0"/>
            </a:endParaRPr>
          </a:p>
        </p:txBody>
      </p:sp>
      <p:sp>
        <p:nvSpPr>
          <p:cNvPr id="12" name="Title 4"/>
          <p:cNvSpPr txBox="1">
            <a:spLocks/>
          </p:cNvSpPr>
          <p:nvPr/>
        </p:nvSpPr>
        <p:spPr>
          <a:xfrm>
            <a:off x="2916292" y="662146"/>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defTabSz="1019188"/>
            <a:r>
              <a:rPr lang="en-US" altLang="en-US" sz="2475" dirty="0">
                <a:solidFill>
                  <a:prstClr val="black"/>
                </a:solidFill>
              </a:rPr>
              <a:t>Pasteur and </a:t>
            </a:r>
            <a:r>
              <a:rPr lang="en-US" altLang="en-US" sz="2475" b="1" u="sng" dirty="0">
                <a:solidFill>
                  <a:prstClr val="black"/>
                </a:solidFill>
              </a:rPr>
              <a:t>the Defeat of Spontaneous Generation</a:t>
            </a:r>
          </a:p>
        </p:txBody>
      </p:sp>
      <p:sp>
        <p:nvSpPr>
          <p:cNvPr id="13"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915766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817</Words>
  <Application>Microsoft Office PowerPoint</Application>
  <PresentationFormat>Widescreen</PresentationFormat>
  <Paragraphs>149</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Calibri</vt:lpstr>
      <vt:lpstr>Calibri Light</vt:lpstr>
      <vt:lpstr>Courier New</vt:lpstr>
      <vt:lpstr>Symbol</vt:lpstr>
      <vt:lpstr>Times</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Pasteur's experiment that defeated the spontaneous generation theory</vt:lpstr>
      <vt:lpstr>Figure 1.16c</vt:lpstr>
      <vt:lpstr>PowerPoint Presentation</vt:lpstr>
      <vt:lpstr>PowerPoint Presentation</vt:lpstr>
      <vt:lpstr>PowerPoint Presentation</vt:lpstr>
      <vt:lpstr>REMEMBER   You can always ask questions through our discussion board on  www.lms.ksu.edu.sa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 Aljowaie</dc:creator>
  <cp:lastModifiedBy>Saleh Hussen Salmen</cp:lastModifiedBy>
  <cp:revision>38</cp:revision>
  <dcterms:created xsi:type="dcterms:W3CDTF">2018-09-08T16:37:58Z</dcterms:created>
  <dcterms:modified xsi:type="dcterms:W3CDTF">2021-02-02T05:51:29Z</dcterms:modified>
</cp:coreProperties>
</file>