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7" r:id="rId11"/>
    <p:sldId id="267" r:id="rId12"/>
    <p:sldId id="268" r:id="rId13"/>
    <p:sldId id="281" r:id="rId14"/>
    <p:sldId id="270" r:id="rId15"/>
    <p:sldId id="271" r:id="rId16"/>
    <p:sldId id="272" r:id="rId17"/>
    <p:sldId id="273" r:id="rId18"/>
    <p:sldId id="28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D932-D4CA-4C85-9BA2-092899CFDBE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A9173-8B9B-470D-8DD7-3D2CB9F2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9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0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6365533-71C2-48DA-BFFC-9449F6A1AC8A}" type="slidenum">
              <a:rPr lang="en-US" altLang="en-US" sz="1200">
                <a:solidFill>
                  <a:prstClr val="black"/>
                </a:solidFill>
                <a:latin typeface="Times" panose="02020603050405020304" pitchFamily="18" charset="0"/>
              </a:rPr>
              <a:pPr algn="r"/>
              <a:t>11</a:t>
            </a:fld>
            <a:endParaRPr lang="en-US" altLang="en-US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1.9 Microorganisms in modern agriculture.</a:t>
            </a:r>
          </a:p>
        </p:txBody>
      </p:sp>
    </p:spTree>
    <p:extLst>
      <p:ext uri="{BB962C8B-B14F-4D97-AF65-F5344CB8AC3E}">
        <p14:creationId xmlns:p14="http://schemas.microsoft.com/office/powerpoint/2010/main" val="161943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1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6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6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2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0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2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5A995D0-8871-45A2-874D-5303AC77E621}" type="slidenum">
              <a:rPr lang="en-US" altLang="en-US" sz="1200">
                <a:solidFill>
                  <a:prstClr val="black"/>
                </a:solidFill>
                <a:latin typeface="Times" panose="02020603050405020304" pitchFamily="18" charset="0"/>
              </a:rPr>
              <a:pPr algn="r"/>
              <a:t>4</a:t>
            </a:fld>
            <a:endParaRPr lang="en-US" altLang="en-US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Figure 1.5 Microbial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623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3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5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2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D200-B163-49B8-91B4-ABC44E23B15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/>
                </a:solidFill>
              </a:rPr>
              <a:t>المحاضرة الأولى </a:t>
            </a:r>
            <a:r>
              <a:rPr lang="en-US">
                <a:solidFill>
                  <a:prstClr val="black"/>
                </a:solidFill>
              </a:rPr>
              <a:t>Welcoming and syllabus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SA" dirty="0">
                <a:solidFill>
                  <a:prstClr val="black"/>
                </a:solidFill>
              </a:rPr>
              <a:t>الشعبة .............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4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 algn="ctr">
              <a:buNone/>
              <a:defRPr sz="24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60A6-CC93-46E2-A089-A92EA9D9DD6D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0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6CF1-75AE-46E1-B14F-A2F0E5AB071F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C315-21D7-4938-B311-D971BB0096D0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09-8572-4EA6-8325-6BB075513E4B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6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003-F6A4-42DD-A54D-5FDBEB7A0F91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D78D-E489-4CF5-BB24-80306776157D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C809-319C-4B25-8A34-E29E3BB94754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5BF2-1E13-4F85-A3A8-2844D13E9121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298-0581-4B57-B6AB-224337C6973F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969BAF2-0AB2-4EB8-B03C-C34AC77E9610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FCBEA-8775-47FF-B5AE-80BB080D233C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6127-D37B-4E4E-B45C-637532E979CC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5"/>
            <a:ext cx="12192002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B9439C-32F3-4307-999C-2D4D97AE01BC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11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11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3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5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8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00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4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6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9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21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lms.ksu.edu.sa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285634" y="2473548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38" b="1" dirty="0">
                <a:solidFill>
                  <a:prstClr val="black"/>
                </a:solidFill>
              </a:rPr>
              <a:t>Lecture- 3</a:t>
            </a:r>
          </a:p>
          <a:p>
            <a:pPr algn="ctr"/>
            <a:r>
              <a:rPr lang="en-US" sz="3038" dirty="0">
                <a:solidFill>
                  <a:prstClr val="black"/>
                </a:solidFill>
              </a:rPr>
              <a:t>Principles of Microbiology (Part-2)</a:t>
            </a:r>
          </a:p>
        </p:txBody>
      </p:sp>
    </p:spTree>
    <p:extLst>
      <p:ext uri="{BB962C8B-B14F-4D97-AF65-F5344CB8AC3E}">
        <p14:creationId xmlns:p14="http://schemas.microsoft.com/office/powerpoint/2010/main" val="62963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378824" y="1768464"/>
            <a:ext cx="11469188" cy="454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2729" lvl="2" indent="0" defTabSz="573286" eaLnBrk="1" hangingPunct="1">
              <a:lnSpc>
                <a:spcPct val="150000"/>
              </a:lnSpc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1. </a:t>
            </a:r>
            <a:r>
              <a:rPr lang="en-US" altLang="en-US" sz="1400" b="1" u="sng" dirty="0">
                <a:solidFill>
                  <a:prstClr val="black"/>
                </a:solidFill>
              </a:rPr>
              <a:t>Microbes to fix chemical components in the soil (Nitrogen, Sulfate)</a:t>
            </a:r>
          </a:p>
          <a:p>
            <a:pPr marL="745629" lvl="2" indent="-342900" defTabSz="573286" eaLnBrk="1" hangingPunct="1">
              <a:lnSpc>
                <a:spcPct val="150000"/>
              </a:lnSpc>
              <a:buFontTx/>
              <a:buChar char="-"/>
            </a:pPr>
            <a:r>
              <a:rPr lang="en-US" altLang="en-US" sz="1400" dirty="0">
                <a:solidFill>
                  <a:prstClr val="black"/>
                </a:solidFill>
              </a:rPr>
              <a:t>Number of major crop plants are legumes which live in close association with bacteria that form a structure called nodules on their roots.</a:t>
            </a:r>
          </a:p>
          <a:p>
            <a:pPr marL="745629" lvl="2" indent="-342900" defTabSz="573286" eaLnBrk="1" hangingPunct="1">
              <a:lnSpc>
                <a:spcPct val="150000"/>
              </a:lnSpc>
              <a:buFontTx/>
              <a:buChar char="-"/>
            </a:pPr>
            <a:r>
              <a:rPr lang="en-US" altLang="en-US" sz="1400" dirty="0">
                <a:solidFill>
                  <a:prstClr val="black"/>
                </a:solidFill>
              </a:rPr>
              <a:t>In the root nodules , the bacteria convert atmospheric nitrogen N2 into ammonia (NH3) that the plants use as a nitrogen source for growth. </a:t>
            </a:r>
          </a:p>
          <a:p>
            <a:pPr marL="745629" lvl="2" indent="-342900" defTabSz="573286" eaLnBrk="1" hangingPunct="1">
              <a:lnSpc>
                <a:spcPct val="150000"/>
              </a:lnSpc>
              <a:buFontTx/>
              <a:buChar char="-"/>
            </a:pPr>
            <a:r>
              <a:rPr lang="en-US" altLang="en-US" sz="1400" dirty="0">
                <a:solidFill>
                  <a:prstClr val="black"/>
                </a:solidFill>
              </a:rPr>
              <a:t>These bacteria called a nitrogen -fixing bacteria  such as Rhizobium.</a:t>
            </a:r>
          </a:p>
          <a:p>
            <a:pPr marL="745629" lvl="2" indent="-342900" defTabSz="573286" eaLnBrk="1" hangingPunct="1">
              <a:lnSpc>
                <a:spcPct val="150000"/>
              </a:lnSpc>
              <a:buFontTx/>
              <a:buChar char="-"/>
            </a:pPr>
            <a:r>
              <a:rPr lang="en-US" altLang="en-US" sz="1400" dirty="0">
                <a:solidFill>
                  <a:prstClr val="black"/>
                </a:solidFill>
              </a:rPr>
              <a:t>Other Bactria cycle  sulfur compounds , oxidizing toxic sulfur species such  as hydrogen sulfide (H</a:t>
            </a:r>
            <a:r>
              <a:rPr lang="en-US" altLang="en-US" sz="1400" baseline="-40000" dirty="0">
                <a:solidFill>
                  <a:prstClr val="black"/>
                </a:solidFill>
              </a:rPr>
              <a:t>2</a:t>
            </a:r>
            <a:r>
              <a:rPr lang="en-US" altLang="en-US" sz="1400" dirty="0">
                <a:solidFill>
                  <a:prstClr val="black"/>
                </a:solidFill>
              </a:rPr>
              <a:t>S) into sulfate SO</a:t>
            </a:r>
            <a:r>
              <a:rPr lang="en-US" altLang="en-US" sz="1400" baseline="-34000" dirty="0">
                <a:solidFill>
                  <a:prstClr val="black"/>
                </a:solidFill>
              </a:rPr>
              <a:t>4</a:t>
            </a:r>
            <a:r>
              <a:rPr lang="en-US" altLang="en-US" sz="1400" baseline="46000" dirty="0">
                <a:solidFill>
                  <a:prstClr val="black"/>
                </a:solidFill>
              </a:rPr>
              <a:t>2-</a:t>
            </a:r>
            <a:r>
              <a:rPr lang="en-US" altLang="en-US" sz="1400" dirty="0">
                <a:solidFill>
                  <a:prstClr val="black"/>
                </a:solidFill>
              </a:rPr>
              <a:t>  which is an essential plant nutrient. </a:t>
            </a:r>
          </a:p>
          <a:p>
            <a:pPr marL="173236" lvl="1" indent="0" defTabSz="573286" eaLnBrk="1" hangingPunct="1">
              <a:lnSpc>
                <a:spcPct val="150000"/>
              </a:lnSpc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2. </a:t>
            </a:r>
            <a:r>
              <a:rPr lang="en-US" altLang="en-US" sz="1400" b="1" u="sng" dirty="0">
                <a:solidFill>
                  <a:prstClr val="black"/>
                </a:solidFill>
              </a:rPr>
              <a:t>cellulose-degradation  microbes in the rumen</a:t>
            </a:r>
          </a:p>
          <a:p>
            <a:pPr marL="545604" lvl="2" indent="-142875" defTabSz="573286" eaLnBrk="1" hangingPunct="1">
              <a:lnSpc>
                <a:spcPct val="150000"/>
              </a:lnSpc>
            </a:pPr>
            <a:r>
              <a:rPr lang="en-US" altLang="en-US" sz="1400" dirty="0">
                <a:solidFill>
                  <a:prstClr val="black"/>
                </a:solidFill>
              </a:rPr>
              <a:t> Microorganisms that inhabit ruminant  animals such as cattle ,sheep and goat  play an important role also. </a:t>
            </a:r>
          </a:p>
          <a:p>
            <a:pPr marL="545604" lvl="2" indent="-142875" defTabSz="573286" eaLnBrk="1" hangingPunct="1">
              <a:lnSpc>
                <a:spcPct val="150000"/>
              </a:lnSpc>
            </a:pPr>
            <a:r>
              <a:rPr lang="en-US" altLang="en-US" sz="1400" dirty="0">
                <a:solidFill>
                  <a:prstClr val="black"/>
                </a:solidFill>
              </a:rPr>
              <a:t>These animals have a characteristic digestive vessel  called </a:t>
            </a:r>
            <a:r>
              <a:rPr lang="en-US" altLang="en-US" sz="1400" b="1" dirty="0">
                <a:solidFill>
                  <a:prstClr val="black"/>
                </a:solidFill>
              </a:rPr>
              <a:t>rumen</a:t>
            </a:r>
            <a:r>
              <a:rPr lang="en-US" altLang="en-US" sz="1400" dirty="0">
                <a:solidFill>
                  <a:prstClr val="black"/>
                </a:solidFill>
              </a:rPr>
              <a:t>  in which large populations of microorganisms digest and ferment cellulose , the major component of plant cell walls at </a:t>
            </a:r>
            <a:r>
              <a:rPr lang="en-US" altLang="en-US" sz="1400" b="1" dirty="0">
                <a:solidFill>
                  <a:prstClr val="black"/>
                </a:solidFill>
              </a:rPr>
              <a:t>neutral</a:t>
            </a:r>
            <a:r>
              <a:rPr lang="en-US" altLang="en-US" sz="1400" dirty="0">
                <a:solidFill>
                  <a:prstClr val="black"/>
                </a:solidFill>
              </a:rPr>
              <a:t> </a:t>
            </a:r>
            <a:r>
              <a:rPr lang="en-US" altLang="en-US" sz="1400" dirty="0" err="1">
                <a:solidFill>
                  <a:prstClr val="black"/>
                </a:solidFill>
              </a:rPr>
              <a:t>pH.</a:t>
            </a:r>
            <a:endParaRPr lang="en-US" altLang="en-US" sz="1400" dirty="0">
              <a:solidFill>
                <a:prstClr val="black"/>
              </a:solidFill>
            </a:endParaRPr>
          </a:p>
          <a:p>
            <a:pPr marL="545604" lvl="2" indent="-142875" defTabSz="573286" eaLnBrk="1" hangingPunct="1">
              <a:lnSpc>
                <a:spcPct val="150000"/>
              </a:lnSpc>
            </a:pPr>
            <a:r>
              <a:rPr lang="en-US" altLang="en-US" sz="1400" dirty="0">
                <a:solidFill>
                  <a:prstClr val="black"/>
                </a:solidFill>
              </a:rPr>
              <a:t>Without these symbiotic microorganisms , cattle and sheep could not thrive on cellulose –rich food such as grass and hay</a:t>
            </a:r>
          </a:p>
          <a:p>
            <a:pPr marL="402729" lvl="2" indent="0" defTabSz="573286" eaLnBrk="1" hangingPunct="1">
              <a:lnSpc>
                <a:spcPct val="150000"/>
              </a:lnSpc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3. </a:t>
            </a:r>
            <a:r>
              <a:rPr lang="en-US" altLang="en-US" sz="1400" b="1" u="sng" dirty="0">
                <a:solidFill>
                  <a:prstClr val="black"/>
                </a:solidFill>
              </a:rPr>
              <a:t>regeneration of nutrients in soil and water</a:t>
            </a:r>
          </a:p>
          <a:p>
            <a:pPr marL="402729" lvl="2" indent="0" defTabSz="573286" eaLnBrk="1" hangingPunct="1">
              <a:lnSpc>
                <a:spcPct val="150000"/>
              </a:lnSpc>
              <a:buNone/>
            </a:pPr>
            <a:r>
              <a:rPr lang="en-US" altLang="en-US" sz="1400" u="sng" dirty="0">
                <a:solidFill>
                  <a:srgbClr val="FF0000"/>
                </a:solidFill>
              </a:rPr>
              <a:t>As example:- Some microbes can make the decomposition of organic matter and mineralization of organic N, S, and P.</a:t>
            </a:r>
            <a:endParaRPr lang="en-US" altLang="en-US" sz="1400" dirty="0">
              <a:solidFill>
                <a:srgbClr val="FF0000"/>
              </a:solidFill>
            </a:endParaRPr>
          </a:p>
          <a:p>
            <a:pPr marL="745629" lvl="2" indent="-342900" defTabSz="573286" eaLnBrk="1" hangingPunct="1">
              <a:lnSpc>
                <a:spcPct val="150000"/>
              </a:lnSpc>
              <a:buFontTx/>
              <a:buChar char="-"/>
            </a:pPr>
            <a:endParaRPr lang="en-US" altLang="en-US" sz="1400" dirty="0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39886" y="282000"/>
            <a:ext cx="26126" cy="117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88079" y="282000"/>
            <a:ext cx="87549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Some details about the positive impacts of microbe in agriculture.</a:t>
            </a:r>
          </a:p>
        </p:txBody>
      </p:sp>
    </p:spTree>
    <p:extLst>
      <p:ext uri="{BB962C8B-B14F-4D97-AF65-F5344CB8AC3E}">
        <p14:creationId xmlns:p14="http://schemas.microsoft.com/office/powerpoint/2010/main" val="424594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39" descr="figure_01_09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554039"/>
            <a:ext cx="8548687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378700" y="4183064"/>
            <a:ext cx="7429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>
                <a:solidFill>
                  <a:prstClr val="black"/>
                </a:solidFill>
              </a:rPr>
              <a:t>Rumen</a:t>
            </a:r>
          </a:p>
        </p:txBody>
      </p:sp>
      <p:sp>
        <p:nvSpPr>
          <p:cNvPr id="176133" name="Text Box 23"/>
          <p:cNvSpPr txBox="1">
            <a:spLocks noChangeArrowheads="1"/>
          </p:cNvSpPr>
          <p:nvPr/>
        </p:nvSpPr>
        <p:spPr bwMode="auto">
          <a:xfrm>
            <a:off x="5148263" y="4565650"/>
            <a:ext cx="5572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prstClr val="black"/>
                </a:solidFill>
              </a:rPr>
              <a:t>Grass</a:t>
            </a:r>
          </a:p>
        </p:txBody>
      </p:sp>
      <p:sp>
        <p:nvSpPr>
          <p:cNvPr id="176134" name="Text Box 24"/>
          <p:cNvSpPr txBox="1">
            <a:spLocks noChangeArrowheads="1"/>
          </p:cNvSpPr>
          <p:nvPr/>
        </p:nvSpPr>
        <p:spPr bwMode="auto">
          <a:xfrm>
            <a:off x="6076950" y="4565651"/>
            <a:ext cx="9144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prstClr val="black"/>
                </a:solidFill>
              </a:rPr>
              <a:t>Cellulose</a:t>
            </a:r>
          </a:p>
        </p:txBody>
      </p:sp>
      <p:sp>
        <p:nvSpPr>
          <p:cNvPr id="176135" name="Text Box 25"/>
          <p:cNvSpPr txBox="1">
            <a:spLocks noChangeArrowheads="1"/>
          </p:cNvSpPr>
          <p:nvPr/>
        </p:nvSpPr>
        <p:spPr bwMode="auto">
          <a:xfrm>
            <a:off x="7245350" y="4565650"/>
            <a:ext cx="78105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prstClr val="black"/>
                </a:solidFill>
              </a:rPr>
              <a:t>Glucose</a:t>
            </a:r>
          </a:p>
        </p:txBody>
      </p:sp>
      <p:sp>
        <p:nvSpPr>
          <p:cNvPr id="176136" name="Text Box 26"/>
          <p:cNvSpPr txBox="1">
            <a:spLocks noChangeArrowheads="1"/>
          </p:cNvSpPr>
          <p:nvPr/>
        </p:nvSpPr>
        <p:spPr bwMode="auto">
          <a:xfrm>
            <a:off x="8328026" y="4559300"/>
            <a:ext cx="20796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solidFill>
                  <a:prstClr val="black"/>
                </a:solidFill>
              </a:rPr>
              <a:t>Microbial fermentation</a:t>
            </a:r>
          </a:p>
        </p:txBody>
      </p:sp>
      <p:sp>
        <p:nvSpPr>
          <p:cNvPr id="176137" name="Text Box 27"/>
          <p:cNvSpPr txBox="1">
            <a:spLocks noChangeArrowheads="1"/>
          </p:cNvSpPr>
          <p:nvPr/>
        </p:nvSpPr>
        <p:spPr bwMode="auto">
          <a:xfrm>
            <a:off x="5446713" y="3322638"/>
            <a:ext cx="7032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>
                <a:solidFill>
                  <a:prstClr val="black"/>
                </a:solidFill>
              </a:rPr>
              <a:t>N-cycle</a:t>
            </a:r>
          </a:p>
        </p:txBody>
      </p:sp>
      <p:sp>
        <p:nvSpPr>
          <p:cNvPr id="176138" name="Text Box 28"/>
          <p:cNvSpPr txBox="1">
            <a:spLocks noChangeArrowheads="1"/>
          </p:cNvSpPr>
          <p:nvPr/>
        </p:nvSpPr>
        <p:spPr bwMode="auto">
          <a:xfrm>
            <a:off x="6997701" y="3328989"/>
            <a:ext cx="70326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>
                <a:solidFill>
                  <a:prstClr val="black"/>
                </a:solidFill>
              </a:rPr>
              <a:t>S-cycle</a:t>
            </a:r>
          </a:p>
        </p:txBody>
      </p:sp>
      <p:sp>
        <p:nvSpPr>
          <p:cNvPr id="176139" name="Text Box 29"/>
          <p:cNvSpPr txBox="1">
            <a:spLocks noChangeArrowheads="1"/>
          </p:cNvSpPr>
          <p:nvPr/>
        </p:nvSpPr>
        <p:spPr bwMode="auto">
          <a:xfrm>
            <a:off x="7704139" y="1104900"/>
            <a:ext cx="8207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500" b="1">
                <a:solidFill>
                  <a:prstClr val="black"/>
                </a:solidFill>
              </a:rPr>
              <a:t>Soybean</a:t>
            </a:r>
            <a:br>
              <a:rPr lang="en-US" altLang="en-US" sz="1500" b="1">
                <a:solidFill>
                  <a:prstClr val="black"/>
                </a:solidFill>
              </a:rPr>
            </a:br>
            <a:r>
              <a:rPr lang="en-US" altLang="en-US" sz="1500" b="1">
                <a:solidFill>
                  <a:prstClr val="black"/>
                </a:solidFill>
              </a:rPr>
              <a:t>plant</a:t>
            </a:r>
          </a:p>
        </p:txBody>
      </p:sp>
      <p:sp>
        <p:nvSpPr>
          <p:cNvPr id="176140" name="Text Box 30"/>
          <p:cNvSpPr txBox="1">
            <a:spLocks noChangeArrowheads="1"/>
          </p:cNvSpPr>
          <p:nvPr/>
        </p:nvSpPr>
        <p:spPr bwMode="auto">
          <a:xfrm>
            <a:off x="6889750" y="5253038"/>
            <a:ext cx="18923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 b="1">
                <a:solidFill>
                  <a:prstClr val="black"/>
                </a:solidFill>
              </a:rPr>
              <a:t>Fatty acids</a:t>
            </a:r>
            <a:br>
              <a:rPr lang="en-US" altLang="en-US" sz="1400" b="1">
                <a:solidFill>
                  <a:prstClr val="black"/>
                </a:solidFill>
              </a:rPr>
            </a:br>
            <a:r>
              <a:rPr lang="en-US" altLang="en-US" sz="1400" b="1">
                <a:solidFill>
                  <a:prstClr val="black"/>
                </a:solidFill>
              </a:rPr>
              <a:t>(Nutrition for animal)</a:t>
            </a:r>
          </a:p>
        </p:txBody>
      </p:sp>
      <p:sp>
        <p:nvSpPr>
          <p:cNvPr id="176141" name="Text Box 31"/>
          <p:cNvSpPr txBox="1">
            <a:spLocks noChangeArrowheads="1"/>
          </p:cNvSpPr>
          <p:nvPr/>
        </p:nvSpPr>
        <p:spPr bwMode="auto">
          <a:xfrm>
            <a:off x="8797926" y="5260975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 b="1">
                <a:solidFill>
                  <a:prstClr val="black"/>
                </a:solidFill>
              </a:rPr>
              <a:t>CO</a:t>
            </a:r>
            <a:r>
              <a:rPr lang="en-US" altLang="en-US" sz="1400" b="1" baseline="-25000">
                <a:solidFill>
                  <a:prstClr val="black"/>
                </a:solidFill>
              </a:rPr>
              <a:t>2</a:t>
            </a:r>
            <a:r>
              <a:rPr lang="en-US" altLang="en-US" sz="1400" b="1">
                <a:solidFill>
                  <a:prstClr val="black"/>
                </a:solidFill>
              </a:rPr>
              <a:t> </a:t>
            </a:r>
            <a:r>
              <a:rPr lang="en-US" altLang="en-US" sz="1400" b="1">
                <a:solidFill>
                  <a:prstClr val="black"/>
                </a:solidFill>
                <a:sym typeface="Symbol" panose="05050102010706020507" pitchFamily="18" charset="2"/>
              </a:rPr>
              <a:t></a:t>
            </a:r>
            <a:r>
              <a:rPr lang="en-US" altLang="en-US" sz="1400" b="1">
                <a:solidFill>
                  <a:prstClr val="black"/>
                </a:solidFill>
              </a:rPr>
              <a:t> CH</a:t>
            </a:r>
            <a:r>
              <a:rPr lang="en-US" altLang="en-US" sz="1400" b="1" baseline="-25000">
                <a:solidFill>
                  <a:prstClr val="black"/>
                </a:solidFill>
              </a:rPr>
              <a:t>4</a:t>
            </a:r>
            <a:br>
              <a:rPr lang="en-US" altLang="en-US" sz="1400" b="1">
                <a:solidFill>
                  <a:prstClr val="black"/>
                </a:solidFill>
              </a:rPr>
            </a:br>
            <a:r>
              <a:rPr lang="en-US" altLang="en-US" sz="1400" b="1">
                <a:solidFill>
                  <a:prstClr val="black"/>
                </a:solidFill>
              </a:rPr>
              <a:t>(Waste products)</a:t>
            </a:r>
          </a:p>
        </p:txBody>
      </p:sp>
      <p:sp>
        <p:nvSpPr>
          <p:cNvPr id="176142" name="Text Box 32"/>
          <p:cNvSpPr txBox="1">
            <a:spLocks noChangeArrowheads="1"/>
          </p:cNvSpPr>
          <p:nvPr/>
        </p:nvSpPr>
        <p:spPr bwMode="auto">
          <a:xfrm>
            <a:off x="5075238" y="1071563"/>
            <a:ext cx="9747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500" b="1">
                <a:solidFill>
                  <a:prstClr val="black"/>
                </a:solidFill>
              </a:rPr>
              <a:t>N</a:t>
            </a:r>
            <a:r>
              <a:rPr lang="en-US" altLang="en-US" sz="1500" b="1" baseline="-25000">
                <a:solidFill>
                  <a:prstClr val="black"/>
                </a:solidFill>
              </a:rPr>
              <a:t>2</a:t>
            </a:r>
            <a:r>
              <a:rPr lang="en-US" altLang="en-US" sz="1500" b="1">
                <a:solidFill>
                  <a:prstClr val="black"/>
                </a:solidFill>
              </a:rPr>
              <a:t>  </a:t>
            </a:r>
            <a:r>
              <a:rPr lang="en-US" altLang="en-US" sz="1500" b="1">
                <a:solidFill>
                  <a:prstClr val="black"/>
                </a:solidFill>
                <a:sym typeface="Symbol" panose="05050102010706020507" pitchFamily="18" charset="2"/>
              </a:rPr>
              <a:t></a:t>
            </a:r>
            <a:r>
              <a:rPr lang="en-US" altLang="en-US" sz="1500" b="1">
                <a:solidFill>
                  <a:prstClr val="black"/>
                </a:solidFill>
              </a:rPr>
              <a:t>  8H</a:t>
            </a:r>
          </a:p>
        </p:txBody>
      </p:sp>
      <p:sp>
        <p:nvSpPr>
          <p:cNvPr id="176143" name="Text Box 33"/>
          <p:cNvSpPr txBox="1">
            <a:spLocks noChangeArrowheads="1"/>
          </p:cNvSpPr>
          <p:nvPr/>
        </p:nvSpPr>
        <p:spPr bwMode="auto">
          <a:xfrm>
            <a:off x="6346825" y="1085850"/>
            <a:ext cx="1333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500" b="1">
                <a:solidFill>
                  <a:prstClr val="black"/>
                </a:solidFill>
              </a:rPr>
              <a:t>2NH</a:t>
            </a:r>
            <a:r>
              <a:rPr lang="en-US" altLang="en-US" sz="1500" b="1" baseline="-25000">
                <a:solidFill>
                  <a:prstClr val="black"/>
                </a:solidFill>
              </a:rPr>
              <a:t>3</a:t>
            </a:r>
            <a:r>
              <a:rPr lang="en-US" altLang="en-US" sz="1500" b="1">
                <a:solidFill>
                  <a:prstClr val="black"/>
                </a:solidFill>
              </a:rPr>
              <a:t>   </a:t>
            </a:r>
            <a:r>
              <a:rPr lang="en-US" altLang="en-US" sz="1500" b="1">
                <a:solidFill>
                  <a:prstClr val="black"/>
                </a:solidFill>
                <a:sym typeface="Symbol" panose="05050102010706020507" pitchFamily="18" charset="2"/>
              </a:rPr>
              <a:t>  </a:t>
            </a:r>
            <a:r>
              <a:rPr lang="en-US" altLang="en-US" sz="1500" b="1">
                <a:solidFill>
                  <a:prstClr val="black"/>
                </a:solidFill>
              </a:rPr>
              <a:t> H</a:t>
            </a:r>
            <a:r>
              <a:rPr lang="en-US" altLang="en-US" sz="1500" b="1" baseline="-25000">
                <a:solidFill>
                  <a:prstClr val="black"/>
                </a:solidFill>
              </a:rPr>
              <a:t>2</a:t>
            </a:r>
            <a:endParaRPr lang="en-US" altLang="en-US" sz="1500" b="1">
              <a:solidFill>
                <a:prstClr val="black"/>
              </a:solidFill>
            </a:endParaRPr>
          </a:p>
        </p:txBody>
      </p:sp>
      <p:sp>
        <p:nvSpPr>
          <p:cNvPr id="176144" name="Line 34"/>
          <p:cNvSpPr>
            <a:spLocks noChangeShapeType="1"/>
          </p:cNvSpPr>
          <p:nvPr/>
        </p:nvSpPr>
        <p:spPr bwMode="auto">
          <a:xfrm>
            <a:off x="6048375" y="1150938"/>
            <a:ext cx="357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145" name="Line 35"/>
          <p:cNvSpPr>
            <a:spLocks noChangeShapeType="1"/>
          </p:cNvSpPr>
          <p:nvPr/>
        </p:nvSpPr>
        <p:spPr bwMode="auto">
          <a:xfrm>
            <a:off x="8509000" y="1190625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146" name="Date Placeholder 3"/>
          <p:cNvSpPr>
            <a:spLocks/>
          </p:cNvSpPr>
          <p:nvPr/>
        </p:nvSpPr>
        <p:spPr bwMode="auto">
          <a:xfrm>
            <a:off x="1676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E2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251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740577" y="753789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4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sz="2400" b="1" dirty="0">
                <a:solidFill>
                  <a:srgbClr val="C00000"/>
                </a:solidFill>
              </a:rPr>
              <a:t>Microorganisms and food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156110" y="1818485"/>
            <a:ext cx="10307343" cy="45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1089" indent="-141089" defTabSz="573286" eaLnBrk="1" hangingPunct="1"/>
            <a:r>
              <a:rPr lang="en-US" altLang="en-US" dirty="0">
                <a:solidFill>
                  <a:prstClr val="black"/>
                </a:solidFill>
              </a:rPr>
              <a:t>Microorganisms and Food</a:t>
            </a:r>
          </a:p>
          <a:p>
            <a:pPr marL="493812" lvl="1" indent="-178594" defTabSz="573286" eaLnBrk="1" hangingPunct="1"/>
            <a:r>
              <a:rPr lang="en-US" altLang="en-US" sz="2400" b="1" u="sng" dirty="0">
                <a:solidFill>
                  <a:prstClr val="black"/>
                </a:solidFill>
              </a:rPr>
              <a:t>Negative impacts</a:t>
            </a:r>
          </a:p>
          <a:p>
            <a:pPr marL="493812" lvl="1" indent="-178594" defTabSz="573286" eaLnBrk="1" hangingPunct="1"/>
            <a:endParaRPr lang="en-US" altLang="en-US" sz="2400" b="1" u="sng" dirty="0">
              <a:solidFill>
                <a:prstClr val="black"/>
              </a:solidFill>
            </a:endParaRPr>
          </a:p>
          <a:p>
            <a:pPr marL="716161" lvl="2" indent="-142875" defTabSz="573286" eaLnBrk="1" hangingPunct="1"/>
            <a:r>
              <a:rPr lang="en-US" altLang="en-US" b="1" dirty="0">
                <a:solidFill>
                  <a:prstClr val="black"/>
                </a:solidFill>
              </a:rPr>
              <a:t>Food spoilage </a:t>
            </a:r>
            <a:r>
              <a:rPr lang="en-US" altLang="en-US" dirty="0">
                <a:solidFill>
                  <a:prstClr val="black"/>
                </a:solidFill>
              </a:rPr>
              <a:t>by microorganisms cause economical loss</a:t>
            </a:r>
          </a:p>
          <a:p>
            <a:pPr marL="916186" lvl="2" indent="-342900" defTabSz="573286" eaLnBrk="1" hangingPunct="1">
              <a:buFont typeface="Wingdings" panose="05000000000000000000" pitchFamily="2" charset="2"/>
              <a:buChar char="à"/>
            </a:pPr>
            <a:r>
              <a:rPr lang="en-US" altLang="en-US" sz="2000" dirty="0">
                <a:solidFill>
                  <a:prstClr val="black"/>
                </a:solidFill>
              </a:rPr>
              <a:t>requires specialized preservation of many foods (caning , frozen and dried food )</a:t>
            </a:r>
          </a:p>
          <a:p>
            <a:pPr marL="573286" lvl="2" indent="0" defTabSz="573286" eaLnBrk="1" hangingPunct="1"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 </a:t>
            </a:r>
          </a:p>
          <a:p>
            <a:pPr marL="716161" lvl="2" indent="-142875" defTabSz="573286" eaLnBrk="1" hangingPunct="1"/>
            <a:r>
              <a:rPr lang="en-US" altLang="en-US" b="1" dirty="0">
                <a:solidFill>
                  <a:prstClr val="black"/>
                </a:solidFill>
              </a:rPr>
              <a:t>Food poisoning </a:t>
            </a:r>
            <a:r>
              <a:rPr lang="en-US" altLang="en-US" dirty="0">
                <a:solidFill>
                  <a:prstClr val="black"/>
                </a:solidFill>
              </a:rPr>
              <a:t>due to microbial contamination </a:t>
            </a:r>
            <a:r>
              <a:rPr lang="en-US" altLang="en-US" i="1" dirty="0">
                <a:solidFill>
                  <a:prstClr val="black"/>
                </a:solidFill>
              </a:rPr>
              <a:t>(</a:t>
            </a:r>
            <a:r>
              <a:rPr lang="en-US" altLang="en-US" sz="1800" i="1" dirty="0">
                <a:solidFill>
                  <a:prstClr val="black"/>
                </a:solidFill>
              </a:rPr>
              <a:t>Salmonella / Escherichia coli (E.coli)</a:t>
            </a:r>
            <a:endParaRPr lang="en-US" altLang="en-US" i="1" dirty="0">
              <a:solidFill>
                <a:prstClr val="black"/>
              </a:solidFill>
            </a:endParaRPr>
          </a:p>
          <a:p>
            <a:pPr marL="573286" lvl="2" indent="0" defTabSz="573286" eaLnBrk="1" hangingPunct="1">
              <a:buNone/>
            </a:pPr>
            <a:r>
              <a:rPr lang="en-US" altLang="en-US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Requires constant monitoring to ensure food safety</a:t>
            </a:r>
            <a:r>
              <a:rPr lang="en-US" altLang="en-US" dirty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  <a:endParaRPr lang="en-US" altLang="en-US" dirty="0">
              <a:solidFill>
                <a:prstClr val="black"/>
              </a:solidFill>
            </a:endParaRPr>
          </a:p>
          <a:p>
            <a:pPr marL="493812" lvl="1" indent="-178594" defTabSz="573286" eaLnBrk="1" hangingPunct="1"/>
            <a:endParaRPr lang="en-US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1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740577" y="753789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4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sz="2400" b="1" dirty="0">
                <a:solidFill>
                  <a:srgbClr val="C00000"/>
                </a:solidFill>
              </a:rPr>
              <a:t>Microorganisms and food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156110" y="1818485"/>
            <a:ext cx="10307343" cy="45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1089" indent="-141089" defTabSz="573286" eaLnBrk="1" hangingPunct="1"/>
            <a:r>
              <a:rPr lang="en-US" altLang="en-US" dirty="0">
                <a:solidFill>
                  <a:prstClr val="black"/>
                </a:solidFill>
              </a:rPr>
              <a:t>Microorganisms and Food</a:t>
            </a:r>
          </a:p>
          <a:p>
            <a:pPr marL="315218" lvl="1" indent="0" defTabSz="573286" eaLnBrk="1" hangingPunct="1">
              <a:buNone/>
            </a:pPr>
            <a:endParaRPr lang="en-US" altLang="en-US" dirty="0">
              <a:solidFill>
                <a:prstClr val="black"/>
              </a:solidFill>
            </a:endParaRPr>
          </a:p>
          <a:p>
            <a:pPr marL="493812" lvl="1" indent="-178594" defTabSz="573286" eaLnBrk="1" hangingPunct="1"/>
            <a:r>
              <a:rPr lang="en-US" altLang="en-US" sz="2400" b="1" u="sng" dirty="0">
                <a:solidFill>
                  <a:prstClr val="black"/>
                </a:solidFill>
              </a:rPr>
              <a:t>Positive impacts</a:t>
            </a:r>
          </a:p>
          <a:p>
            <a:pPr marL="716161" lvl="2" indent="-142875" defTabSz="573286" eaLnBrk="1" hangingPunct="1"/>
            <a:r>
              <a:rPr lang="en-US" altLang="en-US" dirty="0">
                <a:solidFill>
                  <a:prstClr val="black"/>
                </a:solidFill>
              </a:rPr>
              <a:t>Microbial transformations (typically fermentations) yield</a:t>
            </a:r>
          </a:p>
          <a:p>
            <a:pPr marL="1002804" lvl="3" indent="-142875" defTabSz="573286" eaLnBrk="1" hangingPunct="1"/>
            <a:r>
              <a:rPr lang="en-US" altLang="en-US" sz="1800" dirty="0">
                <a:solidFill>
                  <a:prstClr val="black"/>
                </a:solidFill>
              </a:rPr>
              <a:t>Many dairy products depend on the activities of microorganisms  (e.g., cheeses, yogurt)</a:t>
            </a:r>
          </a:p>
          <a:p>
            <a:pPr marL="1002804" lvl="3" indent="-142875" defTabSz="573286" eaLnBrk="1" hangingPunct="1"/>
            <a:endParaRPr lang="en-US" altLang="en-US" sz="1800" dirty="0">
              <a:solidFill>
                <a:prstClr val="black"/>
              </a:solidFill>
            </a:endParaRPr>
          </a:p>
          <a:p>
            <a:pPr marL="1002804" lvl="3" indent="-142875" defTabSz="573286" eaLnBrk="1" hangingPunct="1"/>
            <a:r>
              <a:rPr lang="en-US" altLang="en-US" sz="1800" dirty="0">
                <a:solidFill>
                  <a:prstClr val="black"/>
                </a:solidFill>
              </a:rPr>
              <a:t>Many baked goods rely on the fermentation activities of yeast which generate CO</a:t>
            </a:r>
            <a:r>
              <a:rPr lang="en-US" altLang="en-US" sz="1400" dirty="0">
                <a:solidFill>
                  <a:prstClr val="black"/>
                </a:solidFill>
              </a:rPr>
              <a:t>2</a:t>
            </a:r>
            <a:r>
              <a:rPr lang="en-US" altLang="en-US" sz="1800" dirty="0">
                <a:solidFill>
                  <a:prstClr val="black"/>
                </a:solidFill>
              </a:rPr>
              <a:t> to raise the dough . </a:t>
            </a:r>
          </a:p>
          <a:p>
            <a:pPr marL="859929" lvl="3" indent="0" defTabSz="573286" eaLnBrk="1" hangingPunct="1">
              <a:buNone/>
            </a:pPr>
            <a:endParaRPr lang="en-US" altLang="en-US" sz="1800" dirty="0">
              <a:solidFill>
                <a:prstClr val="black"/>
              </a:solidFill>
            </a:endParaRPr>
          </a:p>
          <a:p>
            <a:pPr marL="1002804" lvl="3" indent="-142875" defTabSz="573286" eaLnBrk="1" hangingPunct="1"/>
            <a:r>
              <a:rPr lang="en-US" altLang="en-US" sz="1800" dirty="0">
                <a:solidFill>
                  <a:prstClr val="black"/>
                </a:solidFill>
              </a:rPr>
              <a:t>other food products (e.g., sauerkraut, pickles, leavened breads, vinegar)</a:t>
            </a:r>
          </a:p>
        </p:txBody>
      </p:sp>
    </p:spTree>
    <p:extLst>
      <p:ext uri="{BB962C8B-B14F-4D97-AF65-F5344CB8AC3E}">
        <p14:creationId xmlns:p14="http://schemas.microsoft.com/office/powerpoint/2010/main" val="283638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747796" y="945931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25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b="1" dirty="0">
                <a:solidFill>
                  <a:prstClr val="black"/>
                </a:solidFill>
              </a:rPr>
              <a:t>Microorganisms and food </a:t>
            </a:r>
            <a:r>
              <a:rPr lang="en-US" altLang="en-US" b="1" dirty="0">
                <a:solidFill>
                  <a:srgbClr val="C00000"/>
                </a:solidFill>
              </a:rPr>
              <a:t>(NEGATIVE IMPACT)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60444" y="2050555"/>
            <a:ext cx="8019727" cy="424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15218" lvl="1" indent="0" defTabSz="573286" eaLnBrk="1" hangingPunct="1">
              <a:buNone/>
            </a:pPr>
            <a:endParaRPr lang="en-US" altLang="en-US" sz="1575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35" y="4056418"/>
            <a:ext cx="2720528" cy="1980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01" y="1891715"/>
            <a:ext cx="2289247" cy="1709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75" y="4034683"/>
            <a:ext cx="3096930" cy="2062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14" y="1802425"/>
            <a:ext cx="2749406" cy="183293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526578" y="2328603"/>
            <a:ext cx="1515240" cy="83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prstClr val="white"/>
                </a:solidFill>
              </a:rPr>
              <a:t>ELECTRON </a:t>
            </a:r>
          </a:p>
          <a:p>
            <a:pPr algn="ctr"/>
            <a:r>
              <a:rPr lang="en-US" sz="1013" b="1" dirty="0">
                <a:solidFill>
                  <a:prstClr val="white"/>
                </a:solidFill>
              </a:rPr>
              <a:t>MICROSCOPE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56194" y="4640058"/>
            <a:ext cx="1515240" cy="832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prstClr val="white"/>
                </a:solidFill>
              </a:rPr>
              <a:t>LIGHT</a:t>
            </a:r>
          </a:p>
          <a:p>
            <a:pPr algn="ctr"/>
            <a:r>
              <a:rPr lang="en-US" sz="1013" b="1" dirty="0">
                <a:solidFill>
                  <a:prstClr val="white"/>
                </a:solidFill>
              </a:rPr>
              <a:t>MICROSCOPE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3260" y="2327932"/>
            <a:ext cx="1831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Penicillium </a:t>
            </a:r>
            <a:r>
              <a:rPr lang="en-US" b="1" dirty="0"/>
              <a:t>sp</a:t>
            </a:r>
            <a:r>
              <a:rPr lang="en-US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1585" y="4846805"/>
            <a:ext cx="18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Rhizopus</a:t>
            </a:r>
            <a:r>
              <a:rPr lang="en-US" sz="2000" dirty="0"/>
              <a:t> </a:t>
            </a:r>
            <a:r>
              <a:rPr lang="en-US" sz="2000" b="1" dirty="0"/>
              <a:t>sp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835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747796" y="945931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25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b="1" dirty="0">
                <a:solidFill>
                  <a:prstClr val="black"/>
                </a:solidFill>
              </a:rPr>
              <a:t>Microorganisms and food </a:t>
            </a:r>
            <a:r>
              <a:rPr lang="en-US" altLang="en-US" b="1" dirty="0">
                <a:solidFill>
                  <a:srgbClr val="C00000"/>
                </a:solidFill>
              </a:rPr>
              <a:t>(POSITIVE IMPACT)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60444" y="2050555"/>
            <a:ext cx="7471112" cy="36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1089" indent="-141089" defTabSz="573286" eaLnBrk="1" hangingPunct="1"/>
            <a:endParaRPr lang="en-US" altLang="en-US" sz="1575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90" y="1843996"/>
            <a:ext cx="2580775" cy="1935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8" y="1855248"/>
            <a:ext cx="2576258" cy="1932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"/>
          <a:stretch/>
        </p:blipFill>
        <p:spPr>
          <a:xfrm>
            <a:off x="4496774" y="1821714"/>
            <a:ext cx="3255406" cy="196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>
          <a:xfrm>
            <a:off x="4382005" y="3946650"/>
            <a:ext cx="3427991" cy="2225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9996" y="4068611"/>
            <a:ext cx="344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Saccharomyces cerevisiae </a:t>
            </a:r>
          </a:p>
        </p:txBody>
      </p:sp>
    </p:spTree>
    <p:extLst>
      <p:ext uri="{BB962C8B-B14F-4D97-AF65-F5344CB8AC3E}">
        <p14:creationId xmlns:p14="http://schemas.microsoft.com/office/powerpoint/2010/main" val="256795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747796" y="945931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25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b="1" dirty="0">
                <a:solidFill>
                  <a:prstClr val="black"/>
                </a:solidFill>
              </a:rPr>
              <a:t>Microorganisms and food </a:t>
            </a:r>
            <a:r>
              <a:rPr lang="en-US" altLang="en-US" b="1" dirty="0">
                <a:solidFill>
                  <a:srgbClr val="C00000"/>
                </a:solidFill>
              </a:rPr>
              <a:t>(POSITIVE IMPACT)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360444" y="2050555"/>
            <a:ext cx="7471112" cy="36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1089" indent="-141089" defTabSz="573286" eaLnBrk="1" hangingPunct="1"/>
            <a:endParaRPr lang="en-US" altLang="en-US" sz="1575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08" y="4082086"/>
            <a:ext cx="2946797" cy="2210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73" y="4341854"/>
            <a:ext cx="3137749" cy="1953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08" y="1613525"/>
            <a:ext cx="2243514" cy="2243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7395" y="2734539"/>
            <a:ext cx="633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Lactobacillus delbrueckii </a:t>
            </a:r>
            <a:r>
              <a:rPr lang="en-US" sz="2400" b="1" dirty="0"/>
              <a:t>subsp. </a:t>
            </a:r>
            <a:r>
              <a:rPr lang="en-US" sz="2400" b="1" i="1" dirty="0" err="1"/>
              <a:t>bulgaricus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91599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000770" y="753789"/>
            <a:ext cx="7318040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4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defTabSz="573286"/>
            <a:r>
              <a:rPr lang="en-US" altLang="en-US" sz="2400" b="1" dirty="0">
                <a:solidFill>
                  <a:srgbClr val="C00000"/>
                </a:solidFill>
              </a:rPr>
              <a:t>       Microorganisms, Energy, and the Environment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532856" y="1729275"/>
            <a:ext cx="9004053" cy="42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9543" lvl="1" indent="-342900" defTabSz="573286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u="sng" dirty="0">
                <a:solidFill>
                  <a:prstClr val="black"/>
                </a:solidFill>
              </a:rPr>
              <a:t>The role of microbes in </a:t>
            </a:r>
            <a:r>
              <a:rPr lang="en-US" altLang="en-US" sz="2000" b="1" i="1" u="sng" dirty="0">
                <a:solidFill>
                  <a:prstClr val="black"/>
                </a:solidFill>
              </a:rPr>
              <a:t>biofuels </a:t>
            </a:r>
            <a:r>
              <a:rPr lang="en-US" altLang="en-US" sz="2000" b="1" u="sng" dirty="0">
                <a:solidFill>
                  <a:prstClr val="black"/>
                </a:solidFill>
              </a:rPr>
              <a:t>production</a:t>
            </a:r>
            <a:r>
              <a:rPr lang="ar-SA" altLang="en-US" sz="2000" b="1" u="sng" dirty="0">
                <a:solidFill>
                  <a:prstClr val="black"/>
                </a:solidFill>
              </a:rPr>
              <a:t> </a:t>
            </a:r>
            <a:r>
              <a:rPr lang="en-US" altLang="en-US" sz="2000" b="1" u="sng" dirty="0">
                <a:solidFill>
                  <a:prstClr val="black"/>
                </a:solidFill>
              </a:rPr>
              <a:t>. For example</a:t>
            </a:r>
            <a:r>
              <a:rPr lang="en-US" altLang="en-US" sz="2000" dirty="0">
                <a:solidFill>
                  <a:prstClr val="black"/>
                </a:solidFill>
              </a:rPr>
              <a:t>:</a:t>
            </a:r>
          </a:p>
          <a:p>
            <a:pPr marL="465237" lvl="1" indent="-178594" defTabSz="573286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</a:rPr>
              <a:t>methane</a:t>
            </a:r>
            <a:r>
              <a:rPr lang="en-US" altLang="en-US" sz="2000" dirty="0">
                <a:solidFill>
                  <a:prstClr val="black"/>
                </a:solidFill>
              </a:rPr>
              <a:t> a natural gas , which is a product of anaerobic degradation of organic matter by methanogenic bacteria.  </a:t>
            </a:r>
          </a:p>
          <a:p>
            <a:pPr marL="465237" lvl="1" indent="-178594" defTabSz="573286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 </a:t>
            </a:r>
            <a:r>
              <a:rPr lang="en-US" altLang="en-US" sz="2000" b="1" dirty="0">
                <a:solidFill>
                  <a:prstClr val="black"/>
                </a:solidFill>
              </a:rPr>
              <a:t>ethanol</a:t>
            </a:r>
            <a:r>
              <a:rPr lang="en-US" altLang="en-US" sz="2000" dirty="0">
                <a:solidFill>
                  <a:prstClr val="black"/>
                </a:solidFill>
              </a:rPr>
              <a:t> , which  is produced by microbial fermentation of glucose . </a:t>
            </a:r>
          </a:p>
          <a:p>
            <a:pPr marL="465237" lvl="1" indent="-178594" defTabSz="573286" eaLnBrk="1" hangingPunct="1">
              <a:lnSpc>
                <a:spcPct val="150000"/>
              </a:lnSpc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233958" defTabSz="573286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prstClr val="black"/>
                </a:solidFill>
              </a:rPr>
              <a:t>Industrial microbiology:</a:t>
            </a:r>
            <a:r>
              <a:rPr lang="en-US" altLang="en-US" sz="2000" dirty="0">
                <a:solidFill>
                  <a:prstClr val="black"/>
                </a:solidFill>
              </a:rPr>
              <a:t> Growing microorganisms in large scales to make products of low commercial value. e.g. antibiotics and various chemicals (such as citric acid).</a:t>
            </a:r>
          </a:p>
          <a:p>
            <a:pPr marL="316111" lvl="1" indent="-142875" defTabSz="573286" eaLnBrk="1" hangingPunct="1">
              <a:lnSpc>
                <a:spcPct val="150000"/>
              </a:lnSpc>
            </a:pPr>
            <a:endParaRPr lang="en-US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2407437"/>
            <a:ext cx="10306595" cy="2608700"/>
          </a:xfrm>
        </p:spPr>
        <p:txBody>
          <a:bodyPr/>
          <a:lstStyle/>
          <a:p>
            <a:pPr marL="172343" defTabSz="573286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prstClr val="black"/>
                </a:solidFill>
              </a:rPr>
              <a:t>The role of microbes in cleaning up pollutants (</a:t>
            </a:r>
            <a:r>
              <a:rPr lang="en-US" altLang="en-US" b="1" i="1" u="sng" dirty="0">
                <a:solidFill>
                  <a:prstClr val="black"/>
                </a:solidFill>
              </a:rPr>
              <a:t>bioremediation</a:t>
            </a:r>
            <a:r>
              <a:rPr lang="en-US" altLang="en-US" dirty="0">
                <a:solidFill>
                  <a:prstClr val="black"/>
                </a:solidFill>
              </a:rPr>
              <a:t>). </a:t>
            </a:r>
          </a:p>
          <a:p>
            <a:pPr marL="80902" indent="0" defTabSz="573286">
              <a:lnSpc>
                <a:spcPct val="150000"/>
              </a:lnSpc>
              <a:buNone/>
            </a:pPr>
            <a:r>
              <a:rPr lang="en-US" altLang="en-US" dirty="0">
                <a:solidFill>
                  <a:prstClr val="black"/>
                </a:solidFill>
              </a:rPr>
              <a:t>- </a:t>
            </a:r>
            <a:r>
              <a:rPr lang="en-US" altLang="en-US" u="sng" dirty="0">
                <a:solidFill>
                  <a:prstClr val="black"/>
                </a:solidFill>
              </a:rPr>
              <a:t>There are 2 ways: </a:t>
            </a:r>
          </a:p>
          <a:p>
            <a:pPr marL="304503" lvl="1" indent="-192881" defTabSz="573286">
              <a:lnSpc>
                <a:spcPct val="15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By introducing specific microorganisms to a polluted environment </a:t>
            </a:r>
          </a:p>
          <a:p>
            <a:pPr marL="304503" lvl="1" indent="-192881" defTabSz="573286">
              <a:lnSpc>
                <a:spcPct val="150000"/>
              </a:lnSpc>
            </a:pPr>
            <a:r>
              <a:rPr lang="en-US" altLang="en-US" sz="2000" dirty="0">
                <a:solidFill>
                  <a:prstClr val="black"/>
                </a:solidFill>
              </a:rPr>
              <a:t>By adding nutrients that stimulate preexisting microorganisms to degrade the pollutants. </a:t>
            </a:r>
          </a:p>
          <a:p>
            <a:endParaRPr lang="en-US" dirty="0"/>
          </a:p>
        </p:txBody>
      </p:sp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400" b="1" dirty="0">
                <a:solidFill>
                  <a:prstClr val="black"/>
                </a:solidFill>
              </a:rPr>
              <a:t>The Impact of Microorganisms on Humans</a:t>
            </a:r>
            <a:br>
              <a:rPr lang="en-US" altLang="en-US" sz="2400" b="1" dirty="0">
                <a:solidFill>
                  <a:prstClr val="black"/>
                </a:solidFill>
              </a:rPr>
            </a:br>
            <a:r>
              <a:rPr lang="en-US" altLang="en-US" sz="2400" b="1" dirty="0">
                <a:solidFill>
                  <a:srgbClr val="C00000"/>
                </a:solidFill>
              </a:rPr>
              <a:t>      Microorganisms, Energy,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30229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2747796" y="945931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25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dirty="0">
                <a:solidFill>
                  <a:prstClr val="black"/>
                </a:solidFill>
              </a:rPr>
              <a:t>Microorganisms, Energy, and the Environment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7"/>
          <a:stretch/>
        </p:blipFill>
        <p:spPr>
          <a:xfrm>
            <a:off x="4424171" y="4029073"/>
            <a:ext cx="5419749" cy="2091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18" y="1907599"/>
            <a:ext cx="5479089" cy="2033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1314" y="4741379"/>
            <a:ext cx="2386313" cy="64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prstClr val="white"/>
                </a:solidFill>
              </a:rPr>
              <a:t>Sewage spill –bioremediation treatment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2225" y="2592023"/>
            <a:ext cx="2386313" cy="64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5" dirty="0">
                <a:solidFill>
                  <a:prstClr val="white"/>
                </a:solidFill>
              </a:rPr>
              <a:t>Oil spill –bioremediation treatment  </a:t>
            </a:r>
          </a:p>
        </p:txBody>
      </p:sp>
    </p:spTree>
    <p:extLst>
      <p:ext uri="{BB962C8B-B14F-4D97-AF65-F5344CB8AC3E}">
        <p14:creationId xmlns:p14="http://schemas.microsoft.com/office/powerpoint/2010/main" val="38968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5712" y="1871167"/>
            <a:ext cx="7734311" cy="3964479"/>
          </a:xfrm>
        </p:spPr>
        <p:txBody>
          <a:bodyPr>
            <a:noAutofit/>
          </a:bodyPr>
          <a:lstStyle/>
          <a:p>
            <a:pPr marL="141089" indent="-141089" defTabSz="573286"/>
            <a:r>
              <a:rPr lang="en-US" altLang="en-US" sz="1575" dirty="0">
                <a:solidFill>
                  <a:schemeClr val="bg1">
                    <a:lumMod val="75000"/>
                  </a:schemeClr>
                </a:solidFill>
              </a:rPr>
              <a:t>1.1 Microbiology and Microorganisms</a:t>
            </a:r>
          </a:p>
          <a:p>
            <a:pPr marL="433701" lvl="1" indent="-141089" defTabSz="573286"/>
            <a:r>
              <a:rPr lang="en-US" altLang="en-US" sz="1375" dirty="0">
                <a:solidFill>
                  <a:schemeClr val="bg1">
                    <a:lumMod val="75000"/>
                  </a:schemeClr>
                </a:solidFill>
              </a:rPr>
              <a:t>The importance of microorganisms </a:t>
            </a:r>
          </a:p>
          <a:p>
            <a:pPr marL="141089" indent="-141089" defTabSz="573286"/>
            <a:r>
              <a:rPr lang="en-US" altLang="en-US" sz="1575" dirty="0">
                <a:solidFill>
                  <a:schemeClr val="bg1">
                    <a:lumMod val="75000"/>
                  </a:schemeClr>
                </a:solidFill>
              </a:rPr>
              <a:t>1.2 Microbial Cells </a:t>
            </a:r>
          </a:p>
          <a:p>
            <a:pPr marL="433701" lvl="1" indent="-141089" defTabSz="573286"/>
            <a:r>
              <a:rPr lang="en-US" altLang="en-US" sz="1375" dirty="0">
                <a:solidFill>
                  <a:schemeClr val="bg1">
                    <a:lumMod val="75000"/>
                  </a:schemeClr>
                </a:solidFill>
              </a:rPr>
              <a:t>Cell chemistry and key structure</a:t>
            </a:r>
          </a:p>
          <a:p>
            <a:pPr marL="433701" lvl="1" indent="-141089" defTabSz="573286"/>
            <a:r>
              <a:rPr lang="en-US" altLang="en-US" sz="1375" dirty="0">
                <a:solidFill>
                  <a:schemeClr val="bg1">
                    <a:lumMod val="75000"/>
                  </a:schemeClr>
                </a:solidFill>
              </a:rPr>
              <a:t>Characteristics of living systems </a:t>
            </a:r>
          </a:p>
          <a:p>
            <a:pPr marL="433701" lvl="1" indent="-141089" defTabSz="573286"/>
            <a:r>
              <a:rPr lang="en-US" altLang="en-US" sz="1375" dirty="0">
                <a:solidFill>
                  <a:schemeClr val="bg1">
                    <a:lumMod val="75000"/>
                  </a:schemeClr>
                </a:solidFill>
              </a:rPr>
              <a:t>Cell functions: coding and metabolism.</a:t>
            </a:r>
          </a:p>
          <a:p>
            <a:pPr marL="141089" indent="-141089" defTabSz="573286"/>
            <a:r>
              <a:rPr lang="en-US" altLang="en-US" sz="1575" dirty="0"/>
              <a:t>1.3 Microorganisms and Their Environments</a:t>
            </a:r>
          </a:p>
          <a:p>
            <a:pPr marL="433701" lvl="1" indent="-141089" defTabSz="573286"/>
            <a:r>
              <a:rPr lang="en-US" altLang="en-US" sz="1375" dirty="0"/>
              <a:t>Microbial interaction</a:t>
            </a:r>
          </a:p>
          <a:p>
            <a:pPr marL="141089" indent="-141089" defTabSz="573286"/>
            <a:r>
              <a:rPr lang="en-US" altLang="en-US" sz="1575" dirty="0"/>
              <a:t>1.4 The Impact of Microorganisms on Humans</a:t>
            </a:r>
          </a:p>
          <a:p>
            <a:pPr marL="433701" lvl="1" indent="-141089" defTabSz="573286"/>
            <a:r>
              <a:rPr lang="en-US" altLang="en-US" sz="1375" dirty="0"/>
              <a:t>Microorganisms as disease agents </a:t>
            </a:r>
          </a:p>
          <a:p>
            <a:pPr marL="433701" lvl="1" indent="-141089" defTabSz="573286"/>
            <a:r>
              <a:rPr lang="en-US" altLang="en-US" sz="1375" dirty="0"/>
              <a:t>Microorganisms and agriculture</a:t>
            </a:r>
          </a:p>
          <a:p>
            <a:pPr marL="433701" lvl="1" indent="-141089" defTabSz="573286"/>
            <a:r>
              <a:rPr lang="en-US" altLang="en-US" sz="1375" dirty="0"/>
              <a:t>Microorganisms and food</a:t>
            </a:r>
          </a:p>
          <a:p>
            <a:pPr marL="433701" lvl="1" indent="-141089" defTabSz="573286"/>
            <a:r>
              <a:rPr lang="en-US" altLang="en-US" sz="1375" dirty="0"/>
              <a:t>Microorganisms, energy and there environment</a:t>
            </a:r>
          </a:p>
          <a:p>
            <a:pPr marL="433701" lvl="1" indent="-141089" defTabSz="573286"/>
            <a:r>
              <a:rPr lang="en-US" altLang="en-US" sz="1375" dirty="0"/>
              <a:t>Microorganisms and their genetic resources </a:t>
            </a:r>
          </a:p>
          <a:p>
            <a:pPr marL="433701" lvl="1" indent="-141089" defTabSz="573286"/>
            <a:r>
              <a:rPr lang="en-US" altLang="en-US" sz="1375" dirty="0"/>
              <a:t>Microbiology as a career  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en-US" sz="1575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955857" y="753789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38">
                <a:solidFill>
                  <a:prstClr val="black"/>
                </a:solidFill>
              </a:rPr>
              <a:t>Principles </a:t>
            </a:r>
            <a:r>
              <a:rPr lang="en-US" sz="3038" dirty="0">
                <a:solidFill>
                  <a:prstClr val="black"/>
                </a:solidFill>
              </a:rPr>
              <a:t>of Microbiology </a:t>
            </a:r>
          </a:p>
          <a:p>
            <a:pPr algn="ctr"/>
            <a:r>
              <a:rPr lang="en-US" sz="3038" dirty="0">
                <a:solidFill>
                  <a:prstClr val="black"/>
                </a:solidFill>
              </a:rPr>
              <a:t>Content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</p:spTree>
    <p:extLst>
      <p:ext uri="{BB962C8B-B14F-4D97-AF65-F5344CB8AC3E}">
        <p14:creationId xmlns:p14="http://schemas.microsoft.com/office/powerpoint/2010/main" val="417315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699581" y="617807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8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250828" indent="-250828" algn="ctr" defTabSz="1019188"/>
            <a:r>
              <a:rPr lang="en-US" altLang="en-US" sz="2400" b="1" dirty="0">
                <a:solidFill>
                  <a:srgbClr val="FF0000"/>
                </a:solidFill>
              </a:rPr>
              <a:t>Microorganisms and Their Genetic Resources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1132571" y="2093119"/>
            <a:ext cx="9639507" cy="33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4566" indent="0" defTabSz="1019188">
              <a:buNone/>
            </a:pPr>
            <a:r>
              <a:rPr lang="en-US" altLang="en-US" sz="2000" b="1" u="sng" dirty="0">
                <a:solidFill>
                  <a:prstClr val="black"/>
                </a:solidFill>
              </a:rPr>
              <a:t>Biotechnology</a:t>
            </a:r>
            <a:r>
              <a:rPr lang="en-US" altLang="en-US" sz="2000" dirty="0">
                <a:solidFill>
                  <a:prstClr val="black"/>
                </a:solidFill>
              </a:rPr>
              <a:t> employs </a:t>
            </a:r>
            <a:r>
              <a:rPr lang="en-US" altLang="en-US" sz="2000" b="1" dirty="0">
                <a:solidFill>
                  <a:prstClr val="black"/>
                </a:solidFill>
              </a:rPr>
              <a:t>genetically engineered </a:t>
            </a:r>
            <a:r>
              <a:rPr lang="en-US" altLang="en-US" sz="2000" dirty="0">
                <a:solidFill>
                  <a:prstClr val="black"/>
                </a:solidFill>
              </a:rPr>
              <a:t>microorganisms to generate products of high value to humans, such as insulin and human proteins.</a:t>
            </a:r>
          </a:p>
          <a:p>
            <a:pPr marL="284566" indent="0" defTabSz="1019188"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284566" indent="0" defTabSz="1019188"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284566" indent="0" defTabSz="1019188">
              <a:buNone/>
            </a:pPr>
            <a:r>
              <a:rPr lang="en-US" altLang="en-US" sz="2000" b="1" u="sng" dirty="0">
                <a:solidFill>
                  <a:prstClr val="black"/>
                </a:solidFill>
              </a:rPr>
              <a:t>Microbiology as a Career: </a:t>
            </a:r>
          </a:p>
          <a:p>
            <a:pPr marL="602070" indent="-317504" defTabSz="1019188"/>
            <a:r>
              <a:rPr lang="en-US" altLang="en-US" sz="2000" dirty="0">
                <a:solidFill>
                  <a:prstClr val="black"/>
                </a:solidFill>
              </a:rPr>
              <a:t>Clinical medicine</a:t>
            </a:r>
          </a:p>
          <a:p>
            <a:pPr marL="602070" indent="-317504" defTabSz="1019188"/>
            <a:r>
              <a:rPr lang="en-US" altLang="en-US" sz="2000" dirty="0">
                <a:solidFill>
                  <a:prstClr val="black"/>
                </a:solidFill>
              </a:rPr>
              <a:t>Research and development – pharmaceutical, chemical/biochemical, biotechnology</a:t>
            </a:r>
          </a:p>
          <a:p>
            <a:pPr marL="602070" indent="-317504" defTabSz="1019188"/>
            <a:r>
              <a:rPr lang="en-US" altLang="en-US" sz="2000" dirty="0">
                <a:solidFill>
                  <a:prstClr val="black"/>
                </a:solidFill>
              </a:rPr>
              <a:t>Microbial monitoring in food and beverage industries, public health, government. </a:t>
            </a:r>
          </a:p>
          <a:p>
            <a:pPr marL="509594" lvl="1" indent="0" defTabSz="1019188"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marL="827098" lvl="1" indent="-317504" defTabSz="1019188"/>
            <a:endParaRPr lang="en-US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3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390" y="5529922"/>
            <a:ext cx="7585234" cy="822960"/>
          </a:xfrm>
        </p:spPr>
        <p:txBody>
          <a:bodyPr/>
          <a:lstStyle/>
          <a:p>
            <a:pPr algn="ctr"/>
            <a:r>
              <a:rPr lang="en-US" sz="2250" b="1" dirty="0"/>
              <a:t>REMEMBER </a:t>
            </a:r>
            <a:br>
              <a:rPr lang="en-US" sz="2250" dirty="0"/>
            </a:br>
            <a:br>
              <a:rPr lang="en-US" sz="2250" dirty="0"/>
            </a:br>
            <a:r>
              <a:rPr lang="en-US" sz="2250" dirty="0"/>
              <a:t>You can always ask questions through our discussion board on </a:t>
            </a:r>
            <a:br>
              <a:rPr lang="en-US" sz="2250" dirty="0"/>
            </a:br>
            <a:r>
              <a:rPr lang="en-US" sz="2250" dirty="0">
                <a:hlinkClick r:id="rId2"/>
              </a:rPr>
              <a:t>www.lms.ksu.edu.sa</a:t>
            </a:r>
            <a:endParaRPr lang="en-US" sz="225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44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0878" y="1871167"/>
            <a:ext cx="10459844" cy="4250853"/>
          </a:xfrm>
        </p:spPr>
        <p:txBody>
          <a:bodyPr>
            <a:noAutofit/>
          </a:bodyPr>
          <a:lstStyle/>
          <a:p>
            <a:pPr marL="457200" indent="-457200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Microorganisms in nature live in populations of interacting assemblages called </a:t>
            </a:r>
            <a:r>
              <a:rPr lang="en-US" altLang="en-US" i="1" u="sng" dirty="0">
                <a:cs typeface="Times New Roman" panose="02020603050405020304" pitchFamily="18" charset="0"/>
              </a:rPr>
              <a:t>microbial communities.</a:t>
            </a:r>
          </a:p>
          <a:p>
            <a:pPr marL="457200" indent="-457200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i="1" u="sng" dirty="0">
                <a:cs typeface="Times New Roman" panose="02020603050405020304" pitchFamily="18" charset="0"/>
              </a:rPr>
              <a:t>A population </a:t>
            </a:r>
            <a:r>
              <a:rPr lang="en-US" altLang="en-US" dirty="0">
                <a:cs typeface="Times New Roman" panose="02020603050405020304" pitchFamily="18" charset="0"/>
              </a:rPr>
              <a:t>is a group of cells derived from a single parental cell by successive cell divisions.</a:t>
            </a:r>
          </a:p>
          <a:p>
            <a:pPr marL="417909" indent="-417909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The environment in which a microbial population lives is its </a:t>
            </a:r>
            <a:r>
              <a:rPr lang="en-US" altLang="en-US" i="1" u="sng" dirty="0">
                <a:cs typeface="Times New Roman" panose="02020603050405020304" pitchFamily="18" charset="0"/>
              </a:rPr>
              <a:t>habitat</a:t>
            </a:r>
          </a:p>
          <a:p>
            <a:pPr marL="417909" indent="-417909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i="1" u="sng" dirty="0">
                <a:cs typeface="Times New Roman" panose="02020603050405020304" pitchFamily="18" charset="0"/>
              </a:rPr>
              <a:t>Ecosystem</a:t>
            </a:r>
            <a:r>
              <a:rPr lang="en-US" altLang="en-US" dirty="0">
                <a:cs typeface="Times New Roman" panose="02020603050405020304" pitchFamily="18" charset="0"/>
              </a:rPr>
              <a:t> refers to all living organisms plus physical and chemical constituents of their environment (aquatic , terrestrial , other organisms such as plant) </a:t>
            </a:r>
          </a:p>
          <a:p>
            <a:pPr marL="417909" indent="-417909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i="1" u="sng" dirty="0">
                <a:cs typeface="Times New Roman" panose="02020603050405020304" pitchFamily="18" charset="0"/>
              </a:rPr>
              <a:t>Microbial ecology</a:t>
            </a:r>
            <a:r>
              <a:rPr lang="en-US" altLang="en-US" dirty="0">
                <a:cs typeface="Times New Roman" panose="02020603050405020304" pitchFamily="18" charset="0"/>
              </a:rPr>
              <a:t> is the study of microbes in their natural environment</a:t>
            </a:r>
            <a:endParaRPr lang="en-US" sz="2475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5332" y="1185373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700" dirty="0">
                <a:solidFill>
                  <a:prstClr val="black"/>
                </a:solidFill>
              </a:rPr>
              <a:t>1.3 Microorganisms and Their  Environments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marL="141089" indent="-141089" defTabSz="573286"/>
            <a:endParaRPr lang="en-US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</p:spTree>
    <p:extLst>
      <p:ext uri="{BB962C8B-B14F-4D97-AF65-F5344CB8AC3E}">
        <p14:creationId xmlns:p14="http://schemas.microsoft.com/office/powerpoint/2010/main" val="184611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17" descr="figure_01_0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4331650" y="427759"/>
            <a:ext cx="3830205" cy="58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932" y="791736"/>
            <a:ext cx="344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Different bacterial communities: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903" y="1393902"/>
            <a:ext cx="35275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a)- from depth of small lake showing cells of green and purple phototrophic bacteria .</a:t>
            </a:r>
          </a:p>
          <a:p>
            <a:pPr>
              <a:lnSpc>
                <a:spcPct val="200000"/>
              </a:lnSpc>
            </a:pPr>
            <a:r>
              <a:rPr lang="en-US" dirty="0"/>
              <a:t>b)- sewage sludge sample  .</a:t>
            </a:r>
          </a:p>
          <a:p>
            <a:pPr>
              <a:lnSpc>
                <a:spcPct val="200000"/>
              </a:lnSpc>
            </a:pPr>
            <a:r>
              <a:rPr lang="en-US" dirty="0"/>
              <a:t>C)- purple sulfur bacteria formed a bloom .</a:t>
            </a:r>
          </a:p>
        </p:txBody>
      </p:sp>
    </p:spTree>
    <p:extLst>
      <p:ext uri="{BB962C8B-B14F-4D97-AF65-F5344CB8AC3E}">
        <p14:creationId xmlns:p14="http://schemas.microsoft.com/office/powerpoint/2010/main" val="67857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9952" y="1968717"/>
            <a:ext cx="8734540" cy="3964479"/>
          </a:xfrm>
        </p:spPr>
        <p:txBody>
          <a:bodyPr>
            <a:noAutofit/>
          </a:bodyPr>
          <a:lstStyle/>
          <a:p>
            <a:pPr marL="457200" indent="-457200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Diversity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cs typeface="Times New Roman" panose="02020603050405020304" pitchFamily="18" charset="0"/>
              </a:rPr>
              <a:t>abundances</a:t>
            </a:r>
            <a:r>
              <a:rPr lang="en-US" altLang="en-US" dirty="0">
                <a:cs typeface="Times New Roman" panose="02020603050405020304" pitchFamily="18" charset="0"/>
              </a:rPr>
              <a:t> of microbes are controlled by resources (nutrients , food ) and environmental conditions (e.g., temperature , pH, O</a:t>
            </a:r>
            <a:r>
              <a:rPr lang="en-US" altLang="en-US" baseline="-25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250828" indent="-250828" defTabSz="1019188">
              <a:lnSpc>
                <a:spcPct val="150000"/>
              </a:lnSpc>
              <a:buFont typeface="+mj-lt"/>
              <a:buAutoNum type="arabicPeriod"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marL="417909" indent="-417909" defTabSz="1019188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The activities of microbial communities can </a:t>
            </a:r>
            <a:r>
              <a:rPr lang="en-US" altLang="en-US" b="1" dirty="0">
                <a:cs typeface="Times New Roman" panose="02020603050405020304" pitchFamily="18" charset="0"/>
              </a:rPr>
              <a:t>affect</a:t>
            </a:r>
            <a:r>
              <a:rPr lang="en-US" altLang="en-US" dirty="0">
                <a:cs typeface="Times New Roman" panose="02020603050405020304" pitchFamily="18" charset="0"/>
              </a:rPr>
              <a:t> the chemical and physical properties of their habitats.</a:t>
            </a:r>
            <a:endParaRPr lang="en-US" sz="2475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5332" y="1185373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700" dirty="0">
                <a:solidFill>
                  <a:prstClr val="black"/>
                </a:solidFill>
              </a:rPr>
              <a:t>1.3 Microorganisms and Their  Environments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marL="141089" indent="-141089" defTabSz="573286"/>
            <a:endParaRPr lang="en-US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</p:spTree>
    <p:extLst>
      <p:ext uri="{BB962C8B-B14F-4D97-AF65-F5344CB8AC3E}">
        <p14:creationId xmlns:p14="http://schemas.microsoft.com/office/powerpoint/2010/main" val="360313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8216" y="1045976"/>
            <a:ext cx="10036096" cy="4774961"/>
          </a:xfrm>
        </p:spPr>
        <p:txBody>
          <a:bodyPr>
            <a:noAutofit/>
          </a:bodyPr>
          <a:lstStyle/>
          <a:p>
            <a:pPr marL="141089" indent="-141089" defTabSz="573286">
              <a:lnSpc>
                <a:spcPct val="150000"/>
              </a:lnSpc>
            </a:pPr>
            <a:endParaRPr lang="en-US" altLang="en-US" sz="2475" dirty="0"/>
          </a:p>
          <a:p>
            <a:pPr marL="250828" indent="-250828" defTabSz="1019188">
              <a:lnSpc>
                <a:spcPct val="15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Microbes also interact with their physical and chemical environment </a:t>
            </a:r>
          </a:p>
          <a:p>
            <a:pPr marL="852494" lvl="1" indent="-342900" defTabSz="10191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Times New Roman" panose="02020603050405020304" pitchFamily="18" charset="0"/>
              </a:rPr>
              <a:t>Ecosystems greatly influenced (if not controlled) by microbial activities </a:t>
            </a:r>
          </a:p>
          <a:p>
            <a:pPr marL="852494" lvl="1" indent="-342900" defTabSz="10191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Times New Roman" panose="02020603050405020304" pitchFamily="18" charset="0"/>
              </a:rPr>
              <a:t>Microorganisms change the chemical and physical properties of their habitats through their activities</a:t>
            </a:r>
          </a:p>
          <a:p>
            <a:pPr marL="1273191" lvl="2" indent="-254003" defTabSz="1019188">
              <a:lnSpc>
                <a:spcPct val="15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For example, removal of nutrients from the environment and use them to build new cells </a:t>
            </a:r>
          </a:p>
          <a:p>
            <a:pPr marL="1273191" lvl="2" indent="-254003" defTabSz="1019188">
              <a:lnSpc>
                <a:spcPct val="15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At the same time , they excrete waste products back into the environment. </a:t>
            </a:r>
          </a:p>
          <a:p>
            <a:pPr marL="1000894" indent="-457200" defTabSz="10191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Microbial ecosystems expand and contract depending on the resources and conditions available.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375332" y="1185373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defTabSz="573286"/>
            <a:r>
              <a:rPr lang="en-US" altLang="en-US" sz="2700" dirty="0">
                <a:solidFill>
                  <a:prstClr val="black"/>
                </a:solidFill>
              </a:rPr>
              <a:t>1.3 Microorganisms and Their  Environments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marL="141089" indent="-141089" defTabSz="573286"/>
            <a:endParaRPr lang="en-US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</p:spTree>
    <p:extLst>
      <p:ext uri="{BB962C8B-B14F-4D97-AF65-F5344CB8AC3E}">
        <p14:creationId xmlns:p14="http://schemas.microsoft.com/office/powerpoint/2010/main" val="148688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941160" y="753789"/>
            <a:ext cx="6473716" cy="78334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4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sz="2400" b="1" dirty="0">
                <a:solidFill>
                  <a:srgbClr val="FF0000"/>
                </a:solidFill>
              </a:rPr>
              <a:t>Microorganisms as disease agents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9" name="Content Placeholder 8"/>
          <p:cNvSpPr>
            <a:spLocks noGrp="1" noChangeArrowheads="1"/>
          </p:cNvSpPr>
          <p:nvPr>
            <p:ph idx="1"/>
          </p:nvPr>
        </p:nvSpPr>
        <p:spPr bwMode="auto">
          <a:xfrm>
            <a:off x="365760" y="1384040"/>
            <a:ext cx="11510288" cy="48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285" rIns="0" bIns="10285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5738" lvl="1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marL="185738" lvl="1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Microorganisms can be both beneficial and harmful to humans </a:t>
            </a:r>
          </a:p>
          <a:p>
            <a:pPr marL="185738" lvl="1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Emphasis typically on harmful microorganisms (infectious disease agents which known as </a:t>
            </a:r>
            <a:r>
              <a:rPr lang="en-US" altLang="en-US" sz="1600" b="1" dirty="0">
                <a:cs typeface="Times New Roman" panose="02020603050405020304" pitchFamily="18" charset="0"/>
              </a:rPr>
              <a:t>pathogens</a:t>
            </a:r>
            <a:r>
              <a:rPr lang="en-US" altLang="en-US" sz="1600" dirty="0">
                <a:cs typeface="Times New Roman" panose="02020603050405020304" pitchFamily="18" charset="0"/>
              </a:rPr>
              <a:t>). 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Pathogens pose a major threat to human’s life in developing countries 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b="1" dirty="0">
                <a:cs typeface="Times New Roman" panose="02020603050405020304" pitchFamily="18" charset="0"/>
              </a:rPr>
              <a:t>Some disease caused by microorganisms include</a:t>
            </a:r>
            <a:r>
              <a:rPr lang="en-US" altLang="en-US" sz="1600" dirty="0">
                <a:cs typeface="Times New Roman" panose="02020603050405020304" pitchFamily="18" charset="0"/>
              </a:rPr>
              <a:t>:</a:t>
            </a:r>
          </a:p>
          <a:p>
            <a:pPr marL="667941" lvl="3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Malaria, tuberculosis, cholera, African sleeping sickness, measles, pneumonia and other respiratory diseases and diarrheal syndromes. 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b="1" dirty="0">
                <a:cs typeface="Times New Roman" panose="02020603050405020304" pitchFamily="18" charset="0"/>
              </a:rPr>
              <a:t>Emerging infectious diseases</a:t>
            </a:r>
            <a:r>
              <a:rPr lang="en-US" altLang="en-US" sz="1600" dirty="0">
                <a:cs typeface="Times New Roman" panose="02020603050405020304" pitchFamily="18" charset="0"/>
              </a:rPr>
              <a:t> are of particular importance because they spread quickly</a:t>
            </a:r>
          </a:p>
          <a:p>
            <a:pPr marL="667941" lvl="3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Such as Ebola, bird flu and </a:t>
            </a:r>
            <a:r>
              <a:rPr lang="en-US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Middle East respiratory syndrome-related coronavirus (MERS-</a:t>
            </a:r>
            <a:r>
              <a:rPr lang="en-US" altLang="en-US" sz="1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185738" lvl="1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cs typeface="Times New Roman" panose="02020603050405020304" pitchFamily="18" charset="0"/>
              </a:rPr>
              <a:t>Many more microorganisms are beneficial than are harmful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Microbial flora: In microbiology, collective bacteria and other microorganisms in a host are known as flora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r>
              <a:rPr lang="en-US" altLang="en-U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Normal microbiota: The microorganisms that colonize a host without causing disease; also called normal flora.</a:t>
            </a:r>
          </a:p>
          <a:p>
            <a:pPr marL="410766" lvl="2" indent="-184845" defTabSz="573286" eaLnBrk="1" hangingPunct="1">
              <a:lnSpc>
                <a:spcPct val="150000"/>
              </a:lnSpc>
              <a:buClr>
                <a:srgbClr val="0C6080"/>
              </a:buClr>
              <a:buFont typeface="Times" panose="02020603050405020304" pitchFamily="18" charset="0"/>
              <a:buChar char="•"/>
              <a:tabLst>
                <a:tab pos="128588" algn="l"/>
              </a:tabLst>
            </a:pPr>
            <a:endParaRPr lang="en-US" altLang="en-US" sz="1600" dirty="0"/>
          </a:p>
          <a:p>
            <a:pPr marL="485775" lvl="2" indent="-142875" defTabSz="573286" eaLnBrk="1" hangingPunct="1">
              <a:lnSpc>
                <a:spcPct val="150000"/>
              </a:lnSpc>
              <a:tabLst>
                <a:tab pos="128588" algn="l"/>
              </a:tabLst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537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815062" y="789675"/>
            <a:ext cx="7793930" cy="672115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25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b="1" dirty="0">
                <a:solidFill>
                  <a:prstClr val="black"/>
                </a:solidFill>
              </a:rPr>
              <a:t>Microorganisms as disease agents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pic>
        <p:nvPicPr>
          <p:cNvPr id="10" name="Picture 9" descr="figure_01_08_0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>
            <a:fillRect/>
          </a:stretch>
        </p:blipFill>
        <p:spPr bwMode="auto">
          <a:xfrm>
            <a:off x="1815062" y="1997397"/>
            <a:ext cx="8518793" cy="42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09378" y="2418511"/>
            <a:ext cx="911202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Heart disease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50741" y="2717816"/>
            <a:ext cx="503060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Cancer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776053" y="3004940"/>
            <a:ext cx="476166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Stroke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15031" y="3281622"/>
            <a:ext cx="711877" cy="31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125" b="1">
                <a:solidFill>
                  <a:prstClr val="black"/>
                </a:solidFill>
              </a:rPr>
              <a:t>Pulmonary</a:t>
            </a:r>
            <a:br>
              <a:rPr lang="en-US" altLang="en-US" sz="1125" b="1">
                <a:solidFill>
                  <a:prstClr val="black"/>
                </a:solidFill>
              </a:rPr>
            </a:br>
            <a:r>
              <a:rPr lang="en-US" altLang="en-US" sz="1125" b="1">
                <a:solidFill>
                  <a:prstClr val="black"/>
                </a:solidFill>
              </a:rPr>
              <a:t>disease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51416" y="3627911"/>
            <a:ext cx="686566" cy="18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Accidents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32095" y="3920256"/>
            <a:ext cx="621707" cy="17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Diabetes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209715" y="4832091"/>
            <a:ext cx="1044086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Kidney disease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99211" y="5122694"/>
            <a:ext cx="792557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Septicemia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727012" y="5428960"/>
            <a:ext cx="911202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Suicide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04295" y="4188238"/>
            <a:ext cx="81628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125" b="1">
                <a:solidFill>
                  <a:prstClr val="black"/>
                </a:solidFill>
              </a:rPr>
              <a:t>Alzheimer’s</a:t>
            </a:r>
            <a:br>
              <a:rPr lang="en-US" altLang="en-US" sz="1125" b="1">
                <a:solidFill>
                  <a:prstClr val="black"/>
                </a:solidFill>
              </a:rPr>
            </a:br>
            <a:r>
              <a:rPr lang="en-US" altLang="en-US" sz="1125" b="1">
                <a:solidFill>
                  <a:prstClr val="black"/>
                </a:solidFill>
              </a:rPr>
              <a:t>disease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247682" y="4506684"/>
            <a:ext cx="974481" cy="3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125" b="1">
                <a:solidFill>
                  <a:prstClr val="black"/>
                </a:solidFill>
              </a:rPr>
              <a:t>Influenza and</a:t>
            </a:r>
            <a:br>
              <a:rPr lang="en-US" altLang="en-US" sz="1125" b="1">
                <a:solidFill>
                  <a:prstClr val="black"/>
                </a:solidFill>
              </a:rPr>
            </a:br>
            <a:r>
              <a:rPr lang="en-US" altLang="en-US" sz="1125" b="1">
                <a:solidFill>
                  <a:prstClr val="black"/>
                </a:solidFill>
              </a:rPr>
              <a:t>pneumonia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932126" y="2395890"/>
            <a:ext cx="974481" cy="3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sz="1125" b="1" dirty="0">
                <a:solidFill>
                  <a:prstClr val="black"/>
                </a:solidFill>
              </a:rPr>
              <a:t>Influenza and</a:t>
            </a:r>
            <a:br>
              <a:rPr lang="en-US" altLang="en-US" sz="1125" b="1" dirty="0">
                <a:solidFill>
                  <a:prstClr val="black"/>
                </a:solidFill>
              </a:rPr>
            </a:br>
            <a:r>
              <a:rPr lang="en-US" altLang="en-US" sz="1125" b="1" dirty="0">
                <a:solidFill>
                  <a:prstClr val="black"/>
                </a:solidFill>
              </a:rPr>
              <a:t>pneumonia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995404" y="3309465"/>
            <a:ext cx="911202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Heart disease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458915" y="3622691"/>
            <a:ext cx="476167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Stroke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870430" y="3923736"/>
            <a:ext cx="1044086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Kidney disease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419366" y="4524085"/>
            <a:ext cx="503060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Cancer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023879" y="2738698"/>
            <a:ext cx="898547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Tuberculosis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908397" y="3015381"/>
            <a:ext cx="1029849" cy="2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Gastroenteritis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232696" y="4233482"/>
            <a:ext cx="726114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Accidents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890996" y="4826870"/>
            <a:ext cx="1029848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Infant diseases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207385" y="5133135"/>
            <a:ext cx="740352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Diphtheria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8706030" y="5060049"/>
            <a:ext cx="1267140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Infectious disease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699702" y="5328031"/>
            <a:ext cx="1491777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Nonmicrobial disease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3450797" y="6025829"/>
            <a:ext cx="2426709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Deaths per 100,000 population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843868" y="6032790"/>
            <a:ext cx="2426709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Deaths per 100,000 population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426650" y="5750887"/>
            <a:ext cx="278423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126288" y="5745666"/>
            <a:ext cx="278423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2901860" y="5745666"/>
            <a:ext cx="120228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9795992" y="5757848"/>
            <a:ext cx="278423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8495631" y="5752626"/>
            <a:ext cx="278423" cy="2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7271202" y="5752626"/>
            <a:ext cx="120228" cy="20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125" b="1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4180075" y="1959113"/>
            <a:ext cx="567920" cy="2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2025" b="1">
                <a:solidFill>
                  <a:prstClr val="black"/>
                </a:solidFill>
              </a:rPr>
              <a:t>1900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8494049" y="1966074"/>
            <a:ext cx="726114" cy="3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2025" b="1">
                <a:solidFill>
                  <a:prstClr val="black"/>
                </a:solidFill>
              </a:rPr>
              <a:t>Today</a:t>
            </a:r>
          </a:p>
        </p:txBody>
      </p:sp>
      <p:sp>
        <p:nvSpPr>
          <p:cNvPr id="45" name="Date Placeholder 3"/>
          <p:cNvSpPr>
            <a:spLocks/>
          </p:cNvSpPr>
          <p:nvPr/>
        </p:nvSpPr>
        <p:spPr bwMode="auto">
          <a:xfrm>
            <a:off x="1608793" y="6485228"/>
            <a:ext cx="2628834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E2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709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62156" y="507776"/>
            <a:ext cx="10776404" cy="1422484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1089" indent="-141089" algn="ctr" defTabSz="573286"/>
            <a:r>
              <a:rPr lang="en-US" altLang="en-US" sz="2000" b="1" dirty="0">
                <a:solidFill>
                  <a:prstClr val="black"/>
                </a:solidFill>
              </a:rPr>
              <a:t>The Impact of Microorganisms on Humans</a:t>
            </a:r>
          </a:p>
          <a:p>
            <a:pPr marL="433701" lvl="1" indent="-141089" algn="ctr" defTabSz="573286"/>
            <a:r>
              <a:rPr lang="en-US" altLang="en-US" sz="2000" b="1" dirty="0">
                <a:solidFill>
                  <a:srgbClr val="FF0000"/>
                </a:solidFill>
              </a:rPr>
              <a:t>Microorganisms and agriculture</a:t>
            </a:r>
          </a:p>
          <a:p>
            <a:pPr marL="433701" lvl="1" indent="-141089" defTabSz="573286"/>
            <a:r>
              <a:rPr lang="en-US" altLang="en-US" sz="2000" dirty="0">
                <a:solidFill>
                  <a:srgbClr val="FF0000"/>
                </a:solidFill>
              </a:rPr>
              <a:t>Many aspects of agriculture depend on microbial activities. There are positive and negative impacts per as the following table:-</a:t>
            </a:r>
          </a:p>
          <a:p>
            <a:pPr marL="433701" lvl="1" indent="-141089" algn="ctr" defTabSz="573286"/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562156" y="1930261"/>
            <a:ext cx="6253196" cy="25503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0285" rIns="0" bIns="1028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16161" lvl="2" indent="-142875" defTabSz="573286" eaLnBrk="1" hangingPunct="1">
              <a:lnSpc>
                <a:spcPct val="150000"/>
              </a:lnSpc>
            </a:pPr>
            <a:r>
              <a:rPr lang="en-US" altLang="en-US" b="1" u="sng" dirty="0">
                <a:solidFill>
                  <a:prstClr val="black"/>
                </a:solidFill>
              </a:rPr>
              <a:t>Positive impacts</a:t>
            </a:r>
          </a:p>
          <a:p>
            <a:pPr marL="859929" lvl="3" indent="0" defTabSz="573286" eaLnBrk="1" hangingPunct="1">
              <a:lnSpc>
                <a:spcPct val="150000"/>
              </a:lnSpc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1) Microbes to fix chemical components in the soil (Nitrogen, Sulfate)</a:t>
            </a:r>
          </a:p>
          <a:p>
            <a:pPr marL="859929" lvl="3" indent="0" defTabSz="573286" eaLnBrk="1" hangingPunct="1">
              <a:lnSpc>
                <a:spcPct val="150000"/>
              </a:lnSpc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2) cellulose-degradation  microbes in the rumen</a:t>
            </a:r>
          </a:p>
          <a:p>
            <a:pPr marL="859929" lvl="3" indent="0" defTabSz="573286" eaLnBrk="1" hangingPunct="1">
              <a:lnSpc>
                <a:spcPct val="150000"/>
              </a:lnSpc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3) regeneration of nutrients in soil and water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880" y="1930259"/>
            <a:ext cx="455893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16161" lvl="2" indent="-142875" defTabSz="573286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altLang="en-US" sz="2400" b="1" u="sng" dirty="0">
                <a:solidFill>
                  <a:prstClr val="black"/>
                </a:solidFill>
              </a:rPr>
              <a:t>Negative impacts</a:t>
            </a:r>
          </a:p>
          <a:p>
            <a:pPr marL="716161" lvl="2" indent="-142875" defTabSz="573286">
              <a:lnSpc>
                <a:spcPct val="150000"/>
              </a:lnSpc>
            </a:pP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They can cause diseases in plants and animals </a:t>
            </a:r>
            <a:r>
              <a:rPr lang="en-US" altLang="en-US" dirty="0">
                <a:cs typeface="Times New Roman" panose="02020603050405020304" pitchFamily="18" charset="0"/>
              </a:rPr>
              <a:t>plants and animals used for human food  cause  major economic losses in the agricultural industry . </a:t>
            </a:r>
            <a:endParaRPr lang="en-US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88754" y="4598127"/>
            <a:ext cx="18091" cy="14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11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1526</Words>
  <Application>Microsoft Office PowerPoint</Application>
  <PresentationFormat>Widescreen</PresentationFormat>
  <Paragraphs>254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Impact of Microorganisms on Humans       Microorganisms, Energy, and the Environment</vt:lpstr>
      <vt:lpstr>PowerPoint Presentation</vt:lpstr>
      <vt:lpstr>PowerPoint Presentation</vt:lpstr>
      <vt:lpstr>REMEMBER   You can always ask questions through our discussion board on  www.lms.ksu.edu.sa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Aljowaie</dc:creator>
  <cp:lastModifiedBy>Mohamed Ali</cp:lastModifiedBy>
  <cp:revision>34</cp:revision>
  <dcterms:created xsi:type="dcterms:W3CDTF">2018-09-08T14:42:13Z</dcterms:created>
  <dcterms:modified xsi:type="dcterms:W3CDTF">2021-09-13T05:55:00Z</dcterms:modified>
</cp:coreProperties>
</file>