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82" r:id="rId3"/>
    <p:sldId id="281" r:id="rId4"/>
    <p:sldId id="283" r:id="rId5"/>
    <p:sldId id="284" r:id="rId6"/>
    <p:sldId id="257" r:id="rId7"/>
    <p:sldId id="285" r:id="rId8"/>
    <p:sldId id="286" r:id="rId9"/>
    <p:sldId id="262" r:id="rId10"/>
    <p:sldId id="287" r:id="rId11"/>
    <p:sldId id="270" r:id="rId12"/>
    <p:sldId id="271" r:id="rId13"/>
    <p:sldId id="272" r:id="rId14"/>
    <p:sldId id="290" r:id="rId15"/>
    <p:sldId id="273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C2F"/>
    <a:srgbClr val="800080"/>
    <a:srgbClr val="6C1833"/>
    <a:srgbClr val="874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/>
    <p:restoredTop sz="94640"/>
  </p:normalViewPr>
  <p:slideViewPr>
    <p:cSldViewPr snapToGrid="0" snapToObjects="1">
      <p:cViewPr>
        <p:scale>
          <a:sx n="81" d="100"/>
          <a:sy n="81" d="100"/>
        </p:scale>
        <p:origin x="-1008" y="-7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E06B-F0D6-8E4B-8A3F-99FD7AA3110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D701-CBBA-7A4B-A2FF-DD139F95C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D701-CBBA-7A4B-A2FF-DD139F95C9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D701-CBBA-7A4B-A2FF-DD139F95C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D701-CBBA-7A4B-A2FF-DD139F95C9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BE8-A23B-8F46-94CE-954121E65B67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6985-9C4E-4D46-B640-4BCA45B016A5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FCFB-A278-374E-BAFC-63B8E48E0E4A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7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2D7A-7199-1B46-B1A0-2D39F34A729E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7A4B60-077C-FD4A-96ED-F2D61AA23DEC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1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1DFB-75A1-214A-B295-08D534090EC1}" type="datetime1">
              <a:rPr lang="en-GB" smtClean="0"/>
              <a:t>08/02/2025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C57-F25D-4D4E-89FB-2A0182563D18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5703FA-8BF5-E84B-B9F8-B1BA3A3E1C54}" type="datetime1">
              <a:rPr lang="en-GB" smtClean="0"/>
              <a:t>08/02/2025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28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7A6D-BC0C-A04E-8F78-2971921C9079}" type="datetime1">
              <a:rPr lang="en-GB" smtClean="0"/>
              <a:t>08/02/2025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0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7EB8-5E4B-3444-91B8-2EDC8534667C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A5A-38E4-5541-BDBB-84BF1444A834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DA8FAC-BF29-894C-B293-DDA46C9909CB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6D74ED0-5DE5-B04C-A69C-FE50D2F35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637" y="4702977"/>
            <a:ext cx="2040724" cy="1795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5CE55-2CA8-6E04-6D86-D6D6591F2FB4}"/>
              </a:ext>
            </a:extLst>
          </p:cNvPr>
          <p:cNvSpPr txBox="1">
            <a:spLocks/>
          </p:cNvSpPr>
          <p:nvPr/>
        </p:nvSpPr>
        <p:spPr>
          <a:xfrm>
            <a:off x="225910" y="1611299"/>
            <a:ext cx="8692179" cy="3177739"/>
          </a:xfrm>
          <a:prstGeom prst="rect">
            <a:avLst/>
          </a:prstGeom>
        </p:spPr>
        <p:txBody>
          <a:bodyPr vert="horz" lIns="91401" tIns="45700" rIns="91401" bIns="45700" rtlCol="0" anchor="b" anchorCtr="0">
            <a:noAutofit/>
          </a:bodyPr>
          <a:lstStyle>
            <a:lvl1pPr algn="r" defTabSz="9140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B00004"/>
                </a:solidFill>
                <a:latin typeface="Times"/>
                <a:cs typeface="Times"/>
              </a:rPr>
              <a:t>460MBIO</a:t>
            </a:r>
            <a:endParaRPr lang="en-US" sz="2800" b="1" dirty="0">
              <a:solidFill>
                <a:srgbClr val="B00004"/>
              </a:solidFill>
              <a:latin typeface="Times"/>
              <a:cs typeface="Times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B00004"/>
                </a:solidFill>
                <a:latin typeface="Times"/>
              </a:rPr>
              <a:t>Medical </a:t>
            </a:r>
            <a:r>
              <a:rPr lang="en-US" sz="2800" b="1" dirty="0">
                <a:solidFill>
                  <a:srgbClr val="B00004"/>
                </a:solidFill>
                <a:latin typeface="Times"/>
              </a:rPr>
              <a:t>Bacteria</a:t>
            </a:r>
            <a:r>
              <a:rPr lang="en-US" sz="2800" b="1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Times"/>
                <a:cs typeface="Times"/>
              </a:rPr>
            </a:br>
            <a:r>
              <a:rPr lang="en-US" sz="2800" b="1" dirty="0">
                <a:solidFill>
                  <a:srgbClr val="6D6D6D"/>
                </a:solidFill>
                <a:latin typeface="Times"/>
                <a:cs typeface="Times"/>
              </a:rPr>
              <a:t>Lecture 2</a:t>
            </a:r>
          </a:p>
          <a:p>
            <a:pPr algn="ctr">
              <a:spcAft>
                <a:spcPts val="600"/>
              </a:spcAft>
            </a:pPr>
            <a:r>
              <a:rPr lang="en-GB" sz="2800" b="1" dirty="0" err="1">
                <a:solidFill>
                  <a:srgbClr val="6D6D6D"/>
                </a:solidFill>
                <a:latin typeface="Times"/>
              </a:rPr>
              <a:t>Micrococc</a:t>
            </a:r>
            <a:r>
              <a:rPr lang="en-US" sz="2800" b="1" dirty="0">
                <a:solidFill>
                  <a:srgbClr val="6D6D6D"/>
                </a:solidFill>
                <a:latin typeface="Times"/>
              </a:rPr>
              <a:t>us</a:t>
            </a:r>
            <a:r>
              <a:rPr lang="ar-SA" sz="2800" b="1" dirty="0">
                <a:solidFill>
                  <a:srgbClr val="6D6D6D"/>
                </a:solidFill>
                <a:latin typeface="Times"/>
              </a:rPr>
              <a:t> ) </a:t>
            </a:r>
            <a:r>
              <a:rPr lang="en-US" sz="2800" b="1" dirty="0">
                <a:solidFill>
                  <a:srgbClr val="6D6D6D"/>
                </a:solidFill>
                <a:latin typeface="Times"/>
              </a:rPr>
              <a:t>Streptococcus  and  Enterococcus</a:t>
            </a:r>
            <a:r>
              <a:rPr lang="ar-SA" sz="2800" b="1" dirty="0">
                <a:solidFill>
                  <a:srgbClr val="6D6D6D"/>
                </a:solidFill>
                <a:latin typeface="Times"/>
              </a:rPr>
              <a:t>( </a:t>
            </a:r>
          </a:p>
          <a:p>
            <a:pPr algn="ctr">
              <a:spcAft>
                <a:spcPts val="600"/>
              </a:spcAft>
            </a:pP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0318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66CD41B-22C7-BBE5-2AD7-48652DAF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A603E3-3875-945C-658D-F1873524F17D}"/>
              </a:ext>
            </a:extLst>
          </p:cNvPr>
          <p:cNvSpPr txBox="1"/>
          <p:nvPr/>
        </p:nvSpPr>
        <p:spPr>
          <a:xfrm>
            <a:off x="355002" y="401647"/>
            <a:ext cx="860840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"/>
                <a:cs typeface="Times"/>
              </a:rPr>
              <a:t>Virulence Factors </a:t>
            </a:r>
            <a:r>
              <a:rPr lang="en-US" sz="2000" b="1" i="1" dirty="0">
                <a:solidFill>
                  <a:srgbClr val="7030A0"/>
                </a:solidFill>
                <a:latin typeface="Times"/>
                <a:cs typeface="Times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Protein M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(major virulence factor), 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Protein F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lipoteichoic acid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to facilitate adherence to host cells.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A capsule of hyaluronic acid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provides protection against phagocytosis.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Invasions such as:</a:t>
            </a:r>
            <a:r>
              <a:rPr lang="ar-SA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streptokinase, hyaluronidase, </a:t>
            </a:r>
            <a:r>
              <a:rPr lang="en-US" sz="2000" b="1" dirty="0" err="1">
                <a:latin typeface="Times New Roman" charset="0"/>
                <a:ea typeface="Times New Roman" charset="0"/>
                <a:cs typeface="Times New Roman" charset="0"/>
              </a:rPr>
              <a:t>haemolysins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Exotoxins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, such as erythrogenic toxin; causes scarlet fever.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latin typeface="Times New Roman" charset="0"/>
                <a:ea typeface="Times New Roman" charset="0"/>
                <a:cs typeface="Times New Roman" charset="0"/>
              </a:rPr>
              <a:t>DNAase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, Protease, Amylase, C5a peptidase 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inactivates the C5a component of the complement system)</a:t>
            </a:r>
            <a:endParaRPr lang="en-US" sz="2800" baseline="30000" dirty="0">
              <a:latin typeface="Times"/>
              <a:cs typeface="Times"/>
            </a:endParaRPr>
          </a:p>
          <a:p>
            <a:endParaRPr lang="en-US" sz="2000" b="1" dirty="0">
              <a:solidFill>
                <a:srgbClr val="7030A0"/>
              </a:solidFill>
              <a:latin typeface="Times"/>
              <a:ea typeface="+mj-ea"/>
              <a:cs typeface="Times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"/>
                <a:ea typeface="+mj-ea"/>
                <a:cs typeface="Times"/>
              </a:rPr>
              <a:t>Laboratory diagnosis  </a:t>
            </a:r>
            <a:endParaRPr lang="ar-SA" sz="2000" dirty="0">
              <a:latin typeface="Times"/>
              <a:cs typeface="Times"/>
            </a:endParaRPr>
          </a:p>
          <a:p>
            <a:endParaRPr lang="ar-SA" sz="2000" dirty="0">
              <a:solidFill>
                <a:srgbClr val="7030A0"/>
              </a:solidFill>
              <a:effectLst/>
              <a:highlight>
                <a:srgbClr val="FFFF00"/>
              </a:highlight>
              <a:latin typeface="Times New Roman,Bold" pitchFamily="2" charset="0"/>
            </a:endParaRPr>
          </a:p>
          <a:p>
            <a:r>
              <a:rPr lang="en-GB" sz="1800" dirty="0">
                <a:solidFill>
                  <a:srgbClr val="0070C0"/>
                </a:solidFill>
                <a:effectLst/>
                <a:latin typeface="Times New Roman,Bold" pitchFamily="2" charset="0"/>
              </a:rPr>
              <a:t>Serological test: </a:t>
            </a:r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C-reactive protein (CRP):  is a test used for the diagnosis of post</a:t>
            </a:r>
            <a:r>
              <a:rPr lang="en-GB" dirty="0">
                <a:latin typeface="Times New Roman" panose="02020603050405020304" pitchFamily="18" charset="0"/>
              </a:rPr>
              <a:t>-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streptococcal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Anti-streptolysin O</a:t>
            </a:r>
            <a:r>
              <a:rPr lang="ar-SA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titer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(ASO): is a blood test to measure antibodies against streptolysin O</a:t>
            </a:r>
            <a:r>
              <a:rPr lang="ar-SA" sz="1800" dirty="0"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ar-SA" dirty="0">
                <a:latin typeface="Times New Roman" panose="02020603050405020304" pitchFamily="18" charset="0"/>
              </a:rPr>
              <a:t>                 </a:t>
            </a:r>
            <a:r>
              <a:rPr lang="en-GB" sz="1800" dirty="0">
                <a:effectLst/>
                <a:latin typeface="Times New Roman,Italic" pitchFamily="2" charset="0"/>
              </a:rPr>
              <a:t>Strep. </a:t>
            </a:r>
            <a:r>
              <a:rPr lang="en-GB" sz="1800" dirty="0" err="1">
                <a:effectLst/>
                <a:latin typeface="Times New Roman,Italic" pitchFamily="2" charset="0"/>
              </a:rPr>
              <a:t>pyogene</a:t>
            </a:r>
            <a:r>
              <a:rPr lang="en-GB" sz="1800" dirty="0">
                <a:effectLst/>
                <a:latin typeface="Times New Roman,Italic" pitchFamily="2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→ produce: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Erythrogenic toxin produce skin rash </a:t>
            </a:r>
            <a:endParaRPr lang="en-GB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streptokinase (Fibrinolysin)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streptolysin 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streptolysin O </a:t>
            </a:r>
            <a:endParaRPr lang="en-GB" dirty="0">
              <a:solidFill>
                <a:srgbClr val="FF6600"/>
              </a:solidFill>
              <a:latin typeface="Times New Roman,Bold" pitchFamily="2" charset="0"/>
            </a:endParaRPr>
          </a:p>
        </p:txBody>
      </p:sp>
      <p:pic>
        <p:nvPicPr>
          <p:cNvPr id="1026" name="Picture 2" descr="Anti-Streptolysin O (ASO) Test : Principle, Procedure, Interpretation and  Clinical Significance - Laboratoryinfo.com">
            <a:extLst>
              <a:ext uri="{FF2B5EF4-FFF2-40B4-BE49-F238E27FC236}">
                <a16:creationId xmlns="" xmlns:a16="http://schemas.microsoft.com/office/drawing/2014/main" id="{CD307AE9-58BF-3AD2-5544-23599923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89" y="4995326"/>
            <a:ext cx="2669859" cy="105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0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654" y="611002"/>
            <a:ext cx="85398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General characteristics  </a:t>
            </a:r>
            <a:r>
              <a:rPr lang="en-US" sz="1600" dirty="0">
                <a:latin typeface="Times New Roman" charset="0"/>
                <a:ea typeface="Times New Roman" charset="0"/>
              </a:rPr>
              <a:t>Beta hemolytic 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Diseases</a:t>
            </a:r>
            <a:endParaRPr lang="ar-SA" sz="1600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Times New Roman" panose="02020603050405020304" pitchFamily="18" charset="0"/>
              </a:rPr>
              <a:t>mainly affect the bovine causing mastitis.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charset="0"/>
                <a:ea typeface="Times New Roman" charset="0"/>
              </a:rPr>
              <a:t>Regularly resides in the</a:t>
            </a:r>
            <a:r>
              <a:rPr lang="ar-SA" sz="1600" dirty="0">
                <a:latin typeface="Times New Roman" charset="0"/>
                <a:ea typeface="Times New Roman" charset="0"/>
              </a:rPr>
              <a:t> </a:t>
            </a:r>
            <a:r>
              <a:rPr lang="en-US" sz="1600" dirty="0">
                <a:latin typeface="Times New Roman" charset="0"/>
                <a:ea typeface="Times New Roman" charset="0"/>
              </a:rPr>
              <a:t>human </a:t>
            </a:r>
            <a:r>
              <a:rPr lang="en-US" sz="1600" b="1" dirty="0">
                <a:latin typeface="Times New Roman" charset="0"/>
                <a:ea typeface="Times New Roman" charset="0"/>
              </a:rPr>
              <a:t>vagina, pharynx and large intestine, </a:t>
            </a:r>
            <a:r>
              <a:rPr lang="en-US" sz="1600" dirty="0">
                <a:latin typeface="Times New Roman" charset="0"/>
                <a:ea typeface="Times New Roman" charset="0"/>
              </a:rPr>
              <a:t>can be transferred to infant during delivery and cause severe infection</a:t>
            </a:r>
            <a:r>
              <a:rPr lang="ar-SA" sz="1600" dirty="0">
                <a:latin typeface="Times New Roman" charset="0"/>
                <a:ea typeface="Times New Roman" charset="0"/>
              </a:rPr>
              <a:t>  </a:t>
            </a:r>
            <a:r>
              <a:rPr lang="en-US" sz="1600" dirty="0">
                <a:latin typeface="Times New Roman" charset="0"/>
                <a:ea typeface="Times New Roman" charset="0"/>
              </a:rPr>
              <a:t> </a:t>
            </a:r>
            <a:r>
              <a:rPr lang="en-GB" sz="1600" dirty="0">
                <a:effectLst/>
                <a:latin typeface="Times New Roman" panose="02020603050405020304" pitchFamily="18" charset="0"/>
              </a:rPr>
              <a:t>.</a:t>
            </a:r>
            <a:endParaRPr lang="en-GB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charset="0"/>
                <a:ea typeface="Times New Roman" charset="0"/>
              </a:rPr>
              <a:t>Puerperal infection, pneumonia, meningitis, Septic abortion.</a:t>
            </a:r>
            <a:endParaRPr lang="en-US" sz="1600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  <a:p>
            <a:r>
              <a:rPr lang="en-US" sz="1600" b="1" dirty="0">
                <a:solidFill>
                  <a:srgbClr val="7030A0"/>
                </a:solidFill>
                <a:latin typeface="Times"/>
                <a:ea typeface="+mj-ea"/>
                <a:cs typeface="Times"/>
              </a:rPr>
              <a:t>Laboratory diagnosis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"/>
                <a:cs typeface="Times"/>
              </a:rPr>
              <a:t> Latex agglutination tests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"/>
                <a:cs typeface="Times"/>
              </a:rPr>
              <a:t>The CAMP test: group B streptococci produce a diffusible extracellular </a:t>
            </a:r>
            <a:r>
              <a:rPr lang="en-GB" sz="1600" dirty="0" err="1">
                <a:latin typeface="Times"/>
                <a:cs typeface="Times"/>
              </a:rPr>
              <a:t>hemolytic</a:t>
            </a:r>
            <a:r>
              <a:rPr lang="en-GB" sz="1600" dirty="0">
                <a:latin typeface="Times"/>
                <a:cs typeface="Times"/>
              </a:rPr>
              <a:t> heat-stable protein (CAMP factor) that acts synergistically with the beta-lysin of </a:t>
            </a:r>
            <a:r>
              <a:rPr lang="en-GB" sz="1600" i="1" dirty="0">
                <a:latin typeface="Times"/>
                <a:cs typeface="Times"/>
              </a:rPr>
              <a:t>Staphylococcus aureus </a:t>
            </a:r>
            <a:r>
              <a:rPr lang="en-GB" sz="1600" dirty="0">
                <a:latin typeface="Times"/>
                <a:cs typeface="Times"/>
              </a:rPr>
              <a:t>to cause enhanced lysis of red blood cells. </a:t>
            </a:r>
          </a:p>
          <a:p>
            <a:endParaRPr lang="en-GB" sz="1600" dirty="0">
              <a:highlight>
                <a:srgbClr val="FFFF00"/>
              </a:highlight>
              <a:latin typeface="Times"/>
              <a:cs typeface="Times"/>
            </a:endParaRPr>
          </a:p>
          <a:p>
            <a:endParaRPr lang="en-GB" dirty="0">
              <a:highlight>
                <a:srgbClr val="FFFF00"/>
              </a:highlight>
              <a:latin typeface="Times"/>
              <a:cs typeface="Times"/>
            </a:endParaRPr>
          </a:p>
          <a:p>
            <a:endParaRPr lang="en-US" b="1" dirty="0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4047" y="87782"/>
            <a:ext cx="77559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Group B streptococcus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) </a:t>
            </a:r>
            <a:r>
              <a:rPr lang="en-US" sz="2800" b="1" i="1" dirty="0">
                <a:solidFill>
                  <a:srgbClr val="FF0000"/>
                </a:solidFill>
                <a:latin typeface="Times"/>
                <a:ea typeface="+mj-ea"/>
                <a:cs typeface="Times"/>
              </a:rPr>
              <a:t>Streptococcus agalactiae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5552A4-AF76-1AF9-D7A2-1F1818015500}"/>
              </a:ext>
            </a:extLst>
          </p:cNvPr>
          <p:cNvSpPr txBox="1"/>
          <p:nvPr/>
        </p:nvSpPr>
        <p:spPr>
          <a:xfrm>
            <a:off x="113686" y="5464098"/>
            <a:ext cx="414667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The group B streptococci are streaked perpendicular to a streak of S. aureus on  blood agar. </a:t>
            </a:r>
          </a:p>
          <a:p>
            <a:r>
              <a:rPr lang="en-US" sz="1400" dirty="0"/>
              <a:t>A positive reaction appears as an arrowhead zone of hemolysis adjacent to the place where the two streak lines come into proximity.</a:t>
            </a:r>
          </a:p>
        </p:txBody>
      </p:sp>
      <p:pic>
        <p:nvPicPr>
          <p:cNvPr id="2052" name="Picture 4" descr="CAMP Test Principle, Procedure, Result">
            <a:extLst>
              <a:ext uri="{FF2B5EF4-FFF2-40B4-BE49-F238E27FC236}">
                <a16:creationId xmlns="" xmlns:a16="http://schemas.microsoft.com/office/drawing/2014/main" id="{9BF71026-04E5-43F6-4CCA-C18FBF39D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8" y="3429000"/>
            <a:ext cx="2959755" cy="18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tex agglutination of GBS">
            <a:extLst>
              <a:ext uri="{FF2B5EF4-FFF2-40B4-BE49-F238E27FC236}">
                <a16:creationId xmlns="" xmlns:a16="http://schemas.microsoft.com/office/drawing/2014/main" id="{4C996F61-6603-200D-1B98-16CAFC41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84" y="3379628"/>
            <a:ext cx="2796988" cy="19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3D45B9-45CE-EA5B-0C08-B03D60EF1A19}"/>
              </a:ext>
            </a:extLst>
          </p:cNvPr>
          <p:cNvSpPr txBox="1"/>
          <p:nvPr/>
        </p:nvSpPr>
        <p:spPr>
          <a:xfrm>
            <a:off x="4361804" y="5460861"/>
            <a:ext cx="4088148" cy="138499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 A sample is mixed with latex beads coated with antibodies. </a:t>
            </a:r>
          </a:p>
          <a:p>
            <a:r>
              <a:rPr lang="en-US" sz="1400" i="1" dirty="0"/>
              <a:t>Strep. agalactiae </a:t>
            </a:r>
            <a:r>
              <a:rPr lang="en-US" sz="1400" dirty="0"/>
              <a:t>possess specific carbohydrate antigen, </a:t>
            </a:r>
          </a:p>
          <a:p>
            <a:r>
              <a:rPr lang="en-US" sz="1400" dirty="0"/>
              <a:t>If the antigen is present, it will react with the antibodies causing the latex beads to clump.</a:t>
            </a:r>
          </a:p>
        </p:txBody>
      </p:sp>
    </p:spTree>
    <p:extLst>
      <p:ext uri="{BB962C8B-B14F-4D97-AF65-F5344CB8AC3E}">
        <p14:creationId xmlns:p14="http://schemas.microsoft.com/office/powerpoint/2010/main" val="173997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594" y="948250"/>
            <a:ext cx="83091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General characteristics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arranged individually, in pairs, or short chains.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Commensal bacterium(Normal colonists of human large intestine)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Grow in the presence of 6.5%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NaCl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Usually non-hemolytic or α hemolytic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Naturally high levels of antibiotic resistance </a:t>
            </a:r>
          </a:p>
          <a:p>
            <a:endParaRPr lang="en-US" sz="2000" b="1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Diseases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Causes nosocomial infections, opportunistic urinary, wound and skin infections.</a:t>
            </a:r>
          </a:p>
          <a:p>
            <a:endParaRPr lang="en-US" sz="2000" b="1" dirty="0">
              <a:solidFill>
                <a:srgbClr val="7030A0"/>
              </a:solidFill>
              <a:latin typeface="Times"/>
              <a:ea typeface="+mj-ea"/>
              <a:cs typeface="Times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"/>
                <a:ea typeface="+mj-ea"/>
                <a:cs typeface="Times"/>
              </a:rPr>
              <a:t>Laboratory diagnosis  </a:t>
            </a:r>
          </a:p>
          <a:p>
            <a:r>
              <a:rPr lang="en-US" sz="2000" dirty="0">
                <a:latin typeface="Times"/>
                <a:cs typeface="Times"/>
              </a:rPr>
              <a:t>Group </a:t>
            </a:r>
            <a:r>
              <a:rPr lang="en-US" sz="2000" dirty="0">
                <a:latin typeface="Times"/>
              </a:rPr>
              <a:t>D streptococcus</a:t>
            </a:r>
            <a:r>
              <a:rPr lang="en-GB" sz="2000" dirty="0">
                <a:latin typeface="Times"/>
              </a:rPr>
              <a:t> can grow </a:t>
            </a:r>
            <a:r>
              <a:rPr lang="en-GB" sz="2000" dirty="0">
                <a:latin typeface="Times New Roman" charset="0"/>
                <a:cs typeface="Times New Roman" charset="0"/>
              </a:rPr>
              <a:t>in presence of extreme conditions such as-6.5% NaCl, 40% bile, pH 9.6, 45°C, and 10°C.</a:t>
            </a:r>
            <a:endParaRPr lang="ar-SA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2819" y="187815"/>
            <a:ext cx="735836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Group D streptococcus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) </a:t>
            </a:r>
            <a:r>
              <a:rPr lang="en-US" sz="2800" b="1" i="1" dirty="0">
                <a:solidFill>
                  <a:srgbClr val="FF0000"/>
                </a:solidFill>
                <a:latin typeface="Times"/>
                <a:ea typeface="+mj-ea"/>
                <a:cs typeface="Times"/>
              </a:rPr>
              <a:t>Enterococcus faecalis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"/>
              <a:ea typeface="+mj-ea"/>
              <a:cs typeface="Times"/>
            </a:endParaRPr>
          </a:p>
        </p:txBody>
      </p:sp>
      <p:pic>
        <p:nvPicPr>
          <p:cNvPr id="2050" name="Picture 2" descr="mage result for enterococcus faec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0" y="1137625"/>
            <a:ext cx="1524000" cy="17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enterococcus faec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82" y="4809407"/>
            <a:ext cx="2184146" cy="14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0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0520" y="120697"/>
            <a:ext cx="7734408" cy="536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FF0000"/>
                </a:solidFill>
                <a:latin typeface="Times"/>
              </a:rPr>
              <a:t>Lancefield group ungroupable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5E45FF-FA1E-2F57-FF8A-14C35DDD42FA}"/>
              </a:ext>
            </a:extLst>
          </p:cNvPr>
          <p:cNvSpPr txBox="1"/>
          <p:nvPr/>
        </p:nvSpPr>
        <p:spPr>
          <a:xfrm>
            <a:off x="993913" y="829667"/>
            <a:ext cx="738477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B7C2F"/>
                </a:solidFill>
                <a:latin typeface="Times"/>
                <a:cs typeface="Times"/>
              </a:rPr>
              <a:t>Viridans</a:t>
            </a:r>
            <a:r>
              <a:rPr lang="en-US" sz="2000" b="1" dirty="0">
                <a:solidFill>
                  <a:srgbClr val="3B7C2F"/>
                </a:solidFill>
                <a:latin typeface="Times"/>
                <a:cs typeface="Times"/>
              </a:rPr>
              <a:t> group streptococci (VGS)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3B7C2F"/>
                </a:solidFill>
                <a:latin typeface="Times"/>
                <a:ea typeface="+mn-ea"/>
              </a:rPr>
              <a:t>Streptococcus pneumoniae (Diplococcus pneumoniae) </a:t>
            </a:r>
          </a:p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They possess no Lancefield antigens</a:t>
            </a:r>
          </a:p>
          <a:p>
            <a:pPr algn="ctr"/>
            <a:r>
              <a:rPr lang="en-US" sz="2000" b="1" dirty="0">
                <a:solidFill>
                  <a:srgbClr val="3B7C2F"/>
                </a:solidFill>
                <a:latin typeface="Times"/>
                <a:cs typeface="Times"/>
              </a:rPr>
              <a:t>  </a:t>
            </a:r>
            <a:endParaRPr lang="en-US" sz="2000" dirty="0">
              <a:solidFill>
                <a:srgbClr val="3B7C2F"/>
              </a:solidFill>
              <a:latin typeface="Times"/>
              <a:cs typeface="Times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="" xmlns:a16="http://schemas.microsoft.com/office/drawing/2014/main" id="{6A27DCE2-A82C-456F-38EA-5475B712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438231"/>
            <a:ext cx="8605597" cy="25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504" y="1306758"/>
            <a:ext cx="904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Heterogeneous group of organisms (Human commensals or Pathogens).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Alpha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haemolytic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or non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haemolytic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Optochin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resistant.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Not soluble in bile salts (biochemical tests are often used for their identification).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Causes endocarditis, bacteremia.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E.g.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Streptococcus mutans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(dental caries),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Streptococcus </a:t>
            </a:r>
            <a:r>
              <a:rPr 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salivarius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13</a:t>
            </a:fld>
            <a:endParaRPr lang="en-US"/>
          </a:p>
        </p:txBody>
      </p:sp>
      <p:pic>
        <p:nvPicPr>
          <p:cNvPr id="6146" name="Picture 2" descr="mage result for optochin resist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2343" b="15567"/>
          <a:stretch/>
        </p:blipFill>
        <p:spPr bwMode="auto">
          <a:xfrm>
            <a:off x="524128" y="3915886"/>
            <a:ext cx="3736722" cy="24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ge result for Not soluble in bile salts Viridans streptococc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64175" b="3570"/>
          <a:stretch/>
        </p:blipFill>
        <p:spPr bwMode="auto">
          <a:xfrm>
            <a:off x="4470400" y="4201265"/>
            <a:ext cx="4149472" cy="18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5E45FF-FA1E-2F57-FF8A-14C35DDD42FA}"/>
              </a:ext>
            </a:extLst>
          </p:cNvPr>
          <p:cNvSpPr txBox="1"/>
          <p:nvPr/>
        </p:nvSpPr>
        <p:spPr>
          <a:xfrm>
            <a:off x="1973136" y="829667"/>
            <a:ext cx="457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3B7C2F"/>
                </a:solidFill>
                <a:latin typeface="Times"/>
                <a:cs typeface="Times"/>
              </a:rPr>
              <a:t>Viridans</a:t>
            </a:r>
            <a:r>
              <a:rPr lang="en-US" sz="2000" b="1" dirty="0">
                <a:solidFill>
                  <a:srgbClr val="3B7C2F"/>
                </a:solidFill>
                <a:latin typeface="Times"/>
                <a:cs typeface="Times"/>
              </a:rPr>
              <a:t> group streptococci (VGS)  </a:t>
            </a:r>
            <a:endParaRPr lang="en-US" sz="2000" dirty="0">
              <a:solidFill>
                <a:srgbClr val="3B7C2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3299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3494" y="67459"/>
            <a:ext cx="7437012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>
                <a:solidFill>
                  <a:srgbClr val="3B7C2F"/>
                </a:solidFill>
                <a:latin typeface="Times"/>
                <a:ea typeface="+mn-ea"/>
              </a:rPr>
              <a:t>Streptococcus pneumoniae (Diplococcus pneumoniae)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594" y="457318"/>
            <a:ext cx="70243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Usually, pairs of cocci (diplococci).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Alpha hemolytic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Fastidious.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Growing best in 5% CO</a:t>
            </a:r>
            <a:r>
              <a:rPr lang="en-US" baseline="-25000" dirty="0">
                <a:latin typeface="Times New Roman" charset="0"/>
                <a:ea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Often have a polysaccharide capsule.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Fermentative aerotolerant anaerobe</a:t>
            </a:r>
            <a:endParaRPr lang="en-US" b="1" dirty="0">
              <a:latin typeface="Times New Roman" charset="0"/>
              <a:ea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Young colonies resemble dew-drops due to capsule- spontaneous autolysis of bacteria.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A normal inhabitant of the human upper respiratory tract.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Cause 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</a:rPr>
              <a:t>pneumonia</a:t>
            </a:r>
            <a:r>
              <a:rPr lang="en-US" dirty="0">
                <a:latin typeface="Times New Roman" charset="0"/>
                <a:ea typeface="Times New Roman" charset="0"/>
              </a:rPr>
              <a:t>, sinusitis, otitis media, meningitis. </a:t>
            </a:r>
            <a:endParaRPr lang="ar-SA" dirty="0">
              <a:latin typeface="Times New Roman" charset="0"/>
              <a:ea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</a:rPr>
              <a:t>It also causes osteomyelitis, endocarditis, and brain abscesses.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 err="1">
                <a:latin typeface="Times New Roman" charset="0"/>
              </a:rPr>
              <a:t>Optichin</a:t>
            </a:r>
            <a:r>
              <a:rPr lang="en-GB" dirty="0">
                <a:latin typeface="Times New Roman" charset="0"/>
              </a:rPr>
              <a:t> sensitive.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>
                <a:latin typeface="Times New Roman" charset="0"/>
              </a:rPr>
              <a:t>Bile soluble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>
                <a:latin typeface="Times New Roman" charset="0"/>
              </a:rPr>
              <a:t>Inulin fermenter.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Times New Roman" charset="0"/>
              </a:rPr>
              <a:t>90 different capsule types of pneumococci have been identified and form the basis of antigenic serotyping of the organism. 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charset="0"/>
              </a:rPr>
              <a:t>Laboratory diagnosis  </a:t>
            </a:r>
            <a:endParaRPr lang="ar-SA" b="1" dirty="0">
              <a:solidFill>
                <a:srgbClr val="7030A0"/>
              </a:solidFill>
              <a:latin typeface="Times New Roman" charset="0"/>
            </a:endParaRPr>
          </a:p>
          <a:p>
            <a:r>
              <a:rPr lang="en-GB" dirty="0" err="1">
                <a:solidFill>
                  <a:srgbClr val="FF0000"/>
                </a:solidFill>
                <a:latin typeface="Times New Roman" charset="0"/>
              </a:rPr>
              <a:t>Quellung</a:t>
            </a:r>
            <a:r>
              <a:rPr lang="en-GB" dirty="0">
                <a:solidFill>
                  <a:srgbClr val="FF0000"/>
                </a:solidFill>
                <a:latin typeface="Times New Roman" charset="0"/>
              </a:rPr>
              <a:t> test </a:t>
            </a:r>
            <a:r>
              <a:rPr lang="en-GB" dirty="0">
                <a:latin typeface="Times New Roman" charset="0"/>
              </a:rPr>
              <a:t>( Also called precipitin capsule test)</a:t>
            </a:r>
          </a:p>
          <a:p>
            <a:r>
              <a:rPr lang="en-GB" dirty="0">
                <a:latin typeface="Times New Roman" charset="0"/>
              </a:rPr>
              <a:t>It is a diagnostic test for </a:t>
            </a:r>
            <a:r>
              <a:rPr lang="en-GB" i="1" dirty="0">
                <a:latin typeface="Times New Roman" charset="0"/>
              </a:rPr>
              <a:t>Streptococcus pneumoniae.</a:t>
            </a:r>
          </a:p>
          <a:p>
            <a:endParaRPr lang="en-GB" i="1" dirty="0">
              <a:latin typeface="Times New Roman" charset="0"/>
            </a:endParaRPr>
          </a:p>
          <a:p>
            <a:endParaRPr lang="en-GB" i="1" dirty="0">
              <a:latin typeface="Times New Roman" charset="0"/>
            </a:endParaRPr>
          </a:p>
          <a:p>
            <a:r>
              <a:rPr lang="en-GB" dirty="0">
                <a:latin typeface="Times New Roman" charset="0"/>
              </a:rPr>
              <a:t>• Film of sputum + Anti pneumococcal serum = Swelling of the capsule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19" y="637923"/>
            <a:ext cx="1146990" cy="1411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62" y="522267"/>
            <a:ext cx="1404814" cy="19914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27771E4E-4D74-EADE-F04D-5FF91BE3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05" y="4977595"/>
            <a:ext cx="3280741" cy="12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E92193-89DB-49FF-37E1-90BEB6A793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14"/>
          <a:stretch/>
        </p:blipFill>
        <p:spPr>
          <a:xfrm>
            <a:off x="6429039" y="2554717"/>
            <a:ext cx="2534367" cy="16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>
          <a:xfrm>
            <a:off x="0" y="5305"/>
            <a:ext cx="9144000" cy="48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0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31BE352-6181-3516-5BF0-CA1CD33C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0EFCB5-BB0A-4B96-29CB-0E5E4B2FEBCC}"/>
              </a:ext>
            </a:extLst>
          </p:cNvPr>
          <p:cNvSpPr txBox="1"/>
          <p:nvPr/>
        </p:nvSpPr>
        <p:spPr>
          <a:xfrm>
            <a:off x="309481" y="435852"/>
            <a:ext cx="830608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,Bold" pitchFamily="2" charset="0"/>
              </a:rPr>
              <a:t>General characteristics</a:t>
            </a:r>
          </a:p>
          <a:p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Morphology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: </a:t>
            </a:r>
            <a:endParaRPr lang="en-GB" dirty="0"/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-  Gram +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ve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cocci </a:t>
            </a:r>
            <a:endParaRPr lang="en-GB" dirty="0">
              <a:effectLst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-  Arrangement : Tetrads </a:t>
            </a:r>
            <a:endParaRPr lang="en-GB" dirty="0">
              <a:effectLst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-  Non motile, non capsulated, non sporulated </a:t>
            </a:r>
            <a:endParaRPr lang="en-GB" dirty="0">
              <a:effectLst/>
            </a:endParaRPr>
          </a:p>
          <a:p>
            <a:endParaRPr lang="en-GB" sz="1800" dirty="0">
              <a:solidFill>
                <a:srgbClr val="0000FF"/>
              </a:solidFill>
              <a:effectLst/>
              <a:latin typeface="Times New Roman,Bold" pitchFamily="2" charset="0"/>
            </a:endParaRPr>
          </a:p>
          <a:p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Habitat: </a:t>
            </a:r>
            <a:endParaRPr lang="en-GB" dirty="0">
              <a:effectLst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a normal presence in the upper respiratory tract </a:t>
            </a:r>
          </a:p>
          <a:p>
            <a:endParaRPr lang="en-GB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Species : </a:t>
            </a:r>
            <a:endParaRPr lang="en-GB" dirty="0">
              <a:effectLst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1- </a:t>
            </a:r>
            <a:r>
              <a:rPr lang="en-GB" sz="1800" dirty="0">
                <a:effectLst/>
                <a:latin typeface="Times New Roman,Italic" pitchFamily="2" charset="0"/>
              </a:rPr>
              <a:t>M.</a:t>
            </a:r>
            <a:r>
              <a:rPr lang="ar-SA" sz="1800" dirty="0">
                <a:effectLst/>
                <a:latin typeface="Times New Roman,Italic" pitchFamily="2" charset="0"/>
              </a:rPr>
              <a:t> </a:t>
            </a:r>
            <a:r>
              <a:rPr lang="en-GB" sz="1800" dirty="0" err="1">
                <a:effectLst/>
                <a:latin typeface="Times New Roman,Italic" pitchFamily="2" charset="0"/>
              </a:rPr>
              <a:t>varians</a:t>
            </a:r>
            <a:r>
              <a:rPr lang="en-GB" sz="1800" dirty="0">
                <a:effectLst/>
                <a:latin typeface="Times New Roman,Italic" pitchFamily="2" charset="0"/>
              </a:rPr>
              <a:t>   </a:t>
            </a:r>
            <a:r>
              <a:rPr lang="ar-SA" sz="1800" dirty="0">
                <a:effectLst/>
                <a:latin typeface="Times New Roman,Italic" pitchFamily="2" charset="0"/>
              </a:rPr>
              <a:t>   </a:t>
            </a:r>
            <a:r>
              <a:rPr lang="en-GB" sz="1800" dirty="0">
                <a:effectLst/>
                <a:latin typeface="Times New Roman,Italic" pitchFamily="2" charset="0"/>
              </a:rPr>
              <a:t>2- M.</a:t>
            </a:r>
            <a:r>
              <a:rPr lang="ar-SA" sz="1800" dirty="0">
                <a:effectLst/>
                <a:latin typeface="Times New Roman,Italic" pitchFamily="2" charset="0"/>
              </a:rPr>
              <a:t> </a:t>
            </a:r>
            <a:r>
              <a:rPr lang="en-GB" sz="1800" dirty="0">
                <a:effectLst/>
                <a:latin typeface="Times New Roman,Italic" pitchFamily="2" charset="0"/>
              </a:rPr>
              <a:t>luteus     3- M.</a:t>
            </a:r>
            <a:r>
              <a:rPr lang="ar-SA" sz="1800" dirty="0">
                <a:effectLst/>
                <a:latin typeface="Times New Roman,Italic" pitchFamily="2" charset="0"/>
              </a:rPr>
              <a:t> </a:t>
            </a:r>
            <a:r>
              <a:rPr lang="en-GB" sz="1800" dirty="0">
                <a:effectLst/>
                <a:latin typeface="Times New Roman,Italic" pitchFamily="2" charset="0"/>
              </a:rPr>
              <a:t>roseus </a:t>
            </a:r>
            <a:endParaRPr lang="en-US" dirty="0">
              <a:solidFill>
                <a:srgbClr val="0000FF"/>
              </a:solidFill>
              <a:latin typeface="Times New Roman,Bold" pitchFamily="2" charset="0"/>
            </a:endParaRPr>
          </a:p>
          <a:p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Culture: </a:t>
            </a:r>
            <a:endParaRPr lang="en-GB" dirty="0">
              <a:effectLst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Strictly aerobic at 37°C incubation (24 hr)</a:t>
            </a:r>
            <a:br>
              <a:rPr lang="en-GB" sz="1800" dirty="0">
                <a:effectLst/>
                <a:latin typeface="Times New Roman" panose="02020603050405020304" pitchFamily="18" charset="0"/>
              </a:rPr>
            </a:br>
            <a:r>
              <a:rPr lang="en-GB" sz="1800" dirty="0">
                <a:effectLst/>
                <a:latin typeface="Times New Roman" panose="02020603050405020304" pitchFamily="18" charset="0"/>
              </a:rPr>
              <a:t>Grow on ordinary media (Nutrient agar)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Grow on Blood agar </a:t>
            </a:r>
            <a:endParaRPr lang="en-GB" dirty="0">
              <a:latin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Grow on mannitol salt agar grow given rise to rose or pink colonies except </a:t>
            </a:r>
            <a:r>
              <a:rPr lang="en-GB" sz="1800" dirty="0">
                <a:effectLst/>
                <a:latin typeface="Times New Roman,Italic" pitchFamily="2" charset="0"/>
              </a:rPr>
              <a:t>M. luteus.</a:t>
            </a:r>
            <a:r>
              <a:rPr lang="en-US" i="1" dirty="0">
                <a:latin typeface="Times New Roman,Italic" pitchFamily="2" charset="0"/>
              </a:rPr>
              <a:t>(yellow)</a:t>
            </a:r>
            <a:r>
              <a:rPr lang="en-GB" sz="1800" i="1" dirty="0">
                <a:effectLst/>
                <a:latin typeface="Times New Roman" panose="02020603050405020304" pitchFamily="18" charset="0"/>
              </a:rPr>
              <a:t> </a:t>
            </a:r>
            <a:endParaRPr lang="en-GB" i="1" dirty="0">
              <a:effectLst/>
            </a:endParaRPr>
          </a:p>
          <a:p>
            <a:pPr>
              <a:buFont typeface="+mj-lt"/>
              <a:buAutoNum type="arabicPeriod"/>
            </a:pP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,Italic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D230F0-297C-68E4-B716-ED973D281AC1}"/>
              </a:ext>
            </a:extLst>
          </p:cNvPr>
          <p:cNvSpPr txBox="1"/>
          <p:nvPr/>
        </p:nvSpPr>
        <p:spPr>
          <a:xfrm>
            <a:off x="2050086" y="17424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effectLst/>
                <a:latin typeface="Times New Roman,BoldItalic" pitchFamily="2" charset="0"/>
              </a:rPr>
              <a:t>Micrococcus</a:t>
            </a:r>
            <a:endParaRPr lang="en-US" sz="2800" dirty="0"/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5E08D198-4754-0F54-4909-D20C1B962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5"/>
          <a:stretch/>
        </p:blipFill>
        <p:spPr>
          <a:xfrm>
            <a:off x="1249986" y="5345974"/>
            <a:ext cx="6172200" cy="1481285"/>
          </a:xfrm>
          <a:prstGeom prst="rect">
            <a:avLst/>
          </a:prstGeom>
        </p:spPr>
      </p:pic>
      <p:pic>
        <p:nvPicPr>
          <p:cNvPr id="1028" name="Picture 4" descr="Micrococcus luteus | Medical Laboratories">
            <a:extLst>
              <a:ext uri="{FF2B5EF4-FFF2-40B4-BE49-F238E27FC236}">
                <a16:creationId xmlns="" xmlns:a16="http://schemas.microsoft.com/office/drawing/2014/main" id="{B6657ED0-964A-882C-E32C-8A165704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73" y="220090"/>
            <a:ext cx="2900626" cy="20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7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1EAE1FB-B477-40F9-5D07-E965D2B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274304-0554-64C8-1F62-2441B0FC4C34}"/>
              </a:ext>
            </a:extLst>
          </p:cNvPr>
          <p:cNvSpPr txBox="1"/>
          <p:nvPr/>
        </p:nvSpPr>
        <p:spPr>
          <a:xfrm>
            <a:off x="640080" y="534758"/>
            <a:ext cx="6858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n-GB" sz="1800" dirty="0">
              <a:solidFill>
                <a:srgbClr val="0000FF"/>
              </a:solidFill>
              <a:effectLst/>
              <a:latin typeface="Times New Roman,Bold" pitchFamily="2" charset="0"/>
            </a:endParaRPr>
          </a:p>
          <a:p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Biochemical </a:t>
            </a:r>
            <a:endParaRPr lang="en-GB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 Catalase (+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ve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) </a:t>
            </a: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 Coagulase (-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ve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Oxidative-fermentation of glucose : (oxidative )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To differential between </a:t>
            </a:r>
            <a:r>
              <a:rPr lang="en-GB" sz="1800" dirty="0">
                <a:effectLst/>
                <a:latin typeface="Times New Roman,Italic" pitchFamily="2" charset="0"/>
              </a:rPr>
              <a:t>Micrococcus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and </a:t>
            </a:r>
            <a:r>
              <a:rPr lang="en-GB" sz="1800" dirty="0">
                <a:effectLst/>
                <a:latin typeface="Times New Roman,Italic" pitchFamily="2" charset="0"/>
              </a:rPr>
              <a:t>Staphylococcus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by Furazolidone test </a:t>
            </a:r>
            <a:endParaRPr lang="en-GB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>
                <a:effectLst/>
                <a:latin typeface="Times New Roman,Italic" pitchFamily="2" charset="0"/>
              </a:rPr>
              <a:t>Micrococcus </a:t>
            </a:r>
            <a:r>
              <a:rPr lang="en-GB" dirty="0">
                <a:effectLst/>
                <a:latin typeface="Times New Roman" panose="02020603050405020304" pitchFamily="18" charset="0"/>
              </a:rPr>
              <a:t>→ resistance.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>
                <a:effectLst/>
                <a:latin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Times New Roman,Italic" pitchFamily="2" charset="0"/>
              </a:rPr>
              <a:t>Staphylococcus </a:t>
            </a:r>
            <a:r>
              <a:rPr lang="en-GB" dirty="0">
                <a:effectLst/>
                <a:latin typeface="Times New Roman" panose="02020603050405020304" pitchFamily="18" charset="0"/>
              </a:rPr>
              <a:t>→ sensitive</a:t>
            </a:r>
            <a:endParaRPr lang="en-GB" dirty="0"/>
          </a:p>
          <a:p>
            <a:endParaRPr lang="en-GB" sz="1800" dirty="0">
              <a:solidFill>
                <a:srgbClr val="0000FF"/>
              </a:solidFill>
              <a:effectLst/>
              <a:latin typeface="Times New Roman,Bold" pitchFamily="2" charset="0"/>
            </a:endParaRPr>
          </a:p>
          <a:p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Disease:</a:t>
            </a:r>
            <a:b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</a:br>
            <a:r>
              <a:rPr lang="en-GB" sz="1800" dirty="0">
                <a:effectLst/>
                <a:latin typeface="Times New Roman" panose="02020603050405020304" pitchFamily="18" charset="0"/>
              </a:rPr>
              <a:t>Acute endocarditis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Urinary tract infection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Mastitis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Chest infection</a:t>
            </a:r>
            <a:br>
              <a:rPr lang="en-GB" sz="1800" dirty="0">
                <a:effectLst/>
                <a:latin typeface="Times New Roman" panose="02020603050405020304" pitchFamily="18" charset="0"/>
              </a:rPr>
            </a:br>
            <a:endParaRPr lang="en-GB" sz="1800" dirty="0">
              <a:effectLst/>
              <a:latin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Resistance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:</a:t>
            </a:r>
            <a:br>
              <a:rPr lang="en-GB" sz="1800" dirty="0">
                <a:effectLst/>
                <a:latin typeface="Times New Roman" panose="02020603050405020304" pitchFamily="18" charset="0"/>
              </a:rPr>
            </a:br>
            <a:r>
              <a:rPr lang="en-GB" sz="1800" dirty="0">
                <a:effectLst/>
                <a:latin typeface="Times New Roman" panose="02020603050405020304" pitchFamily="18" charset="0"/>
              </a:rPr>
              <a:t>Resistant to many antibiotics </a:t>
            </a:r>
            <a:endParaRPr lang="en-GB" dirty="0"/>
          </a:p>
          <a:p>
            <a:pPr>
              <a:buFont typeface="+mj-lt"/>
              <a:buAutoNum type="arabicPeriod"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24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1C81ADB-B465-8BE1-866D-023C01E6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365970-1C68-27D1-5A83-1D1FFFE659B0}"/>
              </a:ext>
            </a:extLst>
          </p:cNvPr>
          <p:cNvSpPr txBox="1"/>
          <p:nvPr/>
        </p:nvSpPr>
        <p:spPr>
          <a:xfrm>
            <a:off x="2081604" y="12730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Times New Roman,BoldItalic" pitchFamily="2" charset="0"/>
              </a:rPr>
              <a:t>Streptococcus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664F18-136B-15CC-51AF-FF77D49356DA}"/>
              </a:ext>
            </a:extLst>
          </p:cNvPr>
          <p:cNvSpPr txBox="1"/>
          <p:nvPr/>
        </p:nvSpPr>
        <p:spPr>
          <a:xfrm>
            <a:off x="683110" y="1053814"/>
            <a:ext cx="82802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,Bold" pitchFamily="2" charset="0"/>
              </a:rPr>
              <a:t>General characteristics</a:t>
            </a:r>
          </a:p>
          <a:p>
            <a:r>
              <a:rPr lang="en-GB" sz="1800" dirty="0">
                <a:solidFill>
                  <a:srgbClr val="3366FF"/>
                </a:solidFill>
                <a:effectLst/>
                <a:latin typeface="Times New Roman,Bold" pitchFamily="2" charset="0"/>
              </a:rPr>
              <a:t>Morphology: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 Gram (+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ve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) cocci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  Arrangement : chain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 Non motile </a:t>
            </a:r>
            <a:endParaRPr lang="ar-SA" sz="1800" dirty="0">
              <a:effectLst/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 N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on sporulated </a:t>
            </a:r>
            <a:endParaRPr lang="ar-SA" sz="1800" dirty="0">
              <a:effectLst/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 Capsulated or not . </a:t>
            </a:r>
            <a:endParaRPr lang="en-GB" dirty="0">
              <a:effectLst/>
            </a:endParaRPr>
          </a:p>
          <a:p>
            <a:endParaRPr lang="en-GB" dirty="0">
              <a:solidFill>
                <a:srgbClr val="3366FF"/>
              </a:solidFill>
              <a:latin typeface="Times New Roman,Bold" pitchFamily="2" charset="0"/>
            </a:endParaRPr>
          </a:p>
          <a:p>
            <a:r>
              <a:rPr lang="en-GB" dirty="0">
                <a:solidFill>
                  <a:srgbClr val="3366FF"/>
                </a:solidFill>
                <a:latin typeface="Times New Roman,Bold" pitchFamily="2" charset="0"/>
              </a:rPr>
              <a:t>Biochemical</a:t>
            </a:r>
            <a:r>
              <a:rPr lang="en-GB" sz="1800" dirty="0">
                <a:solidFill>
                  <a:srgbClr val="0000FF"/>
                </a:solidFill>
                <a:effectLst/>
                <a:latin typeface="Times New Roman,Bold" pitchFamily="2" charset="0"/>
              </a:rPr>
              <a:t> </a:t>
            </a:r>
            <a:endParaRPr lang="en-GB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 Catalase (</a:t>
            </a:r>
            <a:r>
              <a:rPr lang="ar-SA" sz="1800" dirty="0">
                <a:effectLst/>
                <a:latin typeface="Times New Roman" panose="02020603050405020304" pitchFamily="18" charset="0"/>
              </a:rPr>
              <a:t>-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ve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) </a:t>
            </a:r>
            <a:endParaRPr lang="en-GB" dirty="0">
              <a:latin typeface="Times New Roman" panose="02020603050405020304" pitchFamily="18" charset="0"/>
            </a:endParaRPr>
          </a:p>
          <a:p>
            <a:endParaRPr lang="en-GB" sz="1800" dirty="0">
              <a:solidFill>
                <a:srgbClr val="3366FF"/>
              </a:solidFill>
              <a:effectLst/>
              <a:latin typeface="Times New Roman,Bold" pitchFamily="2" charset="0"/>
            </a:endParaRPr>
          </a:p>
          <a:p>
            <a:r>
              <a:rPr lang="en-GB" sz="1800" dirty="0">
                <a:solidFill>
                  <a:srgbClr val="3366FF"/>
                </a:solidFill>
                <a:effectLst/>
                <a:latin typeface="Times New Roman,Bold" pitchFamily="2" charset="0"/>
              </a:rPr>
              <a:t>Culture characters : </a:t>
            </a:r>
            <a:endParaRPr lang="en-GB" dirty="0">
              <a:solidFill>
                <a:srgbClr val="3366FF"/>
              </a:solidFill>
              <a:latin typeface="Times New Roman,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Facultative anaerobic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On fluid media : Sediment</a:t>
            </a: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Grow very poor on ordinary media as dew drops like colonies, but growth enhanced with blood or serum and glucose 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Streptocococcus pyogenes - Infectious Disease Advisor">
            <a:extLst>
              <a:ext uri="{FF2B5EF4-FFF2-40B4-BE49-F238E27FC236}">
                <a16:creationId xmlns="" xmlns:a16="http://schemas.microsoft.com/office/drawing/2014/main" id="{0DD781A4-1756-FE1E-5786-AAF76767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95" y="897673"/>
            <a:ext cx="34417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9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6BA2881-0BED-373F-E69E-370DF46B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6766C1-B6CE-AC70-DDE6-458D6666A047}"/>
              </a:ext>
            </a:extLst>
          </p:cNvPr>
          <p:cNvSpPr txBox="1"/>
          <p:nvPr/>
        </p:nvSpPr>
        <p:spPr>
          <a:xfrm>
            <a:off x="1675700" y="225475"/>
            <a:ext cx="56389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BF0000"/>
                </a:solidFill>
                <a:effectLst/>
                <a:latin typeface="Times New Roman,Bold" pitchFamily="2" charset="0"/>
              </a:rPr>
              <a:t/>
            </a:r>
            <a:br>
              <a:rPr lang="en-GB" sz="2800" dirty="0">
                <a:solidFill>
                  <a:srgbClr val="BF0000"/>
                </a:solidFill>
                <a:effectLst/>
                <a:latin typeface="Times New Roman,Bold" pitchFamily="2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Classification of Streptococci and Enterococci based on </a:t>
            </a:r>
            <a:endParaRPr lang="en-US" sz="2800" dirty="0">
              <a:solidFill>
                <a:srgbClr val="FF0000"/>
              </a:solidFill>
              <a:latin typeface="Times"/>
              <a:cs typeface="Times"/>
            </a:endParaRPr>
          </a:p>
          <a:p>
            <a:pPr algn="ctr"/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A0BB1D-0017-4760-B056-A092B1AFAEF9}"/>
              </a:ext>
            </a:extLst>
          </p:cNvPr>
          <p:cNvSpPr txBox="1"/>
          <p:nvPr/>
        </p:nvSpPr>
        <p:spPr>
          <a:xfrm>
            <a:off x="822958" y="2165727"/>
            <a:ext cx="79983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Brown`s  classification: 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 on the degree of </a:t>
            </a:r>
            <a:r>
              <a:rPr lang="en-GB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Sherman`s  classification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 on the ability of the microorganism to grow at 10°C and 45°C </a:t>
            </a:r>
          </a:p>
          <a:p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</a:t>
            </a:r>
            <a:r>
              <a:rPr lang="en-GB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ancefield  classification: 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 on carbohydrate Antigen in the cell wall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9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959" y="82528"/>
            <a:ext cx="453997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GB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Brown`s  classification:</a:t>
            </a:r>
            <a:endParaRPr lang="ar-SA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ar-SA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 on degree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on blood agar        </a:t>
            </a:r>
            <a:endParaRPr lang="en-US" dirty="0">
              <a:solidFill>
                <a:srgbClr val="8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Beta-hemolytic (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Complete lysis of red cells surrounding the colony, it appears as a clear zone.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most pathogenic group </a:t>
            </a:r>
            <a:endParaRPr lang="ar-SA" sz="1800" dirty="0"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e.g. Strep. Pyogenes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Alpha-hemolytic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(α)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Partial hemolysis (greenish discoloration) associated with reduction of red cell hemoglobin.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Mild</a:t>
            </a: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pathogenic group</a:t>
            </a:r>
            <a:endParaRPr lang="ar-SA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7C2F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e.g.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Strep.</a:t>
            </a:r>
            <a:r>
              <a:rPr lang="en-US" i="1" dirty="0">
                <a:solidFill>
                  <a:srgbClr val="3B7C2F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pneumoniae </a:t>
            </a:r>
            <a:r>
              <a:rPr lang="en-US" dirty="0">
                <a:solidFill>
                  <a:srgbClr val="3B7C2F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solidFill>
                  <a:srgbClr val="3B7C2F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Strep</a:t>
            </a:r>
            <a:r>
              <a:rPr lang="en-GB" i="1" dirty="0">
                <a:solidFill>
                  <a:srgbClr val="008000"/>
                </a:solidFill>
                <a:latin typeface="Times New Roman,Italic" pitchFamily="2" charset="0"/>
                <a:ea typeface="Times New Roman" charset="0"/>
                <a:cs typeface="Times New Roman" panose="02020603050405020304" pitchFamily="18" charset="0"/>
              </a:rPr>
              <a:t>.</a:t>
            </a:r>
            <a:r>
              <a:rPr lang="ar-SA" i="1" dirty="0">
                <a:solidFill>
                  <a:srgbClr val="008000"/>
                </a:solidFill>
                <a:latin typeface="Times New Roman,Italic" pitchFamily="2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viridans</a:t>
            </a:r>
            <a:r>
              <a:rPr lang="en-GB" sz="1800" dirty="0">
                <a:effectLst/>
                <a:latin typeface="Times New Roman,Italic" pitchFamily="2" charset="0"/>
              </a:rPr>
              <a:t/>
            </a:r>
            <a:br>
              <a:rPr lang="en-GB" sz="1800" dirty="0">
                <a:effectLst/>
                <a:latin typeface="Times New Roman,Italic" pitchFamily="2" charset="0"/>
              </a:rPr>
            </a:br>
            <a:endParaRPr lang="en-GB" dirty="0"/>
          </a:p>
          <a:p>
            <a:pPr algn="just"/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Gamma-hemolysis (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  Non hemolytic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(Mainly saprophytic)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7C2F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e.g. </a:t>
            </a:r>
            <a:r>
              <a:rPr lang="en-GB" i="1" dirty="0">
                <a:solidFill>
                  <a:srgbClr val="3B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lactis </a:t>
            </a:r>
            <a:r>
              <a:rPr lang="en-GB" dirty="0">
                <a:solidFill>
                  <a:srgbClr val="3B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solidFill>
                  <a:srgbClr val="3B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solidFill>
                  <a:srgbClr val="3B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3B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3B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Enterococcus </a:t>
            </a:r>
            <a:r>
              <a:rPr lang="en-US" i="1" dirty="0">
                <a:solidFill>
                  <a:srgbClr val="3B7C2F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faecalis 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 descr="in on Mi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90" y="402908"/>
            <a:ext cx="1878804" cy="14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emolysis of Streptococci and its types with examp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5"/>
          <a:stretch/>
        </p:blipFill>
        <p:spPr bwMode="auto">
          <a:xfrm>
            <a:off x="4855937" y="2022094"/>
            <a:ext cx="3867439" cy="15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7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518D56B-4BAA-1C46-F54F-7C283147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C4FBA7-FA25-DF7E-3FC3-DB2311FEDA47}"/>
              </a:ext>
            </a:extLst>
          </p:cNvPr>
          <p:cNvSpPr txBox="1"/>
          <p:nvPr/>
        </p:nvSpPr>
        <p:spPr>
          <a:xfrm>
            <a:off x="532502" y="0"/>
            <a:ext cx="867294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Sherman`s classification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/Physiological properties 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BF0000"/>
              </a:solidFill>
              <a:effectLst/>
              <a:highlight>
                <a:srgbClr val="FFFF00"/>
              </a:highlight>
              <a:latin typeface="Times New Roman,Bold" pitchFamily="2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depend on the ability of microorganism to grow at 10°C and 45°C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CFB556A4-F6C1-8C89-30A3-8E2A7090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54487"/>
              </p:ext>
            </p:extLst>
          </p:nvPr>
        </p:nvGraphicFramePr>
        <p:xfrm>
          <a:off x="50428" y="1412240"/>
          <a:ext cx="867294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650">
                  <a:extLst>
                    <a:ext uri="{9D8B030D-6E8A-4147-A177-3AD203B41FA5}">
                      <a16:colId xmlns="" xmlns:a16="http://schemas.microsoft.com/office/drawing/2014/main" val="2868718652"/>
                    </a:ext>
                  </a:extLst>
                </a:gridCol>
                <a:gridCol w="1815824">
                  <a:extLst>
                    <a:ext uri="{9D8B030D-6E8A-4147-A177-3AD203B41FA5}">
                      <a16:colId xmlns="" xmlns:a16="http://schemas.microsoft.com/office/drawing/2014/main" val="2077283132"/>
                    </a:ext>
                  </a:extLst>
                </a:gridCol>
                <a:gridCol w="2168237">
                  <a:extLst>
                    <a:ext uri="{9D8B030D-6E8A-4147-A177-3AD203B41FA5}">
                      <a16:colId xmlns="" xmlns:a16="http://schemas.microsoft.com/office/drawing/2014/main" val="3931837472"/>
                    </a:ext>
                  </a:extLst>
                </a:gridCol>
                <a:gridCol w="2168237">
                  <a:extLst>
                    <a:ext uri="{9D8B030D-6E8A-4147-A177-3AD203B41FA5}">
                      <a16:colId xmlns="" xmlns:a16="http://schemas.microsoft.com/office/drawing/2014/main" val="2645736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grow at 10°C </a:t>
                      </a:r>
                      <a:endParaRPr lang="en-GB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grow at 45°C </a:t>
                      </a:r>
                      <a:endParaRPr lang="en-GB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6.5 % NaCl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445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Pyogenic group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800" b="0" i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GB" sz="1800" b="0" i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pyogens</a:t>
                      </a:r>
                      <a:r>
                        <a:rPr lang="en-GB" sz="1800" b="0" i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b="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023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Enterococci group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Enterococcus faecalis </a:t>
                      </a:r>
                      <a:endParaRPr lang="en-GB" sz="1800" b="0" i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713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Lactic group: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S. lactis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en-GB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636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Viridans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group</a:t>
                      </a:r>
                      <a:endParaRPr lang="en-GB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GB" sz="1800" b="0" i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viridans</a:t>
                      </a:r>
                      <a:r>
                        <a:rPr lang="en-GB" sz="1800" b="0" i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b="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14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4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9B2D767-C4BC-42DE-41A2-493F48E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28C274-0ECE-39F5-09B3-A7E38BD7B385}"/>
              </a:ext>
            </a:extLst>
          </p:cNvPr>
          <p:cNvSpPr txBox="1"/>
          <p:nvPr/>
        </p:nvSpPr>
        <p:spPr>
          <a:xfrm>
            <a:off x="325420" y="113047"/>
            <a:ext cx="863798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Lancefield classification </a:t>
            </a:r>
          </a:p>
          <a:p>
            <a:endParaRPr lang="en-GB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 on carbohydrate Antigen in the cell wall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streptococci based on the serologic reactivity of "cell wall" polysaccharide antigens described by Rebecca Lancefield.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Serological detection of cell wall antigens:  streptococci can be classified alphabetically according to the possession of specific cell wall antigens (Lancefield groups A–H , K–V and 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untypable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BF0000"/>
                </a:solidFill>
                <a:effectLst/>
                <a:latin typeface="Times New Roman,Bold" pitchFamily="2" charset="0"/>
              </a:rPr>
              <a:t>Group A : </a:t>
            </a:r>
          </a:p>
          <a:p>
            <a:r>
              <a:rPr lang="en-GB" sz="1800" dirty="0">
                <a:effectLst/>
                <a:latin typeface="Times New Roman,Italic" pitchFamily="2" charset="0"/>
              </a:rPr>
              <a:t>S. </a:t>
            </a:r>
            <a:r>
              <a:rPr lang="en-GB" sz="1800" dirty="0" err="1">
                <a:effectLst/>
                <a:latin typeface="Times New Roman,Italic" pitchFamily="2" charset="0"/>
              </a:rPr>
              <a:t>pyogens</a:t>
            </a:r>
            <a:r>
              <a:rPr lang="en-GB" sz="1800" dirty="0">
                <a:effectLst/>
                <a:latin typeface="Times New Roman,Italic" pitchFamily="2" charset="0"/>
              </a:rPr>
              <a:t> </a:t>
            </a:r>
          </a:p>
          <a:p>
            <a:r>
              <a:rPr lang="en-GB" sz="1800" dirty="0">
                <a:solidFill>
                  <a:srgbClr val="BF0000"/>
                </a:solidFill>
                <a:effectLst/>
                <a:latin typeface="Times New Roman,Bold" pitchFamily="2" charset="0"/>
              </a:rPr>
              <a:t>Group B: </a:t>
            </a:r>
            <a:endParaRPr lang="en-GB" dirty="0"/>
          </a:p>
          <a:p>
            <a:r>
              <a:rPr lang="en-GB" sz="1800" dirty="0">
                <a:effectLst/>
                <a:latin typeface="Times New Roman,Italic" pitchFamily="2" charset="0"/>
              </a:rPr>
              <a:t>S. agalactia </a:t>
            </a:r>
          </a:p>
          <a:p>
            <a:r>
              <a:rPr lang="en-GB" sz="1800" dirty="0">
                <a:solidFill>
                  <a:srgbClr val="BF0000"/>
                </a:solidFill>
                <a:effectLst/>
                <a:latin typeface="Times New Roman,Bold" pitchFamily="2" charset="0"/>
              </a:rPr>
              <a:t>Group C: </a:t>
            </a:r>
            <a:endParaRPr lang="en-GB" dirty="0"/>
          </a:p>
          <a:p>
            <a:r>
              <a:rPr lang="en-GB" sz="1800" dirty="0">
                <a:effectLst/>
                <a:latin typeface="Times New Roman,Italic" pitchFamily="2" charset="0"/>
              </a:rPr>
              <a:t>S. </a:t>
            </a:r>
            <a:r>
              <a:rPr lang="en-GB" dirty="0" err="1">
                <a:latin typeface="Times New Roman,Italic" pitchFamily="2" charset="0"/>
              </a:rPr>
              <a:t>dysgalactiae</a:t>
            </a:r>
            <a:r>
              <a:rPr lang="en-GB" dirty="0">
                <a:latin typeface="Times New Roman,Italic" pitchFamily="2" charset="0"/>
              </a:rPr>
              <a:t> →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mastitis in cattle. </a:t>
            </a:r>
          </a:p>
          <a:p>
            <a:r>
              <a:rPr lang="en-GB" sz="1800" dirty="0">
                <a:solidFill>
                  <a:srgbClr val="BF0000"/>
                </a:solidFill>
                <a:effectLst/>
                <a:latin typeface="Times New Roman,Bold" pitchFamily="2" charset="0"/>
              </a:rPr>
              <a:t>Group D:</a:t>
            </a:r>
            <a:br>
              <a:rPr lang="en-GB" sz="1800" dirty="0">
                <a:solidFill>
                  <a:srgbClr val="BF0000"/>
                </a:solidFill>
                <a:effectLst/>
                <a:latin typeface="Times New Roman,Bold" pitchFamily="2" charset="0"/>
              </a:rPr>
            </a:br>
            <a:r>
              <a:rPr lang="en-GB" dirty="0">
                <a:latin typeface="Times New Roman,Italic" pitchFamily="2" charset="0"/>
              </a:rPr>
              <a:t>Enterococcus faecalis (</a:t>
            </a:r>
            <a:r>
              <a:rPr lang="en-GB" dirty="0">
                <a:latin typeface="Times New Roman" panose="02020603050405020304" pitchFamily="18" charset="0"/>
              </a:rPr>
              <a:t>previously identified as </a:t>
            </a:r>
            <a:r>
              <a:rPr lang="en-GB" i="1" dirty="0">
                <a:latin typeface="Times New Roman" panose="02020603050405020304" pitchFamily="18" charset="0"/>
              </a:rPr>
              <a:t>Streptococcus faecalis</a:t>
            </a:r>
            <a:r>
              <a:rPr lang="en-GB" dirty="0">
                <a:latin typeface="Times New Roman" panose="02020603050405020304" pitchFamily="18" charset="0"/>
              </a:rPr>
              <a:t>)</a:t>
            </a:r>
          </a:p>
          <a:p>
            <a:r>
              <a:rPr lang="en-GB" sz="1800" dirty="0">
                <a:solidFill>
                  <a:srgbClr val="BF0000"/>
                </a:solidFill>
                <a:effectLst/>
                <a:latin typeface="Times New Roman,Bold" pitchFamily="2" charset="0"/>
              </a:rPr>
              <a:t>Group G, N, K :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→ animal strain </a:t>
            </a:r>
            <a:endParaRPr lang="en-GB" dirty="0"/>
          </a:p>
          <a:p>
            <a:r>
              <a:rPr lang="en-GB" sz="1800" dirty="0">
                <a:effectLst/>
                <a:latin typeface="Times New Roman,Italic" pitchFamily="2" charset="0"/>
              </a:rPr>
              <a:t>S. lactis </a:t>
            </a:r>
          </a:p>
          <a:p>
            <a:r>
              <a:rPr lang="en-GB" sz="1800" dirty="0" err="1">
                <a:solidFill>
                  <a:srgbClr val="BF0000"/>
                </a:solidFill>
                <a:effectLst/>
                <a:latin typeface="Times New Roman,Bold" pitchFamily="2" charset="0"/>
              </a:rPr>
              <a:t>untypable</a:t>
            </a:r>
            <a:r>
              <a:rPr lang="en-GB" sz="1800" dirty="0">
                <a:solidFill>
                  <a:srgbClr val="BF0000"/>
                </a:solidFill>
                <a:effectLst/>
                <a:latin typeface="Times New Roman,Bold" pitchFamily="2" charset="0"/>
              </a:rPr>
              <a:t> group </a:t>
            </a:r>
            <a:endParaRPr lang="en-GB" dirty="0"/>
          </a:p>
          <a:p>
            <a:r>
              <a:rPr lang="en-GB" sz="1800" dirty="0">
                <a:effectLst/>
                <a:latin typeface="Times New Roman,Italic" pitchFamily="2" charset="0"/>
              </a:rPr>
              <a:t>S. pneumonia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→ pneumonia in man. </a:t>
            </a:r>
          </a:p>
          <a:p>
            <a:r>
              <a:rPr lang="en-GB" sz="1800" dirty="0">
                <a:effectLst/>
                <a:latin typeface="Times New Roman,Italic" pitchFamily="2" charset="0"/>
              </a:rPr>
              <a:t>S. </a:t>
            </a:r>
            <a:r>
              <a:rPr lang="en-GB" sz="1800" dirty="0" err="1">
                <a:effectLst/>
                <a:latin typeface="Times New Roman,Italic" pitchFamily="2" charset="0"/>
              </a:rPr>
              <a:t>uberis</a:t>
            </a:r>
            <a:r>
              <a:rPr lang="en-GB" sz="1800" dirty="0">
                <a:effectLst/>
                <a:latin typeface="Times New Roman,Italic" pitchFamily="2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→ mastitis in cattle.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61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29" y="866666"/>
            <a:ext cx="87389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"/>
              </a:rPr>
              <a:t>General</a:t>
            </a:r>
            <a:r>
              <a:rPr lang="en-US" sz="2000" b="1" baseline="30000" dirty="0">
                <a:solidFill>
                  <a:srgbClr val="7030A0"/>
                </a:solidFill>
                <a:latin typeface="Times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"/>
              </a:rPr>
              <a:t>characteristics</a:t>
            </a:r>
          </a:p>
          <a:p>
            <a:endParaRPr lang="en-US" sz="2400" b="1" dirty="0">
              <a:solidFill>
                <a:srgbClr val="7030A0"/>
              </a:solidFill>
              <a:latin typeface="Times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1800" dirty="0">
                <a:solidFill>
                  <a:srgbClr val="0070C0"/>
                </a:solidFill>
                <a:effectLst/>
                <a:latin typeface="Times New Roman,Bold" pitchFamily="2" charset="0"/>
              </a:rPr>
              <a:t>Morphology</a:t>
            </a:r>
            <a:r>
              <a:rPr lang="en-GB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As general characters , (</a:t>
            </a:r>
            <a:r>
              <a:rPr lang="en-US" dirty="0">
                <a:latin typeface="Times"/>
              </a:rPr>
              <a:t>have a capsule composed of hyaluronic acid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,Bold" pitchFamily="2" charset="0"/>
              </a:rPr>
              <a:t>Culture character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: As general character  + </a:t>
            </a:r>
            <a:r>
              <a:rPr lang="el-GR" sz="1800" dirty="0">
                <a:effectLst/>
                <a:latin typeface="Times New Roman" panose="02020603050405020304" pitchFamily="18" charset="0"/>
              </a:rPr>
              <a:t>β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hemolysis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</a:t>
            </a:r>
            <a:endParaRPr lang="en-GB" dirty="0"/>
          </a:p>
          <a:p>
            <a:pPr lvl="2"/>
            <a:r>
              <a:rPr lang="en-US" dirty="0">
                <a:latin typeface="Times"/>
              </a:rPr>
              <a:t>Requires enriched medium containing blood to grow.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,Bold" pitchFamily="2" charset="0"/>
              </a:rPr>
              <a:t>Biochemical test : </a:t>
            </a:r>
            <a:r>
              <a:rPr lang="en-GB" dirty="0">
                <a:effectLst/>
                <a:latin typeface="Times New Roman" panose="02020603050405020304" pitchFamily="18" charset="0"/>
              </a:rPr>
              <a:t>As general character</a:t>
            </a: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,Bold" pitchFamily="2" charset="0"/>
              </a:rPr>
              <a:t>Antibiotic </a:t>
            </a:r>
            <a:r>
              <a:rPr lang="en-GB" dirty="0" err="1">
                <a:solidFill>
                  <a:srgbClr val="0070C0"/>
                </a:solidFill>
                <a:latin typeface="Times New Roman,Bold" pitchFamily="2" charset="0"/>
              </a:rPr>
              <a:t>sensitivity: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Bacitracin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sensitive </a:t>
            </a:r>
            <a:endParaRPr lang="ar-SA" dirty="0">
              <a:latin typeface="Times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i="1" dirty="0">
                <a:latin typeface="Times New Roman" charset="0"/>
                <a:ea typeface="Times New Roman" charset="0"/>
              </a:rPr>
              <a:t>Strep. </a:t>
            </a:r>
            <a:r>
              <a:rPr lang="en-US" i="1" dirty="0">
                <a:latin typeface="Times"/>
              </a:rPr>
              <a:t>pyogenes </a:t>
            </a:r>
            <a:r>
              <a:rPr lang="en-US" dirty="0">
                <a:latin typeface="Times"/>
              </a:rPr>
              <a:t>is usually an exogenous secondary invader, following viral disease or disturbances in the normal flora 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Times"/>
            </a:endParaRPr>
          </a:p>
          <a:p>
            <a:pPr marL="457200" indent="-457200">
              <a:buFont typeface="Arial" charset="0"/>
              <a:buChar char="•"/>
            </a:pPr>
            <a:endParaRPr lang="ar-SA" dirty="0">
              <a:latin typeface="Times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Times"/>
              </a:rPr>
              <a:t>Disease</a:t>
            </a:r>
            <a:r>
              <a:rPr lang="en-GB" b="1" dirty="0">
                <a:solidFill>
                  <a:srgbClr val="7030A0"/>
                </a:solidFill>
                <a:latin typeface="Times"/>
              </a:rPr>
              <a:t>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</a:rPr>
              <a:t>affect the human causing scarlet fever-acute tonsillitis – abscess – sore throat – otitis media- puerperal sepsis and pyogenic infection </a:t>
            </a:r>
            <a:endParaRPr lang="ar-SA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Also cause post streptococcus disease as :  Rheumatic fever </a:t>
            </a:r>
            <a:r>
              <a:rPr lang="en-GB" dirty="0">
                <a:latin typeface="Times New Roman" panose="02020603050405020304" pitchFamily="18" charset="0"/>
              </a:rPr>
              <a:t>(It is an autoimmune disease due to the similarity between Ag on the heart muscle and on Streptococcus, so the Ab-formed against Streptococcus will attack the heart → Carditis )</a:t>
            </a:r>
            <a:endParaRPr lang="ar-SA" sz="1800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Rheumatic kidney.</a:t>
            </a:r>
            <a:endParaRPr lang="ar-SA" sz="1800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Bovine mastitis in cattle. </a:t>
            </a:r>
            <a:endParaRPr lang="ar-SA" sz="180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400" baseline="30000" dirty="0">
              <a:latin typeface="Times"/>
              <a:cs typeface="Time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529" y="55890"/>
            <a:ext cx="8821272" cy="575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Group A streptococcus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)</a:t>
            </a:r>
            <a:r>
              <a:rPr lang="en-US" sz="2800" b="1" i="1" dirty="0">
                <a:solidFill>
                  <a:srgbClr val="FF0000"/>
                </a:solidFill>
                <a:latin typeface="Times"/>
                <a:cs typeface="Times"/>
              </a:rPr>
              <a:t> Streptococcus pyogenes</a:t>
            </a:r>
            <a:endParaRPr lang="ar-SA" sz="2800" b="1" i="1" dirty="0">
              <a:solidFill>
                <a:srgbClr val="FF0000"/>
              </a:solidFill>
              <a:latin typeface="Times"/>
              <a:cs typeface="Times"/>
            </a:endParaRPr>
          </a:p>
          <a:p>
            <a:pPr algn="ctr"/>
            <a:endParaRPr lang="en-US" sz="2000" baseline="30000" dirty="0">
              <a:solidFill>
                <a:schemeClr val="tx1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4ED0-5DE5-B04C-A69C-FE50D2F354D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3149"/>
          <a:stretch/>
        </p:blipFill>
        <p:spPr>
          <a:xfrm>
            <a:off x="7046981" y="643590"/>
            <a:ext cx="1791367" cy="8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8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4876</TotalTime>
  <Words>1086</Words>
  <Application>Microsoft Office PowerPoint</Application>
  <PresentationFormat>On-screen Show (4:3)</PresentationFormat>
  <Paragraphs>231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alsheikh</dc:creator>
  <cp:lastModifiedBy>Prof. Dr. Ihab</cp:lastModifiedBy>
  <cp:revision>130</cp:revision>
  <cp:lastPrinted>2020-09-15T19:35:29Z</cp:lastPrinted>
  <dcterms:created xsi:type="dcterms:W3CDTF">2018-09-06T09:27:38Z</dcterms:created>
  <dcterms:modified xsi:type="dcterms:W3CDTF">2025-02-08T10:41:02Z</dcterms:modified>
</cp:coreProperties>
</file>