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71" r:id="rId4"/>
    <p:sldId id="259" r:id="rId5"/>
    <p:sldId id="260" r:id="rId6"/>
    <p:sldId id="261" r:id="rId7"/>
    <p:sldId id="262" r:id="rId8"/>
    <p:sldId id="263" r:id="rId9"/>
    <p:sldId id="264" r:id="rId10"/>
    <p:sldId id="265" r:id="rId11"/>
    <p:sldId id="266" r:id="rId12"/>
    <p:sldId id="267" r:id="rId13"/>
    <p:sldId id="272" r:id="rId14"/>
    <p:sldId id="268" r:id="rId15"/>
    <p:sldId id="27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9F7D-0353-4395-8F11-BE60E263D5A6}"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7D8AD-CA6F-4A23-9AEB-3A4C7536883D}" type="slidenum">
              <a:rPr lang="en-US" smtClean="0"/>
              <a:t>‹#›</a:t>
            </a:fld>
            <a:endParaRPr lang="en-US"/>
          </a:p>
        </p:txBody>
      </p:sp>
    </p:spTree>
    <p:extLst>
      <p:ext uri="{BB962C8B-B14F-4D97-AF65-F5344CB8AC3E}">
        <p14:creationId xmlns:p14="http://schemas.microsoft.com/office/powerpoint/2010/main" val="258624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2</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132749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12</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182049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14</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306329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4</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263597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5</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31365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6</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21955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7</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15821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8</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181854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9</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230859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10</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270029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88D200-B163-49B8-91B4-ABC44E23B153}" type="slidenum">
              <a:rPr lang="en-US" smtClean="0">
                <a:solidFill>
                  <a:prstClr val="black"/>
                </a:solidFill>
              </a:rPr>
              <a:pPr/>
              <a:t>11</a:t>
            </a:fld>
            <a:endParaRPr lang="en-US">
              <a:solidFill>
                <a:prstClr val="black"/>
              </a:solidFill>
            </a:endParaRPr>
          </a:p>
        </p:txBody>
      </p:sp>
      <p:sp>
        <p:nvSpPr>
          <p:cNvPr id="5" name="Footer Placeholder 4"/>
          <p:cNvSpPr>
            <a:spLocks noGrp="1"/>
          </p:cNvSpPr>
          <p:nvPr>
            <p:ph type="ftr" sz="quarter" idx="11"/>
          </p:nvPr>
        </p:nvSpPr>
        <p:spPr/>
        <p:txBody>
          <a:bodyPr/>
          <a:lstStyle/>
          <a:p>
            <a:r>
              <a:rPr lang="ar-SA" smtClean="0">
                <a:solidFill>
                  <a:prstClr val="black"/>
                </a:solidFill>
              </a:rPr>
              <a:t>المحاضرة الأولى </a:t>
            </a:r>
            <a:r>
              <a:rPr lang="en-US" smtClean="0">
                <a:solidFill>
                  <a:prstClr val="black"/>
                </a:solidFill>
              </a:rPr>
              <a:t>Welcoming and syllabus</a:t>
            </a:r>
            <a:endParaRPr lang="en-US">
              <a:solidFill>
                <a:prstClr val="black"/>
              </a:solidFill>
            </a:endParaRPr>
          </a:p>
        </p:txBody>
      </p:sp>
      <p:sp>
        <p:nvSpPr>
          <p:cNvPr id="6" name="Header Placeholder 5"/>
          <p:cNvSpPr>
            <a:spLocks noGrp="1"/>
          </p:cNvSpPr>
          <p:nvPr>
            <p:ph type="hdr" sz="quarter" idx="12"/>
          </p:nvPr>
        </p:nvSpPr>
        <p:spPr/>
        <p:txBody>
          <a:bodyPr/>
          <a:lstStyle/>
          <a:p>
            <a:r>
              <a:rPr lang="ar-SA" dirty="0" smtClean="0">
                <a:solidFill>
                  <a:prstClr val="black"/>
                </a:solidFill>
              </a:rPr>
              <a:t>الشعبة ....</a:t>
            </a:r>
            <a:endParaRPr lang="en-US" dirty="0">
              <a:solidFill>
                <a:prstClr val="black"/>
              </a:solidFill>
            </a:endParaRPr>
          </a:p>
        </p:txBody>
      </p:sp>
    </p:spTree>
    <p:extLst>
      <p:ext uri="{BB962C8B-B14F-4D97-AF65-F5344CB8AC3E}">
        <p14:creationId xmlns:p14="http://schemas.microsoft.com/office/powerpoint/2010/main" val="269420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560A6-CC93-46E2-A089-A92EA9D9DD6D}" type="datetime1">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13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E06CF1-75AE-46E1-B14F-A2F0E5AB071F}" type="datetime1">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74890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E6C315-21D7-4938-B311-D971BB0096D0}" type="datetime1">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14977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5EB09-8572-4EA6-8325-6BB075513E4B}" type="datetime1">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330969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2B003-F6A4-42DD-A54D-5FDBEB7A0F91}" type="datetime1">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CBEA-8775-47FF-B5AE-80BB080D233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52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0ED78D-E489-4CF5-BB24-80306776157D}" type="datetime1">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29736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1EC809-319C-4B25-8A34-E29E3BB94754}" type="datetime1">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79099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C65BF2-1E13-4F85-A3A8-2844D13E9121}" type="datetime1">
              <a:rPr lang="en-US" smtClean="0"/>
              <a:pPr/>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39801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D48298-0581-4B57-B6AB-224337C6973F}" type="datetime1">
              <a:rPr lang="en-US" smtClean="0"/>
              <a:pPr/>
              <a:t>1/17/2021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125971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7"/>
            <a:ext cx="2618511" cy="365125"/>
          </a:xfrm>
        </p:spPr>
        <p:txBody>
          <a:bodyPr/>
          <a:lstStyle>
            <a:lvl1pPr algn="l">
              <a:defRPr/>
            </a:lvl1pPr>
          </a:lstStyle>
          <a:p>
            <a:fld id="{C969BAF2-0AB2-4EB8-B03C-C34AC77E9610}" type="datetime1">
              <a:rPr lang="en-US" smtClean="0"/>
              <a:pPr/>
              <a:t>1/17/2021</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1FCBEA-8775-47FF-B5AE-80BB080D233C}"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375769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F6127-D37B-4E4E-B45C-637532E979CC}" type="datetime1">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FCBEA-8775-47FF-B5AE-80BB080D233C}" type="slidenum">
              <a:rPr lang="en-US" smtClean="0"/>
              <a:pPr/>
              <a:t>‹#›</a:t>
            </a:fld>
            <a:endParaRPr lang="en-US"/>
          </a:p>
        </p:txBody>
      </p:sp>
    </p:spTree>
    <p:extLst>
      <p:ext uri="{BB962C8B-B14F-4D97-AF65-F5344CB8AC3E}">
        <p14:creationId xmlns:p14="http://schemas.microsoft.com/office/powerpoint/2010/main" val="214710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5"/>
            <a:ext cx="12192002"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79" y="1845734"/>
            <a:ext cx="10058402"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FB9439C-32F3-4307-999C-2D4D97AE01BC}" type="datetime1">
              <a:rPr lang="en-US" smtClean="0"/>
              <a:pPr/>
              <a:t>1/17/2021</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551FCBEA-8775-47FF-B5AE-80BB080D233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8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lms.ksu.edu.sa/"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5" name="Title 4"/>
          <p:cNvSpPr txBox="1">
            <a:spLocks/>
          </p:cNvSpPr>
          <p:nvPr/>
        </p:nvSpPr>
        <p:spPr>
          <a:xfrm>
            <a:off x="1949641" y="2199228"/>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b="1" dirty="0">
                <a:solidFill>
                  <a:prstClr val="black"/>
                </a:solidFill>
              </a:rPr>
              <a:t>Lecture-2</a:t>
            </a:r>
          </a:p>
          <a:p>
            <a:pPr algn="ctr"/>
            <a:r>
              <a:rPr lang="en-US" sz="3038" dirty="0">
                <a:solidFill>
                  <a:prstClr val="black"/>
                </a:solidFill>
              </a:rPr>
              <a:t>Principles of Microbiology (Part-1)</a:t>
            </a:r>
          </a:p>
        </p:txBody>
      </p:sp>
    </p:spTree>
    <p:extLst>
      <p:ext uri="{BB962C8B-B14F-4D97-AF65-F5344CB8AC3E}">
        <p14:creationId xmlns:p14="http://schemas.microsoft.com/office/powerpoint/2010/main" val="293462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734311" cy="3964479"/>
          </a:xfrm>
        </p:spPr>
        <p:txBody>
          <a:bodyPr>
            <a:noAutofit/>
          </a:bodyPr>
          <a:lstStyle/>
          <a:p>
            <a:pPr marL="141089" indent="-141089" defTabSz="573286"/>
            <a:endParaRPr lang="en-US" altLang="en-US" sz="1575" dirty="0"/>
          </a:p>
          <a:p>
            <a:pPr marL="743843" lvl="2" indent="-142875" defTabSz="573286"/>
            <a:endParaRPr lang="en-US" altLang="en-US" sz="1575" dirty="0">
              <a:cs typeface="Times New Roman" panose="02020603050405020304" pitchFamily="18" charset="0"/>
            </a:endParaRPr>
          </a:p>
          <a:p>
            <a:pPr marL="0" indent="0" algn="ctr" rtl="1">
              <a:lnSpc>
                <a:spcPct val="150000"/>
              </a:lnSpc>
              <a:buNone/>
            </a:pPr>
            <a:endParaRPr lang="en-US" sz="2025" dirty="0"/>
          </a:p>
        </p:txBody>
      </p:sp>
      <p:sp>
        <p:nvSpPr>
          <p:cNvPr id="5" name="Title 4"/>
          <p:cNvSpPr txBox="1">
            <a:spLocks/>
          </p:cNvSpPr>
          <p:nvPr/>
        </p:nvSpPr>
        <p:spPr>
          <a:xfrm>
            <a:off x="1532856" y="106689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3375" dirty="0">
                <a:solidFill>
                  <a:prstClr val="black"/>
                </a:solidFill>
              </a:rPr>
              <a:t>1.2 </a:t>
            </a:r>
            <a:r>
              <a:rPr lang="en-US" altLang="en-US" sz="3600" dirty="0">
                <a:solidFill>
                  <a:prstClr val="black"/>
                </a:solidFill>
              </a:rPr>
              <a:t>Microbial</a:t>
            </a:r>
            <a:r>
              <a:rPr lang="en-US" altLang="en-US" sz="3375" dirty="0">
                <a:solidFill>
                  <a:prstClr val="black"/>
                </a:solidFill>
              </a:rPr>
              <a:t> cell</a:t>
            </a:r>
          </a:p>
          <a:p>
            <a:pPr marL="141089" lvl="1" indent="-141089" defTabSz="573286">
              <a:lnSpc>
                <a:spcPct val="90000"/>
              </a:lnSpc>
              <a:spcBef>
                <a:spcPct val="0"/>
              </a:spcBef>
            </a:pPr>
            <a:r>
              <a:rPr lang="en-US" altLang="en-US" sz="2800" b="1" dirty="0">
                <a:solidFill>
                  <a:srgbClr val="C00000"/>
                </a:solidFill>
                <a:cs typeface="Times New Roman" panose="02020603050405020304" pitchFamily="18" charset="0"/>
              </a:rPr>
              <a:t>Characteristics of living systems</a:t>
            </a:r>
          </a:p>
          <a:p>
            <a:pPr marL="141089" indent="-141089" defTabSz="573286"/>
            <a:endParaRPr lang="en-US" altLang="en-US" sz="3375" dirty="0">
              <a:solidFill>
                <a:prstClr val="black"/>
              </a:solidFill>
            </a:endParaRP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pic>
        <p:nvPicPr>
          <p:cNvPr id="9" name="Picture 27" descr="figure_01_03_01_un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l="5137" t="26087" r="70381" b="5594"/>
          <a:stretch/>
        </p:blipFill>
        <p:spPr bwMode="auto">
          <a:xfrm>
            <a:off x="2388632" y="1782481"/>
            <a:ext cx="2092872" cy="201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2291971" y="2868882"/>
            <a:ext cx="357187" cy="1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Cell</a:t>
            </a:r>
          </a:p>
        </p:txBody>
      </p:sp>
      <p:sp>
        <p:nvSpPr>
          <p:cNvPr id="12" name="Text Box 13"/>
          <p:cNvSpPr txBox="1">
            <a:spLocks noChangeArrowheads="1"/>
          </p:cNvSpPr>
          <p:nvPr/>
        </p:nvSpPr>
        <p:spPr bwMode="auto">
          <a:xfrm>
            <a:off x="2930691" y="3624697"/>
            <a:ext cx="965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Environment</a:t>
            </a:r>
          </a:p>
        </p:txBody>
      </p:sp>
      <p:sp>
        <p:nvSpPr>
          <p:cNvPr id="2" name="TextBox 1"/>
          <p:cNvSpPr txBox="1"/>
          <p:nvPr/>
        </p:nvSpPr>
        <p:spPr>
          <a:xfrm>
            <a:off x="4654432" y="2024926"/>
            <a:ext cx="6496788" cy="1877437"/>
          </a:xfrm>
          <a:prstGeom prst="rect">
            <a:avLst/>
          </a:prstGeom>
          <a:noFill/>
        </p:spPr>
        <p:txBody>
          <a:bodyPr wrap="square" rtlCol="0">
            <a:spAutoFit/>
          </a:bodyPr>
          <a:lstStyle/>
          <a:p>
            <a:pPr algn="just"/>
            <a:r>
              <a:rPr lang="en-US" altLang="en-US" sz="2025" b="1" dirty="0">
                <a:solidFill>
                  <a:prstClr val="black"/>
                </a:solidFill>
              </a:rPr>
              <a:t>1- </a:t>
            </a:r>
            <a:r>
              <a:rPr lang="en-US" altLang="en-US" sz="2025" b="1" dirty="0" smtClean="0">
                <a:solidFill>
                  <a:prstClr val="black"/>
                </a:solidFill>
              </a:rPr>
              <a:t> </a:t>
            </a:r>
            <a:r>
              <a:rPr lang="en-US" altLang="en-US" sz="2400" b="1" u="sng" dirty="0">
                <a:solidFill>
                  <a:prstClr val="black"/>
                </a:solidFill>
              </a:rPr>
              <a:t>M</a:t>
            </a:r>
            <a:r>
              <a:rPr lang="en-US" altLang="en-US" sz="2400" b="1" u="sng" dirty="0" smtClean="0">
                <a:solidFill>
                  <a:prstClr val="black"/>
                </a:solidFill>
              </a:rPr>
              <a:t>etabolism</a:t>
            </a:r>
            <a:r>
              <a:rPr lang="en-US" altLang="en-US" sz="2025" b="1" u="sng" dirty="0">
                <a:solidFill>
                  <a:prstClr val="black"/>
                </a:solidFill>
              </a:rPr>
              <a:t>:</a:t>
            </a:r>
          </a:p>
          <a:p>
            <a:pPr algn="just"/>
            <a:r>
              <a:rPr lang="en-US" altLang="en-US" b="1" dirty="0" smtClean="0">
                <a:solidFill>
                  <a:prstClr val="black"/>
                </a:solidFill>
              </a:rPr>
              <a:t>-A </a:t>
            </a:r>
            <a:r>
              <a:rPr lang="en-US" altLang="en-US" b="1" dirty="0">
                <a:solidFill>
                  <a:prstClr val="black"/>
                </a:solidFill>
              </a:rPr>
              <a:t>cell is a compartment that takes up nutrients from the environment, transforms </a:t>
            </a:r>
            <a:r>
              <a:rPr lang="en-US" altLang="en-US" b="1" dirty="0" smtClean="0">
                <a:solidFill>
                  <a:prstClr val="black"/>
                </a:solidFill>
              </a:rPr>
              <a:t>them into new cell materials, </a:t>
            </a:r>
            <a:r>
              <a:rPr lang="en-US" altLang="en-US" b="1" dirty="0">
                <a:solidFill>
                  <a:prstClr val="black"/>
                </a:solidFill>
              </a:rPr>
              <a:t>and releases wastes into the environment. </a:t>
            </a:r>
            <a:endParaRPr lang="en-US" altLang="en-US" b="1" dirty="0" smtClean="0">
              <a:solidFill>
                <a:prstClr val="black"/>
              </a:solidFill>
            </a:endParaRPr>
          </a:p>
          <a:p>
            <a:pPr algn="just"/>
            <a:endParaRPr lang="en-US" altLang="en-US" b="1" dirty="0">
              <a:solidFill>
                <a:prstClr val="black"/>
              </a:solidFill>
            </a:endParaRPr>
          </a:p>
          <a:p>
            <a:pPr algn="just"/>
            <a:r>
              <a:rPr lang="en-US" altLang="en-US" sz="2000" b="1" dirty="0" smtClean="0">
                <a:solidFill>
                  <a:prstClr val="black"/>
                </a:solidFill>
              </a:rPr>
              <a:t>-The </a:t>
            </a:r>
            <a:r>
              <a:rPr lang="en-US" altLang="en-US" sz="2000" b="1" dirty="0">
                <a:solidFill>
                  <a:prstClr val="black"/>
                </a:solidFill>
              </a:rPr>
              <a:t>cell is thus an </a:t>
            </a:r>
            <a:r>
              <a:rPr lang="en-US" altLang="en-US" sz="2000" b="1" i="1" dirty="0">
                <a:solidFill>
                  <a:prstClr val="black"/>
                </a:solidFill>
              </a:rPr>
              <a:t>open</a:t>
            </a:r>
            <a:r>
              <a:rPr lang="en-US" altLang="en-US" sz="2000" b="1" dirty="0">
                <a:solidFill>
                  <a:prstClr val="black"/>
                </a:solidFill>
              </a:rPr>
              <a:t> system.</a:t>
            </a:r>
            <a:endParaRPr lang="en-US" sz="2000" dirty="0">
              <a:solidFill>
                <a:prstClr val="black"/>
              </a:solidFill>
            </a:endParaRPr>
          </a:p>
        </p:txBody>
      </p:sp>
      <p:cxnSp>
        <p:nvCxnSpPr>
          <p:cNvPr id="4" name="Straight Connector 3"/>
          <p:cNvCxnSpPr/>
          <p:nvPr/>
        </p:nvCxnSpPr>
        <p:spPr>
          <a:xfrm>
            <a:off x="2218328" y="4133596"/>
            <a:ext cx="80345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5186" y="4508003"/>
            <a:ext cx="6201068" cy="1569660"/>
          </a:xfrm>
          <a:prstGeom prst="rect">
            <a:avLst/>
          </a:prstGeom>
          <a:noFill/>
        </p:spPr>
        <p:txBody>
          <a:bodyPr wrap="square" rtlCol="0">
            <a:spAutoFit/>
          </a:bodyPr>
          <a:lstStyle/>
          <a:p>
            <a:r>
              <a:rPr lang="en-US" sz="2400" b="1" u="sng" dirty="0">
                <a:solidFill>
                  <a:prstClr val="black"/>
                </a:solidFill>
              </a:rPr>
              <a:t>2-</a:t>
            </a:r>
            <a:r>
              <a:rPr lang="en-US" altLang="en-US" sz="2400" b="1" u="sng" dirty="0">
                <a:solidFill>
                  <a:prstClr val="black"/>
                </a:solidFill>
              </a:rPr>
              <a:t>Growth</a:t>
            </a:r>
            <a:r>
              <a:rPr lang="en-US" altLang="en-US" b="1" dirty="0">
                <a:solidFill>
                  <a:prstClr val="black"/>
                </a:solidFill>
              </a:rPr>
              <a:t/>
            </a:r>
            <a:br>
              <a:rPr lang="en-US" altLang="en-US" b="1" dirty="0">
                <a:solidFill>
                  <a:prstClr val="black"/>
                </a:solidFill>
              </a:rPr>
            </a:br>
            <a:r>
              <a:rPr lang="en-US" altLang="en-US" b="1" dirty="0">
                <a:solidFill>
                  <a:prstClr val="black"/>
                </a:solidFill>
              </a:rPr>
              <a:t>Chemicals from the </a:t>
            </a:r>
            <a:r>
              <a:rPr lang="en-US" altLang="en-US" b="1" dirty="0" smtClean="0">
                <a:solidFill>
                  <a:prstClr val="black"/>
                </a:solidFill>
              </a:rPr>
              <a:t>environment and new metabolic products  </a:t>
            </a:r>
            <a:r>
              <a:rPr lang="en-US" altLang="en-US" b="1" dirty="0">
                <a:solidFill>
                  <a:prstClr val="black"/>
                </a:solidFill>
              </a:rPr>
              <a:t>are turned into new cells under the genetic direction of preexisting cells.</a:t>
            </a:r>
          </a:p>
          <a:p>
            <a:endParaRPr lang="en-US" dirty="0">
              <a:solidFill>
                <a:prstClr val="black"/>
              </a:solidFill>
            </a:endParaRPr>
          </a:p>
        </p:txBody>
      </p:sp>
      <p:pic>
        <p:nvPicPr>
          <p:cNvPr id="14" name="Picture 27" descr="figure_01_03_01_un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l="33458" t="49226" r="34903" b="5594"/>
          <a:stretch/>
        </p:blipFill>
        <p:spPr bwMode="auto">
          <a:xfrm>
            <a:off x="1905327" y="4521540"/>
            <a:ext cx="2704772" cy="13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99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734311" cy="3964479"/>
          </a:xfrm>
        </p:spPr>
        <p:txBody>
          <a:bodyPr>
            <a:noAutofit/>
          </a:bodyPr>
          <a:lstStyle/>
          <a:p>
            <a:pPr marL="141089" indent="-141089" defTabSz="573286"/>
            <a:endParaRPr lang="en-US" altLang="en-US" sz="1575" dirty="0"/>
          </a:p>
          <a:p>
            <a:pPr marL="743843" lvl="2" indent="-142875" defTabSz="573286"/>
            <a:endParaRPr lang="en-US" altLang="en-US" sz="1575" dirty="0">
              <a:cs typeface="Times New Roman" panose="02020603050405020304" pitchFamily="18" charset="0"/>
            </a:endParaRPr>
          </a:p>
          <a:p>
            <a:pPr marL="0" indent="0" algn="ctr" rtl="1">
              <a:lnSpc>
                <a:spcPct val="150000"/>
              </a:lnSpc>
              <a:buNone/>
            </a:pPr>
            <a:endParaRPr lang="en-US" sz="2025" dirty="0"/>
          </a:p>
        </p:txBody>
      </p:sp>
      <p:sp>
        <p:nvSpPr>
          <p:cNvPr id="5" name="Title 4"/>
          <p:cNvSpPr txBox="1">
            <a:spLocks/>
          </p:cNvSpPr>
          <p:nvPr/>
        </p:nvSpPr>
        <p:spPr>
          <a:xfrm>
            <a:off x="1272492" y="1072310"/>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4000" dirty="0">
                <a:solidFill>
                  <a:prstClr val="black"/>
                </a:solidFill>
              </a:rPr>
              <a:t>1.2 Microbial cell</a:t>
            </a:r>
          </a:p>
          <a:p>
            <a:pPr marL="141089" lvl="1" indent="-141089" defTabSz="573286">
              <a:lnSpc>
                <a:spcPct val="90000"/>
              </a:lnSpc>
              <a:spcBef>
                <a:spcPct val="0"/>
              </a:spcBef>
            </a:pPr>
            <a:r>
              <a:rPr lang="en-US" altLang="en-US" sz="2800" b="1" dirty="0">
                <a:solidFill>
                  <a:srgbClr val="C00000"/>
                </a:solidFill>
                <a:cs typeface="Times New Roman" panose="02020603050405020304" pitchFamily="18" charset="0"/>
              </a:rPr>
              <a:t>Characteristics of living systems</a:t>
            </a:r>
          </a:p>
          <a:p>
            <a:pPr marL="141089" indent="-141089" defTabSz="573286"/>
            <a:endParaRPr lang="en-US" altLang="en-US" sz="4000" dirty="0">
              <a:solidFill>
                <a:prstClr val="black"/>
              </a:solidFill>
            </a:endParaRP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2" name="TextBox 1"/>
          <p:cNvSpPr txBox="1"/>
          <p:nvPr/>
        </p:nvSpPr>
        <p:spPr>
          <a:xfrm>
            <a:off x="4920485" y="2132067"/>
            <a:ext cx="5494754" cy="1327286"/>
          </a:xfrm>
          <a:prstGeom prst="rect">
            <a:avLst/>
          </a:prstGeom>
          <a:noFill/>
        </p:spPr>
        <p:txBody>
          <a:bodyPr wrap="square" rtlCol="0">
            <a:spAutoFit/>
          </a:bodyPr>
          <a:lstStyle/>
          <a:p>
            <a:r>
              <a:rPr lang="en-US" altLang="en-US" sz="2025" b="1" dirty="0">
                <a:solidFill>
                  <a:prstClr val="black"/>
                </a:solidFill>
              </a:rPr>
              <a:t>3- </a:t>
            </a:r>
            <a:r>
              <a:rPr lang="en-US" altLang="en-US" sz="2400" b="1" u="sng" dirty="0">
                <a:solidFill>
                  <a:prstClr val="black"/>
                </a:solidFill>
              </a:rPr>
              <a:t>Differentiation</a:t>
            </a:r>
            <a:r>
              <a:rPr lang="en-US" altLang="en-US" sz="2025" b="1" dirty="0">
                <a:solidFill>
                  <a:prstClr val="black"/>
                </a:solidFill>
              </a:rPr>
              <a:t/>
            </a:r>
            <a:br>
              <a:rPr lang="en-US" altLang="en-US" sz="2025" b="1" dirty="0">
                <a:solidFill>
                  <a:prstClr val="black"/>
                </a:solidFill>
              </a:rPr>
            </a:br>
            <a:r>
              <a:rPr lang="en-US" altLang="en-US" b="1" dirty="0">
                <a:solidFill>
                  <a:prstClr val="black"/>
                </a:solidFill>
              </a:rPr>
              <a:t>Some cells can form new cell structures such</a:t>
            </a:r>
            <a:br>
              <a:rPr lang="en-US" altLang="en-US" b="1" dirty="0">
                <a:solidFill>
                  <a:prstClr val="black"/>
                </a:solidFill>
              </a:rPr>
            </a:br>
            <a:r>
              <a:rPr lang="en-US" altLang="en-US" b="1" dirty="0">
                <a:solidFill>
                  <a:prstClr val="black"/>
                </a:solidFill>
              </a:rPr>
              <a:t>as a spore, usually as part of a cellular life </a:t>
            </a:r>
            <a:r>
              <a:rPr lang="en-US" altLang="en-US" b="1" dirty="0" smtClean="0">
                <a:solidFill>
                  <a:prstClr val="black"/>
                </a:solidFill>
              </a:rPr>
              <a:t>cycle to survival</a:t>
            </a:r>
            <a:r>
              <a:rPr lang="en-US" altLang="en-US" sz="2025" b="1" dirty="0" smtClean="0">
                <a:solidFill>
                  <a:prstClr val="black"/>
                </a:solidFill>
              </a:rPr>
              <a:t>.</a:t>
            </a:r>
            <a:endParaRPr lang="en-US" dirty="0">
              <a:solidFill>
                <a:prstClr val="black"/>
              </a:solidFill>
            </a:endParaRPr>
          </a:p>
        </p:txBody>
      </p:sp>
      <p:cxnSp>
        <p:nvCxnSpPr>
          <p:cNvPr id="4" name="Straight Connector 3"/>
          <p:cNvCxnSpPr/>
          <p:nvPr/>
        </p:nvCxnSpPr>
        <p:spPr>
          <a:xfrm>
            <a:off x="1985142" y="3955176"/>
            <a:ext cx="80345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29669" y="4372972"/>
            <a:ext cx="5833077" cy="1569660"/>
          </a:xfrm>
          <a:prstGeom prst="rect">
            <a:avLst/>
          </a:prstGeom>
          <a:noFill/>
        </p:spPr>
        <p:txBody>
          <a:bodyPr wrap="square" rtlCol="0">
            <a:spAutoFit/>
          </a:bodyPr>
          <a:lstStyle/>
          <a:p>
            <a:r>
              <a:rPr lang="en-US" sz="2400" b="1" dirty="0">
                <a:solidFill>
                  <a:prstClr val="black"/>
                </a:solidFill>
              </a:rPr>
              <a:t>4-</a:t>
            </a:r>
            <a:r>
              <a:rPr lang="en-US" altLang="en-US" sz="2400" b="1" dirty="0">
                <a:solidFill>
                  <a:prstClr val="black"/>
                </a:solidFill>
              </a:rPr>
              <a:t> </a:t>
            </a:r>
            <a:r>
              <a:rPr lang="en-US" altLang="en-US" sz="2400" b="1" u="sng" dirty="0">
                <a:solidFill>
                  <a:prstClr val="black"/>
                </a:solidFill>
              </a:rPr>
              <a:t>Communication</a:t>
            </a:r>
            <a:r>
              <a:rPr lang="en-US" altLang="en-US" b="1" dirty="0">
                <a:solidFill>
                  <a:prstClr val="black"/>
                </a:solidFill>
              </a:rPr>
              <a:t/>
            </a:r>
            <a:br>
              <a:rPr lang="en-US" altLang="en-US" b="1" dirty="0">
                <a:solidFill>
                  <a:prstClr val="black"/>
                </a:solidFill>
              </a:rPr>
            </a:br>
            <a:r>
              <a:rPr lang="en-US" altLang="en-US" b="1" dirty="0">
                <a:solidFill>
                  <a:prstClr val="black"/>
                </a:solidFill>
              </a:rPr>
              <a:t>Many cells </a:t>
            </a:r>
            <a:r>
              <a:rPr lang="en-US" altLang="en-US" b="1" i="1" dirty="0">
                <a:solidFill>
                  <a:prstClr val="black"/>
                </a:solidFill>
              </a:rPr>
              <a:t>communicate</a:t>
            </a:r>
            <a:r>
              <a:rPr lang="en-US" altLang="en-US" b="1" dirty="0">
                <a:solidFill>
                  <a:prstClr val="black"/>
                </a:solidFill>
              </a:rPr>
              <a:t> or </a:t>
            </a:r>
            <a:r>
              <a:rPr lang="en-US" altLang="en-US" b="1" i="1" dirty="0" smtClean="0">
                <a:solidFill>
                  <a:prstClr val="black"/>
                </a:solidFill>
              </a:rPr>
              <a:t>respond </a:t>
            </a:r>
            <a:r>
              <a:rPr lang="en-US" altLang="en-US" b="1" dirty="0" smtClean="0">
                <a:solidFill>
                  <a:prstClr val="black"/>
                </a:solidFill>
              </a:rPr>
              <a:t>to chemical signals in their environment including those produced by other cells of either the same or different species </a:t>
            </a:r>
            <a:r>
              <a:rPr lang="en-US" altLang="en-US" b="1" dirty="0" smtClean="0">
                <a:solidFill>
                  <a:prstClr val="black"/>
                </a:solidFill>
              </a:rPr>
              <a:t>and, which </a:t>
            </a:r>
            <a:r>
              <a:rPr lang="en-US" altLang="en-US" b="1" dirty="0" smtClean="0">
                <a:solidFill>
                  <a:prstClr val="black"/>
                </a:solidFill>
              </a:rPr>
              <a:t>can trigger new cellular activities.</a:t>
            </a:r>
            <a:endParaRPr lang="en-US" dirty="0">
              <a:solidFill>
                <a:prstClr val="black"/>
              </a:solidFill>
            </a:endParaRPr>
          </a:p>
        </p:txBody>
      </p:sp>
      <p:pic>
        <p:nvPicPr>
          <p:cNvPr id="15" name="Picture 27" descr="figure_01_03_02_un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l="37607" t="39852" r="31894" b="16959"/>
          <a:stretch/>
        </p:blipFill>
        <p:spPr bwMode="auto">
          <a:xfrm>
            <a:off x="2002876" y="2320441"/>
            <a:ext cx="2607222" cy="108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7"/>
          <p:cNvSpPr txBox="1">
            <a:spLocks noChangeArrowheads="1"/>
          </p:cNvSpPr>
          <p:nvPr/>
        </p:nvSpPr>
        <p:spPr bwMode="auto">
          <a:xfrm>
            <a:off x="4205344" y="2557568"/>
            <a:ext cx="608013"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Spore</a:t>
            </a:r>
          </a:p>
        </p:txBody>
      </p:sp>
      <p:sp>
        <p:nvSpPr>
          <p:cNvPr id="17" name="Line 25"/>
          <p:cNvSpPr>
            <a:spLocks noChangeShapeType="1"/>
          </p:cNvSpPr>
          <p:nvPr/>
        </p:nvSpPr>
        <p:spPr bwMode="auto">
          <a:xfrm flipV="1">
            <a:off x="3976743" y="2649643"/>
            <a:ext cx="17145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pic>
        <p:nvPicPr>
          <p:cNvPr id="18" name="Picture 27" descr="figure_01_03_02_un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l="68002" t="32064" r="5649" b="6590"/>
          <a:stretch/>
        </p:blipFill>
        <p:spPr bwMode="auto">
          <a:xfrm>
            <a:off x="2162507" y="4168013"/>
            <a:ext cx="2252499" cy="15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6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734311" cy="3964479"/>
          </a:xfrm>
        </p:spPr>
        <p:txBody>
          <a:bodyPr>
            <a:noAutofit/>
          </a:bodyPr>
          <a:lstStyle/>
          <a:p>
            <a:pPr marL="141089" indent="-141089" defTabSz="573286"/>
            <a:endParaRPr lang="en-US" altLang="en-US" sz="1575" dirty="0"/>
          </a:p>
          <a:p>
            <a:pPr marL="743843" lvl="2" indent="-142875" defTabSz="573286"/>
            <a:endParaRPr lang="en-US" altLang="en-US" sz="1575" dirty="0">
              <a:cs typeface="Times New Roman" panose="02020603050405020304" pitchFamily="18" charset="0"/>
            </a:endParaRPr>
          </a:p>
          <a:p>
            <a:pPr marL="0" indent="0" algn="ctr" rtl="1">
              <a:lnSpc>
                <a:spcPct val="150000"/>
              </a:lnSpc>
              <a:buNone/>
            </a:pPr>
            <a:endParaRPr lang="en-US" sz="2025" dirty="0"/>
          </a:p>
        </p:txBody>
      </p:sp>
      <p:sp>
        <p:nvSpPr>
          <p:cNvPr id="5" name="Title 4"/>
          <p:cNvSpPr txBox="1">
            <a:spLocks/>
          </p:cNvSpPr>
          <p:nvPr/>
        </p:nvSpPr>
        <p:spPr>
          <a:xfrm>
            <a:off x="1468158" y="1135314"/>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4000" dirty="0">
                <a:solidFill>
                  <a:prstClr val="black"/>
                </a:solidFill>
              </a:rPr>
              <a:t>1.2 Microbial cell</a:t>
            </a:r>
          </a:p>
          <a:p>
            <a:pPr marL="141089" lvl="1" indent="-141089" defTabSz="573286">
              <a:lnSpc>
                <a:spcPct val="90000"/>
              </a:lnSpc>
              <a:spcBef>
                <a:spcPct val="0"/>
              </a:spcBef>
            </a:pPr>
            <a:r>
              <a:rPr lang="en-US" altLang="en-US" sz="2800" b="1" dirty="0">
                <a:solidFill>
                  <a:srgbClr val="C00000"/>
                </a:solidFill>
                <a:cs typeface="Times New Roman" panose="02020603050405020304" pitchFamily="18" charset="0"/>
              </a:rPr>
              <a:t>Characteristics of living systems</a:t>
            </a:r>
          </a:p>
          <a:p>
            <a:pPr marL="141089" indent="-141089" defTabSz="573286"/>
            <a:endParaRPr lang="en-US" altLang="en-US" sz="4000" dirty="0">
              <a:solidFill>
                <a:prstClr val="black"/>
              </a:solidFill>
            </a:endParaRP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
        <p:nvSpPr>
          <p:cNvPr id="2" name="TextBox 1"/>
          <p:cNvSpPr txBox="1"/>
          <p:nvPr/>
        </p:nvSpPr>
        <p:spPr>
          <a:xfrm>
            <a:off x="5213131" y="2246365"/>
            <a:ext cx="6261474" cy="1327286"/>
          </a:xfrm>
          <a:prstGeom prst="rect">
            <a:avLst/>
          </a:prstGeom>
          <a:noFill/>
        </p:spPr>
        <p:txBody>
          <a:bodyPr wrap="square" rtlCol="0">
            <a:spAutoFit/>
          </a:bodyPr>
          <a:lstStyle/>
          <a:p>
            <a:r>
              <a:rPr lang="en-US" altLang="en-US" sz="2400" b="1" u="sng" dirty="0">
                <a:solidFill>
                  <a:prstClr val="black"/>
                </a:solidFill>
              </a:rPr>
              <a:t>5- Motility</a:t>
            </a:r>
            <a:r>
              <a:rPr lang="en-US" altLang="en-US" sz="2025" b="1" dirty="0">
                <a:solidFill>
                  <a:prstClr val="black"/>
                </a:solidFill>
              </a:rPr>
              <a:t/>
            </a:r>
            <a:br>
              <a:rPr lang="en-US" altLang="en-US" sz="2025" b="1" dirty="0">
                <a:solidFill>
                  <a:prstClr val="black"/>
                </a:solidFill>
              </a:rPr>
            </a:br>
            <a:r>
              <a:rPr lang="en-US" altLang="en-US" sz="2025" b="1" dirty="0" smtClean="0">
                <a:solidFill>
                  <a:prstClr val="black"/>
                </a:solidFill>
              </a:rPr>
              <a:t>-</a:t>
            </a:r>
            <a:r>
              <a:rPr lang="en-US" altLang="en-US" b="1" dirty="0" smtClean="0">
                <a:solidFill>
                  <a:prstClr val="black"/>
                </a:solidFill>
              </a:rPr>
              <a:t>Some </a:t>
            </a:r>
            <a:r>
              <a:rPr lang="en-US" altLang="en-US" b="1" dirty="0">
                <a:solidFill>
                  <a:prstClr val="black"/>
                </a:solidFill>
              </a:rPr>
              <a:t>cells are capable of </a:t>
            </a:r>
            <a:r>
              <a:rPr lang="en-US" altLang="en-US" b="1" dirty="0" smtClean="0">
                <a:solidFill>
                  <a:prstClr val="black"/>
                </a:solidFill>
              </a:rPr>
              <a:t>self-propulsion</a:t>
            </a:r>
            <a:r>
              <a:rPr lang="en-US" altLang="en-US" sz="2025" b="1" dirty="0" smtClean="0">
                <a:solidFill>
                  <a:prstClr val="black"/>
                </a:solidFill>
              </a:rPr>
              <a:t>. </a:t>
            </a:r>
          </a:p>
          <a:p>
            <a:r>
              <a:rPr lang="en-US" altLang="en-US" b="1" dirty="0">
                <a:solidFill>
                  <a:prstClr val="black"/>
                </a:solidFill>
              </a:rPr>
              <a:t>- Motility allows cells to move away from danger or unfavorable conditions and to exploit new resources. </a:t>
            </a:r>
            <a:endParaRPr lang="en-US" dirty="0">
              <a:solidFill>
                <a:prstClr val="black"/>
              </a:solidFill>
            </a:endParaRPr>
          </a:p>
        </p:txBody>
      </p:sp>
      <p:cxnSp>
        <p:nvCxnSpPr>
          <p:cNvPr id="4" name="Straight Connector 3"/>
          <p:cNvCxnSpPr/>
          <p:nvPr/>
        </p:nvCxnSpPr>
        <p:spPr>
          <a:xfrm>
            <a:off x="1985142" y="3955176"/>
            <a:ext cx="80345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83965" y="4103251"/>
            <a:ext cx="6236176" cy="2123658"/>
          </a:xfrm>
          <a:prstGeom prst="rect">
            <a:avLst/>
          </a:prstGeom>
          <a:noFill/>
        </p:spPr>
        <p:txBody>
          <a:bodyPr wrap="square" rtlCol="0">
            <a:spAutoFit/>
          </a:bodyPr>
          <a:lstStyle/>
          <a:p>
            <a:r>
              <a:rPr lang="en-US" sz="2400" b="1" u="sng" dirty="0">
                <a:solidFill>
                  <a:prstClr val="black"/>
                </a:solidFill>
              </a:rPr>
              <a:t>6-</a:t>
            </a:r>
            <a:r>
              <a:rPr lang="en-US" altLang="en-US" sz="2400" b="1" u="sng" dirty="0">
                <a:solidFill>
                  <a:prstClr val="black"/>
                </a:solidFill>
              </a:rPr>
              <a:t> Evolution</a:t>
            </a:r>
            <a:r>
              <a:rPr lang="en-US" altLang="en-US" b="1" dirty="0">
                <a:solidFill>
                  <a:prstClr val="black"/>
                </a:solidFill>
              </a:rPr>
              <a:t/>
            </a:r>
            <a:br>
              <a:rPr lang="en-US" altLang="en-US" b="1" dirty="0">
                <a:solidFill>
                  <a:prstClr val="black"/>
                </a:solidFill>
              </a:rPr>
            </a:br>
            <a:r>
              <a:rPr lang="en-US" altLang="en-US" b="1" dirty="0" smtClean="0">
                <a:solidFill>
                  <a:prstClr val="black"/>
                </a:solidFill>
              </a:rPr>
              <a:t>-Cells </a:t>
            </a:r>
            <a:r>
              <a:rPr lang="en-US" altLang="en-US" b="1" dirty="0">
                <a:solidFill>
                  <a:prstClr val="black"/>
                </a:solidFill>
              </a:rPr>
              <a:t>contain genes and </a:t>
            </a:r>
            <a:r>
              <a:rPr lang="en-US" altLang="en-US" b="1" i="1" dirty="0">
                <a:solidFill>
                  <a:prstClr val="black"/>
                </a:solidFill>
              </a:rPr>
              <a:t>evolve</a:t>
            </a:r>
            <a:r>
              <a:rPr lang="en-US" altLang="en-US" b="1" dirty="0">
                <a:solidFill>
                  <a:prstClr val="black"/>
                </a:solidFill>
              </a:rPr>
              <a:t> to display new biological properties</a:t>
            </a:r>
            <a:r>
              <a:rPr lang="en-US" altLang="en-US" b="1" dirty="0" smtClean="0">
                <a:solidFill>
                  <a:prstClr val="black"/>
                </a:solidFill>
              </a:rPr>
              <a:t>.</a:t>
            </a:r>
          </a:p>
          <a:p>
            <a:r>
              <a:rPr lang="en-US" altLang="en-US" b="1" dirty="0" smtClean="0">
                <a:solidFill>
                  <a:prstClr val="black"/>
                </a:solidFill>
              </a:rPr>
              <a:t>-Evolution is typically a slow process but can occur rapidly in microbial cells .</a:t>
            </a:r>
            <a:r>
              <a:rPr lang="en-US" altLang="en-US" b="1" dirty="0">
                <a:solidFill>
                  <a:prstClr val="black"/>
                </a:solidFill>
              </a:rPr>
              <a:t/>
            </a:r>
            <a:br>
              <a:rPr lang="en-US" altLang="en-US" b="1" dirty="0">
                <a:solidFill>
                  <a:prstClr val="black"/>
                </a:solidFill>
              </a:rPr>
            </a:br>
            <a:r>
              <a:rPr lang="en-US" altLang="en-US" b="1" dirty="0" smtClean="0">
                <a:solidFill>
                  <a:prstClr val="black"/>
                </a:solidFill>
              </a:rPr>
              <a:t>-Phylogenetic </a:t>
            </a:r>
            <a:r>
              <a:rPr lang="en-US" altLang="en-US" b="1" dirty="0">
                <a:solidFill>
                  <a:prstClr val="black"/>
                </a:solidFill>
              </a:rPr>
              <a:t>trees show the evolutionary relationships between cells.</a:t>
            </a:r>
            <a:endParaRPr lang="en-US" dirty="0">
              <a:solidFill>
                <a:prstClr val="black"/>
              </a:solidFill>
            </a:endParaRPr>
          </a:p>
        </p:txBody>
      </p:sp>
      <p:pic>
        <p:nvPicPr>
          <p:cNvPr id="14" name="Picture 27" descr="figure_01_03_02_un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t="42684" r="63015" b="18375"/>
          <a:stretch/>
        </p:blipFill>
        <p:spPr bwMode="auto">
          <a:xfrm>
            <a:off x="1820864" y="2234755"/>
            <a:ext cx="3161697" cy="97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7" descr="figure_01_03_01_unlabeled"/>
          <p:cNvPicPr>
            <a:picLocks noChangeAspect="1" noChangeArrowheads="1"/>
          </p:cNvPicPr>
          <p:nvPr/>
        </p:nvPicPr>
        <p:blipFill rotWithShape="1">
          <a:blip r:embed="rId4">
            <a:extLst>
              <a:ext uri="{28A0092B-C50C-407E-A947-70E740481C1C}">
                <a14:useLocalDpi xmlns:a14="http://schemas.microsoft.com/office/drawing/2010/main" val="0"/>
              </a:ext>
            </a:extLst>
          </a:blip>
          <a:srcRect l="68210" t="39610" r="10628" b="5594"/>
          <a:stretch/>
        </p:blipFill>
        <p:spPr bwMode="auto">
          <a:xfrm>
            <a:off x="2146093" y="4218530"/>
            <a:ext cx="1809093" cy="161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4"/>
          <p:cNvSpPr txBox="1">
            <a:spLocks noChangeArrowheads="1"/>
          </p:cNvSpPr>
          <p:nvPr/>
        </p:nvSpPr>
        <p:spPr bwMode="auto">
          <a:xfrm>
            <a:off x="2007854" y="4534070"/>
            <a:ext cx="781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Ancestral</a:t>
            </a:r>
            <a:br>
              <a:rPr lang="en-US" altLang="en-US" sz="1200" b="1" dirty="0">
                <a:solidFill>
                  <a:prstClr val="black"/>
                </a:solidFill>
              </a:rPr>
            </a:br>
            <a:r>
              <a:rPr lang="en-US" altLang="en-US" sz="1200" b="1" dirty="0">
                <a:solidFill>
                  <a:prstClr val="black"/>
                </a:solidFill>
              </a:rPr>
              <a:t>cell</a:t>
            </a:r>
          </a:p>
        </p:txBody>
      </p:sp>
      <p:sp>
        <p:nvSpPr>
          <p:cNvPr id="21" name="Text Box 15"/>
          <p:cNvSpPr txBox="1">
            <a:spLocks noChangeArrowheads="1"/>
          </p:cNvSpPr>
          <p:nvPr/>
        </p:nvSpPr>
        <p:spPr bwMode="auto">
          <a:xfrm>
            <a:off x="4050966" y="4357856"/>
            <a:ext cx="63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prstClr val="black"/>
                </a:solidFill>
              </a:rPr>
              <a:t>Distinct </a:t>
            </a:r>
            <a:br>
              <a:rPr lang="en-US" altLang="en-US" sz="1200" b="1">
                <a:solidFill>
                  <a:prstClr val="black"/>
                </a:solidFill>
              </a:rPr>
            </a:br>
            <a:r>
              <a:rPr lang="en-US" altLang="en-US" sz="1200" b="1">
                <a:solidFill>
                  <a:prstClr val="black"/>
                </a:solidFill>
              </a:rPr>
              <a:t>species</a:t>
            </a:r>
          </a:p>
        </p:txBody>
      </p:sp>
      <p:sp>
        <p:nvSpPr>
          <p:cNvPr id="22" name="Text Box 16"/>
          <p:cNvSpPr txBox="1">
            <a:spLocks noChangeArrowheads="1"/>
          </p:cNvSpPr>
          <p:nvPr/>
        </p:nvSpPr>
        <p:spPr bwMode="auto">
          <a:xfrm>
            <a:off x="4070016" y="5316706"/>
            <a:ext cx="63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prstClr val="black"/>
                </a:solidFill>
              </a:rPr>
              <a:t>Distinct </a:t>
            </a:r>
            <a:br>
              <a:rPr lang="en-US" altLang="en-US" sz="1200" b="1" dirty="0">
                <a:solidFill>
                  <a:prstClr val="black"/>
                </a:solidFill>
              </a:rPr>
            </a:br>
            <a:r>
              <a:rPr lang="en-US" altLang="en-US" sz="1200" b="1" dirty="0">
                <a:solidFill>
                  <a:prstClr val="black"/>
                </a:solidFill>
              </a:rPr>
              <a:t>species</a:t>
            </a:r>
          </a:p>
        </p:txBody>
      </p:sp>
      <p:sp>
        <p:nvSpPr>
          <p:cNvPr id="23" name="Line 19"/>
          <p:cNvSpPr>
            <a:spLocks noChangeShapeType="1"/>
          </p:cNvSpPr>
          <p:nvPr/>
        </p:nvSpPr>
        <p:spPr bwMode="auto">
          <a:xfrm>
            <a:off x="2184066" y="4888081"/>
            <a:ext cx="93663"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4" name="Line 20"/>
          <p:cNvSpPr>
            <a:spLocks noChangeShapeType="1"/>
          </p:cNvSpPr>
          <p:nvPr/>
        </p:nvSpPr>
        <p:spPr bwMode="auto">
          <a:xfrm>
            <a:off x="3493753" y="4426120"/>
            <a:ext cx="488950" cy="396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5" name="Line 21"/>
          <p:cNvSpPr>
            <a:spLocks noChangeShapeType="1"/>
          </p:cNvSpPr>
          <p:nvPr/>
        </p:nvSpPr>
        <p:spPr bwMode="auto">
          <a:xfrm flipV="1">
            <a:off x="3652503" y="4465807"/>
            <a:ext cx="330200" cy="92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Line 22"/>
          <p:cNvSpPr>
            <a:spLocks noChangeShapeType="1"/>
          </p:cNvSpPr>
          <p:nvPr/>
        </p:nvSpPr>
        <p:spPr bwMode="auto">
          <a:xfrm flipV="1">
            <a:off x="3692191" y="4465806"/>
            <a:ext cx="290513" cy="3698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7" name="Line 23"/>
          <p:cNvSpPr>
            <a:spLocks noChangeShapeType="1"/>
          </p:cNvSpPr>
          <p:nvPr/>
        </p:nvSpPr>
        <p:spPr bwMode="auto">
          <a:xfrm>
            <a:off x="3585829" y="5324645"/>
            <a:ext cx="409575" cy="79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8" name="Line 24"/>
          <p:cNvSpPr>
            <a:spLocks noChangeShapeType="1"/>
          </p:cNvSpPr>
          <p:nvPr/>
        </p:nvSpPr>
        <p:spPr bwMode="auto">
          <a:xfrm flipV="1">
            <a:off x="3571541" y="5404020"/>
            <a:ext cx="423863" cy="1857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87755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sz="2400" b="1" u="sng" dirty="0" smtClean="0"/>
              <a:t>The routine activities of cells are is in two ways : </a:t>
            </a:r>
          </a:p>
          <a:p>
            <a:pPr marL="0" indent="0">
              <a:buNone/>
            </a:pPr>
            <a:r>
              <a:rPr lang="en-US" dirty="0" smtClean="0"/>
              <a:t>1- </a:t>
            </a:r>
            <a:r>
              <a:rPr lang="en-US" b="1" dirty="0" smtClean="0"/>
              <a:t>Catalytic functions </a:t>
            </a:r>
            <a:r>
              <a:rPr lang="en-US" dirty="0" smtClean="0"/>
              <a:t>: </a:t>
            </a:r>
            <a:r>
              <a:rPr lang="en-US" sz="1800" dirty="0" smtClean="0"/>
              <a:t>carrying out the chemical reactions and metabolism </a:t>
            </a:r>
            <a:endParaRPr lang="en-US" dirty="0" smtClean="0"/>
          </a:p>
          <a:p>
            <a:pPr marL="0" indent="0">
              <a:buNone/>
            </a:pPr>
            <a:endParaRPr lang="en-US" dirty="0" smtClean="0"/>
          </a:p>
          <a:p>
            <a:pPr marL="0" indent="0">
              <a:buNone/>
            </a:pPr>
            <a:r>
              <a:rPr lang="en-US" dirty="0" smtClean="0"/>
              <a:t>2- </a:t>
            </a:r>
            <a:r>
              <a:rPr lang="en-US" b="1" dirty="0" smtClean="0"/>
              <a:t>Genetic functions:</a:t>
            </a:r>
          </a:p>
          <a:p>
            <a:pPr lvl="3">
              <a:buFont typeface="Wingdings" panose="05000000000000000000" pitchFamily="2" charset="2"/>
              <a:buChar char="§"/>
            </a:pPr>
            <a:r>
              <a:rPr lang="en-US" altLang="en-US" sz="1800" dirty="0" smtClean="0">
                <a:cs typeface="Times New Roman" panose="02020603050405020304" pitchFamily="18" charset="0"/>
              </a:rPr>
              <a:t>Cells </a:t>
            </a:r>
            <a:r>
              <a:rPr lang="en-US" altLang="en-US" sz="1800" dirty="0">
                <a:cs typeface="Times New Roman" panose="02020603050405020304" pitchFamily="18" charset="0"/>
              </a:rPr>
              <a:t>store and process information that is eventually passed on to offspring during reproduction through DNA </a:t>
            </a:r>
            <a:r>
              <a:rPr lang="en-US" altLang="en-US" sz="1800" dirty="0" smtClean="0">
                <a:cs typeface="Times New Roman" panose="02020603050405020304" pitchFamily="18" charset="0"/>
              </a:rPr>
              <a:t>and </a:t>
            </a:r>
            <a:r>
              <a:rPr lang="en-US" altLang="en-US" sz="1800" dirty="0">
                <a:cs typeface="Times New Roman" panose="02020603050405020304" pitchFamily="18" charset="0"/>
              </a:rPr>
              <a:t>evolution</a:t>
            </a:r>
            <a:r>
              <a:rPr lang="en-US" altLang="en-US" sz="1800" dirty="0" smtClean="0">
                <a:cs typeface="Times New Roman" panose="02020603050405020304" pitchFamily="18" charset="0"/>
              </a:rPr>
              <a:t>.</a:t>
            </a:r>
          </a:p>
          <a:p>
            <a:pPr lvl="3">
              <a:buFont typeface="Wingdings" panose="05000000000000000000" pitchFamily="2" charset="2"/>
              <a:buChar char="§"/>
            </a:pPr>
            <a:r>
              <a:rPr lang="en-US" altLang="en-US" sz="1800" dirty="0" smtClean="0">
                <a:cs typeface="Times New Roman" panose="02020603050405020304" pitchFamily="18" charset="0"/>
              </a:rPr>
              <a:t>DNA processing include two main events :</a:t>
            </a:r>
            <a:endParaRPr lang="en-US" altLang="en-US" sz="1800" dirty="0">
              <a:cs typeface="Times New Roman" panose="02020603050405020304" pitchFamily="18" charset="0"/>
            </a:endParaRPr>
          </a:p>
          <a:p>
            <a:pPr marL="1857071" lvl="5" indent="-254003" defTabSz="1019188">
              <a:tabLst>
                <a:tab pos="1346217" algn="l"/>
              </a:tabLst>
            </a:pPr>
            <a:r>
              <a:rPr lang="en-US" altLang="en-US" sz="1800" b="1" i="1" u="sng" dirty="0">
                <a:cs typeface="Times New Roman" panose="02020603050405020304" pitchFamily="18" charset="0"/>
              </a:rPr>
              <a:t>Transcription</a:t>
            </a:r>
            <a:r>
              <a:rPr lang="en-US" altLang="en-US" sz="1800" dirty="0">
                <a:cs typeface="Times New Roman" panose="02020603050405020304" pitchFamily="18" charset="0"/>
              </a:rPr>
              <a:t>: DNA produces </a:t>
            </a:r>
            <a:r>
              <a:rPr lang="en-US" altLang="en-US" sz="1800" dirty="0" smtClean="0">
                <a:cs typeface="Times New Roman" panose="02020603050405020304" pitchFamily="18" charset="0"/>
              </a:rPr>
              <a:t>RNA (production of RNAs) </a:t>
            </a:r>
            <a:endParaRPr lang="en-US" altLang="en-US" sz="1800" dirty="0">
              <a:cs typeface="Times New Roman" panose="02020603050405020304" pitchFamily="18" charset="0"/>
            </a:endParaRPr>
          </a:p>
          <a:p>
            <a:pPr marL="1857071" lvl="5" indent="-254003" defTabSz="1019188">
              <a:tabLst>
                <a:tab pos="1346217" algn="l"/>
              </a:tabLst>
            </a:pPr>
            <a:r>
              <a:rPr lang="en-US" altLang="en-US" sz="1800" b="1" i="1" u="sng" dirty="0">
                <a:cs typeface="Times New Roman" panose="02020603050405020304" pitchFamily="18" charset="0"/>
              </a:rPr>
              <a:t>Translation</a:t>
            </a:r>
            <a:r>
              <a:rPr lang="en-US" altLang="en-US" sz="1800" dirty="0">
                <a:cs typeface="Times New Roman" panose="02020603050405020304" pitchFamily="18" charset="0"/>
              </a:rPr>
              <a:t>: RNA makes </a:t>
            </a:r>
            <a:r>
              <a:rPr lang="en-US" altLang="en-US" sz="1800" dirty="0" smtClean="0">
                <a:cs typeface="Times New Roman" panose="02020603050405020304" pitchFamily="18" charset="0"/>
              </a:rPr>
              <a:t>protein (production of proteins) </a:t>
            </a:r>
          </a:p>
          <a:p>
            <a:pPr marL="880245" indent="-285750" defTabSz="1019188">
              <a:buFont typeface="Wingdings" panose="05000000000000000000" pitchFamily="2" charset="2"/>
              <a:buChar char="§"/>
              <a:tabLst>
                <a:tab pos="1346217" algn="l"/>
              </a:tabLst>
            </a:pPr>
            <a:r>
              <a:rPr lang="en-US" sz="1800" dirty="0" smtClean="0"/>
              <a:t>Replication , transcription and translation are the key molecular process in cells. </a:t>
            </a:r>
            <a:endParaRPr lang="en-US" sz="1800" dirty="0"/>
          </a:p>
          <a:p>
            <a:pPr marL="0" indent="0">
              <a:buNone/>
            </a:pPr>
            <a:endParaRPr lang="en-US" dirty="0" smtClean="0"/>
          </a:p>
        </p:txBody>
      </p:sp>
      <p:sp>
        <p:nvSpPr>
          <p:cNvPr id="4" name="Title 4"/>
          <p:cNvSpPr txBox="1">
            <a:spLocks noGrp="1"/>
          </p:cNvSpPr>
          <p:nvPr>
            <p:ph type="title"/>
          </p:nvPr>
        </p:nvSpPr>
        <p:spPr>
          <a:xfrm>
            <a:off x="941162" y="539943"/>
            <a:ext cx="10058400" cy="1450757"/>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4000" dirty="0">
                <a:solidFill>
                  <a:prstClr val="black"/>
                </a:solidFill>
              </a:rPr>
              <a:t>1.2 Microbial cell</a:t>
            </a:r>
          </a:p>
          <a:p>
            <a:pPr marL="250828" indent="-250828" defTabSz="1019188">
              <a:tabLst>
                <a:tab pos="1346217" algn="l"/>
              </a:tabLst>
            </a:pPr>
            <a:r>
              <a:rPr lang="en-US" altLang="en-US" sz="2800" b="1" dirty="0">
                <a:solidFill>
                  <a:srgbClr val="C00000"/>
                </a:solidFill>
                <a:latin typeface="+mn-lt"/>
              </a:rPr>
              <a:t>Cells as Catalysts and as Coding Devices</a:t>
            </a:r>
          </a:p>
          <a:p>
            <a:pPr marL="141089" indent="-141089" defTabSz="573286"/>
            <a:endParaRPr lang="en-US" altLang="en-US" sz="4000" dirty="0">
              <a:solidFill>
                <a:prstClr val="black"/>
              </a:solidFill>
            </a:endParaRPr>
          </a:p>
        </p:txBody>
      </p:sp>
    </p:spTree>
    <p:extLst>
      <p:ext uri="{BB962C8B-B14F-4D97-AF65-F5344CB8AC3E}">
        <p14:creationId xmlns:p14="http://schemas.microsoft.com/office/powerpoint/2010/main" val="344955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79008" y="1871167"/>
            <a:ext cx="9816455" cy="3964479"/>
          </a:xfrm>
        </p:spPr>
        <p:txBody>
          <a:bodyPr>
            <a:noAutofit/>
          </a:bodyPr>
          <a:lstStyle/>
          <a:p>
            <a:pPr defTabSz="573286">
              <a:buFont typeface="Wingdings" panose="05000000000000000000" pitchFamily="2" charset="2"/>
              <a:buChar char="§"/>
            </a:pPr>
            <a:r>
              <a:rPr lang="en-US" altLang="en-US" sz="2025" dirty="0" smtClean="0"/>
              <a:t>Cells coordinate their catalytic and genetic functions to support </a:t>
            </a:r>
            <a:r>
              <a:rPr lang="en-US" altLang="en-US" sz="2025" b="1" dirty="0" smtClean="0"/>
              <a:t>cell </a:t>
            </a:r>
            <a:r>
              <a:rPr lang="en-US" altLang="en-US" sz="2025" b="1" dirty="0" smtClean="0"/>
              <a:t>growth</a:t>
            </a:r>
            <a:r>
              <a:rPr lang="en-US" altLang="en-US" sz="2025" dirty="0" smtClean="0"/>
              <a:t>.</a:t>
            </a:r>
            <a:endParaRPr lang="en-US" altLang="en-US" sz="2025" dirty="0" smtClean="0"/>
          </a:p>
          <a:p>
            <a:pPr defTabSz="573286">
              <a:lnSpc>
                <a:spcPct val="150000"/>
              </a:lnSpc>
              <a:buFont typeface="Wingdings" panose="05000000000000000000" pitchFamily="2" charset="2"/>
              <a:buChar char="§"/>
            </a:pPr>
            <a:r>
              <a:rPr lang="en-US" altLang="en-US" sz="2025" dirty="0" smtClean="0"/>
              <a:t>In the events that lead up to cell division, all substances and material in the cell are </a:t>
            </a:r>
            <a:r>
              <a:rPr lang="en-US" altLang="en-US" sz="2025" dirty="0" smtClean="0"/>
              <a:t>double. </a:t>
            </a:r>
            <a:r>
              <a:rPr lang="en-US" altLang="en-US" sz="2025" b="1" u="sng" dirty="0" smtClean="0"/>
              <a:t>This </a:t>
            </a:r>
            <a:r>
              <a:rPr lang="en-US" altLang="en-US" sz="2025" b="1" u="sng" dirty="0" smtClean="0"/>
              <a:t>required:</a:t>
            </a:r>
            <a:endParaRPr lang="en-US" altLang="en-US" sz="2025" b="1" u="sng" dirty="0" smtClean="0"/>
          </a:p>
          <a:p>
            <a:pPr marL="932694" lvl="2" indent="-457200" defTabSz="573286">
              <a:lnSpc>
                <a:spcPct val="150000"/>
              </a:lnSpc>
              <a:buFont typeface="+mj-lt"/>
              <a:buAutoNum type="arabicPeriod"/>
            </a:pPr>
            <a:r>
              <a:rPr lang="en-US" altLang="en-US" sz="1425" dirty="0" smtClean="0"/>
              <a:t> </a:t>
            </a:r>
            <a:r>
              <a:rPr lang="en-US" altLang="en-US" sz="1800" dirty="0" smtClean="0"/>
              <a:t>The cell's catalytic machinery</a:t>
            </a:r>
          </a:p>
          <a:p>
            <a:pPr marL="932694" lvl="2" indent="-457200" defTabSz="573286">
              <a:lnSpc>
                <a:spcPct val="150000"/>
              </a:lnSpc>
              <a:buFont typeface="+mj-lt"/>
              <a:buAutoNum type="arabicPeriod"/>
            </a:pPr>
            <a:r>
              <a:rPr lang="en-US" altLang="en-US" sz="1800" dirty="0" smtClean="0"/>
              <a:t> </a:t>
            </a:r>
            <a:r>
              <a:rPr lang="en-US" altLang="en-US" sz="1800" b="1" i="1" u="sng" dirty="0" smtClean="0">
                <a:cs typeface="Times New Roman" panose="02020603050405020304" pitchFamily="18" charset="0"/>
              </a:rPr>
              <a:t>Enzymes</a:t>
            </a:r>
            <a:r>
              <a:rPr lang="en-US" altLang="en-US" sz="1600" dirty="0">
                <a:cs typeface="Times New Roman" panose="02020603050405020304" pitchFamily="18" charset="0"/>
              </a:rPr>
              <a:t>: protein catalysts of the cell that accelerate  </a:t>
            </a:r>
            <a:r>
              <a:rPr lang="en-US" altLang="en-US" sz="1600" dirty="0" smtClean="0">
                <a:cs typeface="Times New Roman" panose="02020603050405020304" pitchFamily="18" charset="0"/>
              </a:rPr>
              <a:t>chemical reactions</a:t>
            </a:r>
          </a:p>
          <a:p>
            <a:pPr marL="932694" lvl="2" indent="-457200" defTabSz="573286">
              <a:lnSpc>
                <a:spcPct val="150000"/>
              </a:lnSpc>
              <a:buFont typeface="+mj-lt"/>
              <a:buAutoNum type="arabicPeriod"/>
            </a:pPr>
            <a:r>
              <a:rPr lang="en-US" altLang="en-US" sz="1800" dirty="0" smtClean="0"/>
              <a:t>Energy conservation  </a:t>
            </a:r>
          </a:p>
          <a:p>
            <a:pPr marL="932694" lvl="2" indent="-457200" defTabSz="573286">
              <a:lnSpc>
                <a:spcPct val="150000"/>
              </a:lnSpc>
              <a:buFont typeface="+mj-lt"/>
              <a:buAutoNum type="arabicPeriod"/>
            </a:pPr>
            <a:r>
              <a:rPr lang="en-US" altLang="en-US" sz="1800" dirty="0" smtClean="0"/>
              <a:t>Supply precursors for biosynthesis of all cell components. </a:t>
            </a:r>
          </a:p>
          <a:p>
            <a:pPr marL="932694" lvl="2" indent="-457200" defTabSz="573286">
              <a:lnSpc>
                <a:spcPct val="150000"/>
              </a:lnSpc>
              <a:buFont typeface="+mj-lt"/>
              <a:buAutoNum type="arabicPeriod"/>
            </a:pPr>
            <a:r>
              <a:rPr lang="en-US" altLang="en-US" sz="1800" dirty="0" smtClean="0"/>
              <a:t>And that its entire </a:t>
            </a:r>
            <a:r>
              <a:rPr lang="en-US" altLang="en-US" sz="1800" b="1" dirty="0" smtClean="0"/>
              <a:t>complement</a:t>
            </a:r>
            <a:r>
              <a:rPr lang="en-US" altLang="en-US" sz="1800" dirty="0" smtClean="0"/>
              <a:t> of genes replication</a:t>
            </a:r>
          </a:p>
          <a:p>
            <a:pPr marL="457200" indent="-457200" defTabSz="573286">
              <a:lnSpc>
                <a:spcPct val="150000"/>
              </a:lnSpc>
              <a:buFont typeface="+mj-lt"/>
              <a:buAutoNum type="arabicPeriod"/>
            </a:pPr>
            <a:endParaRPr lang="en-US" altLang="en-US" sz="2800" dirty="0"/>
          </a:p>
          <a:p>
            <a:pPr marL="509594" lvl="1" indent="0" defTabSz="1019188">
              <a:buNone/>
              <a:tabLst>
                <a:tab pos="1346217" algn="l"/>
              </a:tabLst>
            </a:pPr>
            <a:endParaRPr lang="en-US" altLang="en-US" sz="2250" dirty="0" smtClean="0">
              <a:cs typeface="Times New Roman" panose="02020603050405020304" pitchFamily="18" charset="0"/>
            </a:endParaRPr>
          </a:p>
          <a:p>
            <a:pPr marL="509594" lvl="1" indent="0" defTabSz="1019188">
              <a:buNone/>
              <a:tabLst>
                <a:tab pos="1346217" algn="l"/>
              </a:tabLst>
            </a:pPr>
            <a:r>
              <a:rPr lang="en-US" altLang="en-US" sz="2250" dirty="0" smtClean="0">
                <a:cs typeface="Times New Roman" panose="02020603050405020304" pitchFamily="18" charset="0"/>
              </a:rPr>
              <a:t> </a:t>
            </a:r>
            <a:endParaRPr lang="en-US" altLang="en-US" sz="2250" dirty="0">
              <a:cs typeface="Times New Roman" panose="02020603050405020304" pitchFamily="18" charset="0"/>
            </a:endParaRPr>
          </a:p>
          <a:p>
            <a:pPr marL="1323992" lvl="2" indent="-254003" defTabSz="1019188">
              <a:tabLst>
                <a:tab pos="1346217" algn="l"/>
              </a:tabLst>
            </a:pPr>
            <a:endParaRPr lang="en-US" altLang="en-US" sz="1800" dirty="0">
              <a:cs typeface="Times New Roman" panose="02020603050405020304" pitchFamily="18" charset="0"/>
            </a:endParaRPr>
          </a:p>
        </p:txBody>
      </p:sp>
      <p:sp>
        <p:nvSpPr>
          <p:cNvPr id="5" name="Title 4"/>
          <p:cNvSpPr txBox="1">
            <a:spLocks/>
          </p:cNvSpPr>
          <p:nvPr/>
        </p:nvSpPr>
        <p:spPr>
          <a:xfrm>
            <a:off x="1279009" y="753789"/>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4000" dirty="0">
                <a:solidFill>
                  <a:prstClr val="black"/>
                </a:solidFill>
              </a:rPr>
              <a:t>1.2 Microbial cell</a:t>
            </a:r>
          </a:p>
          <a:p>
            <a:pPr marL="250828" indent="-250828" defTabSz="1019188">
              <a:tabLst>
                <a:tab pos="1346217" algn="l"/>
              </a:tabLst>
            </a:pPr>
            <a:r>
              <a:rPr lang="en-US" altLang="en-US" sz="2800" b="1" dirty="0">
                <a:solidFill>
                  <a:srgbClr val="C00000"/>
                </a:solidFill>
                <a:latin typeface="+mn-lt"/>
              </a:rPr>
              <a:t>Cells as Catalysts and as Coding Devices</a:t>
            </a:r>
          </a:p>
          <a:p>
            <a:pPr marL="141089" indent="-141089" defTabSz="573286"/>
            <a:endParaRPr lang="en-US" altLang="en-US" sz="4000" dirty="0">
              <a:solidFill>
                <a:prstClr val="black"/>
              </a:solidFill>
            </a:endParaRP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206644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09" t="1" r="6542" b="335"/>
          <a:stretch/>
        </p:blipFill>
        <p:spPr>
          <a:xfrm>
            <a:off x="223025" y="182829"/>
            <a:ext cx="6399844" cy="6084157"/>
          </a:xfrm>
          <a:prstGeom prst="rect">
            <a:avLst/>
          </a:prstGeom>
        </p:spPr>
      </p:pic>
      <p:sp>
        <p:nvSpPr>
          <p:cNvPr id="5" name="TextBox 4"/>
          <p:cNvSpPr txBox="1"/>
          <p:nvPr/>
        </p:nvSpPr>
        <p:spPr>
          <a:xfrm>
            <a:off x="6785677" y="2683302"/>
            <a:ext cx="5006897" cy="2031325"/>
          </a:xfrm>
          <a:prstGeom prst="rect">
            <a:avLst/>
          </a:prstGeom>
          <a:noFill/>
        </p:spPr>
        <p:txBody>
          <a:bodyPr wrap="square" rtlCol="0">
            <a:spAutoFit/>
          </a:bodyPr>
          <a:lstStyle/>
          <a:p>
            <a:pPr marL="285750" indent="-285750" algn="just">
              <a:buFont typeface="Wingdings" panose="05000000000000000000" pitchFamily="2" charset="2"/>
              <a:buChar char="§"/>
            </a:pPr>
            <a:r>
              <a:rPr lang="en-US" b="1" dirty="0"/>
              <a:t>The catalytic and genetic functions of the cell. </a:t>
            </a:r>
            <a:r>
              <a:rPr lang="en-US" dirty="0"/>
              <a:t>For a cell to reproduce itself there must be energy and precursors to the synthesis of new macromolecules, the genetic instructions must be replicated and genes must be expressed (transcribed and translated) to produce proteins and other macromolecules. </a:t>
            </a:r>
            <a:endParaRPr lang="en-US" dirty="0"/>
          </a:p>
        </p:txBody>
      </p:sp>
    </p:spTree>
    <p:extLst>
      <p:ext uri="{BB962C8B-B14F-4D97-AF65-F5344CB8AC3E}">
        <p14:creationId xmlns:p14="http://schemas.microsoft.com/office/powerpoint/2010/main" val="37373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90" y="5529922"/>
            <a:ext cx="7585234" cy="822960"/>
          </a:xfrm>
        </p:spPr>
        <p:txBody>
          <a:bodyPr/>
          <a:lstStyle/>
          <a:p>
            <a:pPr algn="ctr"/>
            <a:r>
              <a:rPr lang="en-US" sz="2250" b="1" dirty="0"/>
              <a:t>REMEMBER </a:t>
            </a:r>
            <a:r>
              <a:rPr lang="en-US" sz="2250" dirty="0"/>
              <a:t/>
            </a:r>
            <a:br>
              <a:rPr lang="en-US" sz="2250" dirty="0"/>
            </a:br>
            <a:r>
              <a:rPr lang="en-US" sz="2250" dirty="0"/>
              <a:t/>
            </a:r>
            <a:br>
              <a:rPr lang="en-US" sz="2250" dirty="0"/>
            </a:br>
            <a:r>
              <a:rPr lang="en-US" sz="2250" dirty="0"/>
              <a:t>You can always ask questions through our discussion board on </a:t>
            </a:r>
            <a:br>
              <a:rPr lang="en-US" sz="2250" dirty="0"/>
            </a:br>
            <a:r>
              <a:rPr lang="en-US" sz="2250" dirty="0">
                <a:hlinkClick r:id="rId2"/>
              </a:rPr>
              <a:t>www.lms.ksu.edu.sa</a:t>
            </a:r>
            <a:endParaRPr lang="en-US" sz="2250" dirty="0"/>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108" t="1473" r="883" b="3520"/>
          <a:stretch/>
        </p:blipFill>
        <p:spPr>
          <a:xfrm>
            <a:off x="3546089" y="1631668"/>
            <a:ext cx="4828477" cy="2438526"/>
          </a:xfrm>
        </p:spPr>
      </p:pic>
    </p:spTree>
    <p:extLst>
      <p:ext uri="{BB962C8B-B14F-4D97-AF65-F5344CB8AC3E}">
        <p14:creationId xmlns:p14="http://schemas.microsoft.com/office/powerpoint/2010/main" val="351395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829625" cy="4399004"/>
          </a:xfrm>
        </p:spPr>
        <p:txBody>
          <a:bodyPr>
            <a:noAutofit/>
          </a:bodyPr>
          <a:lstStyle/>
          <a:p>
            <a:pPr marL="141089" indent="-141089" defTabSz="573286"/>
            <a:r>
              <a:rPr lang="en-US" altLang="en-US" sz="1575" dirty="0"/>
              <a:t>1.1 Microbiology and Microorganisms</a:t>
            </a:r>
          </a:p>
          <a:p>
            <a:pPr marL="433701" lvl="1" indent="-141089" defTabSz="573286"/>
            <a:r>
              <a:rPr lang="en-US" altLang="en-US" sz="1375" dirty="0"/>
              <a:t>The importance of microorganisms </a:t>
            </a:r>
          </a:p>
          <a:p>
            <a:pPr marL="141089" indent="-141089" defTabSz="573286"/>
            <a:r>
              <a:rPr lang="en-US" altLang="en-US" sz="1575" dirty="0"/>
              <a:t>1.2 Microbial Cells </a:t>
            </a:r>
          </a:p>
          <a:p>
            <a:pPr marL="433701" lvl="1" indent="-141089" defTabSz="573286"/>
            <a:r>
              <a:rPr lang="en-US" altLang="en-US" sz="1375" dirty="0"/>
              <a:t>Cell chemistry and key structure</a:t>
            </a:r>
          </a:p>
          <a:p>
            <a:pPr marL="433701" lvl="1" indent="-141089" defTabSz="573286"/>
            <a:r>
              <a:rPr lang="en-US" altLang="en-US" sz="1375" dirty="0"/>
              <a:t>Characteristics of living systems </a:t>
            </a:r>
          </a:p>
          <a:p>
            <a:pPr marL="433701" lvl="1" indent="-141089" defTabSz="573286"/>
            <a:r>
              <a:rPr lang="en-US" altLang="en-US" sz="1375" dirty="0"/>
              <a:t>Cell functions: coding and metabolism.</a:t>
            </a:r>
          </a:p>
          <a:p>
            <a:pPr marL="141089" indent="-141089" defTabSz="573286"/>
            <a:r>
              <a:rPr lang="en-US" altLang="en-US" sz="1575" dirty="0"/>
              <a:t>1.3 Microorganisms and Their Environments</a:t>
            </a:r>
          </a:p>
          <a:p>
            <a:pPr marL="433701" lvl="1" indent="-141089" defTabSz="573286"/>
            <a:r>
              <a:rPr lang="en-US" altLang="en-US" sz="1375" dirty="0"/>
              <a:t>Microbial interaction</a:t>
            </a:r>
          </a:p>
          <a:p>
            <a:pPr marL="141089" indent="-141089" defTabSz="573286"/>
            <a:r>
              <a:rPr lang="en-US" altLang="en-US" sz="1575" dirty="0"/>
              <a:t>1.4 The Impact of Microorganisms on Humans</a:t>
            </a:r>
          </a:p>
          <a:p>
            <a:pPr marL="433701" lvl="1" indent="-141089" defTabSz="573286"/>
            <a:r>
              <a:rPr lang="en-US" altLang="en-US" sz="1375" dirty="0"/>
              <a:t>Microorganisms as disease agents </a:t>
            </a:r>
          </a:p>
          <a:p>
            <a:pPr marL="433701" lvl="1" indent="-141089" defTabSz="573286"/>
            <a:r>
              <a:rPr lang="en-US" altLang="en-US" sz="1375" dirty="0"/>
              <a:t>Microorganisms and agriculture</a:t>
            </a:r>
          </a:p>
          <a:p>
            <a:pPr marL="433701" lvl="1" indent="-141089" defTabSz="573286"/>
            <a:r>
              <a:rPr lang="en-US" altLang="en-US" sz="1375" dirty="0"/>
              <a:t>Microorganisms and food</a:t>
            </a:r>
          </a:p>
          <a:p>
            <a:pPr marL="433701" lvl="1" indent="-141089" defTabSz="573286"/>
            <a:r>
              <a:rPr lang="en-US" altLang="en-US" sz="1375" dirty="0"/>
              <a:t>Microorganisms, energy and there environment</a:t>
            </a:r>
          </a:p>
          <a:p>
            <a:pPr marL="433701" lvl="1" indent="-141089" defTabSz="573286"/>
            <a:r>
              <a:rPr lang="en-US" altLang="en-US" sz="1375" dirty="0"/>
              <a:t>Microorganisms and their genetic resources </a:t>
            </a:r>
          </a:p>
          <a:p>
            <a:pPr marL="433701" lvl="1" indent="-141089" defTabSz="573286"/>
            <a:r>
              <a:rPr lang="en-US" altLang="en-US" sz="1375" dirty="0"/>
              <a:t>Microbiology as a career  </a:t>
            </a:r>
          </a:p>
          <a:p>
            <a:pPr marL="0" indent="0" algn="ctr" rtl="1">
              <a:lnSpc>
                <a:spcPct val="150000"/>
              </a:lnSpc>
              <a:buNone/>
            </a:pPr>
            <a:endParaRPr lang="en-US" sz="1575" dirty="0"/>
          </a:p>
        </p:txBody>
      </p:sp>
      <p:sp>
        <p:nvSpPr>
          <p:cNvPr id="5" name="Title 4"/>
          <p:cNvSpPr txBox="1">
            <a:spLocks/>
          </p:cNvSpPr>
          <p:nvPr/>
        </p:nvSpPr>
        <p:spPr>
          <a:xfrm>
            <a:off x="2955857" y="753789"/>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38" dirty="0">
                <a:solidFill>
                  <a:prstClr val="black"/>
                </a:solidFill>
              </a:rPr>
              <a:t>Principles of Microbiology </a:t>
            </a:r>
          </a:p>
          <a:p>
            <a:pPr algn="ctr"/>
            <a:r>
              <a:rPr lang="en-US" sz="3038" dirty="0">
                <a:solidFill>
                  <a:prstClr val="black"/>
                </a:solidFill>
              </a:rPr>
              <a:t>Content</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16777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2" y="796834"/>
            <a:ext cx="3396343" cy="796836"/>
          </a:xfrm>
        </p:spPr>
        <p:txBody>
          <a:bodyPr/>
          <a:lstStyle/>
          <a:p>
            <a:r>
              <a:rPr lang="en-US" dirty="0" smtClean="0"/>
              <a:t>Introduction </a:t>
            </a:r>
            <a:endParaRPr lang="en-US" dirty="0"/>
          </a:p>
        </p:txBody>
      </p:sp>
      <p:sp>
        <p:nvSpPr>
          <p:cNvPr id="3" name="Content Placeholder 2"/>
          <p:cNvSpPr>
            <a:spLocks noGrp="1"/>
          </p:cNvSpPr>
          <p:nvPr>
            <p:ph idx="1"/>
          </p:nvPr>
        </p:nvSpPr>
        <p:spPr>
          <a:xfrm>
            <a:off x="718456" y="1871860"/>
            <a:ext cx="10829110" cy="4123991"/>
          </a:xfrm>
        </p:spPr>
        <p:txBody>
          <a:bodyPr>
            <a:noAutofit/>
          </a:bodyPr>
          <a:lstStyle/>
          <a:p>
            <a:pPr algn="just">
              <a:lnSpc>
                <a:spcPct val="150000"/>
              </a:lnSpc>
              <a:buFont typeface="Wingdings" panose="05000000000000000000" pitchFamily="2" charset="2"/>
              <a:buChar char="§"/>
            </a:pPr>
            <a:r>
              <a:rPr lang="en-US" sz="1600" dirty="0">
                <a:solidFill>
                  <a:srgbClr val="FF0000"/>
                </a:solidFill>
              </a:rPr>
              <a:t>Microbiology is the study of microscopic organisms, such as bacteria, viruses, archaea, fungi and protozoa. This discipline includes fundamental research on the biochemistry, physiology, cell biology, ecology, evolution and clinical aspects of microorganisms, including the host response to these </a:t>
            </a:r>
            <a:r>
              <a:rPr lang="en-US" sz="1600" dirty="0" smtClean="0">
                <a:solidFill>
                  <a:srgbClr val="FF0000"/>
                </a:solidFill>
              </a:rPr>
              <a:t>agents. (</a:t>
            </a:r>
            <a:r>
              <a:rPr lang="en-US" sz="1600" dirty="0">
                <a:solidFill>
                  <a:srgbClr val="FF0000"/>
                </a:solidFill>
              </a:rPr>
              <a:t>https://</a:t>
            </a:r>
            <a:r>
              <a:rPr lang="en-US" sz="1600" dirty="0" smtClean="0">
                <a:solidFill>
                  <a:srgbClr val="FF0000"/>
                </a:solidFill>
              </a:rPr>
              <a:t>www.nature.com/subjects/microbiology)</a:t>
            </a:r>
          </a:p>
          <a:p>
            <a:pPr>
              <a:lnSpc>
                <a:spcPct val="150000"/>
              </a:lnSpc>
              <a:buFont typeface="Wingdings" panose="05000000000000000000" pitchFamily="2" charset="2"/>
              <a:buChar char="§"/>
            </a:pPr>
            <a:r>
              <a:rPr lang="en-US" sz="1600" b="1" dirty="0" smtClean="0"/>
              <a:t>What is Microbiology about?  </a:t>
            </a:r>
          </a:p>
          <a:p>
            <a:pPr lvl="2">
              <a:lnSpc>
                <a:spcPct val="150000"/>
              </a:lnSpc>
              <a:buFont typeface="Wingdings" panose="05000000000000000000" pitchFamily="2" charset="2"/>
              <a:buChar char="§"/>
            </a:pPr>
            <a:r>
              <a:rPr lang="en-US" sz="1600" dirty="0" smtClean="0"/>
              <a:t>Microbiology is about  microbial cells and how they work .</a:t>
            </a:r>
          </a:p>
          <a:p>
            <a:pPr lvl="2">
              <a:lnSpc>
                <a:spcPct val="150000"/>
              </a:lnSpc>
              <a:buFont typeface="Wingdings" panose="05000000000000000000" pitchFamily="2" charset="2"/>
              <a:buChar char="§"/>
            </a:pPr>
            <a:r>
              <a:rPr lang="en-US" sz="1600" dirty="0" smtClean="0"/>
              <a:t>Microbiology is about diversity and evolution of microbial cells.</a:t>
            </a:r>
          </a:p>
          <a:p>
            <a:pPr lvl="2">
              <a:lnSpc>
                <a:spcPct val="150000"/>
              </a:lnSpc>
              <a:buFont typeface="Wingdings" panose="05000000000000000000" pitchFamily="2" charset="2"/>
              <a:buChar char="§"/>
            </a:pPr>
            <a:r>
              <a:rPr lang="en-US" sz="1600" dirty="0" smtClean="0"/>
              <a:t>It is about what microorganisms do in the world , soil , water , human body , animal , plant ..etc. </a:t>
            </a:r>
          </a:p>
          <a:p>
            <a:pPr>
              <a:lnSpc>
                <a:spcPct val="150000"/>
              </a:lnSpc>
              <a:buFont typeface="Wingdings" panose="05000000000000000000" pitchFamily="2" charset="2"/>
              <a:buChar char="§"/>
            </a:pPr>
            <a:r>
              <a:rPr lang="en-US" sz="1600" dirty="0"/>
              <a:t>Microorganisms can affect and support all other forms of life, and considered the most fundamental of the biological sciences.</a:t>
            </a:r>
            <a:endParaRPr lang="en-US" sz="1600" dirty="0"/>
          </a:p>
        </p:txBody>
      </p:sp>
    </p:spTree>
    <p:extLst>
      <p:ext uri="{BB962C8B-B14F-4D97-AF65-F5344CB8AC3E}">
        <p14:creationId xmlns:p14="http://schemas.microsoft.com/office/powerpoint/2010/main" val="61771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45556" y="1921417"/>
            <a:ext cx="9682640" cy="3964479"/>
          </a:xfrm>
        </p:spPr>
        <p:txBody>
          <a:bodyPr>
            <a:noAutofit/>
          </a:bodyPr>
          <a:lstStyle/>
          <a:p>
            <a:pPr marL="141089" indent="-141089" defTabSz="573286"/>
            <a:r>
              <a:rPr lang="en-US" altLang="en-US" b="1" u="sng" dirty="0">
                <a:solidFill>
                  <a:srgbClr val="FF0000"/>
                </a:solidFill>
              </a:rPr>
              <a:t>The science of microbiology revolves around two themes:</a:t>
            </a:r>
          </a:p>
          <a:p>
            <a:pPr marL="141089" indent="-141089" defTabSz="573286"/>
            <a:endParaRPr lang="en-US" altLang="en-US" b="1" u="sng" dirty="0"/>
          </a:p>
          <a:p>
            <a:pPr marL="575965" lvl="1" indent="-289322" defTabSz="573286">
              <a:lnSpc>
                <a:spcPct val="150000"/>
              </a:lnSpc>
              <a:buFont typeface="+mj-lt"/>
              <a:buAutoNum type="arabicPeriod"/>
            </a:pPr>
            <a:r>
              <a:rPr lang="en-US" altLang="en-US" sz="2000" dirty="0"/>
              <a:t>Understanding basic life </a:t>
            </a:r>
            <a:r>
              <a:rPr lang="en-US" altLang="en-US" sz="2000" dirty="0" smtClean="0"/>
              <a:t>processes of microscopic organisms  </a:t>
            </a:r>
            <a:r>
              <a:rPr lang="en-US" altLang="en-US" sz="2000" dirty="0"/>
              <a:t>(</a:t>
            </a:r>
            <a:r>
              <a:rPr lang="en-US" altLang="en-US" sz="2000" b="1" dirty="0"/>
              <a:t>basic biological science</a:t>
            </a:r>
            <a:r>
              <a:rPr lang="en-US" altLang="en-US" sz="2000" dirty="0"/>
              <a:t>).</a:t>
            </a:r>
          </a:p>
          <a:p>
            <a:pPr marL="726701" lvl="2" indent="-257175" defTabSz="573286">
              <a:lnSpc>
                <a:spcPct val="150000"/>
              </a:lnSpc>
            </a:pPr>
            <a:r>
              <a:rPr lang="en-US" altLang="en-US" sz="2000" dirty="0"/>
              <a:t>Microbes are excellent </a:t>
            </a:r>
            <a:r>
              <a:rPr lang="en-US" altLang="en-US" sz="2000" dirty="0" smtClean="0"/>
              <a:t>experimental systems for </a:t>
            </a:r>
            <a:r>
              <a:rPr lang="en-US" altLang="en-US" sz="2000" dirty="0"/>
              <a:t>understanding cellular processes in </a:t>
            </a:r>
            <a:r>
              <a:rPr lang="en-US" altLang="en-US" sz="2000" dirty="0" smtClean="0"/>
              <a:t>unicellular and multicellular organisms.</a:t>
            </a:r>
            <a:endParaRPr lang="en-US" altLang="en-US" sz="2000" dirty="0"/>
          </a:p>
          <a:p>
            <a:pPr marL="575965" lvl="1" indent="-289322" defTabSz="573286">
              <a:buAutoNum type="arabicPeriod" startAt="2"/>
            </a:pPr>
            <a:r>
              <a:rPr lang="en-US" altLang="en-US" sz="2000" dirty="0"/>
              <a:t>Applying that knowledge to the benefit of </a:t>
            </a:r>
            <a:r>
              <a:rPr lang="en-US" altLang="en-US" sz="2000" dirty="0" smtClean="0"/>
              <a:t>humans, animals and plant </a:t>
            </a:r>
            <a:r>
              <a:rPr lang="en-US" altLang="en-US" sz="2000" dirty="0"/>
              <a:t>(</a:t>
            </a:r>
            <a:r>
              <a:rPr lang="en-US" altLang="en-US" sz="2000" b="1" dirty="0"/>
              <a:t>applied biological science)</a:t>
            </a:r>
          </a:p>
          <a:p>
            <a:pPr marL="758847" lvl="2" indent="-289322" defTabSz="573286"/>
            <a:r>
              <a:rPr lang="en-US" altLang="en-US" sz="2000" dirty="0"/>
              <a:t>Microbes play important roles in medicine, agriculture, and </a:t>
            </a:r>
            <a:r>
              <a:rPr lang="en-US" altLang="en-US" sz="2000" dirty="0" smtClean="0"/>
              <a:t>industry.</a:t>
            </a:r>
            <a:endParaRPr lang="en-US" altLang="en-US" sz="2000" dirty="0" smtClean="0"/>
          </a:p>
          <a:p>
            <a:pPr marL="469525" lvl="2" indent="0" defTabSz="573286">
              <a:buNone/>
            </a:pPr>
            <a:endParaRPr lang="en-US" altLang="en-US" sz="2000" dirty="0"/>
          </a:p>
          <a:p>
            <a:pPr marL="0" indent="0" algn="ctr" rtl="1">
              <a:lnSpc>
                <a:spcPct val="150000"/>
              </a:lnSpc>
              <a:buNone/>
            </a:pPr>
            <a:endParaRPr lang="en-US" dirty="0"/>
          </a:p>
        </p:txBody>
      </p:sp>
      <p:sp>
        <p:nvSpPr>
          <p:cNvPr id="5" name="Title 4"/>
          <p:cNvSpPr txBox="1">
            <a:spLocks/>
          </p:cNvSpPr>
          <p:nvPr/>
        </p:nvSpPr>
        <p:spPr>
          <a:xfrm>
            <a:off x="2747796" y="94593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algn="ctr" defTabSz="573286"/>
            <a:r>
              <a:rPr lang="en-US" altLang="en-US" sz="3038" dirty="0">
                <a:solidFill>
                  <a:prstClr val="black"/>
                </a:solidFill>
              </a:rPr>
              <a:t>Microbiology and Microorganisms</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132905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15712" y="1871167"/>
            <a:ext cx="7734311" cy="3964479"/>
          </a:xfrm>
        </p:spPr>
        <p:txBody>
          <a:bodyPr>
            <a:noAutofit/>
          </a:bodyPr>
          <a:lstStyle/>
          <a:p>
            <a:pPr marL="141089" indent="-141089" defTabSz="573286"/>
            <a:r>
              <a:rPr lang="en-US" altLang="en-US" sz="2700" b="1" u="sng" dirty="0"/>
              <a:t>The importance of microorganisms</a:t>
            </a:r>
          </a:p>
          <a:p>
            <a:pPr marL="493812" lvl="1" indent="-178594" defTabSz="573286">
              <a:lnSpc>
                <a:spcPct val="200000"/>
              </a:lnSpc>
            </a:pPr>
            <a:r>
              <a:rPr lang="en-US" altLang="en-US" dirty="0"/>
              <a:t>Oldest and smallest form of life</a:t>
            </a:r>
          </a:p>
          <a:p>
            <a:pPr marL="493812" lvl="1" indent="-178594" defTabSz="573286">
              <a:lnSpc>
                <a:spcPct val="200000"/>
              </a:lnSpc>
            </a:pPr>
            <a:r>
              <a:rPr lang="en-US" altLang="en-US" dirty="0"/>
              <a:t>Largest mass of living material on Earth</a:t>
            </a:r>
          </a:p>
          <a:p>
            <a:pPr marL="493812" lvl="1" indent="-178594" defTabSz="573286">
              <a:lnSpc>
                <a:spcPct val="200000"/>
              </a:lnSpc>
            </a:pPr>
            <a:r>
              <a:rPr lang="en-US" altLang="en-US" dirty="0"/>
              <a:t>Carry out major processes for biogeochemical cycles</a:t>
            </a:r>
          </a:p>
          <a:p>
            <a:pPr marL="493812" lvl="1" indent="-178594" defTabSz="573286">
              <a:lnSpc>
                <a:spcPct val="200000"/>
              </a:lnSpc>
            </a:pPr>
            <a:r>
              <a:rPr lang="en-US" altLang="en-US" dirty="0"/>
              <a:t>Can live in places unsuitable for other organisms</a:t>
            </a:r>
          </a:p>
          <a:p>
            <a:pPr marL="493812" lvl="1" indent="-178594" defTabSz="573286">
              <a:lnSpc>
                <a:spcPct val="200000"/>
              </a:lnSpc>
            </a:pPr>
            <a:r>
              <a:rPr lang="en-US" altLang="en-US" dirty="0"/>
              <a:t>Other life forms require microbes to survive</a:t>
            </a:r>
          </a:p>
          <a:p>
            <a:pPr marL="141089" indent="-141089" defTabSz="573286"/>
            <a:endParaRPr lang="en-US" altLang="en-US" sz="2700" dirty="0"/>
          </a:p>
          <a:p>
            <a:pPr marL="141089" indent="-141089" defTabSz="573286"/>
            <a:endParaRPr lang="en-US" altLang="en-US" sz="2700" dirty="0"/>
          </a:p>
          <a:p>
            <a:pPr marL="465237" lvl="1" indent="-178594" defTabSz="573286">
              <a:buNone/>
            </a:pPr>
            <a:endParaRPr lang="en-US" altLang="en-US" sz="3038" dirty="0"/>
          </a:p>
          <a:p>
            <a:pPr marL="758847" lvl="2" indent="-289322" defTabSz="573286"/>
            <a:endParaRPr lang="en-US" altLang="en-US" sz="2025" dirty="0"/>
          </a:p>
          <a:p>
            <a:pPr marL="0" indent="0" algn="ctr" rtl="1">
              <a:lnSpc>
                <a:spcPct val="150000"/>
              </a:lnSpc>
              <a:buNone/>
            </a:pPr>
            <a:endParaRPr lang="en-US" sz="2250" dirty="0"/>
          </a:p>
        </p:txBody>
      </p:sp>
      <p:sp>
        <p:nvSpPr>
          <p:cNvPr id="5" name="Title 4"/>
          <p:cNvSpPr txBox="1">
            <a:spLocks/>
          </p:cNvSpPr>
          <p:nvPr/>
        </p:nvSpPr>
        <p:spPr>
          <a:xfrm>
            <a:off x="2747796" y="94593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algn="ctr" defTabSz="573286"/>
            <a:r>
              <a:rPr lang="en-US" altLang="en-US" sz="3038" dirty="0">
                <a:solidFill>
                  <a:prstClr val="black"/>
                </a:solidFill>
              </a:rPr>
              <a:t>Microbiology and Microorganisms</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spTree>
    <p:extLst>
      <p:ext uri="{BB962C8B-B14F-4D97-AF65-F5344CB8AC3E}">
        <p14:creationId xmlns:p14="http://schemas.microsoft.com/office/powerpoint/2010/main" val="272789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6206" y="1729275"/>
            <a:ext cx="10816045" cy="4723776"/>
          </a:xfrm>
        </p:spPr>
        <p:txBody>
          <a:bodyPr>
            <a:noAutofit/>
          </a:bodyPr>
          <a:lstStyle/>
          <a:p>
            <a:pPr marL="141089" indent="-141089" defTabSz="573286"/>
            <a:r>
              <a:rPr lang="en-US" altLang="en-US" sz="2400" b="1" u="sng" dirty="0" smtClean="0"/>
              <a:t>A cell</a:t>
            </a:r>
            <a:endParaRPr lang="en-US" altLang="en-US" sz="2400" b="1" u="sng" dirty="0"/>
          </a:p>
          <a:p>
            <a:pPr marL="486668" lvl="1" indent="-178594" defTabSz="573286"/>
            <a:r>
              <a:rPr lang="en-US" altLang="en-US" sz="2250" dirty="0" smtClean="0">
                <a:solidFill>
                  <a:srgbClr val="FF0000"/>
                </a:solidFill>
              </a:rPr>
              <a:t>The cell is </a:t>
            </a:r>
            <a:r>
              <a:rPr lang="en-US" altLang="en-US" sz="2250" dirty="0" smtClean="0"/>
              <a:t>a </a:t>
            </a:r>
            <a:r>
              <a:rPr lang="en-US" altLang="en-US" sz="2250" dirty="0"/>
              <a:t>dynamic entity that forms the fundamental unit of life </a:t>
            </a:r>
          </a:p>
          <a:p>
            <a:pPr marL="486668" lvl="1" indent="-178594" defTabSz="573286">
              <a:lnSpc>
                <a:spcPct val="150000"/>
              </a:lnSpc>
            </a:pPr>
            <a:r>
              <a:rPr lang="en-US" altLang="en-US" sz="2250" dirty="0"/>
              <a:t>Contains 4 chemical components, form 95% of dry weight of the cell:</a:t>
            </a:r>
          </a:p>
          <a:p>
            <a:pPr marL="748132" lvl="2" indent="-257175" defTabSz="573286">
              <a:buFont typeface="+mj-lt"/>
              <a:buAutoNum type="arabicPeriod"/>
            </a:pPr>
            <a:r>
              <a:rPr lang="en-US" altLang="en-US" sz="2025" dirty="0"/>
              <a:t>Proteins </a:t>
            </a:r>
          </a:p>
          <a:p>
            <a:pPr marL="748132" lvl="2" indent="-257175" defTabSz="573286">
              <a:buFont typeface="+mj-lt"/>
              <a:buAutoNum type="arabicPeriod"/>
            </a:pPr>
            <a:r>
              <a:rPr lang="en-US" altLang="en-US" sz="2025" dirty="0"/>
              <a:t>Nucleic acids</a:t>
            </a:r>
          </a:p>
          <a:p>
            <a:pPr marL="748132" lvl="2" indent="-257175" defTabSz="573286">
              <a:buFont typeface="+mj-lt"/>
              <a:buAutoNum type="arabicPeriod"/>
            </a:pPr>
            <a:r>
              <a:rPr lang="en-US" altLang="en-US" sz="2025" dirty="0"/>
              <a:t>Lipids</a:t>
            </a:r>
          </a:p>
          <a:p>
            <a:pPr marL="748132" lvl="2" indent="-257175" defTabSz="573286">
              <a:buFont typeface="+mj-lt"/>
              <a:buAutoNum type="arabicPeriod"/>
            </a:pPr>
            <a:r>
              <a:rPr lang="en-US" altLang="en-US" sz="2025" dirty="0"/>
              <a:t>Polysaccharides </a:t>
            </a:r>
          </a:p>
          <a:p>
            <a:pPr marL="486668" lvl="1" indent="-178594" defTabSz="573286"/>
            <a:endParaRPr lang="en-US" altLang="en-US" dirty="0">
              <a:cs typeface="Times New Roman" panose="02020603050405020304" pitchFamily="18" charset="0"/>
            </a:endParaRPr>
          </a:p>
          <a:p>
            <a:pPr marL="743843" lvl="2" indent="-142875" defTabSz="573286"/>
            <a:endParaRPr lang="en-US" altLang="en-US" sz="1800" dirty="0">
              <a:cs typeface="Times New Roman" panose="02020603050405020304" pitchFamily="18" charset="0"/>
            </a:endParaRPr>
          </a:p>
          <a:p>
            <a:pPr marL="0" indent="0" algn="ctr" rtl="1">
              <a:lnSpc>
                <a:spcPct val="150000"/>
              </a:lnSpc>
              <a:buNone/>
            </a:pPr>
            <a:endParaRPr lang="en-US" sz="2250" dirty="0"/>
          </a:p>
        </p:txBody>
      </p:sp>
      <p:sp>
        <p:nvSpPr>
          <p:cNvPr id="5" name="Title 4"/>
          <p:cNvSpPr txBox="1">
            <a:spLocks/>
          </p:cNvSpPr>
          <p:nvPr/>
        </p:nvSpPr>
        <p:spPr>
          <a:xfrm>
            <a:off x="1290161" y="961100"/>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3038" dirty="0">
                <a:solidFill>
                  <a:prstClr val="black"/>
                </a:solidFill>
              </a:rPr>
              <a:t>1.2 Microbial cell</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nvGrpSpPr>
          <p:cNvPr id="9" name="Group 8"/>
          <p:cNvGrpSpPr/>
          <p:nvPr/>
        </p:nvGrpSpPr>
        <p:grpSpPr>
          <a:xfrm>
            <a:off x="4237628" y="3148149"/>
            <a:ext cx="4180294" cy="2698826"/>
            <a:chOff x="7466705" y="4437083"/>
            <a:chExt cx="8194649" cy="5573306"/>
          </a:xfrm>
        </p:grpSpPr>
        <p:pic>
          <p:nvPicPr>
            <p:cNvPr id="10" name="Picture 4" descr="http://3.bp.blogspot.com/-KkKcftqm8L0/UBgJV6YU1VI/AAAAAAAAAQI/cq0Ivi06MDY/s1600/Structure_Bacter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705" y="4437083"/>
              <a:ext cx="8194649" cy="55733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357658" y="5602778"/>
              <a:ext cx="1695797" cy="56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Nucleus</a:t>
              </a:r>
              <a:endParaRPr lang="en-US" sz="1013" b="1" dirty="0">
                <a:solidFill>
                  <a:prstClr val="black"/>
                </a:solidFill>
              </a:endParaRPr>
            </a:p>
          </p:txBody>
        </p:sp>
      </p:grpSp>
      <p:sp>
        <p:nvSpPr>
          <p:cNvPr id="2" name="Rectangle 1"/>
          <p:cNvSpPr/>
          <p:nvPr/>
        </p:nvSpPr>
        <p:spPr>
          <a:xfrm>
            <a:off x="7006231" y="5286665"/>
            <a:ext cx="419916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FF0000"/>
                </a:solidFill>
              </a:rPr>
              <a:t>A bacterial cell as example of microbial </a:t>
            </a:r>
            <a:r>
              <a:rPr lang="en-US" dirty="0" smtClean="0">
                <a:solidFill>
                  <a:srgbClr val="FF0000"/>
                </a:solidFill>
              </a:rPr>
              <a:t>cell</a:t>
            </a:r>
            <a:endParaRPr lang="en-US" dirty="0">
              <a:solidFill>
                <a:srgbClr val="FF0000"/>
              </a:solidFill>
            </a:endParaRPr>
          </a:p>
        </p:txBody>
      </p:sp>
      <p:cxnSp>
        <p:nvCxnSpPr>
          <p:cNvPr id="4" name="Straight Arrow Connector 3"/>
          <p:cNvCxnSpPr>
            <a:stCxn id="2" idx="0"/>
          </p:cNvCxnSpPr>
          <p:nvPr/>
        </p:nvCxnSpPr>
        <p:spPr>
          <a:xfrm flipH="1" flipV="1">
            <a:off x="7942217" y="4667965"/>
            <a:ext cx="1163596" cy="61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1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61023" y="2006938"/>
            <a:ext cx="5121765" cy="4145668"/>
          </a:xfrm>
        </p:spPr>
        <p:txBody>
          <a:bodyPr>
            <a:noAutofit/>
          </a:bodyPr>
          <a:lstStyle/>
          <a:p>
            <a:pPr marL="486668" lvl="1" indent="-178594" defTabSz="573286">
              <a:lnSpc>
                <a:spcPct val="150000"/>
              </a:lnSpc>
            </a:pPr>
            <a:r>
              <a:rPr lang="en-US" altLang="en-US" sz="2250" u="sng" dirty="0">
                <a:cs typeface="Times New Roman" panose="02020603050405020304" pitchFamily="18" charset="0"/>
              </a:rPr>
              <a:t>Cell wall</a:t>
            </a:r>
            <a:endParaRPr lang="en-US" altLang="en-US" sz="2475" dirty="0">
              <a:cs typeface="Times New Roman" panose="02020603050405020304" pitchFamily="18" charset="0"/>
            </a:endParaRPr>
          </a:p>
          <a:p>
            <a:pPr marL="743843" lvl="2" indent="-142875" defTabSz="573286">
              <a:lnSpc>
                <a:spcPct val="150000"/>
              </a:lnSpc>
            </a:pPr>
            <a:r>
              <a:rPr lang="en-US" altLang="en-US" sz="2025" dirty="0">
                <a:cs typeface="Times New Roman" panose="02020603050405020304" pitchFamily="18" charset="0"/>
              </a:rPr>
              <a:t>Present in </a:t>
            </a:r>
            <a:r>
              <a:rPr lang="en-US" altLang="en-US" sz="2025" dirty="0">
                <a:solidFill>
                  <a:srgbClr val="FF0000"/>
                </a:solidFill>
                <a:cs typeface="Times New Roman" panose="02020603050405020304" pitchFamily="18" charset="0"/>
              </a:rPr>
              <a:t>some types of microbial </a:t>
            </a:r>
            <a:r>
              <a:rPr lang="en-US" altLang="en-US" sz="2025" dirty="0" smtClean="0">
                <a:solidFill>
                  <a:srgbClr val="FF0000"/>
                </a:solidFill>
                <a:cs typeface="Times New Roman" panose="02020603050405020304" pitchFamily="18" charset="0"/>
              </a:rPr>
              <a:t>cells</a:t>
            </a:r>
            <a:r>
              <a:rPr lang="en-US" altLang="en-US" sz="2025" dirty="0">
                <a:cs typeface="Times New Roman" panose="02020603050405020304" pitchFamily="18" charset="0"/>
              </a:rPr>
              <a:t> </a:t>
            </a:r>
            <a:r>
              <a:rPr lang="en-US" altLang="en-US" sz="2025" dirty="0" smtClean="0">
                <a:cs typeface="Times New Roman" panose="02020603050405020304" pitchFamily="18" charset="0"/>
              </a:rPr>
              <a:t>confers </a:t>
            </a:r>
            <a:r>
              <a:rPr lang="en-US" altLang="en-US" sz="2025" dirty="0">
                <a:cs typeface="Times New Roman" panose="02020603050405020304" pitchFamily="18" charset="0"/>
              </a:rPr>
              <a:t>structural strength and prevents the cell from osmotic </a:t>
            </a:r>
            <a:r>
              <a:rPr lang="en-US" altLang="en-US" sz="2025" dirty="0" smtClean="0">
                <a:cs typeface="Times New Roman" panose="02020603050405020304" pitchFamily="18" charset="0"/>
              </a:rPr>
              <a:t>bursting.</a:t>
            </a:r>
            <a:endParaRPr lang="en-US" altLang="en-US" sz="2700" i="1" u="sng" dirty="0">
              <a:cs typeface="Times New Roman" panose="02020603050405020304" pitchFamily="18" charset="0"/>
            </a:endParaRPr>
          </a:p>
          <a:p>
            <a:pPr marL="486668" lvl="1" indent="-178594" defTabSz="573286">
              <a:lnSpc>
                <a:spcPct val="150000"/>
              </a:lnSpc>
            </a:pPr>
            <a:r>
              <a:rPr lang="en-US" altLang="en-US" sz="2250" u="sng" dirty="0" smtClean="0">
                <a:cs typeface="Times New Roman" panose="02020603050405020304" pitchFamily="18" charset="0"/>
              </a:rPr>
              <a:t>Cytoplasmic </a:t>
            </a:r>
            <a:r>
              <a:rPr lang="en-US" altLang="en-US" sz="2250" u="sng" dirty="0">
                <a:cs typeface="Times New Roman" panose="02020603050405020304" pitchFamily="18" charset="0"/>
              </a:rPr>
              <a:t>(cell) </a:t>
            </a:r>
            <a:r>
              <a:rPr lang="en-US" altLang="en-US" sz="2250" u="sng" dirty="0" smtClean="0">
                <a:cs typeface="Times New Roman" panose="02020603050405020304" pitchFamily="18" charset="0"/>
              </a:rPr>
              <a:t>membrane </a:t>
            </a:r>
            <a:r>
              <a:rPr lang="en-US" altLang="en-US" sz="2250" u="sng" dirty="0">
                <a:cs typeface="Times New Roman" panose="02020603050405020304" pitchFamily="18" charset="0"/>
              </a:rPr>
              <a:t>(</a:t>
            </a:r>
            <a:r>
              <a:rPr lang="en-US" sz="2250" u="sng" dirty="0">
                <a:cs typeface="Times New Roman" panose="02020603050405020304" pitchFamily="18" charset="0"/>
              </a:rPr>
              <a:t>(or inner membrane) </a:t>
            </a:r>
            <a:endParaRPr lang="en-US" altLang="en-US" sz="2250" u="sng" dirty="0">
              <a:cs typeface="Times New Roman" panose="02020603050405020304" pitchFamily="18" charset="0"/>
            </a:endParaRPr>
          </a:p>
          <a:p>
            <a:pPr marL="743843" lvl="2" indent="-142875" defTabSz="573286">
              <a:lnSpc>
                <a:spcPct val="150000"/>
              </a:lnSpc>
            </a:pPr>
            <a:r>
              <a:rPr lang="en-US" altLang="en-US" sz="2025" dirty="0">
                <a:cs typeface="Times New Roman" panose="02020603050405020304" pitchFamily="18" charset="0"/>
              </a:rPr>
              <a:t>Barrier that separates the inside of the cell from the outside </a:t>
            </a:r>
            <a:r>
              <a:rPr lang="en-US" altLang="en-US" sz="2025" dirty="0" smtClean="0">
                <a:cs typeface="Times New Roman" panose="02020603050405020304" pitchFamily="18" charset="0"/>
              </a:rPr>
              <a:t>environment.</a:t>
            </a:r>
          </a:p>
          <a:p>
            <a:pPr marL="308074" lvl="1" indent="0" defTabSz="573286">
              <a:lnSpc>
                <a:spcPct val="150000"/>
              </a:lnSpc>
              <a:buNone/>
            </a:pPr>
            <a:endParaRPr lang="en-US" altLang="en-US" sz="2250" dirty="0" smtClean="0">
              <a:cs typeface="Times New Roman" panose="02020603050405020304" pitchFamily="18" charset="0"/>
            </a:endParaRPr>
          </a:p>
          <a:p>
            <a:pPr marL="743843" lvl="2" indent="-142875" defTabSz="573286">
              <a:lnSpc>
                <a:spcPct val="150000"/>
              </a:lnSpc>
            </a:pPr>
            <a:endParaRPr lang="en-US" altLang="en-US" sz="2250" dirty="0">
              <a:cs typeface="Times New Roman" panose="02020603050405020304" pitchFamily="18" charset="0"/>
            </a:endParaRPr>
          </a:p>
          <a:p>
            <a:pPr marL="0" indent="0" algn="ctr" rtl="1">
              <a:lnSpc>
                <a:spcPct val="150000"/>
              </a:lnSpc>
              <a:buNone/>
            </a:pPr>
            <a:endParaRPr lang="en-US" sz="2700" dirty="0"/>
          </a:p>
        </p:txBody>
      </p:sp>
      <p:sp>
        <p:nvSpPr>
          <p:cNvPr id="5" name="Title 4"/>
          <p:cNvSpPr txBox="1">
            <a:spLocks/>
          </p:cNvSpPr>
          <p:nvPr/>
        </p:nvSpPr>
        <p:spPr>
          <a:xfrm>
            <a:off x="2747796" y="94593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3038" dirty="0">
                <a:solidFill>
                  <a:prstClr val="black"/>
                </a:solidFill>
              </a:rPr>
              <a:t>1.2 Microbial cell</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nvGrpSpPr>
          <p:cNvPr id="13" name="Group 12"/>
          <p:cNvGrpSpPr/>
          <p:nvPr/>
        </p:nvGrpSpPr>
        <p:grpSpPr>
          <a:xfrm>
            <a:off x="6560364" y="2378285"/>
            <a:ext cx="4609490" cy="3134985"/>
            <a:chOff x="7466705" y="4437083"/>
            <a:chExt cx="8194649" cy="5573306"/>
          </a:xfrm>
        </p:grpSpPr>
        <p:pic>
          <p:nvPicPr>
            <p:cNvPr id="14" name="Picture 4" descr="http://3.bp.blogspot.com/-KkKcftqm8L0/UBgJV6YU1VI/AAAAAAAAAQI/cq0Ivi06MDY/s1600/Structure_Bacter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5" y="4437083"/>
              <a:ext cx="8194649" cy="557330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357658" y="5602778"/>
              <a:ext cx="1695797" cy="56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Nucleus</a:t>
              </a:r>
              <a:endParaRPr lang="en-US" sz="1013" b="1" dirty="0">
                <a:solidFill>
                  <a:prstClr val="black"/>
                </a:solidFill>
              </a:endParaRPr>
            </a:p>
          </p:txBody>
        </p:sp>
      </p:grpSp>
    </p:spTree>
    <p:extLst>
      <p:ext uri="{BB962C8B-B14F-4D97-AF65-F5344CB8AC3E}">
        <p14:creationId xmlns:p14="http://schemas.microsoft.com/office/powerpoint/2010/main" val="72422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397" y="1729275"/>
            <a:ext cx="10846038" cy="4356839"/>
          </a:xfrm>
        </p:spPr>
        <p:txBody>
          <a:bodyPr>
            <a:noAutofit/>
          </a:bodyPr>
          <a:lstStyle/>
          <a:p>
            <a:pPr marL="486668" lvl="1" indent="-178594" defTabSz="573286">
              <a:lnSpc>
                <a:spcPct val="150000"/>
              </a:lnSpc>
            </a:pPr>
            <a:r>
              <a:rPr lang="en-US" altLang="en-US" u="sng" dirty="0" smtClean="0">
                <a:cs typeface="Times New Roman" panose="02020603050405020304" pitchFamily="18" charset="0"/>
              </a:rPr>
              <a:t>Cytoplasm</a:t>
            </a:r>
            <a:r>
              <a:rPr lang="en-US" altLang="en-US" u="sng" dirty="0">
                <a:cs typeface="Times New Roman" panose="02020603050405020304" pitchFamily="18" charset="0"/>
              </a:rPr>
              <a:t>:</a:t>
            </a:r>
            <a:endParaRPr lang="en-US" altLang="en-US" dirty="0">
              <a:cs typeface="Times New Roman" panose="02020603050405020304" pitchFamily="18" charset="0"/>
            </a:endParaRPr>
          </a:p>
          <a:p>
            <a:pPr marL="743843" lvl="2" indent="-142875" defTabSz="573286">
              <a:lnSpc>
                <a:spcPct val="150000"/>
              </a:lnSpc>
            </a:pPr>
            <a:r>
              <a:rPr lang="en-US" altLang="en-US" sz="1800" dirty="0">
                <a:cs typeface="Times New Roman" panose="02020603050405020304" pitchFamily="18" charset="0"/>
              </a:rPr>
              <a:t>The fluid inside the cell contains various structures and </a:t>
            </a:r>
            <a:r>
              <a:rPr lang="en-US" altLang="en-US" sz="1800" dirty="0" smtClean="0">
                <a:cs typeface="Times New Roman" panose="02020603050405020304" pitchFamily="18" charset="0"/>
              </a:rPr>
              <a:t>chemicals</a:t>
            </a:r>
          </a:p>
          <a:p>
            <a:pPr marL="486668" lvl="1" indent="-178594" defTabSz="573286">
              <a:lnSpc>
                <a:spcPct val="150000"/>
              </a:lnSpc>
            </a:pPr>
            <a:r>
              <a:rPr lang="en-US" altLang="en-US" b="1" u="sng" dirty="0">
                <a:solidFill>
                  <a:srgbClr val="FF0000"/>
                </a:solidFill>
                <a:cs typeface="Times New Roman" panose="02020603050405020304" pitchFamily="18" charset="0"/>
              </a:rPr>
              <a:t>Ribosomes (consisting proteins</a:t>
            </a:r>
            <a:r>
              <a:rPr lang="en-US" altLang="en-US" b="1" u="sng" dirty="0" smtClean="0">
                <a:solidFill>
                  <a:srgbClr val="FF0000"/>
                </a:solidFill>
                <a:cs typeface="Times New Roman" panose="02020603050405020304" pitchFamily="18" charset="0"/>
              </a:rPr>
              <a:t>)</a:t>
            </a:r>
          </a:p>
          <a:p>
            <a:pPr marL="743843" lvl="2" indent="-142875" defTabSz="573286">
              <a:lnSpc>
                <a:spcPct val="150000"/>
              </a:lnSpc>
            </a:pPr>
            <a:r>
              <a:rPr lang="en-US" sz="1800" dirty="0">
                <a:solidFill>
                  <a:srgbClr val="FF0000"/>
                </a:solidFill>
                <a:cs typeface="Times New Roman" panose="02020603050405020304" pitchFamily="18" charset="0"/>
              </a:rPr>
              <a:t>All eukaryotic and prokaryotic cells contain ribosomes, where protein synthesis takes place. </a:t>
            </a:r>
            <a:endParaRPr lang="en-US" altLang="en-US" sz="1800" dirty="0">
              <a:solidFill>
                <a:srgbClr val="FF0000"/>
              </a:solidFill>
              <a:cs typeface="Times New Roman" panose="02020603050405020304" pitchFamily="18" charset="0"/>
            </a:endParaRPr>
          </a:p>
          <a:p>
            <a:pPr marL="486668" lvl="1" indent="-178594" defTabSz="573286">
              <a:lnSpc>
                <a:spcPct val="150000"/>
              </a:lnSpc>
            </a:pPr>
            <a:r>
              <a:rPr lang="en-US" u="sng" dirty="0">
                <a:solidFill>
                  <a:srgbClr val="FF0000"/>
                </a:solidFill>
                <a:cs typeface="Times New Roman" panose="02020603050405020304" pitchFamily="18" charset="0"/>
              </a:rPr>
              <a:t>N</a:t>
            </a:r>
            <a:r>
              <a:rPr lang="en-US" b="1" u="sng" dirty="0" smtClean="0">
                <a:solidFill>
                  <a:srgbClr val="FF0000"/>
                </a:solidFill>
              </a:rPr>
              <a:t>ucleus </a:t>
            </a:r>
            <a:r>
              <a:rPr lang="en-US" b="1" u="sng" dirty="0">
                <a:solidFill>
                  <a:srgbClr val="FF0000"/>
                </a:solidFill>
              </a:rPr>
              <a:t>of a </a:t>
            </a:r>
            <a:r>
              <a:rPr lang="en-US" b="1" u="sng" dirty="0" smtClean="0">
                <a:solidFill>
                  <a:srgbClr val="FF0000"/>
                </a:solidFill>
              </a:rPr>
              <a:t>eukaryote</a:t>
            </a:r>
            <a:r>
              <a:rPr lang="en-US" altLang="en-US" b="1" u="sng" dirty="0" smtClean="0">
                <a:solidFill>
                  <a:srgbClr val="FF0000"/>
                </a:solidFill>
                <a:cs typeface="Times New Roman" panose="02020603050405020304" pitchFamily="18" charset="0"/>
              </a:rPr>
              <a:t> and </a:t>
            </a:r>
            <a:r>
              <a:rPr lang="en-US" b="1" u="sng" dirty="0" smtClean="0">
                <a:solidFill>
                  <a:srgbClr val="FF0000"/>
                </a:solidFill>
              </a:rPr>
              <a:t>nucleoid </a:t>
            </a:r>
            <a:r>
              <a:rPr lang="en-US" b="1" u="sng" dirty="0">
                <a:solidFill>
                  <a:srgbClr val="FF0000"/>
                </a:solidFill>
              </a:rPr>
              <a:t>of a </a:t>
            </a:r>
            <a:r>
              <a:rPr lang="en-US" b="1" u="sng" dirty="0" smtClean="0">
                <a:solidFill>
                  <a:srgbClr val="FF0000"/>
                </a:solidFill>
              </a:rPr>
              <a:t>prokaryote:</a:t>
            </a:r>
            <a:endParaRPr lang="en-US" altLang="en-US" b="1" u="sng" dirty="0" smtClean="0">
              <a:solidFill>
                <a:srgbClr val="FF0000"/>
              </a:solidFill>
              <a:cs typeface="Times New Roman" panose="02020603050405020304" pitchFamily="18" charset="0"/>
            </a:endParaRPr>
          </a:p>
          <a:p>
            <a:pPr marL="486668" lvl="1" indent="-178594" defTabSz="573286">
              <a:lnSpc>
                <a:spcPct val="150000"/>
              </a:lnSpc>
            </a:pPr>
            <a:r>
              <a:rPr lang="en-US" dirty="0" smtClean="0">
                <a:solidFill>
                  <a:srgbClr val="FF0000"/>
                </a:solidFill>
              </a:rPr>
              <a:t>Nucleus is (the </a:t>
            </a:r>
            <a:r>
              <a:rPr lang="en-US" dirty="0">
                <a:solidFill>
                  <a:srgbClr val="FF0000"/>
                </a:solidFill>
              </a:rPr>
              <a:t>largest structure in the cell, and contains almost all of the cell’s hereditary information (DNA). Some DNA is also found in mitochondria and in the chloroplasts of photosynthetic </a:t>
            </a:r>
            <a:r>
              <a:rPr lang="en-US" dirty="0" smtClean="0">
                <a:solidFill>
                  <a:srgbClr val="FF0000"/>
                </a:solidFill>
              </a:rPr>
              <a:t>organisms. </a:t>
            </a:r>
          </a:p>
          <a:p>
            <a:pPr marL="486668" lvl="1" indent="-178594" defTabSz="573286">
              <a:lnSpc>
                <a:spcPct val="150000"/>
              </a:lnSpc>
            </a:pPr>
            <a:r>
              <a:rPr lang="en-US" altLang="en-US" dirty="0">
                <a:solidFill>
                  <a:srgbClr val="FF0000"/>
                </a:solidFill>
                <a:cs typeface="Times New Roman" panose="02020603050405020304" pitchFamily="18" charset="0"/>
              </a:rPr>
              <a:t>The </a:t>
            </a:r>
            <a:r>
              <a:rPr lang="en-US" altLang="en-US" dirty="0" smtClean="0">
                <a:solidFill>
                  <a:srgbClr val="FF0000"/>
                </a:solidFill>
                <a:cs typeface="Times New Roman" panose="02020603050405020304" pitchFamily="18" charset="0"/>
              </a:rPr>
              <a:t>nucleoid (</a:t>
            </a:r>
            <a:r>
              <a:rPr lang="en-US" altLang="en-US" dirty="0">
                <a:solidFill>
                  <a:srgbClr val="FF0000"/>
                </a:solidFill>
                <a:cs typeface="Times New Roman" panose="02020603050405020304" pitchFamily="18" charset="0"/>
              </a:rPr>
              <a:t>meaning nucleus-like) contains the DNA of the bacterial chromosome. Bacteria can also contain plasmids, which are circular, extrachromosomal DNA molecules</a:t>
            </a:r>
          </a:p>
          <a:p>
            <a:pPr marL="0" indent="0" algn="ctr" rtl="1">
              <a:lnSpc>
                <a:spcPct val="150000"/>
              </a:lnSpc>
              <a:buNone/>
            </a:pPr>
            <a:endParaRPr lang="en-US" sz="1800" dirty="0"/>
          </a:p>
        </p:txBody>
      </p:sp>
      <p:sp>
        <p:nvSpPr>
          <p:cNvPr id="5" name="Title 4"/>
          <p:cNvSpPr txBox="1">
            <a:spLocks/>
          </p:cNvSpPr>
          <p:nvPr/>
        </p:nvSpPr>
        <p:spPr>
          <a:xfrm>
            <a:off x="2747796" y="94593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3038" dirty="0">
                <a:solidFill>
                  <a:prstClr val="black"/>
                </a:solidFill>
              </a:rPr>
              <a:t>1.2 Microbial cell</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nvGrpSpPr>
          <p:cNvPr id="3" name="Group 2"/>
          <p:cNvGrpSpPr/>
          <p:nvPr/>
        </p:nvGrpSpPr>
        <p:grpSpPr>
          <a:xfrm>
            <a:off x="8245153" y="381329"/>
            <a:ext cx="3184847" cy="2038558"/>
            <a:chOff x="7466705" y="4437083"/>
            <a:chExt cx="8194649" cy="5573306"/>
          </a:xfrm>
        </p:grpSpPr>
        <p:pic>
          <p:nvPicPr>
            <p:cNvPr id="9" name="Picture 4" descr="http://3.bp.blogspot.com/-KkKcftqm8L0/UBgJV6YU1VI/AAAAAAAAAQI/cq0Ivi06MDY/s1600/Structure_Bacter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705" y="4437083"/>
              <a:ext cx="8194649" cy="55733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57658" y="5602778"/>
              <a:ext cx="1695797" cy="56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Nucleus</a:t>
              </a:r>
              <a:endParaRPr lang="en-US" sz="1013" b="1" dirty="0">
                <a:solidFill>
                  <a:prstClr val="black"/>
                </a:solidFill>
              </a:endParaRPr>
            </a:p>
          </p:txBody>
        </p:sp>
      </p:grpSp>
    </p:spTree>
    <p:extLst>
      <p:ext uri="{BB962C8B-B14F-4D97-AF65-F5344CB8AC3E}">
        <p14:creationId xmlns:p14="http://schemas.microsoft.com/office/powerpoint/2010/main" val="3469914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747796" y="945931"/>
            <a:ext cx="6473716" cy="783344"/>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1089" indent="-141089" defTabSz="573286"/>
            <a:r>
              <a:rPr lang="en-US" altLang="en-US" sz="3038" dirty="0">
                <a:solidFill>
                  <a:prstClr val="black"/>
                </a:solidFill>
              </a:rPr>
              <a:t>1.2 Microbial cell</a:t>
            </a:r>
          </a:p>
        </p:txBody>
      </p:sp>
      <p:sp>
        <p:nvSpPr>
          <p:cNvPr id="7" name="Title 4"/>
          <p:cNvSpPr txBox="1">
            <a:spLocks/>
          </p:cNvSpPr>
          <p:nvPr/>
        </p:nvSpPr>
        <p:spPr>
          <a:xfrm>
            <a:off x="1532856" y="8869"/>
            <a:ext cx="2704772" cy="744920"/>
          </a:xfrm>
          <a:prstGeom prst="rect">
            <a:avLst/>
          </a:prstGeom>
        </p:spPr>
        <p:txBody>
          <a:bodyPr vert="horz" lIns="28932" tIns="14466" rIns="28932" bIns="1446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prstClr val="black"/>
                </a:solidFill>
              </a:rPr>
              <a:t>140MIC: Microbiology</a:t>
            </a:r>
          </a:p>
        </p:txBody>
      </p:sp>
      <p:grpSp>
        <p:nvGrpSpPr>
          <p:cNvPr id="3" name="Group 2"/>
          <p:cNvGrpSpPr/>
          <p:nvPr/>
        </p:nvGrpSpPr>
        <p:grpSpPr>
          <a:xfrm>
            <a:off x="1695150" y="1921417"/>
            <a:ext cx="3900489" cy="4243387"/>
            <a:chOff x="3905340" y="3224300"/>
            <a:chExt cx="8439063" cy="8662899"/>
          </a:xfrm>
        </p:grpSpPr>
        <p:pic>
          <p:nvPicPr>
            <p:cNvPr id="9" name="Picture 8" descr="figure_01_02_unlabeled"/>
            <p:cNvPicPr>
              <a:picLocks noChangeAspect="1" noChangeArrowheads="1"/>
            </p:cNvPicPr>
            <p:nvPr/>
          </p:nvPicPr>
          <p:blipFill>
            <a:blip r:embed="rId3" cstate="print">
              <a:extLst>
                <a:ext uri="{28A0092B-C50C-407E-A947-70E740481C1C}">
                  <a14:useLocalDpi xmlns:a14="http://schemas.microsoft.com/office/drawing/2010/main" val="0"/>
                </a:ext>
              </a:extLst>
            </a:blip>
            <a:srcRect b="2328"/>
            <a:stretch>
              <a:fillRect/>
            </a:stretch>
          </p:blipFill>
          <p:spPr bwMode="auto">
            <a:xfrm>
              <a:off x="3905340" y="3224300"/>
              <a:ext cx="8439063" cy="866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948159" y="5486400"/>
              <a:ext cx="396243" cy="247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0" name="Rectangle 9"/>
            <p:cNvSpPr/>
            <p:nvPr/>
          </p:nvSpPr>
          <p:spPr>
            <a:xfrm>
              <a:off x="11592558" y="8829040"/>
              <a:ext cx="396243" cy="247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1" name="Rectangle 10"/>
            <p:cNvSpPr/>
            <p:nvPr/>
          </p:nvSpPr>
          <p:spPr>
            <a:xfrm>
              <a:off x="7454306" y="5076708"/>
              <a:ext cx="775294" cy="2888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14" name="TextBox 13"/>
          <p:cNvSpPr txBox="1"/>
          <p:nvPr/>
        </p:nvSpPr>
        <p:spPr>
          <a:xfrm>
            <a:off x="6066263" y="2631688"/>
            <a:ext cx="5096108" cy="1569660"/>
          </a:xfrm>
          <a:prstGeom prst="rect">
            <a:avLst/>
          </a:prstGeom>
          <a:noFill/>
        </p:spPr>
        <p:txBody>
          <a:bodyPr wrap="square" rtlCol="0">
            <a:spAutoFit/>
          </a:bodyPr>
          <a:lstStyle/>
          <a:p>
            <a:pPr>
              <a:lnSpc>
                <a:spcPct val="150000"/>
              </a:lnSpc>
            </a:pPr>
            <a:r>
              <a:rPr lang="en-US" sz="1600" b="1" u="sng" dirty="0" smtClean="0"/>
              <a:t>Bacterial cells and some cell structure</a:t>
            </a:r>
            <a:r>
              <a:rPr lang="en-US" sz="1600" u="sng" dirty="0" smtClean="0"/>
              <a:t>: </a:t>
            </a:r>
          </a:p>
          <a:p>
            <a:pPr marL="342900" indent="-342900">
              <a:lnSpc>
                <a:spcPct val="150000"/>
              </a:lnSpc>
              <a:buAutoNum type="alphaLcParenR"/>
            </a:pPr>
            <a:r>
              <a:rPr lang="en-US" sz="1600" dirty="0" smtClean="0"/>
              <a:t>Rod-shaped cells bacteria  (light microscope) </a:t>
            </a:r>
          </a:p>
          <a:p>
            <a:pPr marL="342900" indent="-342900">
              <a:lnSpc>
                <a:spcPct val="150000"/>
              </a:lnSpc>
              <a:buAutoNum type="alphaLcParenR"/>
            </a:pPr>
            <a:r>
              <a:rPr lang="en-US" sz="1600" dirty="0" smtClean="0"/>
              <a:t>Scanning electron micrograph of the same bacteria</a:t>
            </a:r>
          </a:p>
          <a:p>
            <a:pPr marL="342900" indent="-342900">
              <a:lnSpc>
                <a:spcPct val="150000"/>
              </a:lnSpc>
              <a:buAutoNum type="alphaLcParenR"/>
            </a:pPr>
            <a:r>
              <a:rPr lang="en-US" sz="1600" dirty="0" smtClean="0"/>
              <a:t> Electron </a:t>
            </a:r>
            <a:r>
              <a:rPr lang="en-US" sz="1600" dirty="0"/>
              <a:t>micrograph </a:t>
            </a:r>
            <a:r>
              <a:rPr lang="en-US" sz="1600" dirty="0" smtClean="0"/>
              <a:t> of the same bacteria. </a:t>
            </a:r>
            <a:endParaRPr lang="en-US" sz="1600" dirty="0"/>
          </a:p>
        </p:txBody>
      </p:sp>
    </p:spTree>
    <p:extLst>
      <p:ext uri="{BB962C8B-B14F-4D97-AF65-F5344CB8AC3E}">
        <p14:creationId xmlns:p14="http://schemas.microsoft.com/office/powerpoint/2010/main" val="304647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3163</TotalTime>
  <Words>977</Words>
  <Application>Microsoft Office PowerPoint</Application>
  <PresentationFormat>Widescreen</PresentationFormat>
  <Paragraphs>171</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Calibri Light</vt:lpstr>
      <vt:lpstr>Times New Roman</vt:lpstr>
      <vt:lpstr>Wingdings</vt:lpstr>
      <vt:lpstr>Retrospect</vt:lpstr>
      <vt:lpstr>PowerPoint Presentation</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Microbial cell Cells as Catalysts and as Coding Devices </vt:lpstr>
      <vt:lpstr>PowerPoint Presentation</vt:lpstr>
      <vt:lpstr>PowerPoint Presentation</vt:lpstr>
      <vt:lpstr>REMEMBER   You can always ask questions through our discussion board on  www.lms.ksu.edu.sa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 Aljowaie</dc:creator>
  <cp:lastModifiedBy>Jamal Khaled</cp:lastModifiedBy>
  <cp:revision>30</cp:revision>
  <dcterms:created xsi:type="dcterms:W3CDTF">2018-09-05T17:54:11Z</dcterms:created>
  <dcterms:modified xsi:type="dcterms:W3CDTF">2021-01-17T16:47:57Z</dcterms:modified>
</cp:coreProperties>
</file>