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7" r:id="rId2"/>
    <p:sldId id="256" r:id="rId3"/>
    <p:sldId id="257" r:id="rId4"/>
    <p:sldId id="280" r:id="rId5"/>
    <p:sldId id="258" r:id="rId6"/>
    <p:sldId id="259" r:id="rId7"/>
    <p:sldId id="27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9" r:id="rId16"/>
    <p:sldId id="268" r:id="rId17"/>
    <p:sldId id="271" r:id="rId18"/>
    <p:sldId id="270" r:id="rId19"/>
    <p:sldId id="293" r:id="rId20"/>
    <p:sldId id="272" r:id="rId21"/>
    <p:sldId id="274" r:id="rId22"/>
    <p:sldId id="281" r:id="rId23"/>
    <p:sldId id="282" r:id="rId24"/>
    <p:sldId id="283" r:id="rId25"/>
    <p:sldId id="276" r:id="rId26"/>
    <p:sldId id="291" r:id="rId27"/>
    <p:sldId id="286" r:id="rId28"/>
    <p:sldId id="292" r:id="rId29"/>
    <p:sldId id="290" r:id="rId30"/>
    <p:sldId id="289" r:id="rId31"/>
    <p:sldId id="288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FBB85-4433-4AD8-A896-77D8A0DEB8D2}" type="doc">
      <dgm:prSet loTypeId="urn:microsoft.com/office/officeart/2005/8/layout/venn2" loCatId="relationship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228543-3D8A-48D8-A284-29E094DE7EBE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proteoglycans</a:t>
          </a:r>
        </a:p>
      </dgm:t>
    </dgm:pt>
    <dgm:pt modelId="{61DC85E1-B00F-427A-A61D-11D6AE0F4B45}" type="parTrans" cxnId="{54687D53-8AE5-4F97-B2D0-CFA9A1232CE9}">
      <dgm:prSet/>
      <dgm:spPr/>
      <dgm:t>
        <a:bodyPr/>
        <a:lstStyle/>
        <a:p>
          <a:endParaRPr lang="en-US"/>
        </a:p>
      </dgm:t>
    </dgm:pt>
    <dgm:pt modelId="{D352925C-00B3-40E3-B591-6FF237B3ED2C}" type="sibTrans" cxnId="{54687D53-8AE5-4F97-B2D0-CFA9A1232CE9}">
      <dgm:prSet/>
      <dgm:spPr/>
      <dgm:t>
        <a:bodyPr/>
        <a:lstStyle/>
        <a:p>
          <a:endParaRPr lang="en-US"/>
        </a:p>
      </dgm:t>
    </dgm:pt>
    <dgm:pt modelId="{CA62CAB8-D162-4B4F-B68E-04C38B7FA029}">
      <dgm:prSet phldrT="[Text]"/>
      <dgm:spPr/>
      <dgm:t>
        <a:bodyPr/>
        <a:lstStyle/>
        <a:p>
          <a:r>
            <a:rPr lang="en-US" dirty="0"/>
            <a:t>Glycoproteins</a:t>
          </a:r>
        </a:p>
      </dgm:t>
    </dgm:pt>
    <dgm:pt modelId="{703B31BA-C693-4826-9B2B-032EABF27BFD}" type="sibTrans" cxnId="{4AB0F9AB-B528-4521-96FF-25B2D99C534D}">
      <dgm:prSet/>
      <dgm:spPr/>
      <dgm:t>
        <a:bodyPr/>
        <a:lstStyle/>
        <a:p>
          <a:endParaRPr lang="en-US"/>
        </a:p>
      </dgm:t>
    </dgm:pt>
    <dgm:pt modelId="{51173950-1378-47B6-9737-1BBCC4B15FD5}" type="parTrans" cxnId="{4AB0F9AB-B528-4521-96FF-25B2D99C534D}">
      <dgm:prSet/>
      <dgm:spPr/>
      <dgm:t>
        <a:bodyPr/>
        <a:lstStyle/>
        <a:p>
          <a:endParaRPr lang="en-US"/>
        </a:p>
      </dgm:t>
    </dgm:pt>
    <dgm:pt modelId="{3254EBA4-4C37-4D9C-BBBE-6286AC005497}" type="pres">
      <dgm:prSet presAssocID="{58FFBB85-4433-4AD8-A896-77D8A0DEB8D2}" presName="Name0" presStyleCnt="0">
        <dgm:presLayoutVars>
          <dgm:chMax val="7"/>
          <dgm:resizeHandles val="exact"/>
        </dgm:presLayoutVars>
      </dgm:prSet>
      <dgm:spPr/>
    </dgm:pt>
    <dgm:pt modelId="{234B4B1B-A31B-4F69-ABD3-E89C88CA1667}" type="pres">
      <dgm:prSet presAssocID="{58FFBB85-4433-4AD8-A896-77D8A0DEB8D2}" presName="comp1" presStyleCnt="0"/>
      <dgm:spPr/>
    </dgm:pt>
    <dgm:pt modelId="{2749A71C-A32B-45EE-9764-D46B08C81A09}" type="pres">
      <dgm:prSet presAssocID="{58FFBB85-4433-4AD8-A896-77D8A0DEB8D2}" presName="circle1" presStyleLbl="node1" presStyleIdx="0" presStyleCnt="2"/>
      <dgm:spPr/>
    </dgm:pt>
    <dgm:pt modelId="{73C7FA68-C9D0-4878-8274-4B7021046253}" type="pres">
      <dgm:prSet presAssocID="{58FFBB85-4433-4AD8-A896-77D8A0DEB8D2}" presName="c1text" presStyleLbl="node1" presStyleIdx="0" presStyleCnt="2">
        <dgm:presLayoutVars>
          <dgm:bulletEnabled val="1"/>
        </dgm:presLayoutVars>
      </dgm:prSet>
      <dgm:spPr/>
    </dgm:pt>
    <dgm:pt modelId="{FAC29EDB-00F2-415B-B627-F1AFC285E65E}" type="pres">
      <dgm:prSet presAssocID="{58FFBB85-4433-4AD8-A896-77D8A0DEB8D2}" presName="comp2" presStyleCnt="0"/>
      <dgm:spPr/>
    </dgm:pt>
    <dgm:pt modelId="{45C1028E-3246-4AF7-A27B-709C853386B9}" type="pres">
      <dgm:prSet presAssocID="{58FFBB85-4433-4AD8-A896-77D8A0DEB8D2}" presName="circle2" presStyleLbl="node1" presStyleIdx="1" presStyleCnt="2" custLinFactNeighborY="702"/>
      <dgm:spPr/>
    </dgm:pt>
    <dgm:pt modelId="{04E5D74C-0907-432A-8068-3997938736A3}" type="pres">
      <dgm:prSet presAssocID="{58FFBB85-4433-4AD8-A896-77D8A0DEB8D2}" presName="c2text" presStyleLbl="node1" presStyleIdx="1" presStyleCnt="2">
        <dgm:presLayoutVars>
          <dgm:bulletEnabled val="1"/>
        </dgm:presLayoutVars>
      </dgm:prSet>
      <dgm:spPr/>
    </dgm:pt>
  </dgm:ptLst>
  <dgm:cxnLst>
    <dgm:cxn modelId="{90E3ED22-4B07-4E5D-BFA7-CCF6DA80C867}" type="presOf" srcId="{CA62CAB8-D162-4B4F-B68E-04C38B7FA029}" destId="{73C7FA68-C9D0-4878-8274-4B7021046253}" srcOrd="1" destOrd="0" presId="urn:microsoft.com/office/officeart/2005/8/layout/venn2"/>
    <dgm:cxn modelId="{2E278D34-AF3C-47CE-9940-3021567A1ED3}" type="presOf" srcId="{58FFBB85-4433-4AD8-A896-77D8A0DEB8D2}" destId="{3254EBA4-4C37-4D9C-BBBE-6286AC005497}" srcOrd="0" destOrd="0" presId="urn:microsoft.com/office/officeart/2005/8/layout/venn2"/>
    <dgm:cxn modelId="{8B17A865-4B28-4989-9609-4AD745A034C9}" type="presOf" srcId="{B3228543-3D8A-48D8-A284-29E094DE7EBE}" destId="{45C1028E-3246-4AF7-A27B-709C853386B9}" srcOrd="0" destOrd="0" presId="urn:microsoft.com/office/officeart/2005/8/layout/venn2"/>
    <dgm:cxn modelId="{54687D53-8AE5-4F97-B2D0-CFA9A1232CE9}" srcId="{58FFBB85-4433-4AD8-A896-77D8A0DEB8D2}" destId="{B3228543-3D8A-48D8-A284-29E094DE7EBE}" srcOrd="1" destOrd="0" parTransId="{61DC85E1-B00F-427A-A61D-11D6AE0F4B45}" sibTransId="{D352925C-00B3-40E3-B591-6FF237B3ED2C}"/>
    <dgm:cxn modelId="{E54EFD96-E1F5-4776-AC52-965C07012401}" type="presOf" srcId="{CA62CAB8-D162-4B4F-B68E-04C38B7FA029}" destId="{2749A71C-A32B-45EE-9764-D46B08C81A09}" srcOrd="0" destOrd="0" presId="urn:microsoft.com/office/officeart/2005/8/layout/venn2"/>
    <dgm:cxn modelId="{4AB0F9AB-B528-4521-96FF-25B2D99C534D}" srcId="{58FFBB85-4433-4AD8-A896-77D8A0DEB8D2}" destId="{CA62CAB8-D162-4B4F-B68E-04C38B7FA029}" srcOrd="0" destOrd="0" parTransId="{51173950-1378-47B6-9737-1BBCC4B15FD5}" sibTransId="{703B31BA-C693-4826-9B2B-032EABF27BFD}"/>
    <dgm:cxn modelId="{E0CA00EA-2FCA-4FED-8F60-4DA5194AE92E}" type="presOf" srcId="{B3228543-3D8A-48D8-A284-29E094DE7EBE}" destId="{04E5D74C-0907-432A-8068-3997938736A3}" srcOrd="1" destOrd="0" presId="urn:microsoft.com/office/officeart/2005/8/layout/venn2"/>
    <dgm:cxn modelId="{17BA95BD-4E2D-4DB9-8935-5B450AA15C3F}" type="presParOf" srcId="{3254EBA4-4C37-4D9C-BBBE-6286AC005497}" destId="{234B4B1B-A31B-4F69-ABD3-E89C88CA1667}" srcOrd="0" destOrd="0" presId="urn:microsoft.com/office/officeart/2005/8/layout/venn2"/>
    <dgm:cxn modelId="{57BAAB79-6F59-4067-AE8E-A379B74BCF95}" type="presParOf" srcId="{234B4B1B-A31B-4F69-ABD3-E89C88CA1667}" destId="{2749A71C-A32B-45EE-9764-D46B08C81A09}" srcOrd="0" destOrd="0" presId="urn:microsoft.com/office/officeart/2005/8/layout/venn2"/>
    <dgm:cxn modelId="{8483341E-0C48-4F45-AB3A-BC2FB27717AB}" type="presParOf" srcId="{234B4B1B-A31B-4F69-ABD3-E89C88CA1667}" destId="{73C7FA68-C9D0-4878-8274-4B7021046253}" srcOrd="1" destOrd="0" presId="urn:microsoft.com/office/officeart/2005/8/layout/venn2"/>
    <dgm:cxn modelId="{1DDA15F8-D8D4-47F0-AD35-F36101639500}" type="presParOf" srcId="{3254EBA4-4C37-4D9C-BBBE-6286AC005497}" destId="{FAC29EDB-00F2-415B-B627-F1AFC285E65E}" srcOrd="1" destOrd="0" presId="urn:microsoft.com/office/officeart/2005/8/layout/venn2"/>
    <dgm:cxn modelId="{26D9AE98-193B-4108-A9BA-6D01C728664A}" type="presParOf" srcId="{FAC29EDB-00F2-415B-B627-F1AFC285E65E}" destId="{45C1028E-3246-4AF7-A27B-709C853386B9}" srcOrd="0" destOrd="0" presId="urn:microsoft.com/office/officeart/2005/8/layout/venn2"/>
    <dgm:cxn modelId="{6EAEB5C8-17C9-4628-8ADF-8B44519B1D62}" type="presParOf" srcId="{FAC29EDB-00F2-415B-B627-F1AFC285E65E}" destId="{04E5D74C-0907-432A-8068-3997938736A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9A71C-A32B-45EE-9764-D46B08C81A09}">
      <dsp:nvSpPr>
        <dsp:cNvPr id="0" name=""/>
        <dsp:cNvSpPr/>
      </dsp:nvSpPr>
      <dsp:spPr>
        <a:xfrm>
          <a:off x="1205345" y="0"/>
          <a:ext cx="4031673" cy="40316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Glycoproteins</a:t>
          </a:r>
        </a:p>
      </dsp:txBody>
      <dsp:txXfrm>
        <a:off x="2162867" y="302375"/>
        <a:ext cx="2116628" cy="685384"/>
      </dsp:txXfrm>
    </dsp:sp>
    <dsp:sp modelId="{45C1028E-3246-4AF7-A27B-709C853386B9}">
      <dsp:nvSpPr>
        <dsp:cNvPr id="0" name=""/>
        <dsp:cNvSpPr/>
      </dsp:nvSpPr>
      <dsp:spPr>
        <a:xfrm>
          <a:off x="1709304" y="1007918"/>
          <a:ext cx="3023754" cy="3023754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proteoglycans</a:t>
          </a:r>
        </a:p>
      </dsp:txBody>
      <dsp:txXfrm>
        <a:off x="2152123" y="1763856"/>
        <a:ext cx="2138117" cy="1511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5DAA5-55CE-4330-B4D7-D98B5E007E62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4139F-C9CF-49CB-849E-15FBBC701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4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>
              <a:spcBef>
                <a:spcPts val="413"/>
              </a:spcBef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FIGURE 7-1 Representative monosaccharides.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(a)Two trioses, an aldose and a ketose. The carbonyl group in each is shaded. (b) Two common hexoses. (c) The pentose components of nucleic acids. 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-Ribose is a component of ribonucleic acid (RNA), and 2-deoxy-</a:t>
            </a:r>
            <a:r>
              <a:rPr lang="en-US" altLang="en-US"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-ribose is a component of deoxyribonucleic acid (DNA).</a:t>
            </a:r>
          </a:p>
        </p:txBody>
      </p:sp>
    </p:spTree>
    <p:extLst>
      <p:ext uri="{BB962C8B-B14F-4D97-AF65-F5344CB8AC3E}">
        <p14:creationId xmlns:p14="http://schemas.microsoft.com/office/powerpoint/2010/main" val="43625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3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5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59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46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3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6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5BE93-06A3-4384-969D-0E2F2142DC1A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DA3DF-25DA-4EAB-93CC-BAEE9CF3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4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Histochemistry of Carbohydrates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002" y="3184236"/>
            <a:ext cx="4881996" cy="325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95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7" y="845127"/>
            <a:ext cx="10820570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1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5" y="100434"/>
            <a:ext cx="9000684" cy="6757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7018" y="5389418"/>
            <a:ext cx="9559637" cy="1468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97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491" t="30208" r="31046" b="28504"/>
          <a:stretch/>
        </p:blipFill>
        <p:spPr>
          <a:xfrm>
            <a:off x="180109" y="152772"/>
            <a:ext cx="11854663" cy="43361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5620" t="46012" r="-243" b="-6748"/>
          <a:stretch/>
        </p:blipFill>
        <p:spPr>
          <a:xfrm>
            <a:off x="3117272" y="4114800"/>
            <a:ext cx="617912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57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147550"/>
            <a:ext cx="9198588" cy="612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6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6" y="1574446"/>
            <a:ext cx="8079816" cy="51864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333" t="47822" r="2935" b="36079"/>
          <a:stretch/>
        </p:blipFill>
        <p:spPr>
          <a:xfrm>
            <a:off x="401782" y="194758"/>
            <a:ext cx="10113818" cy="1177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0" y="1789789"/>
            <a:ext cx="3713018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Nonstarch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polysaccharides are large-sized carbs that aren’t </a:t>
            </a:r>
            <a:r>
              <a:rPr lang="en-US" b="1" dirty="0">
                <a:solidFill>
                  <a:srgbClr val="202124"/>
                </a:solidFill>
                <a:latin typeface="arial" panose="020B0604020202020204" pitchFamily="34" charset="0"/>
              </a:rPr>
              <a:t>digested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, but some are fermented once they reach the large intestine. ... </a:t>
            </a:r>
          </a:p>
          <a:p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Starches are polysaccharides, but they're digestible because you have the enzymes needed to break the bonds between each sugar molecule.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66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718" y="161261"/>
            <a:ext cx="7614564" cy="65354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22764" y="6206836"/>
            <a:ext cx="3214254" cy="489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60618" y="1246909"/>
            <a:ext cx="581891" cy="26462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60617" y="3995225"/>
            <a:ext cx="847846" cy="142083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235" y="1133861"/>
            <a:ext cx="7776341" cy="5558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343" t="44224" r="26786" b="43087"/>
          <a:stretch/>
        </p:blipFill>
        <p:spPr>
          <a:xfrm>
            <a:off x="2521527" y="0"/>
            <a:ext cx="5708074" cy="9282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00" y="3255818"/>
            <a:ext cx="2189018" cy="1233055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27" y="365125"/>
            <a:ext cx="1172094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Glycosaminoglycans</a:t>
            </a:r>
            <a:r>
              <a:rPr lang="en-US" sz="4000" dirty="0"/>
              <a:t> (</a:t>
            </a:r>
            <a:r>
              <a:rPr lang="en-US" sz="4000" b="1" dirty="0"/>
              <a:t>GAGs</a:t>
            </a:r>
            <a:r>
              <a:rPr lang="en-US" sz="4000" dirty="0"/>
              <a:t>) or </a:t>
            </a:r>
            <a:r>
              <a:rPr lang="en-US" sz="4000" b="1" dirty="0"/>
              <a:t>Acid mucopolysaccharides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17" y="1825625"/>
            <a:ext cx="6442365" cy="4007139"/>
          </a:xfrm>
        </p:spPr>
        <p:txBody>
          <a:bodyPr/>
          <a:lstStyle/>
          <a:p>
            <a:r>
              <a:rPr lang="en-US" dirty="0"/>
              <a:t>are long linear polysaccharides consisting of repeating </a:t>
            </a:r>
            <a:r>
              <a:rPr lang="en-US" b="1" u="sng" dirty="0"/>
              <a:t>disaccharide units </a:t>
            </a:r>
            <a:r>
              <a:rPr lang="en-US" dirty="0"/>
              <a:t>(i.e. two-sugar units). The repeating two-sugar unit consists of a </a:t>
            </a:r>
            <a:r>
              <a:rPr lang="en-US" u="sng" dirty="0" err="1"/>
              <a:t>uronic</a:t>
            </a:r>
            <a:r>
              <a:rPr lang="en-US" u="sng" dirty="0"/>
              <a:t> sugar </a:t>
            </a:r>
            <a:r>
              <a:rPr lang="en-US" dirty="0"/>
              <a:t>and an </a:t>
            </a:r>
            <a:r>
              <a:rPr lang="en-US" u="sng" dirty="0"/>
              <a:t>amino sugar </a:t>
            </a:r>
            <a:r>
              <a:rPr lang="en-US" dirty="0"/>
              <a:t>(</a:t>
            </a:r>
            <a:r>
              <a:rPr lang="en-US" dirty="0" err="1"/>
              <a:t>hexosamine</a:t>
            </a:r>
            <a:r>
              <a:rPr lang="en-US" dirty="0"/>
              <a:t>).</a:t>
            </a:r>
          </a:p>
          <a:p>
            <a:endParaRPr lang="en-US" dirty="0"/>
          </a:p>
          <a:p>
            <a:r>
              <a:rPr lang="en-US" dirty="0"/>
              <a:t>Because GAGs are highly polar and attract water, they are used in the body as a lubricant or shock absorber.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222" t="3805" r="16264" b="18620"/>
          <a:stretch/>
        </p:blipFill>
        <p:spPr>
          <a:xfrm>
            <a:off x="7051964" y="2006239"/>
            <a:ext cx="4904509" cy="3990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0473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Uronic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acids are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sugars where the CH2OH group has been </a:t>
            </a:r>
            <a:r>
              <a:rPr lang="en-US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oxidised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to form a carboxylic acid group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7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39" y="119289"/>
            <a:ext cx="5629836" cy="33166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2" y="3217152"/>
            <a:ext cx="8208818" cy="3660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8393"/>
          <a:stretch/>
        </p:blipFill>
        <p:spPr>
          <a:xfrm>
            <a:off x="7050668" y="349260"/>
            <a:ext cx="4694689" cy="2867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51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80" t="20531" r="1972" b="13365"/>
          <a:stretch/>
        </p:blipFill>
        <p:spPr>
          <a:xfrm>
            <a:off x="970250" y="457202"/>
            <a:ext cx="10659178" cy="55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Carbohydrate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cs typeface="Arial" panose="020B0604020202020204" pitchFamily="34" charset="0"/>
              </a:rPr>
              <a:t>Compounds contain C, H, O with general formula of C</a:t>
            </a:r>
            <a:r>
              <a:rPr lang="en-US" altLang="en-US" b="1" baseline="-25000" dirty="0">
                <a:cs typeface="Arial" panose="020B0604020202020204" pitchFamily="34" charset="0"/>
              </a:rPr>
              <a:t>m</a:t>
            </a:r>
            <a:r>
              <a:rPr lang="en-US" altLang="en-US" b="1" dirty="0">
                <a:cs typeface="Arial" panose="020B0604020202020204" pitchFamily="34" charset="0"/>
              </a:rPr>
              <a:t>(H</a:t>
            </a:r>
            <a:r>
              <a:rPr lang="en-US" altLang="en-US" b="1" baseline="-25000" dirty="0">
                <a:cs typeface="Arial" panose="020B0604020202020204" pitchFamily="34" charset="0"/>
              </a:rPr>
              <a:t>2</a:t>
            </a:r>
            <a:r>
              <a:rPr lang="en-US" altLang="en-US" b="1" dirty="0">
                <a:cs typeface="Arial" panose="020B0604020202020204" pitchFamily="34" charset="0"/>
              </a:rPr>
              <a:t>O)</a:t>
            </a:r>
            <a:r>
              <a:rPr lang="en-US" altLang="en-US" b="1" baseline="-25000" dirty="0">
                <a:cs typeface="Arial" panose="020B0604020202020204" pitchFamily="34" charset="0"/>
              </a:rPr>
              <a:t>n</a:t>
            </a:r>
          </a:p>
          <a:p>
            <a:endParaRPr lang="en-US" altLang="en-US" b="1" baseline="-25000" dirty="0">
              <a:cs typeface="Arial" panose="020B0604020202020204" pitchFamily="34" charset="0"/>
            </a:endParaRPr>
          </a:p>
          <a:p>
            <a:r>
              <a:rPr lang="en-US" altLang="en-US" b="1" dirty="0">
                <a:cs typeface="Arial" panose="020B0604020202020204" pitchFamily="34" charset="0"/>
              </a:rPr>
              <a:t>All have C=O and -OH functional groups</a:t>
            </a:r>
          </a:p>
          <a:p>
            <a:endParaRPr lang="en-US" altLang="en-US" b="1" dirty="0">
              <a:cs typeface="Arial" panose="020B0604020202020204" pitchFamily="34" charset="0"/>
            </a:endParaRPr>
          </a:p>
          <a:p>
            <a:pPr>
              <a:spcBef>
                <a:spcPts val="738"/>
              </a:spcBef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Classified based on </a:t>
            </a:r>
          </a:p>
          <a:p>
            <a:pPr marL="914400" lvl="1" indent="-457200">
              <a:spcBef>
                <a:spcPts val="550"/>
              </a:spcBef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Size of base carbon chain</a:t>
            </a:r>
          </a:p>
          <a:p>
            <a:pPr marL="914400" lvl="1" indent="-457200">
              <a:spcBef>
                <a:spcPts val="550"/>
              </a:spcBef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Number of sugar unit</a:t>
            </a:r>
          </a:p>
          <a:p>
            <a:pPr marL="914400" lvl="1" indent="-457200">
              <a:spcBef>
                <a:spcPts val="550"/>
              </a:spcBef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Location of C=O group</a:t>
            </a:r>
          </a:p>
          <a:p>
            <a:pPr marL="914400" lvl="1" indent="-457200">
              <a:spcBef>
                <a:spcPts val="550"/>
              </a:spcBef>
              <a:buFont typeface="+mj-lt"/>
              <a:buAutoNum type="arabicPeriod"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Stereochemistry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3049"/>
          <a:stretch/>
        </p:blipFill>
        <p:spPr>
          <a:xfrm>
            <a:off x="6260959" y="3833957"/>
            <a:ext cx="4694689" cy="1720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917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82" y="365125"/>
            <a:ext cx="7699664" cy="62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53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asic Chemistry &amp;gt;&amp;gt; Carbohydrate Chemistry &amp;gt;&amp;gt; Sugar derivatives &amp;gt;&amp;gt; Lecture 4  Sugar derivatives There are many important compounds that are derived from  monosaccharides. They include sugar acids, sugar alcohols, deoxy sugars and  amino sugars 1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Basic Chemistry &amp;gt;&amp;gt; Carbohydrate Chemistry &amp;gt;&amp;gt; Sugar derivatives &amp;gt;&amp;gt; Lecture 4  Sugar derivatives There are many important compounds that are derived from  monosaccharides. They include sugar acids, sugar alcohols, deoxy sugars and  amino sugars 1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69818"/>
            <a:ext cx="9840590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53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817417"/>
            <a:ext cx="6206838" cy="4655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14" y="817417"/>
            <a:ext cx="4694689" cy="46551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Flowchart: Connector 5"/>
          <p:cNvSpPr/>
          <p:nvPr/>
        </p:nvSpPr>
        <p:spPr>
          <a:xfrm>
            <a:off x="5001491" y="3906982"/>
            <a:ext cx="540327" cy="581891"/>
          </a:xfrm>
          <a:prstGeom prst="flowChartConnector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18218" y="3629891"/>
            <a:ext cx="4308764" cy="11637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9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124690"/>
            <a:ext cx="8710272" cy="65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4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7273" cy="5239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212" r="13940"/>
          <a:stretch/>
        </p:blipFill>
        <p:spPr>
          <a:xfrm>
            <a:off x="6262254" y="0"/>
            <a:ext cx="5929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9161"/>
            <a:ext cx="10515600" cy="1325563"/>
          </a:xfrm>
        </p:spPr>
        <p:txBody>
          <a:bodyPr/>
          <a:lstStyle/>
          <a:p>
            <a:r>
              <a:rPr lang="en-US" b="1" dirty="0"/>
              <a:t>Proteoglycans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18" y="1188316"/>
            <a:ext cx="10515600" cy="585066"/>
          </a:xfrm>
        </p:spPr>
        <p:txBody>
          <a:bodyPr/>
          <a:lstStyle/>
          <a:p>
            <a:r>
              <a:rPr lang="en-US" dirty="0"/>
              <a:t> Glycosaminoglycan  + Protein = proteoglycans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908" y="1773382"/>
            <a:ext cx="8194964" cy="46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72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403" t="31723" r="21995" b="25285"/>
          <a:stretch/>
        </p:blipFill>
        <p:spPr>
          <a:xfrm>
            <a:off x="132499" y="448255"/>
            <a:ext cx="11927001" cy="548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13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54" y="67562"/>
            <a:ext cx="10515600" cy="1325563"/>
          </a:xfrm>
        </p:spPr>
        <p:txBody>
          <a:bodyPr/>
          <a:lstStyle/>
          <a:p>
            <a:r>
              <a:rPr lang="en-US" b="1" dirty="0"/>
              <a:t>Glycoprotein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890" y="1506969"/>
            <a:ext cx="11852565" cy="5018522"/>
          </a:xfrm>
        </p:spPr>
        <p:txBody>
          <a:bodyPr>
            <a:normAutofit/>
          </a:bodyPr>
          <a:lstStyle/>
          <a:p>
            <a:r>
              <a:rPr lang="en-US" dirty="0"/>
              <a:t>A glycoprotein is a compound that contain a protein moiety to which carbohydrate (or glycan) are covalently linked or attached. </a:t>
            </a:r>
          </a:p>
          <a:p>
            <a:endParaRPr lang="en-US" dirty="0"/>
          </a:p>
          <a:p>
            <a:pPr algn="just"/>
            <a:r>
              <a:rPr lang="en-US" dirty="0"/>
              <a:t>In contrast to proteoglycans, the protein moiety usually predominates, and these molecules do not contain the linear polysaccharides formed by repeating disaccharides containing hexosamines. </a:t>
            </a:r>
          </a:p>
          <a:p>
            <a:endParaRPr lang="en-US" dirty="0"/>
          </a:p>
          <a:p>
            <a:pPr algn="just"/>
            <a:r>
              <a:rPr lang="en-US" dirty="0"/>
              <a:t>In stead, the carbohydrate moiety of glycoproteins may be in the form of a monosaccharide, disaccharide(s). oligosaccharide(s), polysaccharide(s), or their derivatives (e.g. </a:t>
            </a:r>
            <a:r>
              <a:rPr lang="en-US" dirty="0" err="1"/>
              <a:t>sulfo</a:t>
            </a:r>
            <a:r>
              <a:rPr lang="en-US" dirty="0"/>
              <a:t>- or </a:t>
            </a:r>
            <a:r>
              <a:rPr lang="en-US" dirty="0" err="1"/>
              <a:t>phospho</a:t>
            </a:r>
            <a:r>
              <a:rPr lang="en-US" dirty="0"/>
              <a:t>-substituted). One, a few, or many carbohydrate units may be present and is frequently a branched structure.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9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94" y="313892"/>
            <a:ext cx="8356023" cy="62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60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55" y="463116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Proteoglycans are a subclass of glycoproteins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89090030"/>
              </p:ext>
            </p:extLst>
          </p:nvPr>
        </p:nvGraphicFramePr>
        <p:xfrm>
          <a:off x="2784764" y="2092036"/>
          <a:ext cx="6442364" cy="403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142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cs typeface="Arial" panose="020B0604020202020204" pitchFamily="34" charset="0"/>
              </a:rPr>
              <a:t>Types of Carbohydrates</a:t>
            </a:r>
            <a:br>
              <a:rPr lang="en-US" altLang="en-US" b="1" dirty="0"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Classification based on the number of sugar units in the total chain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1323109" y="2673927"/>
            <a:ext cx="9275618" cy="313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panose="020B0604020202020204" pitchFamily="34" charset="0"/>
                <a:cs typeface="ヒラギノ角ゴ Pro W3" charset="0"/>
                <a:sym typeface="Arial" panose="020B0604020202020204" pitchFamily="34" charset="0"/>
              </a:defRPr>
            </a:lvl9pPr>
          </a:lstStyle>
          <a:p>
            <a:pPr marL="382588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Monosachcarides</a:t>
            </a: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			Single sugar unit</a:t>
            </a:r>
          </a:p>
          <a:p>
            <a:pPr marL="382588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Disaccharides			           Two sugar units</a:t>
            </a:r>
          </a:p>
          <a:p>
            <a:pPr marL="382588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Oligosaccharides			from (3-10) sugar units</a:t>
            </a:r>
          </a:p>
          <a:p>
            <a:pPr marL="382588" indent="-342900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  <a:cs typeface="Arial" panose="020B0604020202020204" pitchFamily="34" charset="0"/>
              </a:rPr>
              <a:t>Polysaccharides			&gt; 10 sugar units</a:t>
            </a:r>
          </a:p>
        </p:txBody>
      </p:sp>
    </p:spTree>
    <p:extLst>
      <p:ext uri="{BB962C8B-B14F-4D97-AF65-F5344CB8AC3E}">
        <p14:creationId xmlns:p14="http://schemas.microsoft.com/office/powerpoint/2010/main" val="1777454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52" y="559088"/>
            <a:ext cx="10865152" cy="570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4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9527" y="5001491"/>
            <a:ext cx="9462655" cy="185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87927"/>
            <a:ext cx="914400" cy="6234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40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218" y="117763"/>
            <a:ext cx="6518564" cy="6518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3491" y="117762"/>
            <a:ext cx="6954982" cy="796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1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57" y="1039091"/>
            <a:ext cx="11312429" cy="45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bohydrates | Microb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9" y="2168239"/>
            <a:ext cx="7467600" cy="4572469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712" y="2980076"/>
            <a:ext cx="3095625" cy="317182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041" t="32103" r="25190" b="40056"/>
          <a:stretch/>
        </p:blipFill>
        <p:spPr>
          <a:xfrm>
            <a:off x="200892" y="0"/>
            <a:ext cx="6934199" cy="2036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85417"/>
          <a:stretch/>
        </p:blipFill>
        <p:spPr>
          <a:xfrm>
            <a:off x="7397033" y="678872"/>
            <a:ext cx="4694689" cy="6788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63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634020"/>
            <a:ext cx="8977998" cy="54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8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165101"/>
            <a:ext cx="6661150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839769"/>
      </p:ext>
    </p:extLst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8" y="260640"/>
            <a:ext cx="7265784" cy="2856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8810" t="50663" r="22102" b="17330"/>
          <a:stretch/>
        </p:blipFill>
        <p:spPr>
          <a:xfrm>
            <a:off x="408276" y="3816926"/>
            <a:ext cx="6386946" cy="23414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276" y="3934691"/>
            <a:ext cx="484909" cy="332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567" y="2135331"/>
            <a:ext cx="4903298" cy="42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4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5" y="561108"/>
            <a:ext cx="8523625" cy="54794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85455" y="5264727"/>
            <a:ext cx="2410690" cy="1136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411</Words>
  <Application>Microsoft Office PowerPoint</Application>
  <PresentationFormat>Widescreen</PresentationFormat>
  <Paragraphs>38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</vt:lpstr>
      <vt:lpstr>Calibri</vt:lpstr>
      <vt:lpstr>Calibri Light</vt:lpstr>
      <vt:lpstr>Office Theme</vt:lpstr>
      <vt:lpstr>Histochemistry of Carbohydrates </vt:lpstr>
      <vt:lpstr>Carbohydrate</vt:lpstr>
      <vt:lpstr>Types of Carbohydrates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Glycosaminoglycans (GAGs) or Acid mucopolysaccharides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Proteoglycans</vt:lpstr>
      <vt:lpstr>PowerPoint Presentation</vt:lpstr>
      <vt:lpstr>Glycoprotein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Histochemistry of carbohydrates</dc:title>
  <dc:creator>Dr.Muath</dc:creator>
  <cp:lastModifiedBy>muath alghadi</cp:lastModifiedBy>
  <cp:revision>86</cp:revision>
  <dcterms:created xsi:type="dcterms:W3CDTF">2021-09-18T16:40:46Z</dcterms:created>
  <dcterms:modified xsi:type="dcterms:W3CDTF">2024-02-18T04:57:50Z</dcterms:modified>
</cp:coreProperties>
</file>