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38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8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7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6" indent="0" algn="ctr">
              <a:buNone/>
              <a:defRPr sz="2400"/>
            </a:lvl2pPr>
            <a:lvl3pPr marL="914411" indent="0" algn="ctr">
              <a:buNone/>
              <a:defRPr sz="2400"/>
            </a:lvl3pPr>
            <a:lvl4pPr marL="1371617" indent="0" algn="ctr">
              <a:buNone/>
              <a:defRPr sz="2000"/>
            </a:lvl4pPr>
            <a:lvl5pPr marL="1828823" indent="0" algn="ctr">
              <a:buNone/>
              <a:defRPr sz="2000"/>
            </a:lvl5pPr>
            <a:lvl6pPr marL="2286029" indent="0" algn="ctr">
              <a:buNone/>
              <a:defRPr sz="2000"/>
            </a:lvl6pPr>
            <a:lvl7pPr marL="2743234" indent="0" algn="ctr">
              <a:buNone/>
              <a:defRPr sz="2000"/>
            </a:lvl7pPr>
            <a:lvl8pPr marL="3200440" indent="0" algn="ctr">
              <a:buNone/>
              <a:defRPr sz="2000"/>
            </a:lvl8pPr>
            <a:lvl9pPr marL="3657646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560A6-CC93-46E2-A089-A92EA9D9DD6D}" type="datetime1">
              <a:rPr lang="en-US" smtClean="0"/>
              <a:pPr/>
              <a:t>1/17/2022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FCBEA-8775-47FF-B5AE-80BB080D233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9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0688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06CF1-75AE-46E1-B14F-A2F0E5AB071F}" type="datetime1">
              <a:rPr lang="en-US" smtClean="0"/>
              <a:pPr/>
              <a:t>1/17/2022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FCBEA-8775-47FF-B5AE-80BB080D23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224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8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7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6C315-21D7-4938-B311-D971BB0096D0}" type="datetime1">
              <a:rPr lang="en-US" smtClean="0"/>
              <a:pPr/>
              <a:t>1/17/2022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FCBEA-8775-47FF-B5AE-80BB080D23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593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5EB09-8572-4EA6-8325-6BB075513E4B}" type="datetime1">
              <a:rPr lang="en-US" smtClean="0"/>
              <a:pPr/>
              <a:t>1/17/2022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FCBEA-8775-47FF-B5AE-80BB080D23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7251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8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7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1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1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2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3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4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2B003-F6A4-42DD-A54D-5FDBEB7A0F91}" type="datetime1">
              <a:rPr lang="en-US" smtClean="0"/>
              <a:pPr/>
              <a:t>1/17/2022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FCBEA-8775-47FF-B5AE-80BB080D233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9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62017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5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ED78D-E489-4CF5-BB24-80306776157D}" type="datetime1">
              <a:rPr lang="en-US" smtClean="0"/>
              <a:pPr/>
              <a:t>1/17/2022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FCBEA-8775-47FF-B5AE-80BB080D23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288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5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6" indent="0">
              <a:buNone/>
              <a:defRPr sz="2000" b="1"/>
            </a:lvl2pPr>
            <a:lvl3pPr marL="914411" indent="0">
              <a:buNone/>
              <a:defRPr sz="1800" b="1"/>
            </a:lvl3pPr>
            <a:lvl4pPr marL="1371617" indent="0">
              <a:buNone/>
              <a:defRPr sz="1600" b="1"/>
            </a:lvl4pPr>
            <a:lvl5pPr marL="1828823" indent="0">
              <a:buNone/>
              <a:defRPr sz="1600" b="1"/>
            </a:lvl5pPr>
            <a:lvl6pPr marL="2286029" indent="0">
              <a:buNone/>
              <a:defRPr sz="1600" b="1"/>
            </a:lvl6pPr>
            <a:lvl7pPr marL="2743234" indent="0">
              <a:buNone/>
              <a:defRPr sz="1600" b="1"/>
            </a:lvl7pPr>
            <a:lvl8pPr marL="3200440" indent="0">
              <a:buNone/>
              <a:defRPr sz="1600" b="1"/>
            </a:lvl8pPr>
            <a:lvl9pPr marL="3657646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6" indent="0">
              <a:buNone/>
              <a:defRPr sz="2000" b="1"/>
            </a:lvl2pPr>
            <a:lvl3pPr marL="914411" indent="0">
              <a:buNone/>
              <a:defRPr sz="1800" b="1"/>
            </a:lvl3pPr>
            <a:lvl4pPr marL="1371617" indent="0">
              <a:buNone/>
              <a:defRPr sz="1600" b="1"/>
            </a:lvl4pPr>
            <a:lvl5pPr marL="1828823" indent="0">
              <a:buNone/>
              <a:defRPr sz="1600" b="1"/>
            </a:lvl5pPr>
            <a:lvl6pPr marL="2286029" indent="0">
              <a:buNone/>
              <a:defRPr sz="1600" b="1"/>
            </a:lvl6pPr>
            <a:lvl7pPr marL="2743234" indent="0">
              <a:buNone/>
              <a:defRPr sz="1600" b="1"/>
            </a:lvl7pPr>
            <a:lvl8pPr marL="3200440" indent="0">
              <a:buNone/>
              <a:defRPr sz="1600" b="1"/>
            </a:lvl8pPr>
            <a:lvl9pPr marL="3657646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EC809-319C-4B25-8A34-E29E3BB94754}" type="datetime1">
              <a:rPr lang="en-US" smtClean="0"/>
              <a:pPr/>
              <a:t>1/17/2022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FCBEA-8775-47FF-B5AE-80BB080D23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149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65BF2-1E13-4F85-A3A8-2844D13E9121}" type="datetime1">
              <a:rPr lang="en-US" smtClean="0"/>
              <a:pPr/>
              <a:t>1/17/2022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FCBEA-8775-47FF-B5AE-80BB080D23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230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8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7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48298-0581-4B57-B6AB-224337C6973F}" type="datetime1">
              <a:rPr lang="en-US" smtClean="0"/>
              <a:pPr/>
              <a:t>1/17/2022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FCBEA-8775-47FF-B5AE-80BB080D23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76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8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6" indent="0">
              <a:buNone/>
              <a:defRPr sz="1200"/>
            </a:lvl2pPr>
            <a:lvl3pPr marL="914411" indent="0">
              <a:buNone/>
              <a:defRPr sz="1000"/>
            </a:lvl3pPr>
            <a:lvl4pPr marL="1371617" indent="0">
              <a:buNone/>
              <a:defRPr sz="900"/>
            </a:lvl4pPr>
            <a:lvl5pPr marL="1828823" indent="0">
              <a:buNone/>
              <a:defRPr sz="900"/>
            </a:lvl5pPr>
            <a:lvl6pPr marL="2286029" indent="0">
              <a:buNone/>
              <a:defRPr sz="900"/>
            </a:lvl6pPr>
            <a:lvl7pPr marL="2743234" indent="0">
              <a:buNone/>
              <a:defRPr sz="900"/>
            </a:lvl7pPr>
            <a:lvl8pPr marL="3200440" indent="0">
              <a:buNone/>
              <a:defRPr sz="900"/>
            </a:lvl8pPr>
            <a:lvl9pPr marL="3657646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7"/>
            <a:ext cx="2618511" cy="365125"/>
          </a:xfrm>
        </p:spPr>
        <p:txBody>
          <a:bodyPr/>
          <a:lstStyle>
            <a:lvl1pPr algn="l">
              <a:defRPr/>
            </a:lvl1pPr>
          </a:lstStyle>
          <a:p>
            <a:fld id="{C969BAF2-0AB2-4EB8-B03C-C34AC77E9610}" type="datetime1">
              <a:rPr lang="en-US" smtClean="0"/>
              <a:pPr/>
              <a:t>1/17/2022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7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51FCBEA-8775-47FF-B5AE-80BB080D233C}" type="slidenum">
              <a:rPr lang="en-US" smtClean="0">
                <a:solidFill>
                  <a:srgbClr val="696464"/>
                </a:solidFill>
              </a:rPr>
              <a:pPr/>
              <a:t>‹#›</a:t>
            </a:fld>
            <a:endParaRPr lang="en-US">
              <a:solidFill>
                <a:srgbClr val="69646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4686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7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6" indent="0">
              <a:buNone/>
              <a:defRPr sz="2800"/>
            </a:lvl2pPr>
            <a:lvl3pPr marL="914411" indent="0">
              <a:buNone/>
              <a:defRPr sz="2400"/>
            </a:lvl3pPr>
            <a:lvl4pPr marL="1371617" indent="0">
              <a:buNone/>
              <a:defRPr sz="2000"/>
            </a:lvl4pPr>
            <a:lvl5pPr marL="1828823" indent="0">
              <a:buNone/>
              <a:defRPr sz="2000"/>
            </a:lvl5pPr>
            <a:lvl6pPr marL="2286029" indent="0">
              <a:buNone/>
              <a:defRPr sz="2000"/>
            </a:lvl6pPr>
            <a:lvl7pPr marL="2743234" indent="0">
              <a:buNone/>
              <a:defRPr sz="2000"/>
            </a:lvl7pPr>
            <a:lvl8pPr marL="3200440" indent="0">
              <a:buNone/>
              <a:defRPr sz="2000"/>
            </a:lvl8pPr>
            <a:lvl9pPr marL="3657646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936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6" indent="0">
              <a:buNone/>
              <a:defRPr sz="1200"/>
            </a:lvl2pPr>
            <a:lvl3pPr marL="914411" indent="0">
              <a:buNone/>
              <a:defRPr sz="1000"/>
            </a:lvl3pPr>
            <a:lvl4pPr marL="1371617" indent="0">
              <a:buNone/>
              <a:defRPr sz="900"/>
            </a:lvl4pPr>
            <a:lvl5pPr marL="1828823" indent="0">
              <a:buNone/>
              <a:defRPr sz="900"/>
            </a:lvl5pPr>
            <a:lvl6pPr marL="2286029" indent="0">
              <a:buNone/>
              <a:defRPr sz="900"/>
            </a:lvl6pPr>
            <a:lvl7pPr marL="2743234" indent="0">
              <a:buNone/>
              <a:defRPr sz="900"/>
            </a:lvl7pPr>
            <a:lvl8pPr marL="3200440" indent="0">
              <a:buNone/>
              <a:defRPr sz="900"/>
            </a:lvl8pPr>
            <a:lvl9pPr marL="3657646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F6127-D37B-4E4E-B45C-637532E979CC}" type="datetime1">
              <a:rPr lang="en-US" smtClean="0"/>
              <a:pPr/>
              <a:t>1/17/2022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FCBEA-8775-47FF-B5AE-80BB080D23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713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2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" y="6334315"/>
            <a:ext cx="12192002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5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79" y="1845734"/>
            <a:ext cx="10058402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3" y="6459787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FB9439C-32F3-4307-999C-2D4D97AE01BC}" type="datetime1">
              <a:rPr lang="en-US" smtClean="0"/>
              <a:pPr/>
              <a:t>1/17/2022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6" y="6459787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60" y="6459787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551FCBEA-8775-47FF-B5AE-80BB080D233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2280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11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1" indent="-91441" algn="l" defTabSz="914411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53" indent="-182882" algn="l" defTabSz="914411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35" indent="-182882" algn="l" defTabSz="914411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18" indent="-182882" algn="l" defTabSz="914411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700" indent="-182882" algn="l" defTabSz="914411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14" indent="-228603" algn="l" defTabSz="914411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16" indent="-228603" algn="l" defTabSz="914411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19" indent="-228603" algn="l" defTabSz="914411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21" indent="-228603" algn="l" defTabSz="914411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6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1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17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23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29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34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40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46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4"/>
          <p:cNvSpPr txBox="1">
            <a:spLocks/>
          </p:cNvSpPr>
          <p:nvPr/>
        </p:nvSpPr>
        <p:spPr>
          <a:xfrm>
            <a:off x="561704" y="535577"/>
            <a:ext cx="3304902" cy="85375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28932" tIns="14466" rIns="28932" bIns="14466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800" dirty="0">
                <a:solidFill>
                  <a:prstClr val="black"/>
                </a:solidFill>
              </a:rPr>
              <a:t>King Saud University</a:t>
            </a:r>
          </a:p>
          <a:p>
            <a:pPr algn="ctr"/>
            <a:r>
              <a:rPr lang="en-US" sz="1800" dirty="0">
                <a:solidFill>
                  <a:prstClr val="black"/>
                </a:solidFill>
              </a:rPr>
              <a:t>Collage of Science</a:t>
            </a:r>
          </a:p>
          <a:p>
            <a:pPr algn="ctr"/>
            <a:r>
              <a:rPr lang="en-US" sz="1800" dirty="0">
                <a:solidFill>
                  <a:prstClr val="black"/>
                </a:solidFill>
              </a:rPr>
              <a:t>Botany and Microbiology</a:t>
            </a:r>
          </a:p>
        </p:txBody>
      </p:sp>
      <p:sp>
        <p:nvSpPr>
          <p:cNvPr id="5" name="Title 4"/>
          <p:cNvSpPr txBox="1">
            <a:spLocks/>
          </p:cNvSpPr>
          <p:nvPr/>
        </p:nvSpPr>
        <p:spPr>
          <a:xfrm>
            <a:off x="2916292" y="1389330"/>
            <a:ext cx="6473716" cy="783344"/>
          </a:xfrm>
          <a:prstGeom prst="rect">
            <a:avLst/>
          </a:prstGeom>
        </p:spPr>
        <p:txBody>
          <a:bodyPr vert="horz" lIns="28932" tIns="14466" rIns="28932" bIns="14466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038" b="1" dirty="0">
                <a:solidFill>
                  <a:prstClr val="black"/>
                </a:solidFill>
              </a:rPr>
              <a:t>Lecture-1</a:t>
            </a:r>
            <a:endParaRPr lang="en-US" sz="3038" dirty="0">
              <a:solidFill>
                <a:prstClr val="black"/>
              </a:solidFill>
            </a:endParaRPr>
          </a:p>
          <a:p>
            <a:pPr algn="ctr"/>
            <a:r>
              <a:rPr lang="en-US" sz="3038" dirty="0">
                <a:solidFill>
                  <a:prstClr val="black"/>
                </a:solidFill>
              </a:rPr>
              <a:t>Welcoming and syllabus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2324822" y="2278454"/>
            <a:ext cx="7315567" cy="118150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0" tIns="25718" rIns="0" bIns="25718" rtlCol="0">
            <a:noAutofit/>
          </a:bodyPr>
          <a:lstStyle>
            <a:lvl1pPr marL="162562" indent="-162562" algn="l" defTabSz="1625620" rtl="0" eaLnBrk="1" latinLnBrk="0" hangingPunct="1">
              <a:lnSpc>
                <a:spcPct val="90000"/>
              </a:lnSpc>
              <a:spcBef>
                <a:spcPts val="2133"/>
              </a:spcBef>
              <a:spcAft>
                <a:spcPts val="356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3556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2761" indent="-325124" algn="l" defTabSz="1625620" rtl="0" eaLnBrk="1" latinLnBrk="0" hangingPunct="1">
              <a:lnSpc>
                <a:spcPct val="90000"/>
              </a:lnSpc>
              <a:spcBef>
                <a:spcPts val="356"/>
              </a:spcBef>
              <a:spcAft>
                <a:spcPts val="711"/>
              </a:spcAft>
              <a:buClr>
                <a:schemeClr val="accent1"/>
              </a:buClr>
              <a:buFont typeface="Calibri" pitchFamily="34" charset="0"/>
              <a:buChar char="◦"/>
              <a:defRPr sz="3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07885" indent="-325124" algn="l" defTabSz="1625620" rtl="0" eaLnBrk="1" latinLnBrk="0" hangingPunct="1">
              <a:lnSpc>
                <a:spcPct val="90000"/>
              </a:lnSpc>
              <a:spcBef>
                <a:spcPts val="356"/>
              </a:spcBef>
              <a:spcAft>
                <a:spcPts val="711"/>
              </a:spcAft>
              <a:buClr>
                <a:schemeClr val="accent1"/>
              </a:buClr>
              <a:buFont typeface="Calibri" pitchFamily="34" charset="0"/>
              <a:buChar char="◦"/>
              <a:defRPr sz="2489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33009" indent="-325124" algn="l" defTabSz="1625620" rtl="0" eaLnBrk="1" latinLnBrk="0" hangingPunct="1">
              <a:lnSpc>
                <a:spcPct val="90000"/>
              </a:lnSpc>
              <a:spcBef>
                <a:spcPts val="356"/>
              </a:spcBef>
              <a:spcAft>
                <a:spcPts val="711"/>
              </a:spcAft>
              <a:buClr>
                <a:schemeClr val="accent1"/>
              </a:buClr>
              <a:buFont typeface="Calibri" pitchFamily="34" charset="0"/>
              <a:buChar char="◦"/>
              <a:defRPr sz="2489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658133" indent="-325124" algn="l" defTabSz="1625620" rtl="0" eaLnBrk="1" latinLnBrk="0" hangingPunct="1">
              <a:lnSpc>
                <a:spcPct val="90000"/>
              </a:lnSpc>
              <a:spcBef>
                <a:spcPts val="356"/>
              </a:spcBef>
              <a:spcAft>
                <a:spcPts val="711"/>
              </a:spcAft>
              <a:buClr>
                <a:schemeClr val="accent1"/>
              </a:buClr>
              <a:buFont typeface="Calibri" pitchFamily="34" charset="0"/>
              <a:buChar char="◦"/>
              <a:defRPr sz="2489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55580" indent="-406405" algn="l" defTabSz="1625620" rtl="0" eaLnBrk="1" latinLnBrk="0" hangingPunct="1">
              <a:lnSpc>
                <a:spcPct val="90000"/>
              </a:lnSpc>
              <a:spcBef>
                <a:spcPts val="356"/>
              </a:spcBef>
              <a:spcAft>
                <a:spcPts val="711"/>
              </a:spcAft>
              <a:buClr>
                <a:schemeClr val="accent1"/>
              </a:buClr>
              <a:buFont typeface="Calibri" pitchFamily="34" charset="0"/>
              <a:buChar char="◦"/>
              <a:defRPr sz="2489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311140" indent="-406405" algn="l" defTabSz="1625620" rtl="0" eaLnBrk="1" latinLnBrk="0" hangingPunct="1">
              <a:lnSpc>
                <a:spcPct val="90000"/>
              </a:lnSpc>
              <a:spcBef>
                <a:spcPts val="356"/>
              </a:spcBef>
              <a:spcAft>
                <a:spcPts val="711"/>
              </a:spcAft>
              <a:buClr>
                <a:schemeClr val="accent1"/>
              </a:buClr>
              <a:buFont typeface="Calibri" pitchFamily="34" charset="0"/>
              <a:buChar char="◦"/>
              <a:defRPr sz="2489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666700" indent="-406405" algn="l" defTabSz="1625620" rtl="0" eaLnBrk="1" latinLnBrk="0" hangingPunct="1">
              <a:lnSpc>
                <a:spcPct val="90000"/>
              </a:lnSpc>
              <a:spcBef>
                <a:spcPts val="356"/>
              </a:spcBef>
              <a:spcAft>
                <a:spcPts val="711"/>
              </a:spcAft>
              <a:buClr>
                <a:schemeClr val="accent1"/>
              </a:buClr>
              <a:buFont typeface="Calibri" pitchFamily="34" charset="0"/>
              <a:buChar char="◦"/>
              <a:defRPr sz="2489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022260" indent="-406405" algn="l" defTabSz="1625620" rtl="0" eaLnBrk="1" latinLnBrk="0" hangingPunct="1">
              <a:lnSpc>
                <a:spcPct val="90000"/>
              </a:lnSpc>
              <a:spcBef>
                <a:spcPts val="356"/>
              </a:spcBef>
              <a:spcAft>
                <a:spcPts val="711"/>
              </a:spcAft>
              <a:buClr>
                <a:schemeClr val="accent1"/>
              </a:buClr>
              <a:buFont typeface="Calibri" pitchFamily="34" charset="0"/>
              <a:buChar char="◦"/>
              <a:defRPr sz="2489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34817"/>
              </a:buClr>
              <a:buNone/>
            </a:pPr>
            <a:r>
              <a:rPr lang="en-US" sz="32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140 MBIO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34817"/>
              </a:buClr>
              <a:buNone/>
            </a:pPr>
            <a:r>
              <a:rPr lang="en-US" sz="32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General Microbiology </a:t>
            </a:r>
            <a:endParaRPr lang="en-US" sz="32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34817"/>
              </a:buClr>
            </a:pPr>
            <a:endParaRPr lang="en-US" sz="3200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70114" y="3690526"/>
            <a:ext cx="24032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52565A"/>
                </a:solidFill>
                <a:latin typeface="arial" panose="020B0604020202020204" pitchFamily="34" charset="0"/>
              </a:rPr>
              <a:t>Learning Resources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370114" y="4150704"/>
            <a:ext cx="10419806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/>
              <a:t>Gerard J. </a:t>
            </a:r>
            <a:r>
              <a:rPr lang="en-US" dirty="0" err="1"/>
              <a:t>Tortora</a:t>
            </a:r>
            <a:r>
              <a:rPr lang="en-US" dirty="0"/>
              <a:t>, </a:t>
            </a:r>
            <a:r>
              <a:rPr lang="en-US" dirty="0" err="1"/>
              <a:t>Berdell</a:t>
            </a:r>
            <a:r>
              <a:rPr lang="en-US" dirty="0"/>
              <a:t> R. </a:t>
            </a:r>
            <a:r>
              <a:rPr lang="en-US" dirty="0" err="1"/>
              <a:t>Funke</a:t>
            </a:r>
            <a:r>
              <a:rPr lang="en-US" dirty="0"/>
              <a:t>, Christine L. Case (2016). Microbiology An Introduction. Twelf</a:t>
            </a:r>
            <a:r>
              <a:rPr lang="en-US" baseline="30000" dirty="0"/>
              <a:t>th</a:t>
            </a:r>
            <a:r>
              <a:rPr lang="en-US" dirty="0"/>
              <a:t> Edition, Pearson Education, Inc. USA. </a:t>
            </a:r>
          </a:p>
        </p:txBody>
      </p:sp>
      <p:sp>
        <p:nvSpPr>
          <p:cNvPr id="3" name="Rectangle 2"/>
          <p:cNvSpPr/>
          <p:nvPr/>
        </p:nvSpPr>
        <p:spPr>
          <a:xfrm>
            <a:off x="370114" y="4887881"/>
            <a:ext cx="10419806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/>
              <a:t>MICROBIOLOGY, (https://www.microbiologyresearch.org/content/journal/micro)</a:t>
            </a:r>
          </a:p>
        </p:txBody>
      </p:sp>
      <p:sp>
        <p:nvSpPr>
          <p:cNvPr id="8" name="Rectangle 7"/>
          <p:cNvSpPr/>
          <p:nvPr/>
        </p:nvSpPr>
        <p:spPr>
          <a:xfrm>
            <a:off x="370114" y="5487784"/>
            <a:ext cx="10419806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/>
              <a:t>https://www.youtube.com/channel/UCEEiHkCblNJEsibsuPYNKDA/videos</a:t>
            </a:r>
          </a:p>
        </p:txBody>
      </p:sp>
    </p:spTree>
    <p:extLst>
      <p:ext uri="{BB962C8B-B14F-4D97-AF65-F5344CB8AC3E}">
        <p14:creationId xmlns:p14="http://schemas.microsoft.com/office/powerpoint/2010/main" val="1607620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8011" y="169817"/>
            <a:ext cx="2795451" cy="666206"/>
          </a:xfrm>
        </p:spPr>
        <p:txBody>
          <a:bodyPr>
            <a:normAutofit fontScale="90000"/>
          </a:bodyPr>
          <a:lstStyle/>
          <a:p>
            <a:r>
              <a:rPr lang="en-US" dirty="0"/>
              <a:t>Welcome ..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154" y="744583"/>
            <a:ext cx="6257109" cy="5460274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en-US" sz="1400" b="1" dirty="0">
                <a:solidFill>
                  <a:schemeClr val="tx1"/>
                </a:solidFill>
              </a:rPr>
              <a:t>Your course syllabus: </a:t>
            </a:r>
            <a:r>
              <a:rPr lang="en-US" sz="1400" dirty="0"/>
              <a:t> </a:t>
            </a:r>
          </a:p>
          <a:p>
            <a:pPr fontAlgn="t">
              <a:buFont typeface="Courier New" panose="02070309020205020404" pitchFamily="49" charset="0"/>
              <a:buChar char="o"/>
            </a:pPr>
            <a:r>
              <a:rPr lang="en-US" sz="1400" dirty="0"/>
              <a:t>course syllabus and course learning outcomes</a:t>
            </a:r>
          </a:p>
          <a:p>
            <a:pPr fontAlgn="t">
              <a:buFont typeface="Courier New" panose="02070309020205020404" pitchFamily="49" charset="0"/>
              <a:buChar char="o"/>
            </a:pPr>
            <a:r>
              <a:rPr lang="en-US" sz="1400" dirty="0"/>
              <a:t> The general principles of microbiology (Interaction with human and ecosystem). </a:t>
            </a:r>
          </a:p>
          <a:p>
            <a:pPr fontAlgn="t">
              <a:buFont typeface="Courier New" panose="02070309020205020404" pitchFamily="49" charset="0"/>
              <a:buChar char="o"/>
            </a:pPr>
            <a:r>
              <a:rPr lang="en-US" sz="1400" dirty="0"/>
              <a:t>History and development of microbiology. </a:t>
            </a:r>
          </a:p>
          <a:p>
            <a:pPr fontAlgn="t">
              <a:buFont typeface="Courier New" panose="02070309020205020404" pitchFamily="49" charset="0"/>
              <a:buChar char="o"/>
            </a:pPr>
            <a:r>
              <a:rPr lang="en-US" sz="1400" dirty="0"/>
              <a:t> Microscopes (seeing the very small).</a:t>
            </a:r>
          </a:p>
          <a:p>
            <a:pPr fontAlgn="t">
              <a:buFont typeface="Courier New" panose="02070309020205020404" pitchFamily="49" charset="0"/>
              <a:buChar char="o"/>
            </a:pPr>
            <a:r>
              <a:rPr lang="en-US" sz="1400" dirty="0"/>
              <a:t> Cell structure and functions.</a:t>
            </a:r>
          </a:p>
          <a:p>
            <a:pPr fontAlgn="t">
              <a:buFont typeface="Courier New" panose="02070309020205020404" pitchFamily="49" charset="0"/>
              <a:buChar char="o"/>
            </a:pPr>
            <a:r>
              <a:rPr lang="en-US" sz="1400" dirty="0"/>
              <a:t> Microbial Diversity (Eukaryotic and prokaryotic).</a:t>
            </a:r>
          </a:p>
          <a:p>
            <a:pPr fontAlgn="t">
              <a:buFont typeface="Courier New" panose="02070309020205020404" pitchFamily="49" charset="0"/>
              <a:buChar char="o"/>
            </a:pPr>
            <a:r>
              <a:rPr lang="en-US" sz="1400" dirty="0"/>
              <a:t>Chemistry of cellular components</a:t>
            </a:r>
          </a:p>
          <a:p>
            <a:pPr fontAlgn="t">
              <a:buFont typeface="Courier New" panose="02070309020205020404" pitchFamily="49" charset="0"/>
              <a:buChar char="o"/>
            </a:pPr>
            <a:r>
              <a:rPr lang="en-US" sz="1400" dirty="0"/>
              <a:t> Nutrition of microorganisms</a:t>
            </a:r>
          </a:p>
          <a:p>
            <a:pPr fontAlgn="t">
              <a:buFont typeface="Courier New" panose="02070309020205020404" pitchFamily="49" charset="0"/>
              <a:buChar char="o"/>
            </a:pPr>
            <a:r>
              <a:rPr lang="en-US" sz="1400" dirty="0"/>
              <a:t> Microbial growth</a:t>
            </a:r>
          </a:p>
          <a:p>
            <a:pPr fontAlgn="t">
              <a:buFont typeface="Courier New" panose="02070309020205020404" pitchFamily="49" charset="0"/>
              <a:buChar char="o"/>
            </a:pPr>
            <a:r>
              <a:rPr lang="en-US" sz="1400" dirty="0"/>
              <a:t> Microbial classification</a:t>
            </a:r>
          </a:p>
          <a:p>
            <a:pPr fontAlgn="t">
              <a:buFont typeface="Courier New" panose="02070309020205020404" pitchFamily="49" charset="0"/>
              <a:buChar char="o"/>
            </a:pPr>
            <a:r>
              <a:rPr lang="en-US" sz="1400" dirty="0"/>
              <a:t> Microbial diversity and groups (Archaea, bacteria, fungi, Algae, Lichens, viruses)</a:t>
            </a:r>
          </a:p>
          <a:p>
            <a:pPr fontAlgn="t">
              <a:buFont typeface="Courier New" panose="02070309020205020404" pitchFamily="49" charset="0"/>
              <a:buChar char="o"/>
            </a:pPr>
            <a:r>
              <a:rPr lang="en-US" sz="1400" dirty="0"/>
              <a:t>Immunology </a:t>
            </a:r>
          </a:p>
          <a:p>
            <a:pPr fontAlgn="t">
              <a:buFont typeface="Courier New" panose="02070309020205020404" pitchFamily="49" charset="0"/>
              <a:buChar char="o"/>
            </a:pPr>
            <a:r>
              <a:rPr lang="en-US" sz="1400" dirty="0"/>
              <a:t>Antimicrobial agents </a:t>
            </a:r>
          </a:p>
          <a:p>
            <a:pPr fontAlgn="t">
              <a:buFont typeface="Courier New" panose="02070309020205020404" pitchFamily="49" charset="0"/>
              <a:buChar char="o"/>
            </a:pPr>
            <a:r>
              <a:rPr lang="en-US" sz="1400" dirty="0"/>
              <a:t>Review</a:t>
            </a:r>
          </a:p>
          <a:p>
            <a:pPr marL="0" indent="0" fontAlgn="t">
              <a:buNone/>
            </a:pPr>
            <a:endParaRPr lang="en-US" sz="1400" dirty="0"/>
          </a:p>
          <a:p>
            <a:endParaRPr lang="en-US" sz="14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8281852" y="705394"/>
            <a:ext cx="2899954" cy="546680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0" tIns="45720" rIns="0" bIns="45720" rtlCol="0">
            <a:noAutofit/>
          </a:bodyPr>
          <a:lstStyle>
            <a:lvl1pPr marL="91441" indent="-91441" algn="l" defTabSz="914411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53" indent="-182882" algn="l" defTabSz="914411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35" indent="-182882" algn="l" defTabSz="914411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18" indent="-182882" algn="l" defTabSz="914411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700" indent="-182882" algn="l" defTabSz="914411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14" indent="-228603" algn="l" defTabSz="914411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16" indent="-228603" algn="l" defTabSz="914411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19" indent="-228603" algn="l" defTabSz="914411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21" indent="-228603" algn="l" defTabSz="914411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Calibri" panose="020F0502020204030204" pitchFamily="34" charset="0"/>
              <a:buNone/>
            </a:pPr>
            <a:r>
              <a:rPr lang="en-US" sz="1400" b="1" dirty="0">
                <a:solidFill>
                  <a:schemeClr val="tx1"/>
                </a:solidFill>
              </a:rPr>
              <a:t>Week: </a:t>
            </a:r>
            <a:r>
              <a:rPr lang="en-US" sz="1400" dirty="0"/>
              <a:t> </a:t>
            </a:r>
          </a:p>
          <a:p>
            <a:pPr fontAlgn="t">
              <a:buFont typeface="Courier New" panose="02070309020205020404" pitchFamily="49" charset="0"/>
              <a:buChar char="o"/>
            </a:pPr>
            <a:r>
              <a:rPr lang="en-US" sz="1400" dirty="0"/>
              <a:t> 1</a:t>
            </a:r>
          </a:p>
          <a:p>
            <a:pPr fontAlgn="t">
              <a:buFont typeface="Courier New" panose="02070309020205020404" pitchFamily="49" charset="0"/>
              <a:buChar char="o"/>
            </a:pPr>
            <a:r>
              <a:rPr lang="en-US" sz="1400" dirty="0"/>
              <a:t>2</a:t>
            </a:r>
          </a:p>
          <a:p>
            <a:pPr fontAlgn="t">
              <a:buFont typeface="Courier New" panose="02070309020205020404" pitchFamily="49" charset="0"/>
              <a:buChar char="o"/>
            </a:pPr>
            <a:r>
              <a:rPr lang="en-US" sz="1400" dirty="0"/>
              <a:t>3</a:t>
            </a:r>
          </a:p>
          <a:p>
            <a:pPr fontAlgn="t">
              <a:buFont typeface="Courier New" panose="02070309020205020404" pitchFamily="49" charset="0"/>
              <a:buChar char="o"/>
            </a:pPr>
            <a:r>
              <a:rPr lang="en-US" sz="1400" dirty="0"/>
              <a:t>4</a:t>
            </a:r>
          </a:p>
          <a:p>
            <a:pPr fontAlgn="t">
              <a:buFont typeface="Courier New" panose="02070309020205020404" pitchFamily="49" charset="0"/>
              <a:buChar char="o"/>
            </a:pPr>
            <a:r>
              <a:rPr lang="en-US" sz="1400" dirty="0"/>
              <a:t>5</a:t>
            </a:r>
          </a:p>
          <a:p>
            <a:pPr fontAlgn="t">
              <a:buFont typeface="Courier New" panose="02070309020205020404" pitchFamily="49" charset="0"/>
              <a:buChar char="o"/>
            </a:pPr>
            <a:r>
              <a:rPr lang="en-US" sz="1400" dirty="0"/>
              <a:t>6</a:t>
            </a:r>
          </a:p>
          <a:p>
            <a:pPr fontAlgn="t">
              <a:buFont typeface="Courier New" panose="02070309020205020404" pitchFamily="49" charset="0"/>
              <a:buChar char="o"/>
            </a:pPr>
            <a:r>
              <a:rPr lang="en-US" sz="1400" dirty="0"/>
              <a:t>7</a:t>
            </a:r>
          </a:p>
          <a:p>
            <a:pPr fontAlgn="t">
              <a:buFont typeface="Courier New" panose="02070309020205020404" pitchFamily="49" charset="0"/>
              <a:buChar char="o"/>
            </a:pPr>
            <a:r>
              <a:rPr lang="en-US" sz="1400" dirty="0"/>
              <a:t>8</a:t>
            </a:r>
          </a:p>
          <a:p>
            <a:pPr fontAlgn="t">
              <a:buFont typeface="Courier New" panose="02070309020205020404" pitchFamily="49" charset="0"/>
              <a:buChar char="o"/>
            </a:pPr>
            <a:r>
              <a:rPr lang="en-US" sz="1400" dirty="0"/>
              <a:t>9</a:t>
            </a:r>
          </a:p>
          <a:p>
            <a:pPr fontAlgn="t">
              <a:buFont typeface="Courier New" panose="02070309020205020404" pitchFamily="49" charset="0"/>
              <a:buChar char="o"/>
            </a:pPr>
            <a:r>
              <a:rPr lang="en-US" sz="1400" dirty="0"/>
              <a:t>10</a:t>
            </a:r>
          </a:p>
          <a:p>
            <a:pPr fontAlgn="t">
              <a:buFont typeface="Courier New" panose="02070309020205020404" pitchFamily="49" charset="0"/>
              <a:buChar char="o"/>
            </a:pPr>
            <a:r>
              <a:rPr lang="en-US" sz="1400" dirty="0"/>
              <a:t>11</a:t>
            </a:r>
          </a:p>
          <a:p>
            <a:pPr fontAlgn="t">
              <a:buFont typeface="Courier New" panose="02070309020205020404" pitchFamily="49" charset="0"/>
              <a:buChar char="o"/>
            </a:pPr>
            <a:r>
              <a:rPr lang="en-US" sz="1400" dirty="0"/>
              <a:t>12</a:t>
            </a:r>
          </a:p>
          <a:p>
            <a:pPr fontAlgn="t">
              <a:buFont typeface="Courier New" panose="02070309020205020404" pitchFamily="49" charset="0"/>
              <a:buChar char="o"/>
            </a:pPr>
            <a:r>
              <a:rPr lang="en-US" sz="1400" dirty="0"/>
              <a:t>13</a:t>
            </a:r>
          </a:p>
          <a:p>
            <a:pPr fontAlgn="t">
              <a:buFont typeface="Courier New" panose="02070309020205020404" pitchFamily="49" charset="0"/>
              <a:buChar char="o"/>
            </a:pPr>
            <a:r>
              <a:rPr lang="en-US" sz="1400" dirty="0"/>
              <a:t>14</a:t>
            </a:r>
          </a:p>
          <a:p>
            <a:pPr marL="0" indent="0" fontAlgn="t">
              <a:buFont typeface="Calibri" panose="020F0502020204030204" pitchFamily="34" charset="0"/>
              <a:buNone/>
            </a:pPr>
            <a:endParaRPr lang="en-US" sz="1400" dirty="0"/>
          </a:p>
          <a:p>
            <a:endParaRPr lang="en-US" sz="1400" dirty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7328263" y="1722364"/>
            <a:ext cx="95358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2860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6103" y="764912"/>
            <a:ext cx="8215838" cy="4849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13757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997843" y="115417"/>
            <a:ext cx="26285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Course learning outcomes</a:t>
            </a:r>
          </a:p>
        </p:txBody>
      </p:sp>
      <p:sp>
        <p:nvSpPr>
          <p:cNvPr id="4" name="Rectangle 3"/>
          <p:cNvSpPr/>
          <p:nvPr/>
        </p:nvSpPr>
        <p:spPr>
          <a:xfrm>
            <a:off x="1019112" y="737563"/>
            <a:ext cx="16337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Knowledge 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547359" y="737563"/>
            <a:ext cx="10118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Skills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9005491" y="737563"/>
            <a:ext cx="17491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Competence 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799095" y="1210100"/>
            <a:ext cx="4465236" cy="452431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/>
              <a:t>Students will be able to recognize the basic concepts of microbiology.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/>
              <a:t>Students will be able to outline the General bacteriology; Mycology, phycology, Protozoology  and  the Comparative characteristics of microbial organisms.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/>
              <a:t>Students will be able to detect Physical, chemical and biological microbial control.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/>
              <a:t>Students will be able to handle and store infected materials and cultures safely.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/>
              <a:t>Students will be able to know and use basic information services available in the library, including computer-based services, e.g. catalogues, databases, to find specific information relevant to topics</a:t>
            </a:r>
          </a:p>
        </p:txBody>
      </p:sp>
      <p:sp>
        <p:nvSpPr>
          <p:cNvPr id="8" name="Rectangle 7"/>
          <p:cNvSpPr/>
          <p:nvPr/>
        </p:nvSpPr>
        <p:spPr>
          <a:xfrm>
            <a:off x="5547359" y="1315901"/>
            <a:ext cx="3230881" cy="312547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/>
              <a:t>Students will be able to discover the problem, and suggest the suitable solutions.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/>
              <a:t>Students will be able to differentiate between the microbial forms &amp; Reproduction methods.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/>
              <a:t>Students will be able to conclude optimal conditions for growth of microbes.</a:t>
            </a:r>
          </a:p>
        </p:txBody>
      </p:sp>
      <p:sp>
        <p:nvSpPr>
          <p:cNvPr id="9" name="Rectangle 8"/>
          <p:cNvSpPr/>
          <p:nvPr/>
        </p:nvSpPr>
        <p:spPr>
          <a:xfrm>
            <a:off x="9005491" y="1210099"/>
            <a:ext cx="2907835" cy="92333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dirty="0"/>
              <a:t>Students will be able to work in group in different microbiological activities</a:t>
            </a:r>
          </a:p>
        </p:txBody>
      </p:sp>
    </p:spTree>
    <p:extLst>
      <p:ext uri="{BB962C8B-B14F-4D97-AF65-F5344CB8AC3E}">
        <p14:creationId xmlns:p14="http://schemas.microsoft.com/office/powerpoint/2010/main" val="34470864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1349687" y="1193355"/>
            <a:ext cx="9114503" cy="377558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SA" sz="2800" b="1" dirty="0">
                <a:solidFill>
                  <a:srgbClr val="FF0000"/>
                </a:solidFill>
              </a:rPr>
              <a:t>سياسة التقييم والدرجات والغياب</a:t>
            </a:r>
          </a:p>
          <a:p>
            <a:pPr algn="just" rtl="1"/>
            <a:r>
              <a:rPr lang="ar-SA" sz="2800" dirty="0"/>
              <a:t>1- اختبار فصلي (25 درجة ) موحد لجميع الشعب</a:t>
            </a:r>
          </a:p>
          <a:p>
            <a:pPr algn="just" rtl="1"/>
            <a:r>
              <a:rPr lang="ar-SA" sz="2800" dirty="0"/>
              <a:t>2- واجبات وأنشطة (5 درجات) </a:t>
            </a:r>
          </a:p>
          <a:p>
            <a:pPr algn="just" rtl="1"/>
            <a:r>
              <a:rPr lang="ar-SA" sz="2800" dirty="0"/>
              <a:t>3- العملي ( 30 درجة)</a:t>
            </a:r>
          </a:p>
          <a:p>
            <a:pPr algn="just" rtl="1"/>
            <a:r>
              <a:rPr lang="en-US" sz="2800" dirty="0">
                <a:solidFill>
                  <a:schemeClr val="tx1"/>
                </a:solidFill>
              </a:rPr>
              <a:t>4</a:t>
            </a:r>
            <a:r>
              <a:rPr lang="ar-SA" sz="2800" dirty="0">
                <a:solidFill>
                  <a:schemeClr val="tx1"/>
                </a:solidFill>
              </a:rPr>
              <a:t>-الاختبار النهائي (40 درجة)</a:t>
            </a:r>
            <a:endParaRPr lang="ar-SA" sz="2800" dirty="0">
              <a:solidFill>
                <a:srgbClr val="FF0000"/>
              </a:solidFill>
            </a:endParaRPr>
          </a:p>
          <a:p>
            <a:pPr algn="just" rtl="1"/>
            <a:r>
              <a:rPr lang="ar-SA" sz="2800" dirty="0">
                <a:solidFill>
                  <a:srgbClr val="FF0000"/>
                </a:solidFill>
              </a:rPr>
              <a:t>5- كل من تجاوز غيابه 25% سوف يحرم من المقرر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6897453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761" y="1876721"/>
            <a:ext cx="3166086" cy="232952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918857" y="764907"/>
            <a:ext cx="7511143" cy="489364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 algn="r" rtl="1">
              <a:buFont typeface="Wingdings" panose="05000000000000000000" pitchFamily="2" charset="2"/>
              <a:buChar char="q"/>
            </a:pPr>
            <a:r>
              <a:rPr lang="ar-SA" sz="2400" dirty="0">
                <a:solidFill>
                  <a:srgbClr val="FF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أهم عشر نصائح لدراسة واستذكار ناجح وهادف</a:t>
            </a:r>
          </a:p>
          <a:p>
            <a:pPr algn="r" rtl="1"/>
            <a:endParaRPr lang="ar-SA" sz="2400" dirty="0">
              <a:solidFill>
                <a:srgbClr val="00000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285750" indent="-285750" algn="r" rtl="1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00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اختر المكان والزمان المناسبين للمذاكرة</a:t>
            </a:r>
          </a:p>
          <a:p>
            <a:pPr marL="285750" indent="-285750" algn="r" rtl="1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00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ادرس كل يوم (لا تؤجل عمل اليوم إلى الغد)</a:t>
            </a:r>
          </a:p>
          <a:p>
            <a:pPr marL="285750" indent="-285750" algn="r" rtl="1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00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خطط وقتك (الوقت هو الحياة)</a:t>
            </a:r>
          </a:p>
          <a:p>
            <a:pPr marL="285750" indent="-285750" algn="r" rtl="1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00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اكتشف الأسلوب المناسب لك للمذاكرة والتعلم </a:t>
            </a:r>
          </a:p>
          <a:p>
            <a:pPr marL="285750" indent="-285750" algn="r" rtl="1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00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راجع كل يوم وصوب الأخطاء (آفة العلم النسيان وعلاجه التكرار)</a:t>
            </a:r>
          </a:p>
          <a:p>
            <a:pPr marL="285750" indent="-285750" algn="r" rtl="1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00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خذ فترات راحة (لنفسك عليك حقك) </a:t>
            </a:r>
          </a:p>
          <a:p>
            <a:pPr marL="285750" indent="-285750" algn="r" rtl="1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00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أطلب المساعدة من مرشدك أو محاضرك أو زميلك (لا يتعلم العلم مستحي ولا مستكبر)</a:t>
            </a:r>
          </a:p>
          <a:p>
            <a:pPr marL="285750" indent="-285750" algn="r" rtl="1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00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ثق بنفسك وحافظ على العوامل التي تحفزك على العطاء (نجاحك يدخل البهجة والسعادة على كل من يحبك)</a:t>
            </a:r>
          </a:p>
          <a:p>
            <a:pPr marL="285750" indent="-285750" algn="r" rtl="1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00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استخدم التقنيات الحديثة في التعلم وشارك في نقاشات علمية عبر المجاميع العلمية المتاحة في الأنترنت أو التطبيقات المختلفة (مثل مجموعة واتساب خاصة بالنقاش العلمي)</a:t>
            </a:r>
          </a:p>
          <a:p>
            <a:pPr marL="285750" indent="-285750" algn="r" rtl="1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00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اعتني بنفسك (العقل السليم في الجسم السليم)</a:t>
            </a:r>
            <a:endParaRPr lang="en-US" sz="24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3078516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1695434"/>
              </p:ext>
            </p:extLst>
          </p:nvPr>
        </p:nvGraphicFramePr>
        <p:xfrm>
          <a:off x="1149530" y="901643"/>
          <a:ext cx="9953899" cy="5096087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5815556">
                  <a:extLst>
                    <a:ext uri="{9D8B030D-6E8A-4147-A177-3AD203B41FA5}">
                      <a16:colId xmlns:a16="http://schemas.microsoft.com/office/drawing/2014/main" val="15923112"/>
                    </a:ext>
                  </a:extLst>
                </a:gridCol>
                <a:gridCol w="778162">
                  <a:extLst>
                    <a:ext uri="{9D8B030D-6E8A-4147-A177-3AD203B41FA5}">
                      <a16:colId xmlns:a16="http://schemas.microsoft.com/office/drawing/2014/main" val="2924329478"/>
                    </a:ext>
                  </a:extLst>
                </a:gridCol>
                <a:gridCol w="500865">
                  <a:extLst>
                    <a:ext uri="{9D8B030D-6E8A-4147-A177-3AD203B41FA5}">
                      <a16:colId xmlns:a16="http://schemas.microsoft.com/office/drawing/2014/main" val="760899353"/>
                    </a:ext>
                  </a:extLst>
                </a:gridCol>
                <a:gridCol w="2859316">
                  <a:extLst>
                    <a:ext uri="{9D8B030D-6E8A-4147-A177-3AD203B41FA5}">
                      <a16:colId xmlns:a16="http://schemas.microsoft.com/office/drawing/2014/main" val="3144033538"/>
                    </a:ext>
                  </a:extLst>
                </a:gridCol>
              </a:tblGrid>
              <a:tr h="275664"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988" marR="46988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800" dirty="0">
                          <a:solidFill>
                            <a:schemeClr val="tx1"/>
                          </a:solidFill>
                          <a:effectLst/>
                        </a:rPr>
                        <a:t>نعم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988" marR="46988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800">
                          <a:solidFill>
                            <a:schemeClr val="tx1"/>
                          </a:solidFill>
                          <a:effectLst/>
                        </a:rPr>
                        <a:t>لا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988" marR="46988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800" dirty="0">
                          <a:solidFill>
                            <a:schemeClr val="tx1"/>
                          </a:solidFill>
                          <a:effectLst/>
                        </a:rPr>
                        <a:t>مقترح الطالب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988" marR="46988" marT="0" marB="0"/>
                </a:tc>
                <a:extLst>
                  <a:ext uri="{0D108BD9-81ED-4DB2-BD59-A6C34878D82A}">
                    <a16:rowId xmlns:a16="http://schemas.microsoft.com/office/drawing/2014/main" val="1801206295"/>
                  </a:ext>
                </a:extLst>
              </a:tr>
              <a:tr h="567721"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800" dirty="0">
                          <a:solidFill>
                            <a:schemeClr val="tx1"/>
                          </a:solidFill>
                          <a:effectLst/>
                        </a:rPr>
                        <a:t>هل أهداف المقرر واضحة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6988" marR="46988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988" marR="46988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988" marR="46988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988" marR="46988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2435405"/>
                  </a:ext>
                </a:extLst>
              </a:tr>
              <a:tr h="565962"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800" dirty="0">
                          <a:solidFill>
                            <a:schemeClr val="tx1"/>
                          </a:solidFill>
                          <a:effectLst/>
                        </a:rPr>
                        <a:t>هل محتويات المقرر موزعة حسب الأسابيع وواضحة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6988" marR="46988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988" marR="46988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988" marR="46988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988" marR="46988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6993141"/>
                  </a:ext>
                </a:extLst>
              </a:tr>
              <a:tr h="565962"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800" dirty="0">
                          <a:solidFill>
                            <a:schemeClr val="tx1"/>
                          </a:solidFill>
                          <a:effectLst/>
                        </a:rPr>
                        <a:t>هل هناك مواضيع ترغب تعلمها لم تذكر في مفردات المقرر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6988" marR="46988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988" marR="46988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8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988" marR="46988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988" marR="46988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6408668"/>
                  </a:ext>
                </a:extLst>
              </a:tr>
              <a:tr h="565962"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800" dirty="0">
                          <a:solidFill>
                            <a:schemeClr val="tx1"/>
                          </a:solidFill>
                          <a:effectLst/>
                        </a:rPr>
                        <a:t>هل هناك أسلوب أو أستراتيجية تعلمية ترغب بالتعلم عن طريقها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6988" marR="46988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8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988" marR="46988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8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988" marR="46988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988" marR="46988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3067069"/>
                  </a:ext>
                </a:extLst>
              </a:tr>
              <a:tr h="445907"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800" dirty="0">
                          <a:solidFill>
                            <a:schemeClr val="tx1"/>
                          </a:solidFill>
                          <a:effectLst/>
                        </a:rPr>
                        <a:t>هل وفرت لك مصادر التعلم 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6988" marR="46988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988" marR="46988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8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988" marR="46988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988" marR="46988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5585785"/>
                  </a:ext>
                </a:extLst>
              </a:tr>
              <a:tr h="594545"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800" dirty="0">
                          <a:solidFill>
                            <a:schemeClr val="tx1"/>
                          </a:solidFill>
                          <a:effectLst/>
                        </a:rPr>
                        <a:t>هل تم تزويدك بخلفية علمية عن المقررات التي لها علاقة بالموضوع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6988" marR="46988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8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988" marR="46988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8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988" marR="46988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988" marR="46988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3975117"/>
                  </a:ext>
                </a:extLst>
              </a:tr>
              <a:tr h="445907"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800" dirty="0">
                          <a:solidFill>
                            <a:schemeClr val="tx1"/>
                          </a:solidFill>
                          <a:effectLst/>
                        </a:rPr>
                        <a:t>هل تم إرشادات إلى الأستراتيجبات المناسبة لمذاكرة المقرر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6988" marR="46988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8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988" marR="46988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8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988" marR="46988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988" marR="46988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5502564"/>
                  </a:ext>
                </a:extLst>
              </a:tr>
              <a:tr h="445907"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800" dirty="0">
                          <a:solidFill>
                            <a:schemeClr val="tx1"/>
                          </a:solidFill>
                          <a:effectLst/>
                        </a:rPr>
                        <a:t>هل تم ذكر أهم العوائق التي تواجه الطلاب في هذا المقرر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6988" marR="46988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8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988" marR="46988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8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988" marR="46988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988" marR="46988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2786437"/>
                  </a:ext>
                </a:extLst>
              </a:tr>
              <a:tr h="594545"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800" dirty="0">
                          <a:solidFill>
                            <a:schemeClr val="tx1"/>
                          </a:solidFill>
                          <a:effectLst/>
                        </a:rPr>
                        <a:t>هل لديك إي نصائح لأستاذ المقرر (إذا كانت الإجابة بنعم فاكتبها بوضوح تام)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6988" marR="46988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8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988" marR="46988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8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988" marR="46988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988" marR="46988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2144132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149530" y="185673"/>
            <a:ext cx="9953899" cy="584775"/>
          </a:xfrm>
          <a:prstGeom prst="rect">
            <a:avLst/>
          </a:prstGeom>
          <a:ln/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SA" altLang="en-US" sz="16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</a:t>
            </a:r>
            <a:r>
              <a:rPr kumimoji="0" lang="ar-SA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سم الطالب (اختباري):                         المقرر: علم الأحياء الدقيقة (140حدق)</a:t>
            </a:r>
            <a:r>
              <a:rPr lang="ar-SA" altLang="en-US" sz="1600" dirty="0"/>
              <a:t>                            </a:t>
            </a:r>
            <a:r>
              <a:rPr kumimoji="0" lang="ar-SA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اليوم والتاريخ :- 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من خلال المقدمة وعرض سياسة المقرر فقط، إجب بـ "نعم" أو "لا" ويمكنك كتابة مقترحك حول كل سؤال.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443420402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02006FA4-1611-4B07-AF7F-85CF6D20EB3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179</TotalTime>
  <Words>676</Words>
  <Application>Microsoft Office PowerPoint</Application>
  <PresentationFormat>Widescreen</PresentationFormat>
  <Paragraphs>118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6" baseType="lpstr">
      <vt:lpstr>Arabic Typesetting</vt:lpstr>
      <vt:lpstr>arial</vt:lpstr>
      <vt:lpstr>arial</vt:lpstr>
      <vt:lpstr>Calibri</vt:lpstr>
      <vt:lpstr>Calibri Light</vt:lpstr>
      <vt:lpstr>Courier New</vt:lpstr>
      <vt:lpstr>Times New Roman</vt:lpstr>
      <vt:lpstr>Wingdings</vt:lpstr>
      <vt:lpstr>Retrospect</vt:lpstr>
      <vt:lpstr>PowerPoint Presentation</vt:lpstr>
      <vt:lpstr>Welcome ..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Reem Aljowaie</dc:creator>
  <cp:lastModifiedBy>Mohamed Ali</cp:lastModifiedBy>
  <cp:revision>32</cp:revision>
  <dcterms:created xsi:type="dcterms:W3CDTF">2018-09-05T17:58:43Z</dcterms:created>
  <dcterms:modified xsi:type="dcterms:W3CDTF">2022-01-17T06:17:14Z</dcterms:modified>
</cp:coreProperties>
</file>