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13" r:id="rId1"/>
  </p:sldMasterIdLst>
  <p:notesMasterIdLst>
    <p:notesMasterId r:id="rId10"/>
  </p:notesMasterIdLst>
  <p:sldIdLst>
    <p:sldId id="270" r:id="rId2"/>
    <p:sldId id="257" r:id="rId3"/>
    <p:sldId id="258" r:id="rId4"/>
    <p:sldId id="259" r:id="rId5"/>
    <p:sldId id="260" r:id="rId6"/>
    <p:sldId id="265" r:id="rId7"/>
    <p:sldId id="277" r:id="rId8"/>
    <p:sldId id="27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42"/>
    <p:restoredTop sz="93028"/>
  </p:normalViewPr>
  <p:slideViewPr>
    <p:cSldViewPr snapToGrid="0" snapToObjects="1">
      <p:cViewPr>
        <p:scale>
          <a:sx n="75" d="100"/>
          <a:sy n="75" d="100"/>
        </p:scale>
        <p:origin x="-100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A588AD-1B15-9248-A640-BE86787A520E}" type="datetimeFigureOut">
              <a:rPr lang="en-US" smtClean="0"/>
              <a:t>2/8/2025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9A928-1817-574B-AC7F-F85BBA316E71}" type="slidenum">
              <a:rPr lang="en-US" smtClean="0"/>
              <a:t>‹#›</a:t>
            </a:fld>
            <a:endParaRPr lang="en-US"/>
          </a:p>
        </p:txBody>
      </p:sp>
    </p:spTree>
    <p:extLst>
      <p:ext uri="{BB962C8B-B14F-4D97-AF65-F5344CB8AC3E}">
        <p14:creationId xmlns:p14="http://schemas.microsoft.com/office/powerpoint/2010/main" val="10446860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59A928-1817-574B-AC7F-F85BBA316E71}" type="slidenum">
              <a:rPr lang="en-US" smtClean="0"/>
              <a:t>7</a:t>
            </a:fld>
            <a:endParaRPr lang="en-US"/>
          </a:p>
        </p:txBody>
      </p:sp>
    </p:spTree>
    <p:extLst>
      <p:ext uri="{BB962C8B-B14F-4D97-AF65-F5344CB8AC3E}">
        <p14:creationId xmlns:p14="http://schemas.microsoft.com/office/powerpoint/2010/main" val="204600798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880D45-183F-014D-B2FB-72F2ACD9F9AD}" type="datetime1">
              <a:rPr lang="en-GB" smtClean="0"/>
              <a:t>08/02/2025</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E5DA7916-B6DB-B241-8406-9498754B798A}" type="slidenum">
              <a:rPr lang="en-US" smtClean="0"/>
              <a:t>‹#›</a:t>
            </a:fld>
            <a:endParaRPr lang="en-US"/>
          </a:p>
        </p:txBody>
      </p:sp>
    </p:spTree>
    <p:extLst>
      <p:ext uri="{BB962C8B-B14F-4D97-AF65-F5344CB8AC3E}">
        <p14:creationId xmlns:p14="http://schemas.microsoft.com/office/powerpoint/2010/main" val="197545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03141D-F332-934D-B5CD-67C3A95CEAA3}" type="datetime1">
              <a:rPr lang="en-GB" smtClean="0"/>
              <a:t>08/02/2025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A7916-B6DB-B241-8406-9498754B798A}" type="slidenum">
              <a:rPr lang="en-US" smtClean="0"/>
              <a:t>‹#›</a:t>
            </a:fld>
            <a:endParaRPr lang="en-US"/>
          </a:p>
        </p:txBody>
      </p:sp>
    </p:spTree>
    <p:extLst>
      <p:ext uri="{BB962C8B-B14F-4D97-AF65-F5344CB8AC3E}">
        <p14:creationId xmlns:p14="http://schemas.microsoft.com/office/powerpoint/2010/main" val="7147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AA512-693D-5A4D-A489-304750FEB746}" type="datetime1">
              <a:rPr lang="en-GB" smtClean="0"/>
              <a:t>08/02/2025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A7916-B6DB-B241-8406-9498754B798A}" type="slidenum">
              <a:rPr lang="en-US" smtClean="0"/>
              <a:t>‹#›</a:t>
            </a:fld>
            <a:endParaRPr lang="en-US"/>
          </a:p>
        </p:txBody>
      </p:sp>
    </p:spTree>
    <p:extLst>
      <p:ext uri="{BB962C8B-B14F-4D97-AF65-F5344CB8AC3E}">
        <p14:creationId xmlns:p14="http://schemas.microsoft.com/office/powerpoint/2010/main" val="87037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5DDA64-28F3-F642-A4D8-225A1DC7CDD9}" type="datetime1">
              <a:rPr lang="en-GB" smtClean="0"/>
              <a:t>08/02/2025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A7916-B6DB-B241-8406-9498754B798A}" type="slidenum">
              <a:rPr lang="en-US" smtClean="0"/>
              <a:t>‹#›</a:t>
            </a:fld>
            <a:endParaRPr lang="en-US"/>
          </a:p>
        </p:txBody>
      </p:sp>
    </p:spTree>
    <p:extLst>
      <p:ext uri="{BB962C8B-B14F-4D97-AF65-F5344CB8AC3E}">
        <p14:creationId xmlns:p14="http://schemas.microsoft.com/office/powerpoint/2010/main" val="1350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71F2A794-9F05-424D-91E0-759A44CE9750}" type="datetime1">
              <a:rPr lang="en-GB" smtClean="0"/>
              <a:t>08/02/2025</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E5DA7916-B6DB-B241-8406-9498754B798A}" type="slidenum">
              <a:rPr lang="en-US" smtClean="0"/>
              <a:t>‹#›</a:t>
            </a:fld>
            <a:endParaRPr lang="en-US"/>
          </a:p>
        </p:txBody>
      </p:sp>
    </p:spTree>
    <p:extLst>
      <p:ext uri="{BB962C8B-B14F-4D97-AF65-F5344CB8AC3E}">
        <p14:creationId xmlns:p14="http://schemas.microsoft.com/office/powerpoint/2010/main" val="128941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1BF201-ECCC-A24A-A817-4F862D248272}" type="datetime1">
              <a:rPr lang="en-GB" smtClean="0"/>
              <a:t>08/02/2025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7916-B6DB-B241-8406-9498754B798A}" type="slidenum">
              <a:rPr lang="en-US" smtClean="0"/>
              <a:t>‹#›</a:t>
            </a:fld>
            <a:endParaRPr lang="en-US"/>
          </a:p>
        </p:txBody>
      </p:sp>
    </p:spTree>
    <p:extLst>
      <p:ext uri="{BB962C8B-B14F-4D97-AF65-F5344CB8AC3E}">
        <p14:creationId xmlns:p14="http://schemas.microsoft.com/office/powerpoint/2010/main" val="98980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2471EE-420B-E449-91DE-EEDC25DF6258}" type="datetime1">
              <a:rPr lang="en-GB" smtClean="0"/>
              <a:t>08/02/2025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A7916-B6DB-B241-8406-9498754B798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95380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2C4D5EED-1160-9E45-B8DB-D9CD077E1C5E}" type="datetime1">
              <a:rPr lang="en-GB" smtClean="0"/>
              <a:t>08/02/2025</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E5DA7916-B6DB-B241-8406-9498754B798A}"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4848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690E7-560D-8D49-A8FD-5657D2948088}" type="datetime1">
              <a:rPr lang="en-GB" smtClean="0"/>
              <a:t>08/02/2025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DA7916-B6DB-B241-8406-9498754B798A}" type="slidenum">
              <a:rPr lang="en-US" smtClean="0"/>
              <a:t>‹#›</a:t>
            </a:fld>
            <a:endParaRPr lang="en-US"/>
          </a:p>
        </p:txBody>
      </p:sp>
    </p:spTree>
    <p:extLst>
      <p:ext uri="{BB962C8B-B14F-4D97-AF65-F5344CB8AC3E}">
        <p14:creationId xmlns:p14="http://schemas.microsoft.com/office/powerpoint/2010/main" val="79062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D0BB6BFA-9701-BF42-B315-B06A8965EFC3}" type="datetime1">
              <a:rPr lang="en-GB" smtClean="0"/>
              <a:t>08/02/2025</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5DA7916-B6DB-B241-8406-9498754B798A}" type="slidenum">
              <a:rPr lang="en-US" smtClean="0"/>
              <a:t>‹#›</a:t>
            </a:fld>
            <a:endParaRPr lang="en-US"/>
          </a:p>
        </p:txBody>
      </p:sp>
    </p:spTree>
    <p:extLst>
      <p:ext uri="{BB962C8B-B14F-4D97-AF65-F5344CB8AC3E}">
        <p14:creationId xmlns:p14="http://schemas.microsoft.com/office/powerpoint/2010/main" val="149884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44850775-A11B-D048-BB6E-4259A9704857}" type="datetime1">
              <a:rPr lang="en-GB" smtClean="0"/>
              <a:t>08/02/2025</a:t>
            </a:fld>
            <a:endParaRPr lang="en-US"/>
          </a:p>
        </p:txBody>
      </p:sp>
      <p:sp>
        <p:nvSpPr>
          <p:cNvPr id="10" name="Slide Number Placeholder 9"/>
          <p:cNvSpPr>
            <a:spLocks noGrp="1"/>
          </p:cNvSpPr>
          <p:nvPr>
            <p:ph type="sldNum" sz="quarter" idx="12"/>
          </p:nvPr>
        </p:nvSpPr>
        <p:spPr/>
        <p:txBody>
          <a:bodyPr/>
          <a:lstStyle/>
          <a:p>
            <a:fld id="{E5DA7916-B6DB-B241-8406-9498754B798A}" type="slidenum">
              <a:rPr lang="en-US" smtClean="0"/>
              <a:t>‹#›</a:t>
            </a:fld>
            <a:endParaRPr lang="en-US"/>
          </a:p>
        </p:txBody>
      </p:sp>
    </p:spTree>
    <p:extLst>
      <p:ext uri="{BB962C8B-B14F-4D97-AF65-F5344CB8AC3E}">
        <p14:creationId xmlns:p14="http://schemas.microsoft.com/office/powerpoint/2010/main" val="116248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D3D72713-8BF1-2C4B-B17B-6AA9655A1BB3}" type="datetime1">
              <a:rPr lang="en-GB" smtClean="0"/>
              <a:t>08/02/2025</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E5DA7916-B6DB-B241-8406-9498754B798A}" type="slidenum">
              <a:rPr lang="en-US" smtClean="0"/>
              <a:t>‹#›</a:t>
            </a:fld>
            <a:endParaRPr lang="en-US"/>
          </a:p>
        </p:txBody>
      </p:sp>
    </p:spTree>
    <p:extLst>
      <p:ext uri="{BB962C8B-B14F-4D97-AF65-F5344CB8AC3E}">
        <p14:creationId xmlns:p14="http://schemas.microsoft.com/office/powerpoint/2010/main" val="8981430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10414"/>
          <a:stretch/>
        </p:blipFill>
        <p:spPr>
          <a:xfrm>
            <a:off x="3032567" y="4696031"/>
            <a:ext cx="2682328" cy="696865"/>
          </a:xfrm>
          <a:prstGeom prst="rect">
            <a:avLst/>
          </a:prstGeom>
        </p:spPr>
      </p:pic>
      <p:sp>
        <p:nvSpPr>
          <p:cNvPr id="10" name="Title 1">
            <a:extLst>
              <a:ext uri="{FF2B5EF4-FFF2-40B4-BE49-F238E27FC236}">
                <a16:creationId xmlns="" xmlns:a16="http://schemas.microsoft.com/office/drawing/2014/main" id="{33AD9F74-2CB3-127A-CC5A-C54B3DD1EFF5}"/>
              </a:ext>
            </a:extLst>
          </p:cNvPr>
          <p:cNvSpPr txBox="1">
            <a:spLocks/>
          </p:cNvSpPr>
          <p:nvPr/>
        </p:nvSpPr>
        <p:spPr>
          <a:xfrm>
            <a:off x="421633" y="1518292"/>
            <a:ext cx="8515078" cy="3177739"/>
          </a:xfrm>
          <a:prstGeom prst="rect">
            <a:avLst/>
          </a:prstGeom>
        </p:spPr>
        <p:txBody>
          <a:bodyPr vert="horz" lIns="91401" tIns="45700" rIns="91401" bIns="45700" rtlCol="0" anchor="b" anchorCtr="0">
            <a:noAutofit/>
          </a:bodyPr>
          <a:lstStyle>
            <a:lvl1pPr algn="r" defTabSz="914011" rtl="0" eaLnBrk="1" latinLnBrk="0" hangingPunct="1">
              <a:spcBef>
                <a:spcPct val="0"/>
              </a:spcBef>
              <a:buNone/>
              <a:defRPr sz="4400" kern="1200">
                <a:solidFill>
                  <a:schemeClr val="bg1"/>
                </a:solidFill>
                <a:latin typeface="+mj-lt"/>
                <a:ea typeface="+mj-ea"/>
                <a:cs typeface="+mj-cs"/>
              </a:defRPr>
            </a:lvl1pPr>
          </a:lstStyle>
          <a:p>
            <a:pPr algn="ctr">
              <a:spcAft>
                <a:spcPts val="600"/>
              </a:spcAft>
            </a:pPr>
            <a:r>
              <a:rPr lang="en-US" sz="2800" b="1" dirty="0" smtClean="0">
                <a:solidFill>
                  <a:srgbClr val="B00004"/>
                </a:solidFill>
                <a:latin typeface="Times"/>
                <a:cs typeface="Times"/>
              </a:rPr>
              <a:t>460 </a:t>
            </a:r>
            <a:r>
              <a:rPr lang="en-US" sz="2800" b="1" dirty="0">
                <a:solidFill>
                  <a:srgbClr val="B00004"/>
                </a:solidFill>
                <a:latin typeface="Times"/>
                <a:cs typeface="Times"/>
              </a:rPr>
              <a:t>MBIO</a:t>
            </a:r>
          </a:p>
          <a:p>
            <a:pPr algn="ctr">
              <a:spcAft>
                <a:spcPts val="600"/>
              </a:spcAft>
            </a:pPr>
            <a:r>
              <a:rPr lang="en-US" sz="2800" b="1" dirty="0" smtClean="0">
                <a:solidFill>
                  <a:srgbClr val="B00004"/>
                </a:solidFill>
                <a:latin typeface="Times"/>
              </a:rPr>
              <a:t>Medical </a:t>
            </a:r>
            <a:r>
              <a:rPr lang="en-US" sz="2800" b="1" dirty="0">
                <a:solidFill>
                  <a:srgbClr val="B00004"/>
                </a:solidFill>
                <a:latin typeface="Times"/>
              </a:rPr>
              <a:t>Bacteria</a:t>
            </a:r>
            <a:endParaRPr lang="ar-SA" sz="2800" b="1" dirty="0">
              <a:solidFill>
                <a:srgbClr val="B00004"/>
              </a:solidFill>
              <a:latin typeface="Times"/>
            </a:endParaRPr>
          </a:p>
          <a:p>
            <a:pPr algn="ctr"/>
            <a:r>
              <a:rPr lang="en-US" sz="2800" b="1" dirty="0">
                <a:solidFill>
                  <a:srgbClr val="6D6D6D"/>
                </a:solidFill>
                <a:latin typeface="Times"/>
                <a:cs typeface="Times"/>
              </a:rPr>
              <a:t>Lecture </a:t>
            </a:r>
            <a:r>
              <a:rPr lang="ar-SA" sz="2800" b="1" dirty="0">
                <a:solidFill>
                  <a:srgbClr val="6D6D6D"/>
                </a:solidFill>
                <a:latin typeface="Times"/>
                <a:cs typeface="Times"/>
              </a:rPr>
              <a:t>13</a:t>
            </a:r>
          </a:p>
          <a:p>
            <a:pPr algn="ctr"/>
            <a:r>
              <a:rPr lang="en-US" sz="2800" b="1" dirty="0" err="1">
                <a:solidFill>
                  <a:srgbClr val="6D6D6D"/>
                </a:solidFill>
                <a:latin typeface="Times"/>
              </a:rPr>
              <a:t>Spirochaetaceae</a:t>
            </a:r>
            <a:r>
              <a:rPr lang="en-US" sz="2800" b="1" dirty="0">
                <a:solidFill>
                  <a:srgbClr val="6D6D6D"/>
                </a:solidFill>
                <a:latin typeface="Times"/>
              </a:rPr>
              <a:t> </a:t>
            </a:r>
          </a:p>
          <a:p>
            <a:pPr algn="ctr"/>
            <a:r>
              <a:rPr lang="en-US" sz="2800" b="1" dirty="0">
                <a:solidFill>
                  <a:srgbClr val="6D6D6D"/>
                </a:solidFill>
                <a:latin typeface="Times"/>
              </a:rPr>
              <a:t>(</a:t>
            </a:r>
            <a:r>
              <a:rPr lang="en-US" sz="2800" b="1" i="1" dirty="0">
                <a:solidFill>
                  <a:srgbClr val="6D6D6D"/>
                </a:solidFill>
                <a:latin typeface="Times"/>
              </a:rPr>
              <a:t>Treponema</a:t>
            </a:r>
            <a:r>
              <a:rPr lang="en-US" sz="2800" b="1" dirty="0">
                <a:solidFill>
                  <a:srgbClr val="6D6D6D"/>
                </a:solidFill>
                <a:latin typeface="Times"/>
              </a:rPr>
              <a:t>, </a:t>
            </a:r>
            <a:r>
              <a:rPr lang="en-US" sz="2800" b="1" i="1" dirty="0">
                <a:solidFill>
                  <a:srgbClr val="6D6D6D"/>
                </a:solidFill>
                <a:latin typeface="Times"/>
              </a:rPr>
              <a:t>Borrelia</a:t>
            </a:r>
            <a:r>
              <a:rPr lang="en-US" sz="2800" b="1" dirty="0">
                <a:solidFill>
                  <a:srgbClr val="6D6D6D"/>
                </a:solidFill>
                <a:latin typeface="Times"/>
              </a:rPr>
              <a:t>) </a:t>
            </a:r>
            <a:endParaRPr lang="ar-SA" sz="2800" b="1" dirty="0">
              <a:solidFill>
                <a:srgbClr val="6D6D6D"/>
              </a:solidFill>
              <a:latin typeface="Times"/>
            </a:endParaRPr>
          </a:p>
          <a:p>
            <a:pPr algn="ctr">
              <a:spcAft>
                <a:spcPts val="600"/>
              </a:spcAft>
            </a:pPr>
            <a:endParaRPr lang="en-US" sz="2800" dirty="0">
              <a:latin typeface="Times"/>
              <a:cs typeface="Times"/>
            </a:endParaRPr>
          </a:p>
        </p:txBody>
      </p:sp>
    </p:spTree>
    <p:extLst>
      <p:ext uri="{BB962C8B-B14F-4D97-AF65-F5344CB8AC3E}">
        <p14:creationId xmlns:p14="http://schemas.microsoft.com/office/powerpoint/2010/main" val="1013389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410" y="62532"/>
            <a:ext cx="7163180" cy="713231"/>
          </a:xfrm>
          <a:prstGeom prst="rect">
            <a:avLst/>
          </a:prstGeom>
        </p:spPr>
        <p:txBody>
          <a:bodyPr/>
          <a:lstStyle>
            <a:lvl1pPr algn="l" defTabSz="914011" rtl="0" eaLnBrk="1" latinLnBrk="0" hangingPunct="1">
              <a:spcBef>
                <a:spcPct val="0"/>
              </a:spcBef>
              <a:buNone/>
              <a:defRPr sz="3800" kern="1200">
                <a:solidFill>
                  <a:schemeClr val="bg1"/>
                </a:solidFill>
                <a:latin typeface="+mj-lt"/>
                <a:ea typeface="+mj-ea"/>
                <a:cs typeface="+mj-cs"/>
              </a:defRPr>
            </a:lvl1pPr>
          </a:lstStyle>
          <a:p>
            <a:pPr algn="ctr"/>
            <a:r>
              <a:rPr lang="en-US" sz="3600" b="1" dirty="0" err="1">
                <a:solidFill>
                  <a:srgbClr val="C00000"/>
                </a:solidFill>
                <a:latin typeface="Times"/>
                <a:cs typeface="Times"/>
              </a:rPr>
              <a:t>Spirochaetaceae</a:t>
            </a:r>
            <a:r>
              <a:rPr lang="en-US" sz="3600" b="1" dirty="0">
                <a:solidFill>
                  <a:srgbClr val="C00000"/>
                </a:solidFill>
                <a:latin typeface="Times"/>
                <a:cs typeface="Times"/>
              </a:rPr>
              <a:t> </a:t>
            </a:r>
            <a:endParaRPr lang="en-US" sz="3600" dirty="0">
              <a:solidFill>
                <a:srgbClr val="C00000"/>
              </a:solidFill>
              <a:latin typeface="Times"/>
              <a:cs typeface="Times"/>
            </a:endParaRPr>
          </a:p>
        </p:txBody>
      </p:sp>
      <p:sp>
        <p:nvSpPr>
          <p:cNvPr id="3" name="Rectangle 2"/>
          <p:cNvSpPr/>
          <p:nvPr/>
        </p:nvSpPr>
        <p:spPr>
          <a:xfrm>
            <a:off x="297185" y="1557922"/>
            <a:ext cx="8549630" cy="4801314"/>
          </a:xfrm>
          <a:prstGeom prst="rect">
            <a:avLst/>
          </a:prstGeom>
        </p:spPr>
        <p:txBody>
          <a:bodyPr wrap="square">
            <a:spAutoFit/>
          </a:bodyPr>
          <a:lstStyle/>
          <a:p>
            <a:pPr marL="0" indent="0">
              <a:buNone/>
            </a:pPr>
            <a:r>
              <a:rPr lang="en-GB" b="1" dirty="0">
                <a:solidFill>
                  <a:srgbClr val="0070C0"/>
                </a:solidFill>
                <a:effectLst/>
                <a:latin typeface="Times New Roman" panose="02020603050405020304" pitchFamily="18" charset="0"/>
                <a:cs typeface="Times New Roman" panose="02020603050405020304" pitchFamily="18" charset="0"/>
              </a:rPr>
              <a:t>General </a:t>
            </a:r>
            <a:r>
              <a:rPr lang="en-US" b="1" dirty="0">
                <a:solidFill>
                  <a:srgbClr val="0070C0"/>
                </a:solidFill>
                <a:latin typeface="Times New Roman" panose="02020603050405020304" pitchFamily="18" charset="0"/>
                <a:ea typeface="Times New Roman" charset="0"/>
                <a:cs typeface="Times New Roman" panose="02020603050405020304" pitchFamily="18" charset="0"/>
              </a:rPr>
              <a:t>Characteristics</a:t>
            </a:r>
          </a:p>
          <a:p>
            <a:r>
              <a:rPr lang="en-US" dirty="0">
                <a:latin typeface="Times"/>
                <a:cs typeface="Times"/>
              </a:rPr>
              <a:t>Free or strict parasites. </a:t>
            </a:r>
          </a:p>
          <a:p>
            <a:endParaRPr lang="en-US" dirty="0">
              <a:effectLst/>
              <a:latin typeface="Times"/>
              <a:cs typeface="Times"/>
            </a:endParaRPr>
          </a:p>
          <a:p>
            <a:r>
              <a:rPr lang="en-US" b="1" dirty="0">
                <a:solidFill>
                  <a:srgbClr val="0070C0"/>
                </a:solidFill>
                <a:latin typeface="Times New Roman" panose="02020603050405020304" pitchFamily="18" charset="0"/>
                <a:cs typeface="Times New Roman" panose="02020603050405020304" pitchFamily="18" charset="0"/>
              </a:rPr>
              <a:t>Medical importance species: </a:t>
            </a:r>
          </a:p>
          <a:p>
            <a:endParaRPr lang="en-US" dirty="0">
              <a:solidFill>
                <a:srgbClr val="008000"/>
              </a:solidFill>
              <a:effectLst/>
              <a:latin typeface="Times"/>
              <a:cs typeface="Times"/>
            </a:endParaRPr>
          </a:p>
          <a:p>
            <a:pPr marL="457200" indent="-457200">
              <a:buFont typeface="+mj-lt"/>
              <a:buAutoNum type="arabicPeriod"/>
            </a:pPr>
            <a:r>
              <a:rPr lang="en-US" b="1" i="1" dirty="0">
                <a:solidFill>
                  <a:srgbClr val="800000"/>
                </a:solidFill>
                <a:latin typeface="Times"/>
                <a:cs typeface="Times"/>
              </a:rPr>
              <a:t>Treponema</a:t>
            </a:r>
            <a:r>
              <a:rPr lang="en-US" b="1" dirty="0">
                <a:solidFill>
                  <a:srgbClr val="800000"/>
                </a:solidFill>
                <a:latin typeface="Times"/>
                <a:cs typeface="Times"/>
              </a:rPr>
              <a:t>    </a:t>
            </a:r>
          </a:p>
          <a:p>
            <a:r>
              <a:rPr lang="en-US" b="1" i="1" dirty="0">
                <a:latin typeface="Times"/>
                <a:cs typeface="Times"/>
              </a:rPr>
              <a:t>                    T. pallidum</a:t>
            </a:r>
            <a:r>
              <a:rPr lang="en-US" i="1" dirty="0">
                <a:latin typeface="Times"/>
                <a:cs typeface="Times"/>
              </a:rPr>
              <a:t>-</a:t>
            </a:r>
            <a:r>
              <a:rPr lang="en-US" dirty="0">
                <a:latin typeface="Times"/>
                <a:cs typeface="Times"/>
              </a:rPr>
              <a:t>---- cause Syphilis , Congenital syphilis </a:t>
            </a:r>
          </a:p>
          <a:p>
            <a:endParaRPr lang="en-US" dirty="0">
              <a:latin typeface="Times"/>
              <a:cs typeface="Times"/>
            </a:endParaRPr>
          </a:p>
          <a:p>
            <a:endParaRPr lang="en-US" dirty="0">
              <a:latin typeface="Times"/>
              <a:cs typeface="Times"/>
            </a:endParaRPr>
          </a:p>
          <a:p>
            <a:pPr marL="457200" indent="-457200">
              <a:buAutoNum type="arabicPeriod" startAt="2"/>
            </a:pPr>
            <a:r>
              <a:rPr lang="en-US" b="1" i="1">
                <a:solidFill>
                  <a:srgbClr val="800000"/>
                </a:solidFill>
                <a:latin typeface="Times"/>
                <a:cs typeface="Times"/>
              </a:rPr>
              <a:t>Borrelia</a:t>
            </a:r>
            <a:r>
              <a:rPr lang="en-US" b="1">
                <a:solidFill>
                  <a:srgbClr val="800000"/>
                </a:solidFill>
                <a:latin typeface="Times"/>
                <a:cs typeface="Times"/>
              </a:rPr>
              <a:t>  </a:t>
            </a:r>
            <a:endParaRPr lang="en-US" b="1" dirty="0">
              <a:solidFill>
                <a:srgbClr val="800000"/>
              </a:solidFill>
              <a:latin typeface="Times"/>
              <a:cs typeface="Times"/>
            </a:endParaRPr>
          </a:p>
          <a:p>
            <a:r>
              <a:rPr lang="en-US" b="1" i="1" dirty="0">
                <a:latin typeface="Times"/>
                <a:cs typeface="Times"/>
              </a:rPr>
              <a:t>                        B. </a:t>
            </a:r>
            <a:r>
              <a:rPr lang="en-US" b="1" i="1" dirty="0" err="1">
                <a:latin typeface="Times"/>
                <a:cs typeface="Times"/>
              </a:rPr>
              <a:t>recurrentis</a:t>
            </a:r>
            <a:r>
              <a:rPr lang="en-US" i="1" dirty="0">
                <a:latin typeface="Times"/>
                <a:cs typeface="Times"/>
              </a:rPr>
              <a:t>-</a:t>
            </a:r>
            <a:r>
              <a:rPr lang="en-US" dirty="0">
                <a:latin typeface="Times"/>
                <a:cs typeface="Times"/>
              </a:rPr>
              <a:t>---- cause relapsing fever</a:t>
            </a:r>
          </a:p>
          <a:p>
            <a:r>
              <a:rPr lang="en-US" dirty="0">
                <a:latin typeface="Times"/>
                <a:cs typeface="Times"/>
              </a:rPr>
              <a:t>                        </a:t>
            </a:r>
            <a:r>
              <a:rPr lang="en-US" b="1" i="1" dirty="0">
                <a:latin typeface="Times"/>
                <a:cs typeface="Times"/>
              </a:rPr>
              <a:t>B. </a:t>
            </a:r>
            <a:r>
              <a:rPr lang="en-US" b="1" i="1" dirty="0" err="1">
                <a:latin typeface="Times"/>
                <a:cs typeface="Times"/>
              </a:rPr>
              <a:t>hermsii</a:t>
            </a:r>
            <a:r>
              <a:rPr lang="en-US" b="1" i="1" dirty="0">
                <a:latin typeface="Times"/>
                <a:cs typeface="Times"/>
              </a:rPr>
              <a:t> </a:t>
            </a:r>
            <a:r>
              <a:rPr lang="en-US" i="1" dirty="0">
                <a:latin typeface="Times"/>
                <a:cs typeface="Times"/>
              </a:rPr>
              <a:t>-</a:t>
            </a:r>
            <a:r>
              <a:rPr lang="en-US" dirty="0">
                <a:latin typeface="Times"/>
                <a:cs typeface="Times"/>
              </a:rPr>
              <a:t>---- cause relapsing fever</a:t>
            </a:r>
          </a:p>
          <a:p>
            <a:pPr lvl="3"/>
            <a:r>
              <a:rPr lang="en-US" b="1" i="1" dirty="0">
                <a:latin typeface="Times"/>
                <a:cs typeface="Times"/>
              </a:rPr>
              <a:t>B. burgdorferi </a:t>
            </a:r>
            <a:r>
              <a:rPr lang="en-US" dirty="0">
                <a:latin typeface="Times"/>
                <a:cs typeface="Times"/>
              </a:rPr>
              <a:t>------- cause  Lyme Disease </a:t>
            </a:r>
          </a:p>
          <a:p>
            <a:endParaRPr lang="en-US" dirty="0">
              <a:latin typeface="Times"/>
              <a:cs typeface="Times"/>
            </a:endParaRPr>
          </a:p>
          <a:p>
            <a:r>
              <a:rPr lang="en-US" b="1" dirty="0">
                <a:solidFill>
                  <a:srgbClr val="800000"/>
                </a:solidFill>
                <a:latin typeface="Times"/>
                <a:cs typeface="Times"/>
              </a:rPr>
              <a:t>3.   </a:t>
            </a:r>
            <a:r>
              <a:rPr lang="en-US" b="1" i="1" dirty="0">
                <a:solidFill>
                  <a:srgbClr val="800000"/>
                </a:solidFill>
                <a:latin typeface="Times"/>
                <a:cs typeface="Times"/>
              </a:rPr>
              <a:t>Leptospira</a:t>
            </a:r>
            <a:r>
              <a:rPr lang="en-US" b="1" dirty="0">
                <a:solidFill>
                  <a:srgbClr val="800000"/>
                </a:solidFill>
                <a:latin typeface="Times"/>
                <a:cs typeface="Times"/>
              </a:rPr>
              <a:t> </a:t>
            </a:r>
            <a:endParaRPr lang="en-US" dirty="0">
              <a:solidFill>
                <a:srgbClr val="800000"/>
              </a:solidFill>
              <a:effectLst/>
              <a:latin typeface="Times"/>
              <a:cs typeface="Times"/>
            </a:endParaRPr>
          </a:p>
          <a:p>
            <a:r>
              <a:rPr lang="en-US" b="1" i="1" dirty="0">
                <a:latin typeface="Times"/>
                <a:cs typeface="Times"/>
              </a:rPr>
              <a:t>                       L. </a:t>
            </a:r>
            <a:r>
              <a:rPr lang="en-US" b="1" i="1" dirty="0" err="1">
                <a:latin typeface="Times"/>
                <a:cs typeface="Times"/>
              </a:rPr>
              <a:t>interrogans</a:t>
            </a:r>
            <a:r>
              <a:rPr lang="en-US" i="1" dirty="0">
                <a:latin typeface="Times"/>
                <a:cs typeface="Times"/>
              </a:rPr>
              <a:t>----- </a:t>
            </a:r>
            <a:r>
              <a:rPr lang="en-US" dirty="0">
                <a:latin typeface="Times"/>
                <a:cs typeface="Times"/>
              </a:rPr>
              <a:t>cause Leptospirosis </a:t>
            </a:r>
            <a:endParaRPr lang="en-US" dirty="0">
              <a:effectLst/>
              <a:latin typeface="Times"/>
              <a:cs typeface="Times"/>
            </a:endParaRPr>
          </a:p>
          <a:p>
            <a:pPr marL="0" indent="0">
              <a:buNone/>
            </a:pPr>
            <a:endParaRPr lang="en-US" b="1" dirty="0">
              <a:solidFill>
                <a:srgbClr val="0070C0"/>
              </a:solidFill>
              <a:latin typeface="Times New Roman" panose="02020603050405020304" pitchFamily="18" charset="0"/>
              <a:ea typeface="Times New Roman"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E5DA7916-B6DB-B241-8406-9498754B798A}" type="slidenum">
              <a:rPr lang="en-US" smtClean="0"/>
              <a:t>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779" y="775763"/>
            <a:ext cx="2391616" cy="2938272"/>
          </a:xfrm>
          <a:prstGeom prst="rect">
            <a:avLst/>
          </a:prstGeom>
        </p:spPr>
      </p:pic>
    </p:spTree>
    <p:extLst>
      <p:ext uri="{BB962C8B-B14F-4D97-AF65-F5344CB8AC3E}">
        <p14:creationId xmlns:p14="http://schemas.microsoft.com/office/powerpoint/2010/main" val="4207834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DA7916-B6DB-B241-8406-9498754B798A}" type="slidenum">
              <a:rPr lang="en-US" smtClean="0"/>
              <a:t>2</a:t>
            </a:fld>
            <a:endParaRPr lang="en-US"/>
          </a:p>
        </p:txBody>
      </p:sp>
      <p:sp>
        <p:nvSpPr>
          <p:cNvPr id="7" name="TextBox 6">
            <a:extLst>
              <a:ext uri="{FF2B5EF4-FFF2-40B4-BE49-F238E27FC236}">
                <a16:creationId xmlns="" xmlns:a16="http://schemas.microsoft.com/office/drawing/2014/main" id="{585E048F-6232-25BF-3C4C-B4C188A8EE15}"/>
              </a:ext>
            </a:extLst>
          </p:cNvPr>
          <p:cNvSpPr txBox="1"/>
          <p:nvPr/>
        </p:nvSpPr>
        <p:spPr>
          <a:xfrm>
            <a:off x="268224" y="754237"/>
            <a:ext cx="6589776" cy="4247317"/>
          </a:xfrm>
          <a:prstGeom prst="rect">
            <a:avLst/>
          </a:prstGeom>
          <a:noFill/>
        </p:spPr>
        <p:txBody>
          <a:bodyPr wrap="square">
            <a:spAutoFit/>
          </a:bodyPr>
          <a:lstStyle/>
          <a:p>
            <a:r>
              <a:rPr lang="en-GB" b="1" dirty="0">
                <a:solidFill>
                  <a:srgbClr val="00B050"/>
                </a:solidFill>
                <a:effectLst/>
                <a:latin typeface="Times New Roman" panose="02020603050405020304" pitchFamily="18" charset="0"/>
                <a:cs typeface="Times New Roman" panose="02020603050405020304" pitchFamily="18" charset="0"/>
              </a:rPr>
              <a:t>Morphology</a:t>
            </a:r>
            <a:endParaRPr lang="en-US" dirty="0">
              <a:latin typeface="Times New Roman" panose="02020603050405020304" pitchFamily="18" charset="0"/>
              <a:cs typeface="Times New Roman" panose="02020603050405020304" pitchFamily="18" charset="0"/>
            </a:endParaRPr>
          </a:p>
          <a:p>
            <a:pPr marL="342900" indent="-342900">
              <a:buFont typeface="Arial" charset="0"/>
              <a:buChar char="•"/>
            </a:pPr>
            <a:r>
              <a:rPr lang="en-US" dirty="0">
                <a:latin typeface="Times New Roman" panose="02020603050405020304" pitchFamily="18" charset="0"/>
                <a:cs typeface="Times New Roman" panose="02020603050405020304" pitchFamily="18" charset="0"/>
              </a:rPr>
              <a:t>Gram-negative rods </a:t>
            </a:r>
            <a:endParaRPr lang="en-US" dirty="0">
              <a:effectLst/>
              <a:latin typeface="Times New Roman" panose="02020603050405020304" pitchFamily="18" charset="0"/>
              <a:cs typeface="Times New Roman" panose="02020603050405020304" pitchFamily="18" charset="0"/>
            </a:endParaRPr>
          </a:p>
          <a:p>
            <a:pPr marL="342900" indent="-342900">
              <a:buFont typeface="Arial" charset="0"/>
              <a:buChar char="•"/>
            </a:pPr>
            <a:r>
              <a:rPr lang="en-US" dirty="0">
                <a:latin typeface="Times New Roman" panose="02020603050405020304" pitchFamily="18" charset="0"/>
                <a:cs typeface="Times New Roman" panose="02020603050405020304" pitchFamily="18" charset="0"/>
              </a:rPr>
              <a:t>Spiral single cells, or corkscrew-shaped.</a:t>
            </a:r>
          </a:p>
          <a:p>
            <a:pPr marL="342900" indent="-342900">
              <a:buFont typeface="Arial" charset="0"/>
              <a:buChar char="•"/>
            </a:pPr>
            <a:r>
              <a:rPr lang="en-US" dirty="0">
                <a:latin typeface="Times New Roman" panose="02020603050405020304" pitchFamily="18" charset="0"/>
                <a:cs typeface="Times New Roman" panose="02020603050405020304" pitchFamily="18" charset="0"/>
              </a:rPr>
              <a:t>extremely thin and can be very long. </a:t>
            </a:r>
          </a:p>
          <a:p>
            <a:pPr marL="342900" indent="-342900">
              <a:buFont typeface="Arial" charset="0"/>
              <a:buChar char="•"/>
            </a:pPr>
            <a:r>
              <a:rPr lang="en-US" dirty="0">
                <a:latin typeface="Times New Roman" panose="02020603050405020304" pitchFamily="18" charset="0"/>
                <a:cs typeface="Times New Roman" panose="02020603050405020304" pitchFamily="18" charset="0"/>
              </a:rPr>
              <a:t>Most spirochetes cannot be viewed using conventional light microscopy. Dark-field microscopy must be used to view spirochetes. </a:t>
            </a:r>
          </a:p>
          <a:p>
            <a:pPr marL="342900" indent="-342900">
              <a:buFont typeface="Arial" charset="0"/>
              <a:buChar char="•"/>
            </a:pPr>
            <a:r>
              <a:rPr lang="en-US" dirty="0">
                <a:latin typeface="Times New Roman" panose="02020603050405020304" pitchFamily="18" charset="0"/>
                <a:cs typeface="Times New Roman" panose="02020603050405020304" pitchFamily="18" charset="0"/>
              </a:rPr>
              <a:t>Motile, move by bending and rotating body movements. </a:t>
            </a:r>
            <a:endParaRPr lang="en-US" dirty="0">
              <a:effectLst/>
              <a:latin typeface="Times New Roman" panose="02020603050405020304" pitchFamily="18" charset="0"/>
              <a:cs typeface="Times New Roman" panose="02020603050405020304" pitchFamily="18" charset="0"/>
            </a:endParaRPr>
          </a:p>
          <a:p>
            <a:pPr marL="342900" indent="-342900">
              <a:buFont typeface="Arial" charset="0"/>
              <a:buChar char="•"/>
            </a:pPr>
            <a:r>
              <a:rPr lang="en-US" dirty="0">
                <a:latin typeface="Times New Roman" panose="02020603050405020304" pitchFamily="18" charset="0"/>
                <a:cs typeface="Times New Roman" panose="02020603050405020304" pitchFamily="18" charset="0"/>
              </a:rPr>
              <a:t>Spirochete consists of a protoplasmic cylinder bounded by a cell wall and outer membrane.</a:t>
            </a:r>
          </a:p>
          <a:p>
            <a:pPr marL="342900" indent="-342900">
              <a:buFont typeface="Arial" charset="0"/>
              <a:buChar char="•"/>
            </a:pPr>
            <a:r>
              <a:rPr lang="en-US" dirty="0">
                <a:latin typeface="Times New Roman" panose="02020603050405020304" pitchFamily="18" charset="0"/>
                <a:cs typeface="Times New Roman" panose="02020603050405020304" pitchFamily="18" charset="0"/>
              </a:rPr>
              <a:t>There is an axial filament or </a:t>
            </a:r>
            <a:r>
              <a:rPr lang="en-US" dirty="0" err="1">
                <a:latin typeface="Times New Roman" panose="02020603050405020304" pitchFamily="18" charset="0"/>
                <a:cs typeface="Times New Roman" panose="02020603050405020304" pitchFamily="18" charset="0"/>
              </a:rPr>
              <a:t>endoflagella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preiplasmic</a:t>
            </a:r>
            <a:r>
              <a:rPr lang="en-US" dirty="0">
                <a:latin typeface="Times New Roman" panose="02020603050405020304" pitchFamily="18" charset="0"/>
                <a:cs typeface="Times New Roman" panose="02020603050405020304" pitchFamily="18" charset="0"/>
              </a:rPr>
              <a:t> flagella) between the cell wall and outer membrane. </a:t>
            </a:r>
            <a:endParaRPr lang="en-US" dirty="0">
              <a:effectLst/>
              <a:latin typeface="Times New Roman" panose="02020603050405020304" pitchFamily="18" charset="0"/>
              <a:cs typeface="Times New Roman" panose="02020603050405020304" pitchFamily="18" charset="0"/>
            </a:endParaRPr>
          </a:p>
          <a:p>
            <a:pPr marL="342900" indent="-342900">
              <a:buFont typeface="Arial" charset="0"/>
              <a:buChar char="•"/>
            </a:pPr>
            <a:endParaRPr lang="en-US" dirty="0">
              <a:latin typeface="Times New Roman" panose="02020603050405020304" pitchFamily="18" charset="0"/>
              <a:cs typeface="Times New Roman" panose="02020603050405020304" pitchFamily="18" charset="0"/>
            </a:endParaRPr>
          </a:p>
          <a:p>
            <a:r>
              <a:rPr lang="en-GB" b="1" dirty="0">
                <a:solidFill>
                  <a:srgbClr val="00B050"/>
                </a:solidFill>
                <a:effectLst/>
                <a:latin typeface="Times New Roman" panose="02020603050405020304" pitchFamily="18" charset="0"/>
                <a:cs typeface="Times New Roman" panose="02020603050405020304" pitchFamily="18" charset="0"/>
              </a:rPr>
              <a:t>Culture character </a:t>
            </a:r>
            <a:endParaRPr lang="en-US" dirty="0">
              <a:effectLst/>
              <a:latin typeface="Times New Roman" panose="02020603050405020304" pitchFamily="18" charset="0"/>
              <a:cs typeface="Times New Roman" panose="02020603050405020304" pitchFamily="18" charset="0"/>
            </a:endParaRPr>
          </a:p>
          <a:p>
            <a:pPr marL="342900" indent="-342900">
              <a:buFont typeface="Arial" charset="0"/>
              <a:buChar char="•"/>
            </a:pPr>
            <a:r>
              <a:rPr lang="en-US" dirty="0">
                <a:latin typeface="Times New Roman" panose="02020603050405020304" pitchFamily="18" charset="0"/>
                <a:cs typeface="Times New Roman" panose="02020603050405020304" pitchFamily="18" charset="0"/>
              </a:rPr>
              <a:t>Aerobic to strict anaerobic</a:t>
            </a:r>
          </a:p>
        </p:txBody>
      </p:sp>
      <p:pic>
        <p:nvPicPr>
          <p:cNvPr id="8" name="Picture 7">
            <a:extLst>
              <a:ext uri="{FF2B5EF4-FFF2-40B4-BE49-F238E27FC236}">
                <a16:creationId xmlns="" xmlns:a16="http://schemas.microsoft.com/office/drawing/2014/main" id="{D9D77F85-677E-189D-8377-6E218394E465}"/>
              </a:ext>
            </a:extLst>
          </p:cNvPr>
          <p:cNvPicPr>
            <a:picLocks noChangeAspect="1"/>
          </p:cNvPicPr>
          <p:nvPr/>
        </p:nvPicPr>
        <p:blipFill>
          <a:blip r:embed="rId2"/>
          <a:stretch>
            <a:fillRect/>
          </a:stretch>
        </p:blipFill>
        <p:spPr>
          <a:xfrm>
            <a:off x="2059403" y="5352289"/>
            <a:ext cx="5025193" cy="1338016"/>
          </a:xfrm>
          <a:prstGeom prst="rect">
            <a:avLst/>
          </a:prstGeom>
        </p:spPr>
      </p:pic>
    </p:spTree>
    <p:extLst>
      <p:ext uri="{BB962C8B-B14F-4D97-AF65-F5344CB8AC3E}">
        <p14:creationId xmlns:p14="http://schemas.microsoft.com/office/powerpoint/2010/main" val="4029395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90087"/>
            <a:ext cx="7163180" cy="713231"/>
          </a:xfrm>
          <a:prstGeom prst="rect">
            <a:avLst/>
          </a:prstGeom>
        </p:spPr>
        <p:txBody>
          <a:bodyPr/>
          <a:lstStyle>
            <a:lvl1pPr algn="l" defTabSz="914011" rtl="0" eaLnBrk="1" latinLnBrk="0" hangingPunct="1">
              <a:spcBef>
                <a:spcPct val="0"/>
              </a:spcBef>
              <a:buNone/>
              <a:defRPr sz="3800" kern="1200">
                <a:solidFill>
                  <a:schemeClr val="bg1"/>
                </a:solidFill>
                <a:latin typeface="+mj-lt"/>
                <a:ea typeface="+mj-ea"/>
                <a:cs typeface="+mj-cs"/>
              </a:defRPr>
            </a:lvl1pPr>
          </a:lstStyle>
          <a:p>
            <a:pPr algn="ctr"/>
            <a:r>
              <a:rPr lang="en-US" sz="3600" b="1" i="1" dirty="0">
                <a:solidFill>
                  <a:srgbClr val="FF0000"/>
                </a:solidFill>
                <a:latin typeface="Times"/>
                <a:cs typeface="Times"/>
              </a:rPr>
              <a:t>Treponema pallidum</a:t>
            </a:r>
            <a:endParaRPr lang="en-US" sz="3600" dirty="0">
              <a:solidFill>
                <a:srgbClr val="FF0000"/>
              </a:solidFill>
              <a:latin typeface="Times"/>
              <a:cs typeface="Times"/>
            </a:endParaRPr>
          </a:p>
        </p:txBody>
      </p:sp>
      <p:sp>
        <p:nvSpPr>
          <p:cNvPr id="3" name="Rectangle 2"/>
          <p:cNvSpPr/>
          <p:nvPr/>
        </p:nvSpPr>
        <p:spPr>
          <a:xfrm>
            <a:off x="237437" y="927726"/>
            <a:ext cx="8669125" cy="6740307"/>
          </a:xfrm>
          <a:prstGeom prst="rect">
            <a:avLst/>
          </a:prstGeom>
        </p:spPr>
        <p:txBody>
          <a:bodyPr wrap="square">
            <a:spAutoFit/>
          </a:bodyPr>
          <a:lstStyle/>
          <a:p>
            <a:r>
              <a:rPr lang="en-GB" sz="2000" b="1" dirty="0">
                <a:solidFill>
                  <a:srgbClr val="0070C0"/>
                </a:solidFill>
                <a:effectLst/>
                <a:latin typeface="Times New Roman" panose="02020603050405020304" pitchFamily="18" charset="0"/>
                <a:cs typeface="Times New Roman" panose="02020603050405020304" pitchFamily="18" charset="0"/>
              </a:rPr>
              <a:t>General </a:t>
            </a:r>
            <a:r>
              <a:rPr lang="en-US" sz="2000" b="1" dirty="0">
                <a:solidFill>
                  <a:srgbClr val="0070C0"/>
                </a:solidFill>
                <a:latin typeface="Times New Roman" panose="02020603050405020304" pitchFamily="18" charset="0"/>
                <a:ea typeface="Times New Roman" charset="0"/>
                <a:cs typeface="Times New Roman" panose="02020603050405020304" pitchFamily="18" charset="0"/>
              </a:rPr>
              <a:t>Characteristics</a:t>
            </a:r>
            <a:endParaRPr lang="en-US" sz="2000" dirty="0">
              <a:latin typeface="Times"/>
              <a:cs typeface="Times"/>
            </a:endParaRPr>
          </a:p>
          <a:p>
            <a:pPr marL="342900" indent="-342900">
              <a:buFont typeface="Arial"/>
              <a:buChar char="•"/>
            </a:pPr>
            <a:r>
              <a:rPr lang="en-US" sz="2000" dirty="0">
                <a:latin typeface="Times"/>
                <a:cs typeface="Times"/>
              </a:rPr>
              <a:t>Intracellular pathogen (Not cultured in artificial media, cultured in tissue culture (Do not survive well outside of the host).</a:t>
            </a:r>
            <a:endParaRPr lang="en-US" sz="2000" dirty="0">
              <a:effectLst/>
              <a:latin typeface="Times"/>
              <a:cs typeface="Times"/>
            </a:endParaRPr>
          </a:p>
          <a:p>
            <a:pPr marL="342900" indent="-342900">
              <a:buFont typeface="Arial"/>
              <a:buChar char="•"/>
            </a:pPr>
            <a:r>
              <a:rPr lang="en-US" sz="2000" dirty="0">
                <a:latin typeface="Times"/>
                <a:cs typeface="Times"/>
              </a:rPr>
              <a:t>Remain viable in the blood or plasma store at 4c̊ at least for 24 </a:t>
            </a:r>
            <a:r>
              <a:rPr lang="en-US" sz="2000" dirty="0" err="1">
                <a:latin typeface="Times"/>
                <a:cs typeface="Times"/>
              </a:rPr>
              <a:t>hrs</a:t>
            </a:r>
            <a:r>
              <a:rPr lang="en-US" sz="2000" dirty="0">
                <a:latin typeface="Times"/>
                <a:cs typeface="Times"/>
              </a:rPr>
              <a:t> (transmitted via blood transfusion) </a:t>
            </a:r>
            <a:endParaRPr lang="en-US" sz="2000" dirty="0">
              <a:effectLst/>
              <a:latin typeface="Times"/>
              <a:cs typeface="Times"/>
            </a:endParaRPr>
          </a:p>
          <a:p>
            <a:r>
              <a:rPr lang="en-GB" sz="2000" b="1" dirty="0">
                <a:solidFill>
                  <a:srgbClr val="00B050"/>
                </a:solidFill>
                <a:effectLst/>
                <a:latin typeface="Times New Roman" panose="02020603050405020304" pitchFamily="18" charset="0"/>
                <a:cs typeface="Times New Roman" panose="02020603050405020304" pitchFamily="18" charset="0"/>
              </a:rPr>
              <a:t>Morphology</a:t>
            </a:r>
            <a:r>
              <a:rPr lang="en-GB" sz="2000" dirty="0">
                <a:solidFill>
                  <a:srgbClr val="00B050"/>
                </a:solidFill>
                <a:effectLst/>
                <a:latin typeface="Times New Roman" panose="02020603050405020304" pitchFamily="18" charset="0"/>
                <a:cs typeface="Times New Roman" panose="02020603050405020304" pitchFamily="18" charset="0"/>
              </a:rPr>
              <a:t> </a:t>
            </a:r>
          </a:p>
          <a:p>
            <a:r>
              <a:rPr lang="en-GB" sz="1800" dirty="0">
                <a:effectLst/>
                <a:latin typeface="AdvP932A"/>
              </a:rPr>
              <a:t>Gram-negative spiral bacteria; </a:t>
            </a:r>
          </a:p>
          <a:p>
            <a:r>
              <a:rPr lang="en-GB" sz="1800" dirty="0">
                <a:effectLst/>
                <a:latin typeface="AdvP932A"/>
              </a:rPr>
              <a:t>motile; </a:t>
            </a:r>
          </a:p>
          <a:p>
            <a:r>
              <a:rPr lang="en-GB" sz="1800" dirty="0">
                <a:effectLst/>
                <a:latin typeface="AdvP932A"/>
              </a:rPr>
              <a:t>non-capsulated</a:t>
            </a:r>
          </a:p>
          <a:p>
            <a:r>
              <a:rPr lang="en-GB" sz="1800" dirty="0">
                <a:effectLst/>
                <a:latin typeface="AdvP932A"/>
              </a:rPr>
              <a:t> non-sporing</a:t>
            </a:r>
            <a:endParaRPr lang="en-US" sz="2000" dirty="0">
              <a:effectLst/>
              <a:latin typeface="Times"/>
              <a:cs typeface="Times"/>
            </a:endParaRPr>
          </a:p>
          <a:p>
            <a:pPr marL="342900" indent="-342900">
              <a:buFont typeface="Arial"/>
              <a:buChar char="•"/>
            </a:pPr>
            <a:r>
              <a:rPr lang="en-US" sz="2000" dirty="0">
                <a:latin typeface="Times"/>
                <a:cs typeface="Times"/>
              </a:rPr>
              <a:t>The bacteria is too thin ( Dark microscope –motility)</a:t>
            </a:r>
          </a:p>
          <a:p>
            <a:pPr marL="342900" indent="-342900">
              <a:buFont typeface="Arial"/>
              <a:buChar char="•"/>
            </a:pPr>
            <a:r>
              <a:rPr lang="en-US" sz="2000" dirty="0">
                <a:latin typeface="Times"/>
                <a:cs typeface="Times"/>
              </a:rPr>
              <a:t>Actively motile, rotating steadily around their </a:t>
            </a:r>
            <a:r>
              <a:rPr lang="en-US" sz="2000" dirty="0" err="1">
                <a:latin typeface="Times"/>
                <a:cs typeface="Times"/>
              </a:rPr>
              <a:t>endoflagella</a:t>
            </a:r>
            <a:r>
              <a:rPr lang="en-US" sz="2000" dirty="0">
                <a:latin typeface="Times"/>
                <a:cs typeface="Times"/>
              </a:rPr>
              <a:t>. </a:t>
            </a:r>
          </a:p>
          <a:p>
            <a:r>
              <a:rPr lang="en-US" sz="2000" b="1" dirty="0">
                <a:solidFill>
                  <a:srgbClr val="00B050"/>
                </a:solidFill>
                <a:latin typeface="Times New Roman" panose="02020603050405020304" pitchFamily="18" charset="0"/>
                <a:cs typeface="Times New Roman" panose="02020603050405020304" pitchFamily="18" charset="0"/>
              </a:rPr>
              <a:t>Virulence Factors </a:t>
            </a:r>
          </a:p>
          <a:p>
            <a:pPr marL="342900" indent="-342900">
              <a:buFont typeface="Arial"/>
              <a:buChar char="•"/>
            </a:pPr>
            <a:r>
              <a:rPr lang="en-US" sz="2000" dirty="0">
                <a:latin typeface="Times"/>
                <a:cs typeface="Times"/>
              </a:rPr>
              <a:t>Outer membrane proteins (promote adherence)</a:t>
            </a:r>
          </a:p>
          <a:p>
            <a:pPr marL="342900" indent="-342900">
              <a:buFont typeface="Arial"/>
              <a:buChar char="•"/>
            </a:pPr>
            <a:r>
              <a:rPr lang="en-US" sz="2000" dirty="0">
                <a:latin typeface="Times"/>
                <a:cs typeface="Times"/>
              </a:rPr>
              <a:t>Hyaluronidase enzyme.</a:t>
            </a:r>
          </a:p>
          <a:p>
            <a:pPr marL="342900" indent="-342900">
              <a:buFont typeface="Arial"/>
              <a:buChar char="•"/>
            </a:pPr>
            <a:endParaRPr lang="en-US" sz="2000" dirty="0">
              <a:latin typeface="Times"/>
              <a:cs typeface="Times"/>
            </a:endParaRPr>
          </a:p>
          <a:p>
            <a:r>
              <a:rPr lang="en-GB" sz="2000" b="1" dirty="0">
                <a:solidFill>
                  <a:srgbClr val="00B050"/>
                </a:solidFill>
                <a:latin typeface="Times New Roman" panose="02020603050405020304" pitchFamily="18" charset="0"/>
                <a:cs typeface="Times New Roman" panose="02020603050405020304" pitchFamily="18" charset="0"/>
              </a:rPr>
              <a:t>Laboratory diagnosis: </a:t>
            </a:r>
            <a:endParaRPr lang="en-US" sz="2000" dirty="0">
              <a:solidFill>
                <a:srgbClr val="00B050"/>
              </a:solidFill>
              <a:latin typeface="Times New Roman" panose="02020603050405020304" pitchFamily="18" charset="0"/>
              <a:cs typeface="Times New Roman" panose="02020603050405020304" pitchFamily="18" charset="0"/>
            </a:endParaRPr>
          </a:p>
          <a:p>
            <a:r>
              <a:rPr lang="en-GB" sz="2000" dirty="0">
                <a:effectLst/>
                <a:latin typeface="Times New Roman" panose="02020603050405020304" pitchFamily="18" charset="0"/>
                <a:cs typeface="Times New Roman" panose="02020603050405020304" pitchFamily="18" charset="0"/>
              </a:rPr>
              <a:t>Diagnosis is principally based on serology, but microscopy can be useful in early infection. </a:t>
            </a:r>
            <a:endParaRPr lang="en-GB" sz="2000" dirty="0">
              <a:latin typeface="Times New Roman" panose="02020603050405020304" pitchFamily="18" charset="0"/>
              <a:cs typeface="Times New Roman" panose="02020603050405020304" pitchFamily="18" charset="0"/>
            </a:endParaRPr>
          </a:p>
          <a:p>
            <a:pPr marL="342900" indent="-342900">
              <a:buFont typeface="Arial"/>
              <a:buChar char="•"/>
            </a:pPr>
            <a:endParaRPr lang="en-US" sz="2000" dirty="0">
              <a:latin typeface="Times"/>
              <a:cs typeface="Times"/>
            </a:endParaRPr>
          </a:p>
          <a:p>
            <a:pPr marL="342900" indent="-342900">
              <a:buFont typeface="Arial"/>
              <a:buChar char="•"/>
            </a:pPr>
            <a:endParaRPr lang="en-US" sz="2000" b="1" dirty="0">
              <a:solidFill>
                <a:srgbClr val="00B050"/>
              </a:solidFill>
              <a:latin typeface="Times New Roman" panose="02020603050405020304" pitchFamily="18" charset="0"/>
              <a:cs typeface="Times New Roman" panose="02020603050405020304" pitchFamily="18" charset="0"/>
            </a:endParaRPr>
          </a:p>
          <a:p>
            <a:pPr marL="342900" indent="-342900">
              <a:buFont typeface="Arial"/>
              <a:buChar char="•"/>
            </a:pPr>
            <a:endParaRPr lang="en-US" sz="2000" dirty="0">
              <a:effectLst/>
              <a:latin typeface="Times"/>
              <a:cs typeface="Times"/>
            </a:endParaRPr>
          </a:p>
        </p:txBody>
      </p:sp>
      <p:sp>
        <p:nvSpPr>
          <p:cNvPr id="5" name="Slide Number Placeholder 4"/>
          <p:cNvSpPr>
            <a:spLocks noGrp="1"/>
          </p:cNvSpPr>
          <p:nvPr>
            <p:ph type="sldNum" sz="quarter" idx="12"/>
          </p:nvPr>
        </p:nvSpPr>
        <p:spPr/>
        <p:txBody>
          <a:bodyPr/>
          <a:lstStyle/>
          <a:p>
            <a:fld id="{E5DA7916-B6DB-B241-8406-9498754B798A}" type="slidenum">
              <a:rPr lang="en-US" smtClean="0"/>
              <a:t>3</a:t>
            </a:fld>
            <a:endParaRPr lang="en-US"/>
          </a:p>
        </p:txBody>
      </p:sp>
      <p:pic>
        <p:nvPicPr>
          <p:cNvPr id="1026" name="Picture 2" descr="mage result for Treponema pallid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2615" y="4479402"/>
            <a:ext cx="1511784" cy="13228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e result for treponema pallidum under light microscope"/>
          <p:cNvPicPr>
            <a:picLocks noChangeAspect="1" noChangeArrowheads="1"/>
          </p:cNvPicPr>
          <p:nvPr/>
        </p:nvPicPr>
        <p:blipFill rotWithShape="1">
          <a:blip r:embed="rId3">
            <a:extLst>
              <a:ext uri="{28A0092B-C50C-407E-A947-70E740481C1C}">
                <a14:useLocalDpi xmlns:a14="http://schemas.microsoft.com/office/drawing/2010/main" val="0"/>
              </a:ext>
            </a:extLst>
          </a:blip>
          <a:srcRect b="8965"/>
          <a:stretch/>
        </p:blipFill>
        <p:spPr bwMode="auto">
          <a:xfrm>
            <a:off x="6896194" y="2731625"/>
            <a:ext cx="2038790" cy="142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31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336069"/>
            <a:ext cx="6381382" cy="2646878"/>
          </a:xfrm>
          <a:prstGeom prst="rect">
            <a:avLst/>
          </a:prstGeom>
        </p:spPr>
        <p:txBody>
          <a:bodyPr wrap="square">
            <a:spAutoFit/>
          </a:bodyPr>
          <a:lstStyle/>
          <a:p>
            <a:r>
              <a:rPr lang="en-GB" sz="2000" b="1" dirty="0">
                <a:solidFill>
                  <a:srgbClr val="00B050"/>
                </a:solidFill>
                <a:effectLst/>
                <a:latin typeface="Times New Roman" panose="02020603050405020304" pitchFamily="18" charset="0"/>
                <a:cs typeface="Times New Roman" panose="02020603050405020304" pitchFamily="18" charset="0"/>
              </a:rPr>
              <a:t>Disease: </a:t>
            </a:r>
          </a:p>
          <a:p>
            <a:endParaRPr lang="en-GB" sz="2000" b="1" dirty="0">
              <a:solidFill>
                <a:srgbClr val="00B050"/>
              </a:solidFill>
              <a:effectLst/>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Cause syphilis (sexually disease), Route of Transmission is sexually contacting or from mother to fetus.</a:t>
            </a:r>
          </a:p>
          <a:p>
            <a:pPr marL="342900" indent="-342900">
              <a:buFont typeface="Arial"/>
              <a:buChar char="•"/>
            </a:pPr>
            <a:r>
              <a:rPr lang="en-US" sz="1800" dirty="0">
                <a:latin typeface="Times New Roman" panose="02020603050405020304" pitchFamily="18" charset="0"/>
                <a:cs typeface="Times New Roman" panose="02020603050405020304" pitchFamily="18" charset="0"/>
              </a:rPr>
              <a:t>Incubation period is 3-4 weeks. </a:t>
            </a:r>
            <a:endParaRPr lang="en-US" sz="1800" dirty="0">
              <a:effectLst/>
              <a:latin typeface="Times New Roman" panose="02020603050405020304" pitchFamily="18" charset="0"/>
              <a:cs typeface="Times New Roman" panose="02020603050405020304" pitchFamily="18" charset="0"/>
            </a:endParaRPr>
          </a:p>
          <a:p>
            <a:pPr marL="342900" indent="-342900">
              <a:buFont typeface="Arial"/>
              <a:buChar char="•"/>
            </a:pPr>
            <a:r>
              <a:rPr lang="en-US" sz="1800" dirty="0">
                <a:latin typeface="Times New Roman" panose="02020603050405020304" pitchFamily="18" charset="0"/>
                <a:cs typeface="Times New Roman" panose="02020603050405020304" pitchFamily="18" charset="0"/>
              </a:rPr>
              <a:t>Rash, fever, organ damage </a:t>
            </a:r>
          </a:p>
          <a:p>
            <a:pPr marL="342900" indent="-342900">
              <a:buFont typeface="Arial"/>
              <a:buChar char="•"/>
            </a:pPr>
            <a:r>
              <a:rPr lang="en-GB" dirty="0">
                <a:latin typeface="Times New Roman" panose="02020603050405020304" pitchFamily="18" charset="0"/>
                <a:cs typeface="Times New Roman" panose="02020603050405020304" pitchFamily="18" charset="0"/>
              </a:rPr>
              <a:t>There are four stages of syphilis (primary, secondary, latent, and tertiary).</a:t>
            </a:r>
            <a:endParaRPr lang="en-US" sz="1800" dirty="0">
              <a:latin typeface="Times New Roman" panose="02020603050405020304" pitchFamily="18" charset="0"/>
              <a:cs typeface="Times New Roman" panose="02020603050405020304" pitchFamily="18" charset="0"/>
            </a:endParaRPr>
          </a:p>
          <a:p>
            <a:pPr marL="342900" indent="-342900">
              <a:buFont typeface="Arial"/>
              <a:buChar char="•"/>
            </a:pPr>
            <a:endParaRPr lang="en-US" dirty="0">
              <a:effectLst/>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E5DA7916-B6DB-B241-8406-9498754B798A}" type="slidenum">
              <a:rPr lang="en-US" smtClean="0"/>
              <a:t>4</a:t>
            </a:fld>
            <a:endParaRPr lang="en-US"/>
          </a:p>
        </p:txBody>
      </p:sp>
      <p:sp>
        <p:nvSpPr>
          <p:cNvPr id="7" name="AutoShape 2" descr="mage result for treponema pallidum Chancre"/>
          <p:cNvSpPr>
            <a:spLocks noChangeAspect="1" noChangeArrowheads="1"/>
          </p:cNvSpPr>
          <p:nvPr/>
        </p:nvSpPr>
        <p:spPr bwMode="auto">
          <a:xfrm>
            <a:off x="0" y="0"/>
            <a:ext cx="38100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mage result for treponema pallidum Chancre"/>
          <p:cNvSpPr>
            <a:spLocks noChangeAspect="1" noChangeArrowheads="1"/>
          </p:cNvSpPr>
          <p:nvPr/>
        </p:nvSpPr>
        <p:spPr bwMode="auto">
          <a:xfrm>
            <a:off x="152400" y="152400"/>
            <a:ext cx="38100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mage result for treponema pallidum Chancre"/>
          <p:cNvSpPr>
            <a:spLocks noChangeAspect="1" noChangeArrowheads="1"/>
          </p:cNvSpPr>
          <p:nvPr/>
        </p:nvSpPr>
        <p:spPr bwMode="auto">
          <a:xfrm>
            <a:off x="304800" y="304800"/>
            <a:ext cx="38100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descr="mage result for treponema pallidum Chancre"/>
          <p:cNvSpPr>
            <a:spLocks noChangeAspect="1" noChangeArrowheads="1"/>
          </p:cNvSpPr>
          <p:nvPr/>
        </p:nvSpPr>
        <p:spPr bwMode="auto">
          <a:xfrm>
            <a:off x="457200" y="457200"/>
            <a:ext cx="38100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mage result for treponema pallidum Chancre"/>
          <p:cNvSpPr>
            <a:spLocks noChangeAspect="1" noChangeArrowheads="1"/>
          </p:cNvSpPr>
          <p:nvPr/>
        </p:nvSpPr>
        <p:spPr bwMode="auto">
          <a:xfrm>
            <a:off x="609600" y="609600"/>
            <a:ext cx="3810000" cy="2133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8302" t="9503" r="4385"/>
          <a:stretch/>
        </p:blipFill>
        <p:spPr>
          <a:xfrm>
            <a:off x="6802774" y="887381"/>
            <a:ext cx="2160632" cy="1491393"/>
          </a:xfrm>
          <a:prstGeom prst="rect">
            <a:avLst/>
          </a:prstGeom>
        </p:spPr>
      </p:pic>
      <p:pic>
        <p:nvPicPr>
          <p:cNvPr id="2060" name="Picture 12" descr="n indurated chancre on the lip of a primary stage syphilis pat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430" y="3203087"/>
            <a:ext cx="1844976" cy="15966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s://upload.wikimedia.org/wikipedia/commons/thumb/e/eb/2ndsyphil2.jpg/310px-2ndsyphil2.jpg">
            <a:extLst>
              <a:ext uri="{FF2B5EF4-FFF2-40B4-BE49-F238E27FC236}">
                <a16:creationId xmlns="" xmlns:a16="http://schemas.microsoft.com/office/drawing/2014/main" id="{D7962035-F983-3F69-7C97-97D89B318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025" y="5552956"/>
            <a:ext cx="1581550" cy="11671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mage result for Secondary Syphilis">
            <a:extLst>
              <a:ext uri="{FF2B5EF4-FFF2-40B4-BE49-F238E27FC236}">
                <a16:creationId xmlns="" xmlns:a16="http://schemas.microsoft.com/office/drawing/2014/main" id="{C471EBA2-C484-505E-9FEA-35374A32C7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0383" y="5542241"/>
            <a:ext cx="1926725" cy="12090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mage result for Secondary Syphilis">
            <a:extLst>
              <a:ext uri="{FF2B5EF4-FFF2-40B4-BE49-F238E27FC236}">
                <a16:creationId xmlns="" xmlns:a16="http://schemas.microsoft.com/office/drawing/2014/main" id="{5B14D35E-207B-2E29-FF63-BF39F687589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1772"/>
          <a:stretch/>
        </p:blipFill>
        <p:spPr bwMode="auto">
          <a:xfrm>
            <a:off x="3461232" y="5542241"/>
            <a:ext cx="1916736" cy="1322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09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90410" y="225201"/>
            <a:ext cx="7163180" cy="1125960"/>
          </a:xfrm>
          <a:prstGeom prst="rect">
            <a:avLst/>
          </a:prstGeom>
        </p:spPr>
        <p:txBody>
          <a:bodyPr/>
          <a:lstStyle>
            <a:lvl1pPr algn="l" defTabSz="914011" rtl="0" eaLnBrk="1" latinLnBrk="0" hangingPunct="1">
              <a:spcBef>
                <a:spcPct val="0"/>
              </a:spcBef>
              <a:buNone/>
              <a:defRPr sz="3800" kern="1200">
                <a:solidFill>
                  <a:schemeClr val="bg1"/>
                </a:solidFill>
                <a:latin typeface="+mj-lt"/>
                <a:ea typeface="+mj-ea"/>
                <a:cs typeface="+mj-cs"/>
              </a:defRPr>
            </a:lvl1pPr>
          </a:lstStyle>
          <a:p>
            <a:pPr algn="ctr"/>
            <a:r>
              <a:rPr lang="en-US" sz="3600" b="1" i="1" dirty="0">
                <a:solidFill>
                  <a:srgbClr val="FF0000"/>
                </a:solidFill>
                <a:latin typeface="Times"/>
                <a:cs typeface="Times"/>
              </a:rPr>
              <a:t>Borrelia</a:t>
            </a:r>
            <a:r>
              <a:rPr lang="en-GB" sz="1600" i="1" dirty="0"/>
              <a:t>Borrelia</a:t>
            </a:r>
            <a:endParaRPr lang="en-US" sz="3600" i="1" dirty="0">
              <a:solidFill>
                <a:srgbClr val="FF0000"/>
              </a:solidFill>
              <a:latin typeface="Times"/>
              <a:cs typeface="Times"/>
            </a:endParaRPr>
          </a:p>
        </p:txBody>
      </p:sp>
      <p:sp>
        <p:nvSpPr>
          <p:cNvPr id="3" name="Rectangle 2"/>
          <p:cNvSpPr/>
          <p:nvPr/>
        </p:nvSpPr>
        <p:spPr>
          <a:xfrm>
            <a:off x="386878" y="1351161"/>
            <a:ext cx="8669125" cy="4093428"/>
          </a:xfrm>
          <a:prstGeom prst="rect">
            <a:avLst/>
          </a:prstGeom>
        </p:spPr>
        <p:txBody>
          <a:bodyPr wrap="square">
            <a:spAutoFit/>
          </a:bodyPr>
          <a:lstStyle/>
          <a:p>
            <a:pPr marL="342900" indent="-342900">
              <a:buFont typeface="Arial" charset="0"/>
              <a:buChar char="•"/>
            </a:pPr>
            <a:endParaRPr lang="en-GB" sz="2000" b="1" dirty="0">
              <a:solidFill>
                <a:srgbClr val="00B050"/>
              </a:solidFill>
              <a:effectLst/>
              <a:latin typeface="Times New Roman" panose="02020603050405020304" pitchFamily="18" charset="0"/>
              <a:cs typeface="Times New Roman" panose="02020603050405020304" pitchFamily="18" charset="0"/>
            </a:endParaRPr>
          </a:p>
          <a:p>
            <a:r>
              <a:rPr lang="en-GB" sz="2000" b="1" dirty="0">
                <a:solidFill>
                  <a:srgbClr val="00B050"/>
                </a:solidFill>
                <a:effectLst/>
                <a:latin typeface="Times New Roman" panose="02020603050405020304" pitchFamily="18" charset="0"/>
                <a:cs typeface="Times New Roman" panose="02020603050405020304" pitchFamily="18" charset="0"/>
              </a:rPr>
              <a:t>Morphology</a:t>
            </a:r>
            <a:r>
              <a:rPr lang="en-GB" sz="2000" b="1" dirty="0">
                <a:solidFill>
                  <a:srgbClr val="00B050"/>
                </a:solidFill>
                <a:latin typeface="Times New Roman" panose="02020603050405020304" pitchFamily="18" charset="0"/>
                <a:cs typeface="Times New Roman" panose="02020603050405020304" pitchFamily="18" charset="0"/>
              </a:rPr>
              <a:t>: </a:t>
            </a:r>
          </a:p>
          <a:p>
            <a:pPr marL="342900" indent="-342900">
              <a:buFont typeface="Arial" charset="0"/>
              <a:buChar char="•"/>
            </a:pPr>
            <a:r>
              <a:rPr lang="en-US" sz="2000" dirty="0">
                <a:latin typeface="Times"/>
                <a:cs typeface="Times"/>
              </a:rPr>
              <a:t>Highly flexible irregular spiral organism, and move by rotation and twisting. </a:t>
            </a:r>
          </a:p>
          <a:p>
            <a:r>
              <a:rPr lang="en-GB" sz="2000" b="1" dirty="0">
                <a:solidFill>
                  <a:srgbClr val="00B050"/>
                </a:solidFill>
                <a:effectLst/>
                <a:latin typeface="Times New Roman" panose="02020603050405020304" pitchFamily="18" charset="0"/>
                <a:cs typeface="Times New Roman" panose="02020603050405020304" pitchFamily="18" charset="0"/>
              </a:rPr>
              <a:t>Culture character:</a:t>
            </a:r>
          </a:p>
          <a:p>
            <a:pPr marL="342900" indent="-342900">
              <a:buFont typeface="Arial" charset="0"/>
              <a:buChar char="•"/>
            </a:pPr>
            <a:r>
              <a:rPr lang="en-GB" sz="2000" b="1" dirty="0">
                <a:solidFill>
                  <a:srgbClr val="00B050"/>
                </a:solidFill>
                <a:effectLst/>
                <a:latin typeface="Times New Roman" panose="02020603050405020304" pitchFamily="18" charset="0"/>
                <a:cs typeface="Times New Roman" panose="02020603050405020304" pitchFamily="18" charset="0"/>
              </a:rPr>
              <a:t> </a:t>
            </a:r>
            <a:r>
              <a:rPr lang="en-US" sz="2000" dirty="0">
                <a:latin typeface="Times"/>
                <a:cs typeface="Times"/>
              </a:rPr>
              <a:t>Cultured in complex serum-rich artificial media. </a:t>
            </a:r>
          </a:p>
          <a:p>
            <a:r>
              <a:rPr lang="en-US" sz="2000" b="1" dirty="0">
                <a:solidFill>
                  <a:srgbClr val="00B050"/>
                </a:solidFill>
                <a:latin typeface="Times New Roman" panose="02020603050405020304" pitchFamily="18" charset="0"/>
                <a:cs typeface="Times New Roman" panose="02020603050405020304" pitchFamily="18" charset="0"/>
              </a:rPr>
              <a:t>Virulence Factors </a:t>
            </a:r>
            <a:endParaRPr lang="en-US" sz="2000" dirty="0">
              <a:latin typeface="Times"/>
              <a:cs typeface="Times"/>
            </a:endParaRPr>
          </a:p>
          <a:p>
            <a:pPr marL="342900" indent="-342900">
              <a:buFont typeface="Arial" charset="0"/>
              <a:buChar char="•"/>
            </a:pPr>
            <a:r>
              <a:rPr lang="en-US" sz="2000" dirty="0">
                <a:latin typeface="Times"/>
                <a:cs typeface="Times"/>
              </a:rPr>
              <a:t>Famous in antigenic variation</a:t>
            </a:r>
          </a:p>
          <a:p>
            <a:pPr marL="342900" indent="-342900">
              <a:buFont typeface="Arial" charset="0"/>
              <a:buChar char="•"/>
            </a:pPr>
            <a:r>
              <a:rPr lang="en-US" sz="2000" b="1" dirty="0">
                <a:latin typeface="Times"/>
                <a:cs typeface="Times"/>
              </a:rPr>
              <a:t> Antigenic variation: </a:t>
            </a:r>
            <a:r>
              <a:rPr lang="en-US" sz="2000" dirty="0">
                <a:latin typeface="Times"/>
                <a:cs typeface="Times"/>
              </a:rPr>
              <a:t>The relapsing picture is related to the ability of Borrelia species to vary their outer surface protein antigenic structure as many as 30 times, thus evading specific host antibodies for some time</a:t>
            </a:r>
          </a:p>
          <a:p>
            <a:pPr marL="342900" indent="-342900">
              <a:buFont typeface="Arial" charset="0"/>
              <a:buChar char="•"/>
            </a:pPr>
            <a:endParaRPr lang="en-US" sz="2000" dirty="0">
              <a:effectLst/>
              <a:latin typeface="Times"/>
              <a:cs typeface="Times"/>
            </a:endParaRPr>
          </a:p>
          <a:p>
            <a:r>
              <a:rPr lang="en-GB" sz="2000" b="1" dirty="0">
                <a:solidFill>
                  <a:srgbClr val="00B050"/>
                </a:solidFill>
                <a:latin typeface="Times New Roman" panose="02020603050405020304" pitchFamily="18" charset="0"/>
                <a:cs typeface="Times New Roman" panose="02020603050405020304" pitchFamily="18" charset="0"/>
              </a:rPr>
              <a:t>Laboratory diagnosis: </a:t>
            </a:r>
            <a:endParaRPr lang="en-US" sz="2000" dirty="0">
              <a:latin typeface="Times"/>
              <a:cs typeface="Times"/>
            </a:endParaRPr>
          </a:p>
          <a:p>
            <a:pPr marL="342900" indent="-342900">
              <a:buFont typeface="Arial" charset="0"/>
              <a:buChar char="•"/>
            </a:pPr>
            <a:r>
              <a:rPr lang="en-US" sz="2000" i="1" dirty="0">
                <a:latin typeface="Times"/>
                <a:cs typeface="Times"/>
              </a:rPr>
              <a:t>Borrelia </a:t>
            </a:r>
            <a:r>
              <a:rPr lang="en-US" sz="2000" dirty="0">
                <a:effectLst/>
                <a:latin typeface="Times"/>
                <a:cs typeface="Times"/>
              </a:rPr>
              <a:t>identified in stained blood smears </a:t>
            </a:r>
          </a:p>
        </p:txBody>
      </p:sp>
      <p:sp>
        <p:nvSpPr>
          <p:cNvPr id="5" name="Slide Number Placeholder 4"/>
          <p:cNvSpPr>
            <a:spLocks noGrp="1"/>
          </p:cNvSpPr>
          <p:nvPr>
            <p:ph type="sldNum" sz="quarter" idx="12"/>
          </p:nvPr>
        </p:nvSpPr>
        <p:spPr/>
        <p:txBody>
          <a:bodyPr/>
          <a:lstStyle/>
          <a:p>
            <a:fld id="{E5DA7916-B6DB-B241-8406-9498754B798A}" type="slidenum">
              <a:rPr lang="en-US" smtClean="0"/>
              <a:t>5</a:t>
            </a:fld>
            <a:endParaRPr lang="en-US"/>
          </a:p>
        </p:txBody>
      </p:sp>
      <p:sp>
        <p:nvSpPr>
          <p:cNvPr id="6" name="AutoShape 10" descr="mage result for Borrelia"/>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6" name="Picture 12" descr="mage result for Borre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409" y="307881"/>
            <a:ext cx="1478791" cy="104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04800"/>
            <a:ext cx="8669125" cy="4093428"/>
          </a:xfrm>
          <a:prstGeom prst="rect">
            <a:avLst/>
          </a:prstGeom>
        </p:spPr>
        <p:txBody>
          <a:bodyPr wrap="square">
            <a:spAutoFit/>
          </a:bodyPr>
          <a:lstStyle/>
          <a:p>
            <a:endParaRPr lang="en-US" sz="2000" dirty="0">
              <a:effectLst/>
              <a:latin typeface="Times"/>
              <a:cs typeface="Times"/>
            </a:endParaRPr>
          </a:p>
          <a:p>
            <a:r>
              <a:rPr lang="en-GB" sz="2000" b="1" dirty="0">
                <a:solidFill>
                  <a:srgbClr val="00B050"/>
                </a:solidFill>
                <a:effectLst/>
                <a:latin typeface="Times New Roman,Bold" pitchFamily="2" charset="0"/>
              </a:rPr>
              <a:t>Disease: </a:t>
            </a:r>
          </a:p>
          <a:p>
            <a:pPr marL="342900" indent="-342900">
              <a:buFont typeface="Arial" charset="0"/>
              <a:buChar char="•"/>
            </a:pPr>
            <a:r>
              <a:rPr lang="en-US" sz="2000" dirty="0">
                <a:effectLst/>
                <a:latin typeface="Times"/>
                <a:cs typeface="Times"/>
              </a:rPr>
              <a:t>Causes relapsing fever (</a:t>
            </a:r>
            <a:r>
              <a:rPr lang="en-US" sz="2000" b="1" dirty="0">
                <a:effectLst/>
                <a:latin typeface="Times"/>
                <a:cs typeface="Times"/>
              </a:rPr>
              <a:t>Borreliosis</a:t>
            </a:r>
            <a:r>
              <a:rPr lang="en-US" sz="2000" dirty="0">
                <a:effectLst/>
                <a:latin typeface="Times"/>
                <a:cs typeface="Times"/>
              </a:rPr>
              <a:t>)-</a:t>
            </a:r>
            <a:r>
              <a:rPr lang="en-US" sz="2000" dirty="0">
                <a:latin typeface="Times"/>
                <a:cs typeface="Times"/>
              </a:rPr>
              <a:t>Transmitted by arthropod, </a:t>
            </a:r>
            <a:r>
              <a:rPr lang="en-US" sz="2000" dirty="0">
                <a:effectLst/>
                <a:latin typeface="Times"/>
                <a:cs typeface="Times"/>
              </a:rPr>
              <a:t> two types</a:t>
            </a:r>
            <a:r>
              <a:rPr lang="en-US" sz="2000" dirty="0">
                <a:latin typeface="Times"/>
                <a:cs typeface="Times"/>
              </a:rPr>
              <a:t>.</a:t>
            </a:r>
          </a:p>
          <a:p>
            <a:pPr marL="342900" indent="-342900">
              <a:buFont typeface="Arial" charset="0"/>
              <a:buChar char="•"/>
            </a:pPr>
            <a:r>
              <a:rPr lang="en-US" sz="2000" dirty="0">
                <a:latin typeface="Times"/>
                <a:cs typeface="Times"/>
              </a:rPr>
              <a:t>Both types of relapsing fever follow the same symptoms. </a:t>
            </a:r>
          </a:p>
          <a:p>
            <a:pPr marL="342900" indent="-342900">
              <a:buFont typeface="Arial" charset="0"/>
              <a:buChar char="•"/>
            </a:pPr>
            <a:r>
              <a:rPr lang="en-US" sz="2000" dirty="0">
                <a:latin typeface="Times"/>
                <a:cs typeface="Times"/>
              </a:rPr>
              <a:t>12- 15 days after infection, there is a sudden start of fever, headache, myalgia for 4- 10 days. </a:t>
            </a:r>
          </a:p>
          <a:p>
            <a:pPr marL="342900" indent="-342900">
              <a:buFont typeface="Arial" charset="0"/>
              <a:buChar char="•"/>
            </a:pPr>
            <a:r>
              <a:rPr lang="en-US" sz="2000" dirty="0">
                <a:latin typeface="Times"/>
                <a:cs typeface="Times"/>
              </a:rPr>
              <a:t>Antibodies are formed and the number of organisms is decreased. </a:t>
            </a:r>
          </a:p>
          <a:p>
            <a:pPr marL="342900" indent="-342900">
              <a:buFont typeface="Arial" charset="0"/>
              <a:buChar char="•"/>
            </a:pPr>
            <a:r>
              <a:rPr lang="en-US" sz="2000" dirty="0">
                <a:latin typeface="Times"/>
                <a:cs typeface="Times"/>
              </a:rPr>
              <a:t>This leads to a fever period for a few days to several weeks. </a:t>
            </a:r>
          </a:p>
          <a:p>
            <a:pPr marL="342900" indent="-342900">
              <a:buFont typeface="Arial" charset="0"/>
              <a:buChar char="•"/>
            </a:pPr>
            <a:r>
              <a:rPr lang="en-US" sz="2000" dirty="0">
                <a:latin typeface="Times"/>
                <a:cs typeface="Times"/>
              </a:rPr>
              <a:t>The fever then relapse because the organism has undergone </a:t>
            </a:r>
            <a:r>
              <a:rPr lang="en-US" sz="2000" b="1" dirty="0">
                <a:latin typeface="Times"/>
                <a:cs typeface="Times"/>
              </a:rPr>
              <a:t>antigenic variation. </a:t>
            </a:r>
          </a:p>
          <a:p>
            <a:pPr marL="342900" indent="-342900">
              <a:buFont typeface="Arial" charset="0"/>
              <a:buChar char="•"/>
            </a:pPr>
            <a:r>
              <a:rPr lang="en-US" sz="2000" dirty="0">
                <a:latin typeface="Times"/>
                <a:cs typeface="Times"/>
              </a:rPr>
              <a:t>The antibodies have no longer effective and the organism number increase.</a:t>
            </a:r>
          </a:p>
          <a:p>
            <a:pPr marL="342900" indent="-342900">
              <a:buFont typeface="Arial" charset="0"/>
              <a:buChar char="•"/>
            </a:pPr>
            <a:r>
              <a:rPr lang="en-US" sz="2000" dirty="0">
                <a:latin typeface="Times"/>
                <a:cs typeface="Times"/>
              </a:rPr>
              <a:t>Several relapses may occur. </a:t>
            </a:r>
          </a:p>
          <a:p>
            <a:pPr marL="342900" indent="-342900">
              <a:buFont typeface="Arial" charset="0"/>
              <a:buChar char="•"/>
            </a:pPr>
            <a:endParaRPr lang="en-US" sz="2000" dirty="0">
              <a:effectLst/>
              <a:latin typeface="Times"/>
              <a:cs typeface="Times"/>
            </a:endParaRPr>
          </a:p>
        </p:txBody>
      </p:sp>
      <p:sp>
        <p:nvSpPr>
          <p:cNvPr id="5" name="Slide Number Placeholder 4"/>
          <p:cNvSpPr>
            <a:spLocks noGrp="1"/>
          </p:cNvSpPr>
          <p:nvPr>
            <p:ph type="sldNum" sz="quarter" idx="12"/>
          </p:nvPr>
        </p:nvSpPr>
        <p:spPr/>
        <p:txBody>
          <a:bodyPr/>
          <a:lstStyle/>
          <a:p>
            <a:fld id="{E5DA7916-B6DB-B241-8406-9498754B798A}" type="slidenum">
              <a:rPr lang="en-US" smtClean="0"/>
              <a:t>6</a:t>
            </a:fld>
            <a:endParaRPr lang="en-US"/>
          </a:p>
        </p:txBody>
      </p:sp>
      <p:sp>
        <p:nvSpPr>
          <p:cNvPr id="6" name="AutoShape 10" descr="mage result for Borrelia"/>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8" name="Picture 14" descr="mage result for Borrel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432" y="4595149"/>
            <a:ext cx="2396965" cy="173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6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p:cNvPicPr>
            <a:picLocks noChangeAspect="1"/>
          </p:cNvPicPr>
          <p:nvPr/>
        </p:nvPicPr>
        <p:blipFill>
          <a:blip r:embed="rId3">
            <a:extLst>
              <a:ext uri="{28A0092B-C50C-407E-A947-70E740481C1C}">
                <a14:useLocalDpi xmlns:a14="http://schemas.microsoft.com/office/drawing/2010/main" val="0"/>
              </a:ext>
            </a:extLst>
          </a:blip>
          <a:srcRect t="9664" b="9664"/>
          <a:stretch>
            <a:fillRect/>
          </a:stretch>
        </p:blipFill>
        <p:spPr>
          <a:xfrm>
            <a:off x="0" y="5305"/>
            <a:ext cx="9144000" cy="5495383"/>
          </a:xfrm>
          <a:prstGeom prst="rect">
            <a:avLst/>
          </a:prstGeom>
        </p:spPr>
      </p:pic>
      <p:sp>
        <p:nvSpPr>
          <p:cNvPr id="3" name="Slide Number Placeholder 2"/>
          <p:cNvSpPr>
            <a:spLocks noGrp="1"/>
          </p:cNvSpPr>
          <p:nvPr>
            <p:ph type="sldNum" sz="quarter" idx="12"/>
          </p:nvPr>
        </p:nvSpPr>
        <p:spPr/>
        <p:txBody>
          <a:bodyPr/>
          <a:lstStyle/>
          <a:p>
            <a:fld id="{E5DA7916-B6DB-B241-8406-9498754B798A}" type="slidenum">
              <a:rPr lang="en-US" smtClean="0"/>
              <a:t>7</a:t>
            </a:fld>
            <a:endParaRPr lang="en-US"/>
          </a:p>
        </p:txBody>
      </p:sp>
    </p:spTree>
    <p:extLst>
      <p:ext uri="{BB962C8B-B14F-4D97-AF65-F5344CB8AC3E}">
        <p14:creationId xmlns:p14="http://schemas.microsoft.com/office/powerpoint/2010/main" val="9557203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2672</TotalTime>
  <Words>457</Words>
  <Application>Microsoft Office PowerPoint</Application>
  <PresentationFormat>On-screen Show (4:3)</PresentationFormat>
  <Paragraphs>87</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 alsheikh</dc:creator>
  <cp:lastModifiedBy>Prof. Dr. Ihab</cp:lastModifiedBy>
  <cp:revision>72</cp:revision>
  <cp:lastPrinted>2020-10-10T20:42:42Z</cp:lastPrinted>
  <dcterms:created xsi:type="dcterms:W3CDTF">2018-09-18T03:45:53Z</dcterms:created>
  <dcterms:modified xsi:type="dcterms:W3CDTF">2025-02-08T10:56:59Z</dcterms:modified>
</cp:coreProperties>
</file>