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6" indent="0" algn="ctr">
              <a:buNone/>
              <a:defRPr sz="2400"/>
            </a:lvl2pPr>
            <a:lvl3pPr marL="914411" indent="0" algn="ctr">
              <a:buNone/>
              <a:defRPr sz="2400"/>
            </a:lvl3pPr>
            <a:lvl4pPr marL="1371617" indent="0" algn="ctr">
              <a:buNone/>
              <a:defRPr sz="2000"/>
            </a:lvl4pPr>
            <a:lvl5pPr marL="1828823" indent="0" algn="ctr">
              <a:buNone/>
              <a:defRPr sz="2000"/>
            </a:lvl5pPr>
            <a:lvl6pPr marL="2286029" indent="0" algn="ctr">
              <a:buNone/>
              <a:defRPr sz="2000"/>
            </a:lvl6pPr>
            <a:lvl7pPr marL="2743234" indent="0" algn="ctr">
              <a:buNone/>
              <a:defRPr sz="2000"/>
            </a:lvl7pPr>
            <a:lvl8pPr marL="3200440" indent="0" algn="ctr">
              <a:buNone/>
              <a:defRPr sz="2000"/>
            </a:lvl8pPr>
            <a:lvl9pPr marL="3657646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60A6-CC93-46E2-A089-A92EA9D9DD6D}" type="datetime1">
              <a:rPr lang="en-US" smtClean="0"/>
              <a:pPr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CBEA-8775-47FF-B5AE-80BB080D23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68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6CF1-75AE-46E1-B14F-A2F0E5AB071F}" type="datetime1">
              <a:rPr lang="en-US" smtClean="0"/>
              <a:pPr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CBEA-8775-47FF-B5AE-80BB080D23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2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C315-21D7-4938-B311-D971BB0096D0}" type="datetime1">
              <a:rPr lang="en-US" smtClean="0"/>
              <a:pPr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CBEA-8775-47FF-B5AE-80BB080D23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9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EB09-8572-4EA6-8325-6BB075513E4B}" type="datetime1">
              <a:rPr lang="en-US" smtClean="0"/>
              <a:pPr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CBEA-8775-47FF-B5AE-80BB080D23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25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B003-F6A4-42DD-A54D-5FDBEB7A0F91}" type="datetime1">
              <a:rPr lang="en-US" smtClean="0"/>
              <a:pPr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CBEA-8775-47FF-B5AE-80BB080D23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20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ED78D-E489-4CF5-BB24-80306776157D}" type="datetime1">
              <a:rPr lang="en-US" smtClean="0"/>
              <a:pPr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CBEA-8775-47FF-B5AE-80BB080D23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8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C809-319C-4B25-8A34-E29E3BB94754}" type="datetime1">
              <a:rPr lang="en-US" smtClean="0"/>
              <a:pPr/>
              <a:t>8/25/21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CBEA-8775-47FF-B5AE-80BB080D23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5BF2-1E13-4F85-A3A8-2844D13E9121}" type="datetime1">
              <a:rPr lang="en-US" smtClean="0"/>
              <a:pPr/>
              <a:t>8/25/21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CBEA-8775-47FF-B5AE-80BB080D23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3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8298-0581-4B57-B6AB-224337C6973F}" type="datetime1">
              <a:rPr lang="en-US" smtClean="0"/>
              <a:pPr/>
              <a:t>8/25/21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CBEA-8775-47FF-B5AE-80BB080D23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6" indent="0">
              <a:buNone/>
              <a:defRPr sz="1200"/>
            </a:lvl2pPr>
            <a:lvl3pPr marL="914411" indent="0">
              <a:buNone/>
              <a:defRPr sz="1000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C969BAF2-0AB2-4EB8-B03C-C34AC77E9610}" type="datetime1">
              <a:rPr lang="en-US" smtClean="0"/>
              <a:pPr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1FCBEA-8775-47FF-B5AE-80BB080D233C}" type="slidenum">
              <a:rPr lang="en-US" smtClean="0">
                <a:solidFill>
                  <a:srgbClr val="696464"/>
                </a:solidFill>
              </a:rPr>
              <a:pPr/>
              <a:t>‹#›</a:t>
            </a:fld>
            <a:endParaRPr lang="en-US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686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6" indent="0">
              <a:buNone/>
              <a:defRPr sz="1200"/>
            </a:lvl2pPr>
            <a:lvl3pPr marL="914411" indent="0">
              <a:buNone/>
              <a:defRPr sz="1000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6127-D37B-4E4E-B45C-637532E979CC}" type="datetime1">
              <a:rPr lang="en-US" smtClean="0"/>
              <a:pPr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CBEA-8775-47FF-B5AE-80BB080D23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1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2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5"/>
            <a:ext cx="12192002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2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3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FB9439C-32F3-4307-999C-2D4D97AE01BC}" type="datetime1">
              <a:rPr lang="en-US" smtClean="0"/>
              <a:pPr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1FCBEA-8775-47FF-B5AE-80BB080D23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28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11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1" indent="-91441" algn="l" defTabSz="914411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53" indent="-182882" algn="l" defTabSz="914411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35" indent="-182882" algn="l" defTabSz="914411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18" indent="-182882" algn="l" defTabSz="914411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700" indent="-182882" algn="l" defTabSz="914411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14" indent="-228603" algn="l" defTabSz="914411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16" indent="-228603" algn="l" defTabSz="914411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19" indent="-228603" algn="l" defTabSz="914411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21" indent="-228603" algn="l" defTabSz="914411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1532856" y="8869"/>
            <a:ext cx="2704772" cy="744920"/>
          </a:xfrm>
          <a:prstGeom prst="rect">
            <a:avLst/>
          </a:prstGeom>
        </p:spPr>
        <p:txBody>
          <a:bodyPr vert="horz" lIns="28932" tIns="14466" rIns="28932" bIns="14466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>
                <a:solidFill>
                  <a:prstClr val="black"/>
                </a:solidFill>
              </a:rPr>
              <a:t>140MIC: Microbiology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2916292" y="1389330"/>
            <a:ext cx="6473716" cy="783344"/>
          </a:xfrm>
          <a:prstGeom prst="rect">
            <a:avLst/>
          </a:prstGeom>
        </p:spPr>
        <p:txBody>
          <a:bodyPr vert="horz" lIns="28932" tIns="14466" rIns="28932" bIns="14466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38" b="1" dirty="0">
                <a:solidFill>
                  <a:prstClr val="black"/>
                </a:solidFill>
              </a:rPr>
              <a:t>Lecture-1</a:t>
            </a:r>
            <a:endParaRPr lang="en-US" sz="3038" dirty="0">
              <a:solidFill>
                <a:prstClr val="black"/>
              </a:solidFill>
            </a:endParaRPr>
          </a:p>
          <a:p>
            <a:pPr algn="ctr"/>
            <a:r>
              <a:rPr lang="en-US" sz="3038" dirty="0">
                <a:solidFill>
                  <a:prstClr val="black"/>
                </a:solidFill>
              </a:rPr>
              <a:t>Welcoming and syllabus</a:t>
            </a:r>
          </a:p>
        </p:txBody>
      </p:sp>
    </p:spTree>
    <p:extLst>
      <p:ext uri="{BB962C8B-B14F-4D97-AF65-F5344CB8AC3E}">
        <p14:creationId xmlns:p14="http://schemas.microsoft.com/office/powerpoint/2010/main" val="160762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..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6960" y="1845734"/>
            <a:ext cx="7543801" cy="44897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575" b="1" dirty="0">
                <a:solidFill>
                  <a:schemeClr val="tx1"/>
                </a:solidFill>
              </a:rPr>
              <a:t>Your course syllabus: </a:t>
            </a:r>
            <a:r>
              <a:rPr lang="en-US" sz="1575" dirty="0"/>
              <a:t> </a:t>
            </a:r>
          </a:p>
          <a:p>
            <a:pPr fontAlgn="t">
              <a:buFont typeface="Courier New" panose="02070309020205020404" pitchFamily="49" charset="0"/>
              <a:buChar char="o"/>
            </a:pPr>
            <a:r>
              <a:rPr lang="en-US" sz="1575" dirty="0"/>
              <a:t> The general principles of microbiology (Interaction with human and ecosystem). </a:t>
            </a:r>
          </a:p>
          <a:p>
            <a:pPr fontAlgn="t">
              <a:buFont typeface="Courier New" panose="02070309020205020404" pitchFamily="49" charset="0"/>
              <a:buChar char="o"/>
            </a:pPr>
            <a:r>
              <a:rPr lang="en-US" sz="1575" dirty="0"/>
              <a:t> History and development of microbiology. </a:t>
            </a:r>
          </a:p>
          <a:p>
            <a:pPr fontAlgn="t">
              <a:buFont typeface="Courier New" panose="02070309020205020404" pitchFamily="49" charset="0"/>
              <a:buChar char="o"/>
            </a:pPr>
            <a:r>
              <a:rPr lang="en-US" sz="1575" dirty="0"/>
              <a:t> Microscopes (seeing the very small).</a:t>
            </a:r>
          </a:p>
          <a:p>
            <a:pPr fontAlgn="t">
              <a:buFont typeface="Courier New" panose="02070309020205020404" pitchFamily="49" charset="0"/>
              <a:buChar char="o"/>
            </a:pPr>
            <a:r>
              <a:rPr lang="en-US" sz="1575" dirty="0"/>
              <a:t> Cell structure and functions.</a:t>
            </a:r>
          </a:p>
          <a:p>
            <a:pPr fontAlgn="t">
              <a:buFont typeface="Courier New" panose="02070309020205020404" pitchFamily="49" charset="0"/>
              <a:buChar char="o"/>
            </a:pPr>
            <a:r>
              <a:rPr lang="en-US" sz="1575" dirty="0"/>
              <a:t> Microbial Diversity (Eukaryotic and prokaryotic).</a:t>
            </a:r>
          </a:p>
          <a:p>
            <a:pPr fontAlgn="t">
              <a:buFont typeface="Courier New" panose="02070309020205020404" pitchFamily="49" charset="0"/>
              <a:buChar char="o"/>
            </a:pPr>
            <a:r>
              <a:rPr lang="en-US" sz="1575" dirty="0"/>
              <a:t>Chemistry of cellular components</a:t>
            </a:r>
          </a:p>
          <a:p>
            <a:pPr fontAlgn="t">
              <a:buFont typeface="Courier New" panose="02070309020205020404" pitchFamily="49" charset="0"/>
              <a:buChar char="o"/>
            </a:pPr>
            <a:r>
              <a:rPr lang="en-US" sz="1575" dirty="0"/>
              <a:t> Nutrition of microorganisms</a:t>
            </a:r>
          </a:p>
          <a:p>
            <a:pPr fontAlgn="t">
              <a:buFont typeface="Courier New" panose="02070309020205020404" pitchFamily="49" charset="0"/>
              <a:buChar char="o"/>
            </a:pPr>
            <a:r>
              <a:rPr lang="en-US" sz="1575" dirty="0"/>
              <a:t> </a:t>
            </a:r>
            <a:r>
              <a:rPr lang="en-US" sz="1575"/>
              <a:t>Microbial growth</a:t>
            </a:r>
            <a:endParaRPr lang="en-US" sz="1575" dirty="0"/>
          </a:p>
          <a:p>
            <a:pPr fontAlgn="t">
              <a:buFont typeface="Courier New" panose="02070309020205020404" pitchFamily="49" charset="0"/>
              <a:buChar char="o"/>
            </a:pPr>
            <a:r>
              <a:rPr lang="en-US" sz="1575" dirty="0"/>
              <a:t> Microbial classification</a:t>
            </a:r>
          </a:p>
          <a:p>
            <a:pPr fontAlgn="t">
              <a:buFont typeface="Courier New" panose="02070309020205020404" pitchFamily="49" charset="0"/>
              <a:buChar char="o"/>
            </a:pPr>
            <a:r>
              <a:rPr lang="en-US" sz="1575" dirty="0"/>
              <a:t> Microbial diversity and groups (</a:t>
            </a:r>
            <a:r>
              <a:rPr lang="en-US" sz="1575" dirty="0" err="1"/>
              <a:t>Archaebacteria</a:t>
            </a:r>
            <a:r>
              <a:rPr lang="en-US" sz="1575" dirty="0"/>
              <a:t>, fungi, Algae, Lichens, viruses)</a:t>
            </a:r>
          </a:p>
          <a:p>
            <a:pPr fontAlgn="t">
              <a:buFont typeface="Courier New" panose="02070309020205020404" pitchFamily="49" charset="0"/>
              <a:buChar char="o"/>
            </a:pPr>
            <a:r>
              <a:rPr lang="en-US" sz="1575" dirty="0"/>
              <a:t>Immunology </a:t>
            </a:r>
          </a:p>
          <a:p>
            <a:pPr fontAlgn="t">
              <a:buFont typeface="Courier New" panose="02070309020205020404" pitchFamily="49" charset="0"/>
              <a:buChar char="o"/>
            </a:pPr>
            <a:r>
              <a:rPr lang="en-US" sz="1575" dirty="0"/>
              <a:t>Antimicrobial agents </a:t>
            </a:r>
          </a:p>
          <a:p>
            <a:pPr marL="0" indent="0" fontAlgn="t">
              <a:buNone/>
            </a:pPr>
            <a:endParaRPr lang="en-US" sz="1575" dirty="0"/>
          </a:p>
          <a:p>
            <a:endParaRPr lang="en-US" sz="1575" dirty="0"/>
          </a:p>
        </p:txBody>
      </p:sp>
    </p:spTree>
    <p:extLst>
      <p:ext uri="{BB962C8B-B14F-4D97-AF65-F5344CB8AC3E}">
        <p14:creationId xmlns:p14="http://schemas.microsoft.com/office/powerpoint/2010/main" val="912860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88</Words>
  <Application>Microsoft Macintosh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Courier New</vt:lpstr>
      <vt:lpstr>Retrospect</vt:lpstr>
      <vt:lpstr>PowerPoint Presentation</vt:lpstr>
      <vt:lpstr>Welcome ..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 Aljowaie</dc:creator>
  <cp:lastModifiedBy>Saeedah Almutairi</cp:lastModifiedBy>
  <cp:revision>5</cp:revision>
  <dcterms:created xsi:type="dcterms:W3CDTF">2018-09-05T17:58:43Z</dcterms:created>
  <dcterms:modified xsi:type="dcterms:W3CDTF">2021-08-25T14:39:43Z</dcterms:modified>
</cp:coreProperties>
</file>